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58" r:id="rId4"/>
    <p:sldId id="259" r:id="rId5"/>
    <p:sldId id="261" r:id="rId6"/>
    <p:sldId id="296" r:id="rId7"/>
    <p:sldId id="260" r:id="rId8"/>
    <p:sldId id="291" r:id="rId9"/>
    <p:sldId id="262" r:id="rId10"/>
    <p:sldId id="263" r:id="rId11"/>
    <p:sldId id="273" r:id="rId12"/>
    <p:sldId id="264" r:id="rId13"/>
    <p:sldId id="271" r:id="rId14"/>
    <p:sldId id="269" r:id="rId15"/>
    <p:sldId id="274" r:id="rId16"/>
    <p:sldId id="275" r:id="rId17"/>
    <p:sldId id="287" r:id="rId18"/>
    <p:sldId id="280" r:id="rId19"/>
    <p:sldId id="281" r:id="rId20"/>
    <p:sldId id="276" r:id="rId21"/>
    <p:sldId id="277" r:id="rId22"/>
    <p:sldId id="278" r:id="rId23"/>
    <p:sldId id="279" r:id="rId24"/>
    <p:sldId id="282" r:id="rId25"/>
    <p:sldId id="283" r:id="rId26"/>
    <p:sldId id="285" r:id="rId27"/>
    <p:sldId id="286" r:id="rId28"/>
    <p:sldId id="288" r:id="rId29"/>
    <p:sldId id="290" r:id="rId30"/>
    <p:sldId id="292" r:id="rId31"/>
    <p:sldId id="293" r:id="rId32"/>
    <p:sldId id="294" r:id="rId33"/>
    <p:sldId id="295"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autoAdjust="0"/>
    <p:restoredTop sz="94662" autoAdjust="0"/>
  </p:normalViewPr>
  <p:slideViewPr>
    <p:cSldViewPr>
      <p:cViewPr>
        <p:scale>
          <a:sx n="70" d="100"/>
          <a:sy n="70" d="100"/>
        </p:scale>
        <p:origin x="-246" y="-72"/>
      </p:cViewPr>
      <p:guideLst>
        <p:guide orient="horz" pos="2160"/>
        <p:guide pos="2880"/>
      </p:guideLst>
    </p:cSldViewPr>
  </p:slideViewPr>
  <p:outlineViewPr>
    <p:cViewPr>
      <p:scale>
        <a:sx n="33" d="100"/>
        <a:sy n="33" d="100"/>
      </p:scale>
      <p:origin x="0" y="11178"/>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6FA63F-9F27-4C7D-AC26-EA8D96BB9ADF}"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0554471B-5FC5-4E99-AC36-D57DE0162688}">
      <dgm:prSet phldrT="[Text]" custT="1"/>
      <dgm:spPr>
        <a:ln>
          <a:solidFill>
            <a:schemeClr val="tx2">
              <a:lumMod val="75000"/>
            </a:schemeClr>
          </a:solidFill>
        </a:ln>
      </dgm:spPr>
      <dgm:t>
        <a:bodyPr/>
        <a:lstStyle/>
        <a:p>
          <a:r>
            <a:rPr lang="ro-RO" sz="2800" b="1" dirty="0" smtClean="0">
              <a:solidFill>
                <a:srgbClr val="0070C0"/>
              </a:solidFill>
            </a:rPr>
            <a:t>65 de cadre medicale</a:t>
          </a:r>
          <a:endParaRPr lang="en-US" sz="2800" b="1" dirty="0">
            <a:solidFill>
              <a:srgbClr val="0070C0"/>
            </a:solidFill>
          </a:endParaRPr>
        </a:p>
      </dgm:t>
    </dgm:pt>
    <dgm:pt modelId="{324FDA6E-2C26-47A0-B321-F3DE99946573}" type="parTrans" cxnId="{8A3FE146-BB4B-471D-90B9-DCE863AD3B0C}">
      <dgm:prSet/>
      <dgm:spPr/>
      <dgm:t>
        <a:bodyPr/>
        <a:lstStyle/>
        <a:p>
          <a:endParaRPr lang="en-US"/>
        </a:p>
      </dgm:t>
    </dgm:pt>
    <dgm:pt modelId="{1C344683-BDFE-44C5-A1B3-3E2E2AE5C494}" type="sibTrans" cxnId="{8A3FE146-BB4B-471D-90B9-DCE863AD3B0C}">
      <dgm:prSet/>
      <dgm:spPr/>
      <dgm:t>
        <a:bodyPr/>
        <a:lstStyle/>
        <a:p>
          <a:endParaRPr lang="en-US"/>
        </a:p>
      </dgm:t>
    </dgm:pt>
    <dgm:pt modelId="{E1AA0DC7-A857-412F-9196-9FD6F7309F32}">
      <dgm:prSet phldrT="[Text]" custT="1"/>
      <dgm:spPr/>
      <dgm:t>
        <a:bodyPr/>
        <a:lstStyle/>
        <a:p>
          <a:r>
            <a:rPr lang="ro-RO" sz="3600" b="1" dirty="0" smtClean="0"/>
            <a:t>15 </a:t>
          </a:r>
          <a:r>
            <a:rPr lang="ro-RO" sz="2400" b="1" dirty="0" smtClean="0"/>
            <a:t>medici</a:t>
          </a:r>
          <a:r>
            <a:rPr lang="ro-RO" sz="3600" b="1" dirty="0" smtClean="0"/>
            <a:t> şcolari</a:t>
          </a:r>
          <a:endParaRPr lang="en-US" sz="3600" b="1" dirty="0"/>
        </a:p>
      </dgm:t>
    </dgm:pt>
    <dgm:pt modelId="{00EAE32B-FD3B-4E7B-98CC-A8908BDE27BE}" type="parTrans" cxnId="{E4D15845-18BD-4B08-A30A-FA7FC260EF57}">
      <dgm:prSet/>
      <dgm:spPr/>
      <dgm:t>
        <a:bodyPr/>
        <a:lstStyle/>
        <a:p>
          <a:endParaRPr lang="en-US"/>
        </a:p>
      </dgm:t>
    </dgm:pt>
    <dgm:pt modelId="{3693F3BC-AFD5-4690-A837-E5386BE7CF03}" type="sibTrans" cxnId="{E4D15845-18BD-4B08-A30A-FA7FC260EF57}">
      <dgm:prSet/>
      <dgm:spPr/>
      <dgm:t>
        <a:bodyPr/>
        <a:lstStyle/>
        <a:p>
          <a:endParaRPr lang="en-US"/>
        </a:p>
      </dgm:t>
    </dgm:pt>
    <dgm:pt modelId="{D6372E6E-013C-47E6-AABC-325CCCFC6E8B}">
      <dgm:prSet phldrT="[Text]" custT="1"/>
      <dgm:spPr/>
      <dgm:t>
        <a:bodyPr/>
        <a:lstStyle/>
        <a:p>
          <a:r>
            <a:rPr lang="ro-RO" sz="2400" b="1" dirty="0" smtClean="0"/>
            <a:t>5 medici stomatologi </a:t>
          </a:r>
          <a:endParaRPr lang="en-US" sz="2400" b="1" dirty="0"/>
        </a:p>
      </dgm:t>
    </dgm:pt>
    <dgm:pt modelId="{365362EE-7675-4470-9380-29B809056ABC}" type="parTrans" cxnId="{2029242A-DF2D-4C26-8304-3B5FA6462894}">
      <dgm:prSet/>
      <dgm:spPr/>
      <dgm:t>
        <a:bodyPr/>
        <a:lstStyle/>
        <a:p>
          <a:endParaRPr lang="en-US"/>
        </a:p>
      </dgm:t>
    </dgm:pt>
    <dgm:pt modelId="{1BA5A630-1D13-4C4E-B083-41A8F0FAF245}" type="sibTrans" cxnId="{2029242A-DF2D-4C26-8304-3B5FA6462894}">
      <dgm:prSet/>
      <dgm:spPr/>
      <dgm:t>
        <a:bodyPr/>
        <a:lstStyle/>
        <a:p>
          <a:endParaRPr lang="en-US"/>
        </a:p>
      </dgm:t>
    </dgm:pt>
    <dgm:pt modelId="{0A74CC11-1363-4ECF-BA29-9A9B2FA8330E}">
      <dgm:prSet phldrT="[Text]" custT="1"/>
      <dgm:spPr/>
      <dgm:t>
        <a:bodyPr/>
        <a:lstStyle/>
        <a:p>
          <a:r>
            <a:rPr lang="ro-RO" sz="2400" b="1" dirty="0" smtClean="0"/>
            <a:t>44 asistenţi medicali </a:t>
          </a:r>
          <a:endParaRPr lang="en-US" sz="2400" b="1" dirty="0"/>
        </a:p>
      </dgm:t>
    </dgm:pt>
    <dgm:pt modelId="{1DB773B5-BDAF-443D-AB86-EDBE15926334}" type="parTrans" cxnId="{6AD74653-333D-4930-83A8-9504EC62940C}">
      <dgm:prSet/>
      <dgm:spPr/>
      <dgm:t>
        <a:bodyPr/>
        <a:lstStyle/>
        <a:p>
          <a:endParaRPr lang="en-US"/>
        </a:p>
      </dgm:t>
    </dgm:pt>
    <dgm:pt modelId="{096DFBEC-E00F-4EBB-A6AF-0D76DEFC2D32}" type="sibTrans" cxnId="{6AD74653-333D-4930-83A8-9504EC62940C}">
      <dgm:prSet/>
      <dgm:spPr/>
      <dgm:t>
        <a:bodyPr/>
        <a:lstStyle/>
        <a:p>
          <a:endParaRPr lang="en-US"/>
        </a:p>
      </dgm:t>
    </dgm:pt>
    <dgm:pt modelId="{3D029525-C71E-48B4-9736-2C4FA6C8A298}">
      <dgm:prSet phldrT="[Text]" custT="1"/>
      <dgm:spPr/>
      <dgm:t>
        <a:bodyPr/>
        <a:lstStyle/>
        <a:p>
          <a:r>
            <a:rPr lang="ro-RO" sz="2000" b="1" dirty="0" smtClean="0"/>
            <a:t>un mediator </a:t>
          </a:r>
          <a:r>
            <a:rPr lang="ro-RO" sz="2400" b="1" dirty="0" smtClean="0"/>
            <a:t>sanitar</a:t>
          </a:r>
          <a:endParaRPr lang="en-US" sz="2400" b="1" dirty="0"/>
        </a:p>
      </dgm:t>
    </dgm:pt>
    <dgm:pt modelId="{8B40A8CF-06EB-4133-BAB0-B5F0DB091646}" type="parTrans" cxnId="{F4238B75-E132-4673-852C-B6C19FA9E28C}">
      <dgm:prSet/>
      <dgm:spPr/>
      <dgm:t>
        <a:bodyPr/>
        <a:lstStyle/>
        <a:p>
          <a:endParaRPr lang="en-US"/>
        </a:p>
      </dgm:t>
    </dgm:pt>
    <dgm:pt modelId="{E8DDDDF1-0AA3-4976-9077-3C99653E2A08}" type="sibTrans" cxnId="{F4238B75-E132-4673-852C-B6C19FA9E28C}">
      <dgm:prSet/>
      <dgm:spPr/>
      <dgm:t>
        <a:bodyPr/>
        <a:lstStyle/>
        <a:p>
          <a:endParaRPr lang="en-US"/>
        </a:p>
      </dgm:t>
    </dgm:pt>
    <dgm:pt modelId="{2EF3CCCD-4A9A-4AE8-A2B4-3827EDCE8767}" type="pres">
      <dgm:prSet presAssocID="{FA6FA63F-9F27-4C7D-AC26-EA8D96BB9ADF}" presName="diagram" presStyleCnt="0">
        <dgm:presLayoutVars>
          <dgm:chMax val="1"/>
          <dgm:dir/>
          <dgm:animLvl val="ctr"/>
          <dgm:resizeHandles val="exact"/>
        </dgm:presLayoutVars>
      </dgm:prSet>
      <dgm:spPr/>
      <dgm:t>
        <a:bodyPr/>
        <a:lstStyle/>
        <a:p>
          <a:endParaRPr lang="en-US"/>
        </a:p>
      </dgm:t>
    </dgm:pt>
    <dgm:pt modelId="{6CA436F6-6051-4333-AFC6-93C47C87081D}" type="pres">
      <dgm:prSet presAssocID="{FA6FA63F-9F27-4C7D-AC26-EA8D96BB9ADF}" presName="matrix" presStyleCnt="0"/>
      <dgm:spPr/>
    </dgm:pt>
    <dgm:pt modelId="{EE985C5B-A194-410C-9726-F2F419A9D8B2}" type="pres">
      <dgm:prSet presAssocID="{FA6FA63F-9F27-4C7D-AC26-EA8D96BB9ADF}" presName="tile1" presStyleLbl="node1" presStyleIdx="0" presStyleCnt="4" custScaleY="105871"/>
      <dgm:spPr/>
      <dgm:t>
        <a:bodyPr/>
        <a:lstStyle/>
        <a:p>
          <a:endParaRPr lang="en-US"/>
        </a:p>
      </dgm:t>
    </dgm:pt>
    <dgm:pt modelId="{68AEEE07-5CAF-4D98-8A1B-728DB764BD94}" type="pres">
      <dgm:prSet presAssocID="{FA6FA63F-9F27-4C7D-AC26-EA8D96BB9ADF}" presName="tile1text" presStyleLbl="node1" presStyleIdx="0" presStyleCnt="4">
        <dgm:presLayoutVars>
          <dgm:chMax val="0"/>
          <dgm:chPref val="0"/>
          <dgm:bulletEnabled val="1"/>
        </dgm:presLayoutVars>
      </dgm:prSet>
      <dgm:spPr/>
      <dgm:t>
        <a:bodyPr/>
        <a:lstStyle/>
        <a:p>
          <a:endParaRPr lang="en-US"/>
        </a:p>
      </dgm:t>
    </dgm:pt>
    <dgm:pt modelId="{E76295A4-2FDA-4839-9021-BEE595B87773}" type="pres">
      <dgm:prSet presAssocID="{FA6FA63F-9F27-4C7D-AC26-EA8D96BB9ADF}" presName="tile2" presStyleLbl="node1" presStyleIdx="1" presStyleCnt="4" custLinFactNeighborX="-772" custLinFactNeighborY="-1507"/>
      <dgm:spPr/>
      <dgm:t>
        <a:bodyPr/>
        <a:lstStyle/>
        <a:p>
          <a:endParaRPr lang="en-US"/>
        </a:p>
      </dgm:t>
    </dgm:pt>
    <dgm:pt modelId="{0DC4F4DC-5083-4F19-A9D0-6B67DA445438}" type="pres">
      <dgm:prSet presAssocID="{FA6FA63F-9F27-4C7D-AC26-EA8D96BB9ADF}" presName="tile2text" presStyleLbl="node1" presStyleIdx="1" presStyleCnt="4">
        <dgm:presLayoutVars>
          <dgm:chMax val="0"/>
          <dgm:chPref val="0"/>
          <dgm:bulletEnabled val="1"/>
        </dgm:presLayoutVars>
      </dgm:prSet>
      <dgm:spPr/>
      <dgm:t>
        <a:bodyPr/>
        <a:lstStyle/>
        <a:p>
          <a:endParaRPr lang="en-US"/>
        </a:p>
      </dgm:t>
    </dgm:pt>
    <dgm:pt modelId="{EB2D65A3-EBBF-401B-A176-D37142CD4FA6}" type="pres">
      <dgm:prSet presAssocID="{FA6FA63F-9F27-4C7D-AC26-EA8D96BB9ADF}" presName="tile3" presStyleLbl="node1" presStyleIdx="2" presStyleCnt="4"/>
      <dgm:spPr/>
      <dgm:t>
        <a:bodyPr/>
        <a:lstStyle/>
        <a:p>
          <a:endParaRPr lang="en-US"/>
        </a:p>
      </dgm:t>
    </dgm:pt>
    <dgm:pt modelId="{6A0D4460-BD5A-4D84-BEE8-7AFC79C680FA}" type="pres">
      <dgm:prSet presAssocID="{FA6FA63F-9F27-4C7D-AC26-EA8D96BB9ADF}" presName="tile3text" presStyleLbl="node1" presStyleIdx="2" presStyleCnt="4">
        <dgm:presLayoutVars>
          <dgm:chMax val="0"/>
          <dgm:chPref val="0"/>
          <dgm:bulletEnabled val="1"/>
        </dgm:presLayoutVars>
      </dgm:prSet>
      <dgm:spPr/>
      <dgm:t>
        <a:bodyPr/>
        <a:lstStyle/>
        <a:p>
          <a:endParaRPr lang="en-US"/>
        </a:p>
      </dgm:t>
    </dgm:pt>
    <dgm:pt modelId="{734FDBD2-8282-4963-A9D1-1D3105B41113}" type="pres">
      <dgm:prSet presAssocID="{FA6FA63F-9F27-4C7D-AC26-EA8D96BB9ADF}" presName="tile4" presStyleLbl="node1" presStyleIdx="3" presStyleCnt="4"/>
      <dgm:spPr/>
      <dgm:t>
        <a:bodyPr/>
        <a:lstStyle/>
        <a:p>
          <a:endParaRPr lang="en-US"/>
        </a:p>
      </dgm:t>
    </dgm:pt>
    <dgm:pt modelId="{24E366A6-9D3F-4B9C-AE93-146A07DF6B4A}" type="pres">
      <dgm:prSet presAssocID="{FA6FA63F-9F27-4C7D-AC26-EA8D96BB9ADF}" presName="tile4text" presStyleLbl="node1" presStyleIdx="3" presStyleCnt="4">
        <dgm:presLayoutVars>
          <dgm:chMax val="0"/>
          <dgm:chPref val="0"/>
          <dgm:bulletEnabled val="1"/>
        </dgm:presLayoutVars>
      </dgm:prSet>
      <dgm:spPr/>
      <dgm:t>
        <a:bodyPr/>
        <a:lstStyle/>
        <a:p>
          <a:endParaRPr lang="en-US"/>
        </a:p>
      </dgm:t>
    </dgm:pt>
    <dgm:pt modelId="{876F3585-69C6-4EBC-B343-D0A66C814785}" type="pres">
      <dgm:prSet presAssocID="{FA6FA63F-9F27-4C7D-AC26-EA8D96BB9ADF}" presName="centerTile" presStyleLbl="fgShp" presStyleIdx="0" presStyleCnt="1" custScaleY="102857">
        <dgm:presLayoutVars>
          <dgm:chMax val="0"/>
          <dgm:chPref val="0"/>
        </dgm:presLayoutVars>
      </dgm:prSet>
      <dgm:spPr/>
      <dgm:t>
        <a:bodyPr/>
        <a:lstStyle/>
        <a:p>
          <a:endParaRPr lang="en-US"/>
        </a:p>
      </dgm:t>
    </dgm:pt>
  </dgm:ptLst>
  <dgm:cxnLst>
    <dgm:cxn modelId="{8A3FE146-BB4B-471D-90B9-DCE863AD3B0C}" srcId="{FA6FA63F-9F27-4C7D-AC26-EA8D96BB9ADF}" destId="{0554471B-5FC5-4E99-AC36-D57DE0162688}" srcOrd="0" destOrd="0" parTransId="{324FDA6E-2C26-47A0-B321-F3DE99946573}" sibTransId="{1C344683-BDFE-44C5-A1B3-3E2E2AE5C494}"/>
    <dgm:cxn modelId="{70352B1C-75C8-40E2-A1EE-4CEC04F17618}" type="presOf" srcId="{0A74CC11-1363-4ECF-BA29-9A9B2FA8330E}" destId="{6A0D4460-BD5A-4D84-BEE8-7AFC79C680FA}" srcOrd="1" destOrd="0" presId="urn:microsoft.com/office/officeart/2005/8/layout/matrix1"/>
    <dgm:cxn modelId="{CA8F67C4-90D2-40CE-99BD-41EA328DD2DC}" type="presOf" srcId="{D6372E6E-013C-47E6-AABC-325CCCFC6E8B}" destId="{0DC4F4DC-5083-4F19-A9D0-6B67DA445438}" srcOrd="1" destOrd="0" presId="urn:microsoft.com/office/officeart/2005/8/layout/matrix1"/>
    <dgm:cxn modelId="{2029242A-DF2D-4C26-8304-3B5FA6462894}" srcId="{0554471B-5FC5-4E99-AC36-D57DE0162688}" destId="{D6372E6E-013C-47E6-AABC-325CCCFC6E8B}" srcOrd="1" destOrd="0" parTransId="{365362EE-7675-4470-9380-29B809056ABC}" sibTransId="{1BA5A630-1D13-4C4E-B083-41A8F0FAF245}"/>
    <dgm:cxn modelId="{D6042E20-09B7-4A88-8140-25C12832655E}" type="presOf" srcId="{0554471B-5FC5-4E99-AC36-D57DE0162688}" destId="{876F3585-69C6-4EBC-B343-D0A66C814785}" srcOrd="0" destOrd="0" presId="urn:microsoft.com/office/officeart/2005/8/layout/matrix1"/>
    <dgm:cxn modelId="{08AFA97A-264E-4732-AEC4-E680C131D233}" type="presOf" srcId="{E1AA0DC7-A857-412F-9196-9FD6F7309F32}" destId="{EE985C5B-A194-410C-9726-F2F419A9D8B2}" srcOrd="0" destOrd="0" presId="urn:microsoft.com/office/officeart/2005/8/layout/matrix1"/>
    <dgm:cxn modelId="{5BEB1D6D-CFD2-4221-B4E0-C9E12AF2F877}" type="presOf" srcId="{E1AA0DC7-A857-412F-9196-9FD6F7309F32}" destId="{68AEEE07-5CAF-4D98-8A1B-728DB764BD94}" srcOrd="1" destOrd="0" presId="urn:microsoft.com/office/officeart/2005/8/layout/matrix1"/>
    <dgm:cxn modelId="{6AD74653-333D-4930-83A8-9504EC62940C}" srcId="{0554471B-5FC5-4E99-AC36-D57DE0162688}" destId="{0A74CC11-1363-4ECF-BA29-9A9B2FA8330E}" srcOrd="2" destOrd="0" parTransId="{1DB773B5-BDAF-443D-AB86-EDBE15926334}" sibTransId="{096DFBEC-E00F-4EBB-A6AF-0D76DEFC2D32}"/>
    <dgm:cxn modelId="{F4238B75-E132-4673-852C-B6C19FA9E28C}" srcId="{0554471B-5FC5-4E99-AC36-D57DE0162688}" destId="{3D029525-C71E-48B4-9736-2C4FA6C8A298}" srcOrd="3" destOrd="0" parTransId="{8B40A8CF-06EB-4133-BAB0-B5F0DB091646}" sibTransId="{E8DDDDF1-0AA3-4976-9077-3C99653E2A08}"/>
    <dgm:cxn modelId="{70334B03-23BC-4A43-8182-A74FBA6E6F17}" type="presOf" srcId="{D6372E6E-013C-47E6-AABC-325CCCFC6E8B}" destId="{E76295A4-2FDA-4839-9021-BEE595B87773}" srcOrd="0" destOrd="0" presId="urn:microsoft.com/office/officeart/2005/8/layout/matrix1"/>
    <dgm:cxn modelId="{7967DE75-E5D9-4812-A1C5-251CCA64C5D3}" type="presOf" srcId="{3D029525-C71E-48B4-9736-2C4FA6C8A298}" destId="{734FDBD2-8282-4963-A9D1-1D3105B41113}" srcOrd="0" destOrd="0" presId="urn:microsoft.com/office/officeart/2005/8/layout/matrix1"/>
    <dgm:cxn modelId="{0DBFFB9E-E739-4090-AB8B-176CFCB531F3}" type="presOf" srcId="{0A74CC11-1363-4ECF-BA29-9A9B2FA8330E}" destId="{EB2D65A3-EBBF-401B-A176-D37142CD4FA6}" srcOrd="0" destOrd="0" presId="urn:microsoft.com/office/officeart/2005/8/layout/matrix1"/>
    <dgm:cxn modelId="{A9A4E255-0A8D-4A32-AFEA-5740C1EE5C55}" type="presOf" srcId="{FA6FA63F-9F27-4C7D-AC26-EA8D96BB9ADF}" destId="{2EF3CCCD-4A9A-4AE8-A2B4-3827EDCE8767}" srcOrd="0" destOrd="0" presId="urn:microsoft.com/office/officeart/2005/8/layout/matrix1"/>
    <dgm:cxn modelId="{E4D15845-18BD-4B08-A30A-FA7FC260EF57}" srcId="{0554471B-5FC5-4E99-AC36-D57DE0162688}" destId="{E1AA0DC7-A857-412F-9196-9FD6F7309F32}" srcOrd="0" destOrd="0" parTransId="{00EAE32B-FD3B-4E7B-98CC-A8908BDE27BE}" sibTransId="{3693F3BC-AFD5-4690-A837-E5386BE7CF03}"/>
    <dgm:cxn modelId="{ADE8E68B-BB4B-4557-B5E2-0019EC11E97E}" type="presOf" srcId="{3D029525-C71E-48B4-9736-2C4FA6C8A298}" destId="{24E366A6-9D3F-4B9C-AE93-146A07DF6B4A}" srcOrd="1" destOrd="0" presId="urn:microsoft.com/office/officeart/2005/8/layout/matrix1"/>
    <dgm:cxn modelId="{85F5AEA3-9329-4809-824F-FA72940A1E61}" type="presParOf" srcId="{2EF3CCCD-4A9A-4AE8-A2B4-3827EDCE8767}" destId="{6CA436F6-6051-4333-AFC6-93C47C87081D}" srcOrd="0" destOrd="0" presId="urn:microsoft.com/office/officeart/2005/8/layout/matrix1"/>
    <dgm:cxn modelId="{04D6FAB0-5934-4565-9E34-E1DD2276453A}" type="presParOf" srcId="{6CA436F6-6051-4333-AFC6-93C47C87081D}" destId="{EE985C5B-A194-410C-9726-F2F419A9D8B2}" srcOrd="0" destOrd="0" presId="urn:microsoft.com/office/officeart/2005/8/layout/matrix1"/>
    <dgm:cxn modelId="{54197F8A-FF9F-4095-8F7D-F50226524F04}" type="presParOf" srcId="{6CA436F6-6051-4333-AFC6-93C47C87081D}" destId="{68AEEE07-5CAF-4D98-8A1B-728DB764BD94}" srcOrd="1" destOrd="0" presId="urn:microsoft.com/office/officeart/2005/8/layout/matrix1"/>
    <dgm:cxn modelId="{EA9F1CEB-2959-41E2-8ECC-0C53E7A230CA}" type="presParOf" srcId="{6CA436F6-6051-4333-AFC6-93C47C87081D}" destId="{E76295A4-2FDA-4839-9021-BEE595B87773}" srcOrd="2" destOrd="0" presId="urn:microsoft.com/office/officeart/2005/8/layout/matrix1"/>
    <dgm:cxn modelId="{BB06A5B9-A7FC-4966-AA5D-F5985090B833}" type="presParOf" srcId="{6CA436F6-6051-4333-AFC6-93C47C87081D}" destId="{0DC4F4DC-5083-4F19-A9D0-6B67DA445438}" srcOrd="3" destOrd="0" presId="urn:microsoft.com/office/officeart/2005/8/layout/matrix1"/>
    <dgm:cxn modelId="{FE1F5314-F304-4A31-A763-88E327B41033}" type="presParOf" srcId="{6CA436F6-6051-4333-AFC6-93C47C87081D}" destId="{EB2D65A3-EBBF-401B-A176-D37142CD4FA6}" srcOrd="4" destOrd="0" presId="urn:microsoft.com/office/officeart/2005/8/layout/matrix1"/>
    <dgm:cxn modelId="{12E00BD8-D0AE-4BC2-BE9B-D56C4862837E}" type="presParOf" srcId="{6CA436F6-6051-4333-AFC6-93C47C87081D}" destId="{6A0D4460-BD5A-4D84-BEE8-7AFC79C680FA}" srcOrd="5" destOrd="0" presId="urn:microsoft.com/office/officeart/2005/8/layout/matrix1"/>
    <dgm:cxn modelId="{13DE939A-56C4-4694-BA59-BDE41FC95D75}" type="presParOf" srcId="{6CA436F6-6051-4333-AFC6-93C47C87081D}" destId="{734FDBD2-8282-4963-A9D1-1D3105B41113}" srcOrd="6" destOrd="0" presId="urn:microsoft.com/office/officeart/2005/8/layout/matrix1"/>
    <dgm:cxn modelId="{A1069151-BD19-43F5-A5BB-93B524A3ABE4}" type="presParOf" srcId="{6CA436F6-6051-4333-AFC6-93C47C87081D}" destId="{24E366A6-9D3F-4B9C-AE93-146A07DF6B4A}" srcOrd="7" destOrd="0" presId="urn:microsoft.com/office/officeart/2005/8/layout/matrix1"/>
    <dgm:cxn modelId="{E2D8D3CE-651A-4B75-B18D-6238647862FA}" type="presParOf" srcId="{2EF3CCCD-4A9A-4AE8-A2B4-3827EDCE8767}" destId="{876F3585-69C6-4EBC-B343-D0A66C814785}" srcOrd="1" destOrd="0" presId="urn:microsoft.com/office/officeart/2005/8/layout/matrix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0F603C-57E5-45E2-94AA-6003BB64388F}" type="datetimeFigureOut">
              <a:rPr lang="ro-RO" smtClean="0"/>
              <a:pPr/>
              <a:t>28.01.2016</a:t>
            </a:fld>
            <a:endParaRPr lang="ro-R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97F130-1602-4EE6-98D4-F5BE7BA654AB}" type="slidenum">
              <a:rPr lang="ro-RO" smtClean="0"/>
              <a:pPr/>
              <a:t>‹#›</a:t>
            </a:fld>
            <a:endParaRPr lang="ro-RO"/>
          </a:p>
        </p:txBody>
      </p:sp>
    </p:spTree>
    <p:extLst>
      <p:ext uri="{BB962C8B-B14F-4D97-AF65-F5344CB8AC3E}">
        <p14:creationId xmlns:p14="http://schemas.microsoft.com/office/powerpoint/2010/main" xmlns="" val="2568201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ubstituent imagine diapozitiv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9" name="Substituent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o-RO" altLang="en-US" smtClean="0"/>
          </a:p>
        </p:txBody>
      </p:sp>
      <p:sp>
        <p:nvSpPr>
          <p:cNvPr id="34820" name="Substituent număr diapozitiv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84E55E2B-C298-4CC2-8124-C6111E505C84}" type="slidenum">
              <a:rPr lang="en-US" altLang="en-US" smtClean="0"/>
              <a:pPr/>
              <a:t>16</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ubstituent imagine diapozitiv 1"/>
          <p:cNvSpPr>
            <a:spLocks noGrp="1" noRot="1" noChangeAspect="1" noTextEdit="1"/>
          </p:cNvSpPr>
          <p:nvPr>
            <p:ph type="sldImg"/>
          </p:nvPr>
        </p:nvSpPr>
        <p:spPr bwMode="auto">
          <a:noFill/>
          <a:ln>
            <a:solidFill>
              <a:srgbClr val="000000"/>
            </a:solidFill>
            <a:miter lim="800000"/>
            <a:headEnd/>
            <a:tailEnd/>
          </a:ln>
        </p:spPr>
      </p:sp>
      <p:sp>
        <p:nvSpPr>
          <p:cNvPr id="24579" name="Substituent note 2"/>
          <p:cNvSpPr>
            <a:spLocks noGrp="1"/>
          </p:cNvSpPr>
          <p:nvPr>
            <p:ph type="body" idx="1"/>
          </p:nvPr>
        </p:nvSpPr>
        <p:spPr bwMode="auto">
          <a:noFill/>
        </p:spPr>
        <p:txBody>
          <a:bodyPr wrap="square" numCol="1" anchor="t" anchorCtr="0" compatLnSpc="1">
            <a:prstTxWarp prst="textNoShape">
              <a:avLst/>
            </a:prstTxWarp>
          </a:bodyPr>
          <a:lstStyle/>
          <a:p>
            <a:endParaRPr lang="ro-RO" smtClean="0"/>
          </a:p>
        </p:txBody>
      </p:sp>
      <p:sp>
        <p:nvSpPr>
          <p:cNvPr id="24580" name="Substituent număr diapozitiv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27B4EA8-BB54-46C5-983A-533DB77CC66C}" type="slidenum">
              <a:rPr lang="en-US" smtClean="0"/>
              <a:pPr/>
              <a:t>18</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emf"/><Relationship Id="rId7" Type="http://schemas.openxmlformats.org/officeDocument/2006/relationships/image" Target="../media/image16.jpeg"/><Relationship Id="rId2" Type="http://schemas.openxmlformats.org/officeDocument/2006/relationships/image" Target="../media/image11.emf"/><Relationship Id="rId1" Type="http://schemas.openxmlformats.org/officeDocument/2006/relationships/slideLayout" Target="../slideLayouts/slideLayout4.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cstate="print">
            <a:lum bright="31000" contrast="-55000"/>
          </a:blip>
          <a:srcRect/>
          <a:stretch>
            <a:fillRect/>
          </a:stretch>
        </p:blipFill>
        <p:spPr bwMode="auto">
          <a:xfrm>
            <a:off x="0" y="0"/>
            <a:ext cx="9144000" cy="6858000"/>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pic>
      <p:sp>
        <p:nvSpPr>
          <p:cNvPr id="2" name="Title 1"/>
          <p:cNvSpPr>
            <a:spLocks noGrp="1"/>
          </p:cNvSpPr>
          <p:nvPr>
            <p:ph type="ctrTitle"/>
          </p:nvPr>
        </p:nvSpPr>
        <p:spPr>
          <a:xfrm>
            <a:off x="228600" y="685801"/>
            <a:ext cx="8686800" cy="1752599"/>
          </a:xfrm>
        </p:spPr>
        <p:txBody>
          <a:bodyPr>
            <a:normAutofit fontScale="90000"/>
          </a:bodyPr>
          <a:lstStyle/>
          <a:p>
            <a:r>
              <a:rPr lang="en-US" b="1" dirty="0" smtClean="0">
                <a:solidFill>
                  <a:srgbClr val="0070C0"/>
                </a:solidFill>
                <a:latin typeface="Calibri" pitchFamily="34" charset="0"/>
              </a:rPr>
              <a:t/>
            </a:r>
            <a:br>
              <a:rPr lang="en-US" b="1" dirty="0" smtClean="0">
                <a:solidFill>
                  <a:srgbClr val="0070C0"/>
                </a:solidFill>
                <a:latin typeface="Calibri" pitchFamily="34" charset="0"/>
              </a:rPr>
            </a:br>
            <a:r>
              <a:rPr lang="en-US" b="1" dirty="0" smtClean="0">
                <a:solidFill>
                  <a:schemeClr val="accent5">
                    <a:lumMod val="50000"/>
                  </a:schemeClr>
                </a:solidFill>
                <a:latin typeface="Calibri" pitchFamily="34" charset="0"/>
              </a:rPr>
              <a:t/>
            </a:r>
            <a:br>
              <a:rPr lang="en-US" b="1" dirty="0" smtClean="0">
                <a:solidFill>
                  <a:schemeClr val="accent5">
                    <a:lumMod val="50000"/>
                  </a:schemeClr>
                </a:solidFill>
                <a:latin typeface="Calibri" pitchFamily="34" charset="0"/>
              </a:rPr>
            </a:br>
            <a:r>
              <a:rPr lang="ro-RO" b="1" dirty="0" smtClean="0">
                <a:solidFill>
                  <a:schemeClr val="accent5">
                    <a:lumMod val="50000"/>
                  </a:schemeClr>
                </a:solidFill>
                <a:latin typeface="Calibri" pitchFamily="34" charset="0"/>
              </a:rPr>
              <a:t>ADMINISTRAŢIA SOCIALĂ COMUNITARĂ </a:t>
            </a:r>
            <a:br>
              <a:rPr lang="ro-RO" b="1" dirty="0" smtClean="0">
                <a:solidFill>
                  <a:schemeClr val="accent5">
                    <a:lumMod val="50000"/>
                  </a:schemeClr>
                </a:solidFill>
                <a:latin typeface="Calibri" pitchFamily="34" charset="0"/>
              </a:rPr>
            </a:br>
            <a:r>
              <a:rPr lang="ro-RO" b="1" dirty="0" smtClean="0">
                <a:solidFill>
                  <a:schemeClr val="accent5">
                    <a:lumMod val="50000"/>
                  </a:schemeClr>
                </a:solidFill>
                <a:latin typeface="Calibri" pitchFamily="34" charset="0"/>
              </a:rPr>
              <a:t>ORADEA</a:t>
            </a:r>
            <a:r>
              <a:rPr lang="ro-RO" sz="4800" b="1" dirty="0" smtClean="0">
                <a:solidFill>
                  <a:schemeClr val="tx2"/>
                </a:solidFill>
              </a:rPr>
              <a:t/>
            </a:r>
            <a:br>
              <a:rPr lang="ro-RO" sz="4800" b="1" dirty="0" smtClean="0">
                <a:solidFill>
                  <a:schemeClr val="tx2"/>
                </a:solidFill>
              </a:rPr>
            </a:br>
            <a:r>
              <a:rPr lang="ro-RO" sz="4800" b="1" dirty="0" smtClean="0">
                <a:solidFill>
                  <a:schemeClr val="tx2"/>
                </a:solidFill>
              </a:rPr>
              <a:t/>
            </a:r>
            <a:br>
              <a:rPr lang="ro-RO" sz="4800" b="1" dirty="0" smtClean="0">
                <a:solidFill>
                  <a:schemeClr val="tx2"/>
                </a:solidFill>
              </a:rPr>
            </a:br>
            <a:endParaRPr lang="ro-RO" dirty="0"/>
          </a:p>
        </p:txBody>
      </p:sp>
      <p:sp>
        <p:nvSpPr>
          <p:cNvPr id="3" name="Subtitle 2"/>
          <p:cNvSpPr>
            <a:spLocks noGrp="1"/>
          </p:cNvSpPr>
          <p:nvPr>
            <p:ph type="subTitle" idx="1"/>
          </p:nvPr>
        </p:nvSpPr>
        <p:spPr>
          <a:xfrm>
            <a:off x="152400" y="3886200"/>
            <a:ext cx="8839200" cy="2590800"/>
          </a:xfrm>
        </p:spPr>
        <p:txBody>
          <a:bodyPr>
            <a:normAutofit/>
          </a:bodyPr>
          <a:lstStyle/>
          <a:p>
            <a:r>
              <a:rPr lang="en-US" altLang="en-US" sz="4000" b="1" i="1" dirty="0">
                <a:solidFill>
                  <a:schemeClr val="accent5">
                    <a:lumMod val="50000"/>
                  </a:schemeClr>
                </a:solidFill>
              </a:rPr>
              <a:t>Pre</a:t>
            </a:r>
            <a:r>
              <a:rPr lang="ro-RO" altLang="en-US" sz="4000" b="1" i="1" dirty="0">
                <a:solidFill>
                  <a:schemeClr val="accent5">
                    <a:lumMod val="50000"/>
                  </a:schemeClr>
                </a:solidFill>
              </a:rPr>
              <a:t>zentarea </a:t>
            </a:r>
            <a:endParaRPr lang="en-US" altLang="en-US" sz="4000" b="1" i="1" dirty="0" smtClean="0">
              <a:solidFill>
                <a:schemeClr val="accent5">
                  <a:lumMod val="50000"/>
                </a:schemeClr>
              </a:solidFill>
            </a:endParaRPr>
          </a:p>
          <a:p>
            <a:r>
              <a:rPr lang="ro-RO" altLang="en-US" sz="4000" b="1" i="1" dirty="0" smtClean="0">
                <a:solidFill>
                  <a:schemeClr val="accent5">
                    <a:lumMod val="50000"/>
                  </a:schemeClr>
                </a:solidFill>
              </a:rPr>
              <a:t>beneficiilor</a:t>
            </a:r>
            <a:r>
              <a:rPr lang="ro-RO" altLang="en-US" sz="4000" b="1" i="1" dirty="0">
                <a:solidFill>
                  <a:schemeClr val="accent5">
                    <a:lumMod val="50000"/>
                  </a:schemeClr>
                </a:solidFill>
              </a:rPr>
              <a:t>, serviciilor şi programelor </a:t>
            </a:r>
            <a:r>
              <a:rPr lang="ro-RO" altLang="en-US" sz="4000" b="1" i="1" dirty="0" smtClean="0">
                <a:solidFill>
                  <a:schemeClr val="accent5">
                    <a:lumMod val="50000"/>
                  </a:schemeClr>
                </a:solidFill>
              </a:rPr>
              <a:t>sociale </a:t>
            </a:r>
            <a:r>
              <a:rPr lang="ro-RO" altLang="en-US" sz="4000" b="1" i="1" dirty="0">
                <a:solidFill>
                  <a:schemeClr val="accent5">
                    <a:lumMod val="50000"/>
                  </a:schemeClr>
                </a:solidFill>
              </a:rPr>
              <a:t>derulate </a:t>
            </a:r>
            <a:r>
              <a:rPr lang="ro-RO" altLang="en-US" sz="4000" b="1" i="1" dirty="0" smtClean="0">
                <a:solidFill>
                  <a:schemeClr val="accent5">
                    <a:lumMod val="50000"/>
                  </a:schemeClr>
                </a:solidFill>
              </a:rPr>
              <a:t>în </a:t>
            </a:r>
            <a:r>
              <a:rPr lang="ro-RO" altLang="en-US" sz="4000" b="1" i="1" dirty="0">
                <a:solidFill>
                  <a:schemeClr val="accent5">
                    <a:lumMod val="50000"/>
                  </a:schemeClr>
                </a:solidFill>
              </a:rPr>
              <a:t>anul </a:t>
            </a:r>
            <a:r>
              <a:rPr lang="ro-RO" altLang="en-US" sz="4800" b="1" i="1" dirty="0" smtClean="0">
                <a:solidFill>
                  <a:schemeClr val="accent5">
                    <a:lumMod val="50000"/>
                  </a:schemeClr>
                </a:solidFill>
              </a:rPr>
              <a:t>201</a:t>
            </a:r>
            <a:r>
              <a:rPr lang="en-US" altLang="en-US" sz="4800" b="1" i="1" dirty="0" smtClean="0">
                <a:solidFill>
                  <a:schemeClr val="accent5">
                    <a:lumMod val="50000"/>
                  </a:schemeClr>
                </a:solidFill>
              </a:rPr>
              <a:t>5</a:t>
            </a:r>
            <a:endParaRPr lang="ro-RO" altLang="en-US" sz="4800" b="1" i="1" dirty="0">
              <a:solidFill>
                <a:schemeClr val="accent5">
                  <a:lumMod val="50000"/>
                </a:schemeClr>
              </a:solidFill>
            </a:endParaRPr>
          </a:p>
          <a:p>
            <a:endParaRPr lang="ro-RO"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685799"/>
          </a:xfrm>
        </p:spPr>
        <p:txBody>
          <a:bodyPr>
            <a:normAutofit fontScale="90000"/>
          </a:bodyPr>
          <a:lstStyle/>
          <a:p>
            <a:r>
              <a:rPr lang="ro-RO" b="1" dirty="0" smtClean="0"/>
              <a:t>Servicii şi programe sociale ASCO</a:t>
            </a:r>
            <a:endParaRPr lang="ro-RO" dirty="0"/>
          </a:p>
        </p:txBody>
      </p:sp>
      <p:sp>
        <p:nvSpPr>
          <p:cNvPr id="3" name="Subtitle 2"/>
          <p:cNvSpPr>
            <a:spLocks noGrp="1"/>
          </p:cNvSpPr>
          <p:nvPr>
            <p:ph type="subTitle" idx="1"/>
          </p:nvPr>
        </p:nvSpPr>
        <p:spPr>
          <a:xfrm>
            <a:off x="457200" y="1066800"/>
            <a:ext cx="8229600" cy="5334000"/>
          </a:xfrm>
        </p:spPr>
        <p:txBody>
          <a:bodyPr>
            <a:normAutofit fontScale="55000" lnSpcReduction="20000"/>
          </a:bodyPr>
          <a:lstStyle/>
          <a:p>
            <a:pPr algn="just">
              <a:buFont typeface="Wingdings" pitchFamily="2" charset="2"/>
              <a:buChar char="Ø"/>
            </a:pPr>
            <a:r>
              <a:rPr lang="en-US" dirty="0" smtClean="0">
                <a:solidFill>
                  <a:schemeClr val="tx1"/>
                </a:solidFill>
                <a:cs typeface="Arial" charset="0"/>
              </a:rPr>
              <a:t> Campania “</a:t>
            </a:r>
            <a:r>
              <a:rPr lang="en-US" dirty="0" smtClean="0">
                <a:solidFill>
                  <a:schemeClr val="tx1"/>
                </a:solidFill>
              </a:rPr>
              <a:t>SINGURI </a:t>
            </a:r>
            <a:r>
              <a:rPr lang="en-US" dirty="0">
                <a:solidFill>
                  <a:schemeClr val="tx1"/>
                </a:solidFill>
              </a:rPr>
              <a:t>ACASĂ- </a:t>
            </a:r>
            <a:r>
              <a:rPr lang="en-US" dirty="0" err="1">
                <a:solidFill>
                  <a:schemeClr val="tx1"/>
                </a:solidFill>
              </a:rPr>
              <a:t>ai</a:t>
            </a:r>
            <a:r>
              <a:rPr lang="en-US" dirty="0">
                <a:solidFill>
                  <a:schemeClr val="tx1"/>
                </a:solidFill>
              </a:rPr>
              <a:t> </a:t>
            </a:r>
            <a:r>
              <a:rPr lang="en-US" dirty="0" err="1">
                <a:solidFill>
                  <a:schemeClr val="tx1"/>
                </a:solidFill>
              </a:rPr>
              <a:t>grijă</a:t>
            </a:r>
            <a:r>
              <a:rPr lang="en-US" dirty="0">
                <a:solidFill>
                  <a:schemeClr val="tx1"/>
                </a:solidFill>
              </a:rPr>
              <a:t> de </a:t>
            </a:r>
            <a:r>
              <a:rPr lang="en-US" dirty="0" err="1">
                <a:solidFill>
                  <a:schemeClr val="tx1"/>
                </a:solidFill>
              </a:rPr>
              <a:t>copiii</a:t>
            </a:r>
            <a:r>
              <a:rPr lang="en-US" dirty="0">
                <a:solidFill>
                  <a:schemeClr val="tx1"/>
                </a:solidFill>
              </a:rPr>
              <a:t> </a:t>
            </a:r>
            <a:r>
              <a:rPr lang="en-US" dirty="0" err="1">
                <a:solidFill>
                  <a:schemeClr val="tx1"/>
                </a:solidFill>
              </a:rPr>
              <a:t>tăi</a:t>
            </a:r>
            <a:r>
              <a:rPr lang="en-US" dirty="0">
                <a:solidFill>
                  <a:schemeClr val="tx1"/>
                </a:solidFill>
              </a:rPr>
              <a:t> </a:t>
            </a:r>
            <a:r>
              <a:rPr lang="en-US" dirty="0" err="1">
                <a:solidFill>
                  <a:schemeClr val="tx1"/>
                </a:solidFill>
              </a:rPr>
              <a:t>oriunde</a:t>
            </a:r>
            <a:r>
              <a:rPr lang="en-US" dirty="0">
                <a:solidFill>
                  <a:schemeClr val="tx1"/>
                </a:solidFill>
              </a:rPr>
              <a:t> </a:t>
            </a:r>
            <a:r>
              <a:rPr lang="en-US" dirty="0" err="1">
                <a:solidFill>
                  <a:schemeClr val="tx1"/>
                </a:solidFill>
              </a:rPr>
              <a:t>te</a:t>
            </a:r>
            <a:r>
              <a:rPr lang="en-US" dirty="0">
                <a:solidFill>
                  <a:schemeClr val="tx1"/>
                </a:solidFill>
              </a:rPr>
              <a:t> </a:t>
            </a:r>
            <a:r>
              <a:rPr lang="en-US" dirty="0" err="1">
                <a:solidFill>
                  <a:schemeClr val="tx1"/>
                </a:solidFill>
              </a:rPr>
              <a:t>afli</a:t>
            </a:r>
            <a:r>
              <a:rPr lang="en-US" dirty="0">
                <a:solidFill>
                  <a:schemeClr val="tx1"/>
                </a:solidFill>
              </a:rPr>
              <a:t>!” </a:t>
            </a:r>
            <a:endParaRPr lang="en-US" dirty="0" smtClean="0">
              <a:solidFill>
                <a:schemeClr val="tx1"/>
              </a:solidFill>
              <a:cs typeface="Arial" charset="0"/>
            </a:endParaRPr>
          </a:p>
          <a:p>
            <a:pPr algn="just">
              <a:buFont typeface="Wingdings" pitchFamily="2" charset="2"/>
              <a:buChar char="Ø"/>
            </a:pPr>
            <a:r>
              <a:rPr lang="ro-RO" dirty="0" smtClean="0">
                <a:solidFill>
                  <a:schemeClr val="tx1"/>
                </a:solidFill>
                <a:cs typeface="Arial" charset="0"/>
              </a:rPr>
              <a:t>Centrul de Îngrijire şi Educaţie Timpurie – Creşe (CIET) </a:t>
            </a:r>
          </a:p>
          <a:p>
            <a:pPr algn="just">
              <a:buFont typeface="Wingdings" pitchFamily="2" charset="2"/>
              <a:buChar char="Ø"/>
            </a:pPr>
            <a:r>
              <a:rPr lang="ro-RO" dirty="0">
                <a:solidFill>
                  <a:schemeClr val="tx1"/>
                </a:solidFill>
                <a:cs typeface="Arial" charset="0"/>
              </a:rPr>
              <a:t>Asistenţ</a:t>
            </a:r>
            <a:r>
              <a:rPr lang="en-US" dirty="0">
                <a:solidFill>
                  <a:schemeClr val="tx1"/>
                </a:solidFill>
                <a:cs typeface="Arial" charset="0"/>
              </a:rPr>
              <a:t>a</a:t>
            </a:r>
            <a:r>
              <a:rPr lang="ro-RO" dirty="0">
                <a:solidFill>
                  <a:schemeClr val="tx1"/>
                </a:solidFill>
                <a:cs typeface="Arial" charset="0"/>
              </a:rPr>
              <a:t> medicală profilactică şi curativă şi asistenţă medicală stomatologică pentru </a:t>
            </a:r>
            <a:r>
              <a:rPr lang="ro-RO" dirty="0">
                <a:solidFill>
                  <a:schemeClr val="tx1"/>
                </a:solidFill>
              </a:rPr>
              <a:t>de preşcolari, de elevi şi studenţ</a:t>
            </a:r>
            <a:r>
              <a:rPr lang="en-US" dirty="0" err="1">
                <a:solidFill>
                  <a:schemeClr val="tx1"/>
                </a:solidFill>
              </a:rPr>
              <a:t>i</a:t>
            </a:r>
            <a:r>
              <a:rPr lang="ro-RO" dirty="0">
                <a:solidFill>
                  <a:schemeClr val="tx1"/>
                </a:solidFill>
              </a:rPr>
              <a:t>i </a:t>
            </a:r>
            <a:r>
              <a:rPr lang="en-US" dirty="0">
                <a:solidFill>
                  <a:schemeClr val="tx1"/>
                </a:solidFill>
              </a:rPr>
              <a:t>din </a:t>
            </a:r>
            <a:r>
              <a:rPr lang="en-US" dirty="0" err="1">
                <a:solidFill>
                  <a:schemeClr val="tx1"/>
                </a:solidFill>
              </a:rPr>
              <a:t>municipiul</a:t>
            </a:r>
            <a:r>
              <a:rPr lang="en-US" dirty="0">
                <a:solidFill>
                  <a:schemeClr val="tx1"/>
                </a:solidFill>
              </a:rPr>
              <a:t> </a:t>
            </a:r>
            <a:r>
              <a:rPr lang="en-US" dirty="0" smtClean="0">
                <a:solidFill>
                  <a:schemeClr val="tx1"/>
                </a:solidFill>
              </a:rPr>
              <a:t>Oradea</a:t>
            </a:r>
            <a:endParaRPr lang="ro-RO" dirty="0" smtClean="0">
              <a:solidFill>
                <a:schemeClr val="tx1"/>
              </a:solidFill>
              <a:cs typeface="Arial" charset="0"/>
            </a:endParaRPr>
          </a:p>
          <a:p>
            <a:pPr algn="just">
              <a:buFont typeface="Wingdings" pitchFamily="2" charset="2"/>
              <a:buChar char="Ø"/>
            </a:pPr>
            <a:r>
              <a:rPr lang="en-US" dirty="0">
                <a:solidFill>
                  <a:schemeClr val="tx1"/>
                </a:solidFill>
                <a:cs typeface="Arial" charset="0"/>
              </a:rPr>
              <a:t>Ac</a:t>
            </a:r>
            <a:r>
              <a:rPr lang="ro-RO" dirty="0">
                <a:solidFill>
                  <a:schemeClr val="tx1"/>
                </a:solidFill>
                <a:cs typeface="Arial" charset="0"/>
              </a:rPr>
              <a:t>ţiunea </a:t>
            </a:r>
            <a:r>
              <a:rPr lang="en-US" dirty="0">
                <a:solidFill>
                  <a:schemeClr val="tx1"/>
                </a:solidFill>
                <a:cs typeface="Arial" charset="0"/>
              </a:rPr>
              <a:t> “</a:t>
            </a:r>
            <a:r>
              <a:rPr lang="ro-RO" dirty="0">
                <a:solidFill>
                  <a:schemeClr val="tx1"/>
                </a:solidFill>
                <a:cs typeface="Arial" charset="0"/>
              </a:rPr>
              <a:t>Prânzul pe roţi pentru oamenii străzii</a:t>
            </a:r>
            <a:r>
              <a:rPr lang="en-US" dirty="0">
                <a:solidFill>
                  <a:schemeClr val="tx1"/>
                </a:solidFill>
                <a:cs typeface="Arial" charset="0"/>
              </a:rPr>
              <a:t>”</a:t>
            </a:r>
            <a:endParaRPr lang="ro-RO" dirty="0">
              <a:solidFill>
                <a:schemeClr val="tx1"/>
              </a:solidFill>
              <a:cs typeface="Arial" charset="0"/>
            </a:endParaRPr>
          </a:p>
          <a:p>
            <a:pPr algn="just">
              <a:buFont typeface="Wingdings" pitchFamily="2" charset="2"/>
              <a:buChar char="Ø"/>
            </a:pPr>
            <a:r>
              <a:rPr lang="en-US" dirty="0">
                <a:solidFill>
                  <a:schemeClr val="tx1"/>
                </a:solidFill>
                <a:cs typeface="Arial" charset="0"/>
              </a:rPr>
              <a:t> </a:t>
            </a:r>
            <a:r>
              <a:rPr lang="en-US" dirty="0" err="1">
                <a:solidFill>
                  <a:schemeClr val="tx1"/>
                </a:solidFill>
                <a:cs typeface="Arial" charset="0"/>
              </a:rPr>
              <a:t>Azilul</a:t>
            </a:r>
            <a:r>
              <a:rPr lang="en-US" dirty="0">
                <a:solidFill>
                  <a:schemeClr val="tx1"/>
                </a:solidFill>
                <a:cs typeface="Arial" charset="0"/>
              </a:rPr>
              <a:t> de </a:t>
            </a:r>
            <a:r>
              <a:rPr lang="en-US" dirty="0" err="1" smtClean="0">
                <a:solidFill>
                  <a:schemeClr val="tx1"/>
                </a:solidFill>
                <a:cs typeface="Arial" charset="0"/>
              </a:rPr>
              <a:t>Noapte</a:t>
            </a:r>
            <a:endParaRPr lang="ro-RO" dirty="0" smtClean="0">
              <a:solidFill>
                <a:schemeClr val="tx1"/>
              </a:solidFill>
              <a:cs typeface="Arial" charset="0"/>
            </a:endParaRPr>
          </a:p>
          <a:p>
            <a:pPr algn="just">
              <a:buFont typeface="Wingdings" pitchFamily="2" charset="2"/>
              <a:buChar char="Ø"/>
            </a:pPr>
            <a:r>
              <a:rPr lang="en-US" dirty="0" err="1" smtClean="0">
                <a:solidFill>
                  <a:schemeClr val="tx1"/>
                </a:solidFill>
                <a:cs typeface="Arial" charset="0"/>
              </a:rPr>
              <a:t>Centrele</a:t>
            </a:r>
            <a:r>
              <a:rPr lang="en-US" dirty="0" smtClean="0">
                <a:solidFill>
                  <a:schemeClr val="tx1"/>
                </a:solidFill>
                <a:cs typeface="Arial" charset="0"/>
              </a:rPr>
              <a:t> </a:t>
            </a:r>
            <a:r>
              <a:rPr lang="ro-RO" dirty="0" smtClean="0">
                <a:solidFill>
                  <a:schemeClr val="tx1"/>
                </a:solidFill>
                <a:cs typeface="Arial" charset="0"/>
              </a:rPr>
              <a:t>sociale cu destinaţie </a:t>
            </a:r>
            <a:r>
              <a:rPr lang="en-US" dirty="0" smtClean="0">
                <a:solidFill>
                  <a:schemeClr val="tx1"/>
                </a:solidFill>
                <a:cs typeface="Arial" charset="0"/>
              </a:rPr>
              <a:t>multi</a:t>
            </a:r>
            <a:r>
              <a:rPr lang="ro-RO" dirty="0" smtClean="0">
                <a:solidFill>
                  <a:schemeClr val="tx1"/>
                </a:solidFill>
                <a:cs typeface="Arial" charset="0"/>
              </a:rPr>
              <a:t>funcţională pentru tineri aflaţi în situaţii de risc </a:t>
            </a:r>
            <a:r>
              <a:rPr lang="ro-RO" dirty="0" err="1" smtClean="0">
                <a:solidFill>
                  <a:schemeClr val="tx1"/>
                </a:solidFill>
                <a:cs typeface="Arial" charset="0"/>
              </a:rPr>
              <a:t>Dignitas</a:t>
            </a:r>
            <a:r>
              <a:rPr lang="ro-RO" dirty="0" smtClean="0">
                <a:solidFill>
                  <a:schemeClr val="tx1"/>
                </a:solidFill>
                <a:cs typeface="Arial" charset="0"/>
              </a:rPr>
              <a:t> şi </a:t>
            </a:r>
            <a:r>
              <a:rPr lang="ro-RO" dirty="0" err="1" smtClean="0">
                <a:solidFill>
                  <a:schemeClr val="tx1"/>
                </a:solidFill>
                <a:cs typeface="Arial" charset="0"/>
              </a:rPr>
              <a:t>Candeo</a:t>
            </a:r>
            <a:r>
              <a:rPr lang="ro-RO" dirty="0" smtClean="0">
                <a:solidFill>
                  <a:schemeClr val="tx1"/>
                </a:solidFill>
                <a:cs typeface="Arial" charset="0"/>
              </a:rPr>
              <a:t> </a:t>
            </a:r>
            <a:r>
              <a:rPr lang="en-US" dirty="0" smtClean="0">
                <a:solidFill>
                  <a:schemeClr val="tx1"/>
                </a:solidFill>
                <a:cs typeface="Arial" charset="0"/>
              </a:rPr>
              <a:t> - </a:t>
            </a:r>
            <a:r>
              <a:rPr lang="ro-RO" dirty="0" smtClean="0">
                <a:solidFill>
                  <a:schemeClr val="tx1"/>
                </a:solidFill>
                <a:cs typeface="Arial" charset="0"/>
              </a:rPr>
              <a:t>proiecte finanţate de către Ministerul Muncii, Familiei şi Protecţiei Sociale și Municipiul Oradea prin Administrația Socială Comunitară Oradea </a:t>
            </a:r>
            <a:endParaRPr lang="en-US" dirty="0" smtClean="0">
              <a:solidFill>
                <a:schemeClr val="tx1"/>
              </a:solidFill>
              <a:cs typeface="Arial" charset="0"/>
            </a:endParaRPr>
          </a:p>
          <a:p>
            <a:pPr algn="just">
              <a:buFont typeface="Wingdings" pitchFamily="2" charset="2"/>
              <a:buChar char="Ø"/>
            </a:pPr>
            <a:r>
              <a:rPr lang="en-US" dirty="0" err="1" smtClean="0">
                <a:solidFill>
                  <a:schemeClr val="tx1"/>
                </a:solidFill>
                <a:cs typeface="Arial" charset="0"/>
              </a:rPr>
              <a:t>Centrele</a:t>
            </a:r>
            <a:r>
              <a:rPr lang="en-US" dirty="0" smtClean="0">
                <a:solidFill>
                  <a:schemeClr val="tx1"/>
                </a:solidFill>
                <a:cs typeface="Arial" charset="0"/>
              </a:rPr>
              <a:t> de </a:t>
            </a:r>
            <a:r>
              <a:rPr lang="en-US" dirty="0" err="1" smtClean="0">
                <a:solidFill>
                  <a:schemeClr val="tx1"/>
                </a:solidFill>
                <a:cs typeface="Arial" charset="0"/>
              </a:rPr>
              <a:t>cazare</a:t>
            </a:r>
            <a:r>
              <a:rPr lang="en-US" dirty="0" smtClean="0">
                <a:solidFill>
                  <a:schemeClr val="tx1"/>
                </a:solidFill>
                <a:cs typeface="Arial" charset="0"/>
              </a:rPr>
              <a:t> </a:t>
            </a:r>
            <a:r>
              <a:rPr lang="en-US" dirty="0" err="1" smtClean="0">
                <a:solidFill>
                  <a:schemeClr val="tx1"/>
                </a:solidFill>
                <a:cs typeface="Arial" charset="0"/>
              </a:rPr>
              <a:t>temporara</a:t>
            </a:r>
            <a:r>
              <a:rPr lang="en-US" dirty="0" smtClean="0">
                <a:solidFill>
                  <a:schemeClr val="tx1"/>
                </a:solidFill>
                <a:cs typeface="Arial" charset="0"/>
              </a:rPr>
              <a:t> </a:t>
            </a:r>
            <a:r>
              <a:rPr lang="en-US" dirty="0" err="1" smtClean="0">
                <a:solidFill>
                  <a:schemeClr val="tx1"/>
                </a:solidFill>
                <a:cs typeface="Arial" charset="0"/>
              </a:rPr>
              <a:t>nr</a:t>
            </a:r>
            <a:r>
              <a:rPr lang="en-US" dirty="0" smtClean="0">
                <a:solidFill>
                  <a:schemeClr val="tx1"/>
                </a:solidFill>
                <a:cs typeface="Arial" charset="0"/>
              </a:rPr>
              <a:t>.</a:t>
            </a:r>
            <a:r>
              <a:rPr lang="ro-RO" dirty="0" smtClean="0">
                <a:solidFill>
                  <a:schemeClr val="tx1"/>
                </a:solidFill>
                <a:cs typeface="Arial" charset="0"/>
              </a:rPr>
              <a:t> </a:t>
            </a:r>
            <a:r>
              <a:rPr lang="en-US" dirty="0" smtClean="0">
                <a:solidFill>
                  <a:schemeClr val="tx1"/>
                </a:solidFill>
                <a:cs typeface="Arial" charset="0"/>
              </a:rPr>
              <a:t>1,</a:t>
            </a:r>
            <a:r>
              <a:rPr lang="ro-RO" dirty="0" smtClean="0">
                <a:solidFill>
                  <a:schemeClr val="tx1"/>
                </a:solidFill>
                <a:cs typeface="Arial" charset="0"/>
              </a:rPr>
              <a:t> </a:t>
            </a:r>
            <a:r>
              <a:rPr lang="en-US" dirty="0" smtClean="0">
                <a:solidFill>
                  <a:schemeClr val="tx1"/>
                </a:solidFill>
                <a:cs typeface="Arial" charset="0"/>
              </a:rPr>
              <a:t>2 </a:t>
            </a:r>
            <a:r>
              <a:rPr lang="en-US" dirty="0" err="1" smtClean="0">
                <a:solidFill>
                  <a:schemeClr val="tx1"/>
                </a:solidFill>
                <a:cs typeface="Arial" charset="0"/>
              </a:rPr>
              <a:t>si</a:t>
            </a:r>
            <a:r>
              <a:rPr lang="en-US" dirty="0" smtClean="0">
                <a:solidFill>
                  <a:schemeClr val="tx1"/>
                </a:solidFill>
                <a:cs typeface="Arial" charset="0"/>
              </a:rPr>
              <a:t> 3, </a:t>
            </a:r>
            <a:r>
              <a:rPr lang="en-US" dirty="0" err="1" smtClean="0">
                <a:solidFill>
                  <a:schemeClr val="tx1"/>
                </a:solidFill>
                <a:cs typeface="Arial" charset="0"/>
              </a:rPr>
              <a:t>finan</a:t>
            </a:r>
            <a:r>
              <a:rPr lang="ro-RO" dirty="0" smtClean="0">
                <a:solidFill>
                  <a:schemeClr val="tx1"/>
                </a:solidFill>
                <a:cs typeface="Arial" charset="0"/>
              </a:rPr>
              <a:t>ţate prin Programul Operaţional Regional 2007-2013</a:t>
            </a:r>
            <a:endParaRPr lang="en-US" dirty="0" smtClean="0">
              <a:solidFill>
                <a:schemeClr val="tx1"/>
              </a:solidFill>
              <a:cs typeface="Arial" charset="0"/>
            </a:endParaRPr>
          </a:p>
          <a:p>
            <a:pPr algn="just">
              <a:buFont typeface="Wingdings" pitchFamily="2" charset="2"/>
              <a:buChar char="Ø"/>
            </a:pPr>
            <a:r>
              <a:rPr lang="en-US" dirty="0" err="1" smtClean="0">
                <a:solidFill>
                  <a:schemeClr val="tx1"/>
                </a:solidFill>
                <a:cs typeface="Arial" charset="0"/>
              </a:rPr>
              <a:t>Parteneriatele</a:t>
            </a:r>
            <a:r>
              <a:rPr lang="en-US" dirty="0" smtClean="0">
                <a:solidFill>
                  <a:schemeClr val="tx1"/>
                </a:solidFill>
                <a:cs typeface="Arial" charset="0"/>
              </a:rPr>
              <a:t> cu </a:t>
            </a:r>
            <a:r>
              <a:rPr lang="en-US" dirty="0" err="1" smtClean="0">
                <a:solidFill>
                  <a:schemeClr val="tx1"/>
                </a:solidFill>
                <a:cs typeface="Arial" charset="0"/>
              </a:rPr>
              <a:t>organizatiile</a:t>
            </a:r>
            <a:r>
              <a:rPr lang="en-US" dirty="0" smtClean="0">
                <a:solidFill>
                  <a:schemeClr val="tx1"/>
                </a:solidFill>
                <a:cs typeface="Arial" charset="0"/>
              </a:rPr>
              <a:t> </a:t>
            </a:r>
            <a:r>
              <a:rPr lang="en-US" dirty="0" err="1" smtClean="0">
                <a:solidFill>
                  <a:schemeClr val="tx1"/>
                </a:solidFill>
                <a:cs typeface="Arial" charset="0"/>
              </a:rPr>
              <a:t>neguvernamentale</a:t>
            </a:r>
            <a:r>
              <a:rPr lang="en-US" dirty="0" smtClean="0">
                <a:solidFill>
                  <a:schemeClr val="tx1"/>
                </a:solidFill>
                <a:cs typeface="Arial" charset="0"/>
              </a:rPr>
              <a:t> care au ca </a:t>
            </a:r>
            <a:r>
              <a:rPr lang="en-US" dirty="0" err="1" smtClean="0">
                <a:solidFill>
                  <a:schemeClr val="tx1"/>
                </a:solidFill>
                <a:cs typeface="Arial" charset="0"/>
              </a:rPr>
              <a:t>scop</a:t>
            </a:r>
            <a:r>
              <a:rPr lang="en-US" dirty="0" smtClean="0">
                <a:solidFill>
                  <a:schemeClr val="tx1"/>
                </a:solidFill>
                <a:cs typeface="Arial" charset="0"/>
              </a:rPr>
              <a:t> </a:t>
            </a:r>
            <a:r>
              <a:rPr lang="en-US" dirty="0" err="1" smtClean="0">
                <a:solidFill>
                  <a:schemeClr val="tx1"/>
                </a:solidFill>
                <a:cs typeface="Arial" charset="0"/>
              </a:rPr>
              <a:t>acordarea</a:t>
            </a:r>
            <a:r>
              <a:rPr lang="en-US" dirty="0" smtClean="0">
                <a:solidFill>
                  <a:schemeClr val="tx1"/>
                </a:solidFill>
                <a:cs typeface="Arial" charset="0"/>
              </a:rPr>
              <a:t> de </a:t>
            </a:r>
            <a:r>
              <a:rPr lang="en-US" dirty="0" err="1" smtClean="0">
                <a:solidFill>
                  <a:schemeClr val="tx1"/>
                </a:solidFill>
                <a:cs typeface="Arial" charset="0"/>
              </a:rPr>
              <a:t>servicii</a:t>
            </a:r>
            <a:r>
              <a:rPr lang="en-US" dirty="0" smtClean="0">
                <a:solidFill>
                  <a:schemeClr val="tx1"/>
                </a:solidFill>
                <a:cs typeface="Arial" charset="0"/>
              </a:rPr>
              <a:t> </a:t>
            </a:r>
            <a:r>
              <a:rPr lang="en-US" dirty="0" err="1" smtClean="0">
                <a:solidFill>
                  <a:schemeClr val="tx1"/>
                </a:solidFill>
                <a:cs typeface="Arial" charset="0"/>
              </a:rPr>
              <a:t>sociale</a:t>
            </a:r>
            <a:r>
              <a:rPr lang="en-US" dirty="0" smtClean="0">
                <a:solidFill>
                  <a:schemeClr val="tx1"/>
                </a:solidFill>
                <a:cs typeface="Arial" charset="0"/>
              </a:rPr>
              <a:t> </a:t>
            </a:r>
            <a:r>
              <a:rPr lang="en-US" dirty="0" err="1" smtClean="0">
                <a:solidFill>
                  <a:schemeClr val="tx1"/>
                </a:solidFill>
                <a:cs typeface="Arial" charset="0"/>
              </a:rPr>
              <a:t>persoanelor</a:t>
            </a:r>
            <a:r>
              <a:rPr lang="en-US" dirty="0" smtClean="0">
                <a:solidFill>
                  <a:schemeClr val="tx1"/>
                </a:solidFill>
                <a:cs typeface="Arial" charset="0"/>
              </a:rPr>
              <a:t> </a:t>
            </a:r>
            <a:r>
              <a:rPr lang="en-US" dirty="0" err="1" smtClean="0">
                <a:solidFill>
                  <a:schemeClr val="tx1"/>
                </a:solidFill>
                <a:cs typeface="Arial" charset="0"/>
              </a:rPr>
              <a:t>si</a:t>
            </a:r>
            <a:r>
              <a:rPr lang="en-US" dirty="0" smtClean="0">
                <a:solidFill>
                  <a:schemeClr val="tx1"/>
                </a:solidFill>
                <a:cs typeface="Arial" charset="0"/>
              </a:rPr>
              <a:t> </a:t>
            </a:r>
            <a:r>
              <a:rPr lang="en-US" dirty="0" err="1" smtClean="0">
                <a:solidFill>
                  <a:schemeClr val="tx1"/>
                </a:solidFill>
                <a:cs typeface="Arial" charset="0"/>
              </a:rPr>
              <a:t>familiilor</a:t>
            </a:r>
            <a:r>
              <a:rPr lang="en-US" dirty="0" smtClean="0">
                <a:solidFill>
                  <a:schemeClr val="tx1"/>
                </a:solidFill>
                <a:cs typeface="Arial" charset="0"/>
              </a:rPr>
              <a:t> </a:t>
            </a:r>
            <a:r>
              <a:rPr lang="en-US" dirty="0" err="1" smtClean="0">
                <a:solidFill>
                  <a:schemeClr val="tx1"/>
                </a:solidFill>
                <a:cs typeface="Arial" charset="0"/>
              </a:rPr>
              <a:t>aflate</a:t>
            </a:r>
            <a:r>
              <a:rPr lang="en-US" dirty="0" smtClean="0">
                <a:solidFill>
                  <a:schemeClr val="tx1"/>
                </a:solidFill>
                <a:cs typeface="Arial" charset="0"/>
              </a:rPr>
              <a:t> in </a:t>
            </a:r>
            <a:r>
              <a:rPr lang="en-US" dirty="0" err="1" smtClean="0">
                <a:solidFill>
                  <a:schemeClr val="tx1"/>
                </a:solidFill>
                <a:cs typeface="Arial" charset="0"/>
              </a:rPr>
              <a:t>nevoie</a:t>
            </a:r>
            <a:endParaRPr lang="en-US" dirty="0" smtClean="0">
              <a:solidFill>
                <a:schemeClr val="tx1"/>
              </a:solidFill>
              <a:cs typeface="Arial" charset="0"/>
            </a:endParaRPr>
          </a:p>
          <a:p>
            <a:pPr algn="just">
              <a:buFont typeface="Wingdings" pitchFamily="2" charset="2"/>
              <a:buChar char="Ø"/>
            </a:pPr>
            <a:r>
              <a:rPr lang="en-US" dirty="0" err="1" smtClean="0">
                <a:solidFill>
                  <a:schemeClr val="tx1"/>
                </a:solidFill>
                <a:cs typeface="Arial" charset="0"/>
              </a:rPr>
              <a:t>Programul</a:t>
            </a:r>
            <a:r>
              <a:rPr lang="ro-RO" dirty="0" smtClean="0">
                <a:solidFill>
                  <a:schemeClr val="tx1"/>
                </a:solidFill>
                <a:cs typeface="Arial" charset="0"/>
              </a:rPr>
              <a:t>  „ACCES-OR”</a:t>
            </a:r>
            <a:r>
              <a:rPr lang="en-US" dirty="0" smtClean="0">
                <a:solidFill>
                  <a:schemeClr val="tx1"/>
                </a:solidFill>
                <a:cs typeface="Arial" charset="0"/>
              </a:rPr>
              <a:t> – </a:t>
            </a:r>
            <a:r>
              <a:rPr lang="en-US" dirty="0" err="1" smtClean="0">
                <a:solidFill>
                  <a:schemeClr val="tx1"/>
                </a:solidFill>
                <a:cs typeface="Arial" charset="0"/>
              </a:rPr>
              <a:t>serviciu</a:t>
            </a:r>
            <a:r>
              <a:rPr lang="en-US" dirty="0" smtClean="0">
                <a:solidFill>
                  <a:schemeClr val="tx1"/>
                </a:solidFill>
                <a:cs typeface="Arial" charset="0"/>
              </a:rPr>
              <a:t> de transport </a:t>
            </a:r>
            <a:r>
              <a:rPr lang="en-US" dirty="0" err="1" smtClean="0">
                <a:solidFill>
                  <a:schemeClr val="tx1"/>
                </a:solidFill>
                <a:cs typeface="Arial" charset="0"/>
              </a:rPr>
              <a:t>accesibili</a:t>
            </a:r>
            <a:r>
              <a:rPr lang="ro-RO" dirty="0" smtClean="0">
                <a:solidFill>
                  <a:schemeClr val="tx1"/>
                </a:solidFill>
                <a:cs typeface="Arial" charset="0"/>
              </a:rPr>
              <a:t>z</a:t>
            </a:r>
            <a:r>
              <a:rPr lang="en-US" dirty="0" smtClean="0">
                <a:solidFill>
                  <a:schemeClr val="tx1"/>
                </a:solidFill>
                <a:cs typeface="Arial" charset="0"/>
              </a:rPr>
              <a:t>at </a:t>
            </a:r>
            <a:r>
              <a:rPr lang="ro-RO" dirty="0" smtClean="0">
                <a:solidFill>
                  <a:schemeClr val="tx1"/>
                </a:solidFill>
                <a:cs typeface="Arial" charset="0"/>
              </a:rPr>
              <a:t>şi e</a:t>
            </a:r>
            <a:r>
              <a:rPr lang="en-US" dirty="0" err="1" smtClean="0">
                <a:solidFill>
                  <a:schemeClr val="tx1"/>
                </a:solidFill>
                <a:cs typeface="Arial" charset="0"/>
              </a:rPr>
              <a:t>ch</a:t>
            </a:r>
            <a:r>
              <a:rPr lang="ro-RO" dirty="0" smtClean="0">
                <a:solidFill>
                  <a:schemeClr val="tx1"/>
                </a:solidFill>
                <a:cs typeface="Arial" charset="0"/>
              </a:rPr>
              <a:t>i</a:t>
            </a:r>
            <a:r>
              <a:rPr lang="en-US" dirty="0" err="1" smtClean="0">
                <a:solidFill>
                  <a:schemeClr val="tx1"/>
                </a:solidFill>
                <a:cs typeface="Arial" charset="0"/>
              </a:rPr>
              <a:t>pamente</a:t>
            </a:r>
            <a:r>
              <a:rPr lang="en-US" dirty="0" smtClean="0">
                <a:solidFill>
                  <a:schemeClr val="tx1"/>
                </a:solidFill>
                <a:cs typeface="Arial" charset="0"/>
              </a:rPr>
              <a:t> </a:t>
            </a:r>
            <a:r>
              <a:rPr lang="en-US" dirty="0" err="1" smtClean="0">
                <a:solidFill>
                  <a:schemeClr val="tx1"/>
                </a:solidFill>
                <a:cs typeface="Arial" charset="0"/>
              </a:rPr>
              <a:t>pentru</a:t>
            </a:r>
            <a:r>
              <a:rPr lang="en-US" dirty="0" smtClean="0">
                <a:solidFill>
                  <a:schemeClr val="tx1"/>
                </a:solidFill>
                <a:cs typeface="Arial" charset="0"/>
              </a:rPr>
              <a:t> </a:t>
            </a:r>
            <a:r>
              <a:rPr lang="en-US" dirty="0" err="1" smtClean="0">
                <a:solidFill>
                  <a:schemeClr val="tx1"/>
                </a:solidFill>
                <a:cs typeface="Arial" charset="0"/>
              </a:rPr>
              <a:t>persoanele</a:t>
            </a:r>
            <a:r>
              <a:rPr lang="en-US" dirty="0" smtClean="0">
                <a:solidFill>
                  <a:schemeClr val="tx1"/>
                </a:solidFill>
                <a:cs typeface="Arial" charset="0"/>
              </a:rPr>
              <a:t> cu </a:t>
            </a:r>
            <a:r>
              <a:rPr lang="en-US" dirty="0" err="1" smtClean="0">
                <a:solidFill>
                  <a:schemeClr val="tx1"/>
                </a:solidFill>
                <a:cs typeface="Arial" charset="0"/>
              </a:rPr>
              <a:t>di</a:t>
            </a:r>
            <a:r>
              <a:rPr lang="ro-RO" dirty="0" smtClean="0">
                <a:solidFill>
                  <a:schemeClr val="tx1"/>
                </a:solidFill>
                <a:cs typeface="Arial" charset="0"/>
              </a:rPr>
              <a:t>z</a:t>
            </a:r>
            <a:r>
              <a:rPr lang="en-US" dirty="0" err="1" smtClean="0">
                <a:solidFill>
                  <a:schemeClr val="tx1"/>
                </a:solidFill>
                <a:cs typeface="Arial" charset="0"/>
              </a:rPr>
              <a:t>abilit</a:t>
            </a:r>
            <a:r>
              <a:rPr lang="ro-RO" dirty="0" err="1" smtClean="0">
                <a:solidFill>
                  <a:schemeClr val="tx1"/>
                </a:solidFill>
                <a:cs typeface="Arial" charset="0"/>
              </a:rPr>
              <a:t>ăţ</a:t>
            </a:r>
            <a:r>
              <a:rPr lang="en-US" dirty="0" err="1" smtClean="0">
                <a:solidFill>
                  <a:schemeClr val="tx1"/>
                </a:solidFill>
                <a:cs typeface="Arial" charset="0"/>
              </a:rPr>
              <a:t>i</a:t>
            </a:r>
            <a:endParaRPr lang="ro-RO" dirty="0" smtClean="0">
              <a:solidFill>
                <a:schemeClr val="tx1"/>
              </a:solidFill>
              <a:cs typeface="Arial" charset="0"/>
            </a:endParaRPr>
          </a:p>
          <a:p>
            <a:pPr algn="just">
              <a:buFont typeface="Wingdings" pitchFamily="2" charset="2"/>
              <a:buChar char="Ø"/>
            </a:pPr>
            <a:r>
              <a:rPr lang="ro-RO" dirty="0" smtClean="0">
                <a:solidFill>
                  <a:schemeClr val="tx1"/>
                </a:solidFill>
                <a:cs typeface="Arial" charset="0"/>
              </a:rPr>
              <a:t> Susţinerea organizaţiilor neguvernamentale din municipiul Oradea în acordarea serviciilor sociale prin acordarea de subvenţii  şi încheierea de parteneriate</a:t>
            </a:r>
          </a:p>
          <a:p>
            <a:pPr algn="just">
              <a:buFont typeface="Wingdings" pitchFamily="2" charset="2"/>
              <a:buChar char="Ø"/>
            </a:pPr>
            <a:r>
              <a:rPr lang="ro-RO" dirty="0" smtClean="0">
                <a:solidFill>
                  <a:schemeClr val="tx1"/>
                </a:solidFill>
                <a:cs typeface="Arial" charset="0"/>
              </a:rPr>
              <a:t>Gala Voluntarilor din domeniu social  - editia a III-a - 2015</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5162"/>
          </a:xfrm>
        </p:spPr>
        <p:txBody>
          <a:bodyPr/>
          <a:lstStyle/>
          <a:p>
            <a:endParaRPr lang="ro-RO" dirty="0"/>
          </a:p>
        </p:txBody>
      </p:sp>
      <p:sp>
        <p:nvSpPr>
          <p:cNvPr id="3" name="Content Placeholder 2"/>
          <p:cNvSpPr>
            <a:spLocks noGrp="1"/>
          </p:cNvSpPr>
          <p:nvPr>
            <p:ph idx="1"/>
          </p:nvPr>
        </p:nvSpPr>
        <p:spPr>
          <a:xfrm>
            <a:off x="457200" y="4495800"/>
            <a:ext cx="2209800" cy="1630363"/>
          </a:xfrm>
        </p:spPr>
        <p:txBody>
          <a:bodyPr/>
          <a:lstStyle/>
          <a:p>
            <a:pPr>
              <a:buNone/>
            </a:pPr>
            <a:endParaRPr lang="ro-RO" dirty="0"/>
          </a:p>
        </p:txBody>
      </p:sp>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xmlns="" val="16126137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58200" cy="685800"/>
          </a:xfrm>
        </p:spPr>
        <p:txBody>
          <a:bodyPr>
            <a:normAutofit fontScale="90000"/>
          </a:bodyPr>
          <a:lstStyle/>
          <a:p>
            <a:r>
              <a:rPr lang="en-US" dirty="0" smtClean="0"/>
              <a:t>“</a:t>
            </a:r>
            <a:r>
              <a:rPr lang="en-US" sz="4000" b="1" dirty="0" smtClean="0"/>
              <a:t>SINGURI ACASĂ- </a:t>
            </a:r>
            <a:r>
              <a:rPr lang="en-US" sz="4000" b="1" i="1" dirty="0" err="1" smtClean="0"/>
              <a:t>ai</a:t>
            </a:r>
            <a:r>
              <a:rPr lang="en-US" sz="4000" b="1" i="1" dirty="0" smtClean="0"/>
              <a:t> </a:t>
            </a:r>
            <a:r>
              <a:rPr lang="en-US" sz="4000" b="1" i="1" dirty="0" err="1" smtClean="0"/>
              <a:t>grijă</a:t>
            </a:r>
            <a:r>
              <a:rPr lang="en-US" sz="4000" b="1" i="1" dirty="0" smtClean="0"/>
              <a:t> de </a:t>
            </a:r>
            <a:r>
              <a:rPr lang="en-US" sz="4000" b="1" i="1" dirty="0" err="1" smtClean="0"/>
              <a:t>copiii</a:t>
            </a:r>
            <a:r>
              <a:rPr lang="en-US" sz="4000" b="1" i="1" dirty="0" smtClean="0"/>
              <a:t> </a:t>
            </a:r>
            <a:r>
              <a:rPr lang="en-US" sz="4000" b="1" i="1" dirty="0" err="1" smtClean="0"/>
              <a:t>tăi</a:t>
            </a:r>
            <a:r>
              <a:rPr lang="en-US" sz="4000" b="1" i="1" dirty="0" smtClean="0"/>
              <a:t> </a:t>
            </a:r>
            <a:r>
              <a:rPr lang="en-US" sz="4000" b="1" i="1" dirty="0" err="1" smtClean="0"/>
              <a:t>oriunde</a:t>
            </a:r>
            <a:r>
              <a:rPr lang="en-US" sz="4000" b="1" i="1" dirty="0" smtClean="0"/>
              <a:t> </a:t>
            </a:r>
            <a:r>
              <a:rPr lang="en-US" sz="4000" b="1" i="1" dirty="0" err="1" smtClean="0"/>
              <a:t>te</a:t>
            </a:r>
            <a:r>
              <a:rPr lang="en-US" sz="4000" b="1" i="1" dirty="0" smtClean="0"/>
              <a:t> </a:t>
            </a:r>
            <a:r>
              <a:rPr lang="en-US" sz="4000" b="1" i="1" dirty="0" err="1" smtClean="0"/>
              <a:t>afli</a:t>
            </a:r>
            <a:r>
              <a:rPr lang="en-US" sz="4000" dirty="0" smtClean="0"/>
              <a:t>!” </a:t>
            </a:r>
            <a:endParaRPr lang="ro-RO" sz="4000" dirty="0"/>
          </a:p>
        </p:txBody>
      </p:sp>
      <p:sp>
        <p:nvSpPr>
          <p:cNvPr id="3" name="Content Placeholder 2"/>
          <p:cNvSpPr>
            <a:spLocks noGrp="1"/>
          </p:cNvSpPr>
          <p:nvPr>
            <p:ph idx="1"/>
          </p:nvPr>
        </p:nvSpPr>
        <p:spPr>
          <a:xfrm>
            <a:off x="304800" y="1219200"/>
            <a:ext cx="8534400" cy="5486400"/>
          </a:xfrm>
        </p:spPr>
        <p:txBody>
          <a:bodyPr>
            <a:normAutofit fontScale="85000" lnSpcReduction="20000"/>
          </a:bodyPr>
          <a:lstStyle/>
          <a:p>
            <a:pPr algn="just">
              <a:buNone/>
            </a:pPr>
            <a:r>
              <a:rPr lang="en-US" sz="1400" dirty="0" smtClean="0"/>
              <a:t> </a:t>
            </a:r>
            <a:r>
              <a:rPr lang="ro-RO" sz="2100" b="1" dirty="0" err="1" smtClean="0"/>
              <a:t>C</a:t>
            </a:r>
            <a:r>
              <a:rPr lang="en-US" sz="2100" b="1" dirty="0" err="1" smtClean="0"/>
              <a:t>ampanie</a:t>
            </a:r>
            <a:r>
              <a:rPr lang="en-US" sz="2100" b="1" dirty="0" smtClean="0"/>
              <a:t> de </a:t>
            </a:r>
            <a:r>
              <a:rPr lang="en-US" sz="2100" b="1" dirty="0" err="1" smtClean="0"/>
              <a:t>informare</a:t>
            </a:r>
            <a:r>
              <a:rPr lang="en-US" sz="2100" b="1" dirty="0" smtClean="0"/>
              <a:t> </a:t>
            </a:r>
            <a:r>
              <a:rPr lang="en-US" sz="2100" b="1" dirty="0" err="1" smtClean="0"/>
              <a:t>publică</a:t>
            </a:r>
            <a:r>
              <a:rPr lang="en-US" sz="2100" b="1" dirty="0" smtClean="0"/>
              <a:t> </a:t>
            </a:r>
            <a:r>
              <a:rPr lang="en-US" sz="2100" dirty="0" smtClean="0"/>
              <a:t>care are ca </a:t>
            </a:r>
            <a:r>
              <a:rPr lang="en-US" sz="2100" dirty="0" err="1" smtClean="0"/>
              <a:t>scop</a:t>
            </a:r>
            <a:r>
              <a:rPr lang="en-US" sz="2100" dirty="0" smtClean="0"/>
              <a:t> </a:t>
            </a:r>
            <a:r>
              <a:rPr lang="en-US" sz="2100" dirty="0" err="1" smtClean="0"/>
              <a:t>conștientizarea</a:t>
            </a:r>
            <a:r>
              <a:rPr lang="en-US" sz="2100" dirty="0" smtClean="0"/>
              <a:t> de </a:t>
            </a:r>
            <a:r>
              <a:rPr lang="en-US" sz="2100" dirty="0" err="1" smtClean="0"/>
              <a:t>către</a:t>
            </a:r>
            <a:r>
              <a:rPr lang="en-US" sz="2100" dirty="0" smtClean="0"/>
              <a:t> </a:t>
            </a:r>
            <a:r>
              <a:rPr lang="en-US" sz="2100" dirty="0" err="1" smtClean="0"/>
              <a:t>părin</a:t>
            </a:r>
            <a:r>
              <a:rPr lang="ro-RO" sz="2100" dirty="0" smtClean="0"/>
              <a:t>ţi a</a:t>
            </a:r>
            <a:r>
              <a:rPr lang="en-US" sz="2100" dirty="0" smtClean="0"/>
              <a:t> </a:t>
            </a:r>
            <a:r>
              <a:rPr lang="en-US" sz="2100" dirty="0" err="1" smtClean="0"/>
              <a:t>riscurilor</a:t>
            </a:r>
            <a:r>
              <a:rPr lang="ro-RO" sz="2100" dirty="0" smtClean="0"/>
              <a:t> </a:t>
            </a:r>
            <a:r>
              <a:rPr lang="en-US" sz="2100" dirty="0" err="1" smtClean="0"/>
              <a:t>asumate</a:t>
            </a:r>
            <a:r>
              <a:rPr lang="en-US" sz="2100" dirty="0" smtClean="0"/>
              <a:t> </a:t>
            </a:r>
            <a:r>
              <a:rPr lang="en-US" sz="2100" dirty="0" err="1" smtClean="0"/>
              <a:t>prin</a:t>
            </a:r>
            <a:r>
              <a:rPr lang="en-US" sz="2100" dirty="0" smtClean="0"/>
              <a:t> </a:t>
            </a:r>
            <a:r>
              <a:rPr lang="en-US" sz="2100" dirty="0" err="1" smtClean="0"/>
              <a:t>plecarea</a:t>
            </a:r>
            <a:r>
              <a:rPr lang="en-US" sz="2100" dirty="0" smtClean="0"/>
              <a:t> </a:t>
            </a:r>
            <a:r>
              <a:rPr lang="en-US" sz="2100" dirty="0" err="1" smtClean="0"/>
              <a:t>lor</a:t>
            </a:r>
            <a:r>
              <a:rPr lang="en-US" sz="2100" dirty="0" smtClean="0"/>
              <a:t> la </a:t>
            </a:r>
            <a:r>
              <a:rPr lang="en-US" sz="2100" dirty="0" err="1" smtClean="0"/>
              <a:t>muncă</a:t>
            </a:r>
            <a:r>
              <a:rPr lang="en-US" sz="2100" dirty="0" smtClean="0"/>
              <a:t> </a:t>
            </a:r>
            <a:r>
              <a:rPr lang="en-US" sz="2100" dirty="0" err="1" smtClean="0"/>
              <a:t>în</a:t>
            </a:r>
            <a:r>
              <a:rPr lang="en-US" sz="2100" dirty="0" smtClean="0"/>
              <a:t> </a:t>
            </a:r>
            <a:r>
              <a:rPr lang="en-US" sz="2100" dirty="0" err="1" smtClean="0"/>
              <a:t>străinătate</a:t>
            </a:r>
            <a:r>
              <a:rPr lang="en-US" sz="2100" dirty="0" smtClean="0"/>
              <a:t>, </a:t>
            </a:r>
            <a:r>
              <a:rPr lang="en-US" sz="2100" dirty="0" err="1" smtClean="0"/>
              <a:t>dar</a:t>
            </a:r>
            <a:r>
              <a:rPr lang="en-US" sz="2100" dirty="0" smtClean="0"/>
              <a:t> </a:t>
            </a:r>
            <a:r>
              <a:rPr lang="en-US" sz="2100" dirty="0" err="1" smtClean="0"/>
              <a:t>şi</a:t>
            </a:r>
            <a:r>
              <a:rPr lang="en-US" sz="2100" dirty="0" smtClean="0"/>
              <a:t> a </a:t>
            </a:r>
            <a:r>
              <a:rPr lang="en-US" sz="2100" dirty="0" err="1" smtClean="0"/>
              <a:t>obligaţiilor</a:t>
            </a:r>
            <a:r>
              <a:rPr lang="en-US" sz="2100" dirty="0" smtClean="0"/>
              <a:t> </a:t>
            </a:r>
            <a:r>
              <a:rPr lang="en-US" sz="2100" dirty="0" err="1" smtClean="0"/>
              <a:t>legale</a:t>
            </a:r>
            <a:r>
              <a:rPr lang="en-US" sz="2100" dirty="0" smtClean="0"/>
              <a:t> </a:t>
            </a:r>
            <a:r>
              <a:rPr lang="en-US" sz="2100" dirty="0" err="1" smtClean="0"/>
              <a:t>ce</a:t>
            </a:r>
            <a:r>
              <a:rPr lang="en-US" sz="2100" dirty="0" smtClean="0"/>
              <a:t> le </a:t>
            </a:r>
            <a:r>
              <a:rPr lang="en-US" sz="2100" dirty="0" err="1" smtClean="0"/>
              <a:t>revin</a:t>
            </a:r>
            <a:r>
              <a:rPr lang="en-US" sz="2100" dirty="0" smtClean="0"/>
              <a:t> </a:t>
            </a:r>
            <a:r>
              <a:rPr lang="en-US" sz="2100" dirty="0" err="1" smtClean="0"/>
              <a:t>în</a:t>
            </a:r>
            <a:r>
              <a:rPr lang="en-US" sz="2100" dirty="0" smtClean="0"/>
              <a:t> </a:t>
            </a:r>
            <a:r>
              <a:rPr lang="en-US" sz="2100" dirty="0" err="1" smtClean="0"/>
              <a:t>situaţia</a:t>
            </a:r>
            <a:r>
              <a:rPr lang="en-US" sz="2100" dirty="0" smtClean="0"/>
              <a:t> </a:t>
            </a:r>
            <a:r>
              <a:rPr lang="en-US" sz="2100" dirty="0" err="1" smtClean="0"/>
              <a:t>în</a:t>
            </a:r>
            <a:r>
              <a:rPr lang="en-US" sz="2100" dirty="0" smtClean="0"/>
              <a:t> care </a:t>
            </a:r>
            <a:r>
              <a:rPr lang="en-US" sz="2100" dirty="0" err="1" smtClean="0"/>
              <a:t>intenţionează</a:t>
            </a:r>
            <a:r>
              <a:rPr lang="en-US" sz="2100" dirty="0" smtClean="0"/>
              <a:t> </a:t>
            </a:r>
            <a:r>
              <a:rPr lang="en-US" sz="2100" dirty="0" err="1" smtClean="0"/>
              <a:t>să</a:t>
            </a:r>
            <a:r>
              <a:rPr lang="en-US" sz="2100" dirty="0" smtClean="0"/>
              <a:t> </a:t>
            </a:r>
            <a:r>
              <a:rPr lang="en-US" sz="2100" dirty="0" err="1" smtClean="0"/>
              <a:t>plece</a:t>
            </a:r>
            <a:r>
              <a:rPr lang="en-US" sz="2100" dirty="0" smtClean="0"/>
              <a:t>  </a:t>
            </a:r>
            <a:r>
              <a:rPr lang="en-US" sz="2100" dirty="0" err="1" smtClean="0"/>
              <a:t>în</a:t>
            </a:r>
            <a:r>
              <a:rPr lang="en-US" sz="2100" dirty="0" smtClean="0"/>
              <a:t> </a:t>
            </a:r>
            <a:r>
              <a:rPr lang="en-US" sz="2100" dirty="0" err="1" smtClean="0"/>
              <a:t>străinătate</a:t>
            </a:r>
            <a:r>
              <a:rPr lang="en-US" sz="2100" dirty="0" smtClean="0"/>
              <a:t>.</a:t>
            </a:r>
            <a:endParaRPr lang="ro-RO" sz="2100" dirty="0" smtClean="0"/>
          </a:p>
          <a:p>
            <a:pPr>
              <a:buNone/>
            </a:pPr>
            <a:r>
              <a:rPr lang="ro-RO" sz="2100" b="1" dirty="0" smtClean="0"/>
              <a:t>Parteneri:</a:t>
            </a:r>
          </a:p>
          <a:p>
            <a:r>
              <a:rPr lang="en-US" sz="2100" dirty="0" smtClean="0"/>
              <a:t>- </a:t>
            </a:r>
            <a:r>
              <a:rPr lang="en-US" sz="2100" dirty="0" err="1" smtClean="0"/>
              <a:t>Inspectoratul</a:t>
            </a:r>
            <a:r>
              <a:rPr lang="en-US" sz="2100" dirty="0" smtClean="0"/>
              <a:t> </a:t>
            </a:r>
            <a:r>
              <a:rPr lang="en-US" sz="2100" dirty="0" err="1" smtClean="0"/>
              <a:t>Școlar</a:t>
            </a:r>
            <a:r>
              <a:rPr lang="en-US" sz="2100" dirty="0" smtClean="0"/>
              <a:t> </a:t>
            </a:r>
            <a:r>
              <a:rPr lang="en-US" sz="2100" dirty="0" err="1" smtClean="0"/>
              <a:t>Județean</a:t>
            </a:r>
            <a:r>
              <a:rPr lang="en-US" sz="2100" dirty="0" smtClean="0"/>
              <a:t> </a:t>
            </a:r>
            <a:r>
              <a:rPr lang="en-US" sz="2100" dirty="0" err="1" smtClean="0"/>
              <a:t>Bihor</a:t>
            </a:r>
            <a:r>
              <a:rPr lang="en-US" sz="2100" dirty="0" smtClean="0"/>
              <a:t> - </a:t>
            </a:r>
            <a:r>
              <a:rPr lang="en-US" sz="2100" dirty="0" err="1" smtClean="0"/>
              <a:t>Centrul</a:t>
            </a:r>
            <a:r>
              <a:rPr lang="en-US" sz="2100" dirty="0" smtClean="0"/>
              <a:t> Jud. de </a:t>
            </a:r>
            <a:r>
              <a:rPr lang="en-US" sz="2100" dirty="0" err="1" smtClean="0"/>
              <a:t>Resurse</a:t>
            </a:r>
            <a:r>
              <a:rPr lang="en-US" sz="2100" dirty="0" smtClean="0"/>
              <a:t> </a:t>
            </a:r>
            <a:r>
              <a:rPr lang="en-US" sz="2100" dirty="0" err="1" smtClean="0"/>
              <a:t>și</a:t>
            </a:r>
            <a:r>
              <a:rPr lang="en-US" sz="2100" dirty="0" smtClean="0"/>
              <a:t> </a:t>
            </a:r>
            <a:r>
              <a:rPr lang="en-US" sz="2100" dirty="0" err="1" smtClean="0"/>
              <a:t>Asistență</a:t>
            </a:r>
            <a:r>
              <a:rPr lang="en-US" sz="2100" dirty="0" smtClean="0"/>
              <a:t> </a:t>
            </a:r>
            <a:r>
              <a:rPr lang="en-US" sz="2100" dirty="0" err="1" smtClean="0"/>
              <a:t>Educațională</a:t>
            </a:r>
            <a:r>
              <a:rPr lang="en-US" sz="2100" dirty="0" smtClean="0"/>
              <a:t> </a:t>
            </a:r>
            <a:r>
              <a:rPr lang="en-US" sz="2100" dirty="0" err="1" smtClean="0"/>
              <a:t>Bihor</a:t>
            </a:r>
            <a:r>
              <a:rPr lang="en-US" sz="2100" dirty="0" smtClean="0"/>
              <a:t>; </a:t>
            </a:r>
            <a:endParaRPr lang="ro-RO" sz="2100" dirty="0" smtClean="0"/>
          </a:p>
          <a:p>
            <a:r>
              <a:rPr lang="en-US" sz="2100" dirty="0" smtClean="0"/>
              <a:t>- </a:t>
            </a:r>
            <a:r>
              <a:rPr lang="en-US" sz="2100" dirty="0" err="1" smtClean="0"/>
              <a:t>CMI</a:t>
            </a:r>
            <a:r>
              <a:rPr lang="en-US" sz="2100" dirty="0" smtClean="0"/>
              <a:t> dr. </a:t>
            </a:r>
            <a:r>
              <a:rPr lang="en-US" sz="2100" dirty="0" err="1" smtClean="0"/>
              <a:t>Anca</a:t>
            </a:r>
            <a:r>
              <a:rPr lang="en-US" sz="2100" dirty="0" smtClean="0"/>
              <a:t> </a:t>
            </a:r>
            <a:r>
              <a:rPr lang="en-US" sz="2100" dirty="0" err="1" smtClean="0"/>
              <a:t>Frățilă</a:t>
            </a:r>
            <a:r>
              <a:rPr lang="en-US" sz="2100" dirty="0" smtClean="0"/>
              <a:t>;</a:t>
            </a:r>
            <a:endParaRPr lang="ro-RO" sz="2100" dirty="0" smtClean="0"/>
          </a:p>
          <a:p>
            <a:r>
              <a:rPr lang="en-US" sz="2100" dirty="0" smtClean="0"/>
              <a:t>- </a:t>
            </a:r>
            <a:r>
              <a:rPr lang="en-US" sz="2100" dirty="0" err="1" smtClean="0"/>
              <a:t>Liceul</a:t>
            </a:r>
            <a:r>
              <a:rPr lang="en-US" sz="2100" dirty="0" smtClean="0"/>
              <a:t> </a:t>
            </a:r>
            <a:r>
              <a:rPr lang="en-US" sz="2100" dirty="0" err="1" smtClean="0"/>
              <a:t>Teoretic</a:t>
            </a:r>
            <a:r>
              <a:rPr lang="en-US" sz="2100" dirty="0" smtClean="0"/>
              <a:t> </a:t>
            </a:r>
            <a:r>
              <a:rPr lang="en-US" sz="2100" dirty="0" err="1" smtClean="0"/>
              <a:t>Aurel</a:t>
            </a:r>
            <a:r>
              <a:rPr lang="en-US" sz="2100" dirty="0" smtClean="0"/>
              <a:t> </a:t>
            </a:r>
            <a:r>
              <a:rPr lang="en-US" sz="2100" dirty="0" err="1" smtClean="0"/>
              <a:t>Lazăr</a:t>
            </a:r>
            <a:r>
              <a:rPr lang="en-US" sz="2100" dirty="0" smtClean="0"/>
              <a:t>. </a:t>
            </a:r>
            <a:endParaRPr lang="ro-RO" sz="2100" dirty="0" smtClean="0"/>
          </a:p>
          <a:p>
            <a:pPr>
              <a:buNone/>
            </a:pPr>
            <a:r>
              <a:rPr lang="ro-RO" sz="2100" b="1" dirty="0" smtClean="0"/>
              <a:t>Activităţi:</a:t>
            </a:r>
            <a:r>
              <a:rPr lang="en-US" sz="2100" dirty="0" smtClean="0"/>
              <a:t> </a:t>
            </a:r>
            <a:endParaRPr lang="ro-RO" sz="2100" dirty="0" smtClean="0"/>
          </a:p>
          <a:p>
            <a:pPr algn="just">
              <a:buFont typeface="Wingdings" pitchFamily="2" charset="2"/>
              <a:buChar char="ü"/>
            </a:pPr>
            <a:r>
              <a:rPr lang="ro-RO" sz="2100" dirty="0" smtClean="0"/>
              <a:t>Întocmirea /distribuire</a:t>
            </a:r>
            <a:r>
              <a:rPr lang="en-US" sz="2100" dirty="0" smtClean="0"/>
              <a:t>a</a:t>
            </a:r>
            <a:r>
              <a:rPr lang="ro-RO" sz="2100" dirty="0" smtClean="0"/>
              <a:t>/ prezentarea de a</a:t>
            </a:r>
            <a:r>
              <a:rPr lang="en-US" sz="2100" dirty="0" err="1" smtClean="0"/>
              <a:t>fișe</a:t>
            </a:r>
            <a:r>
              <a:rPr lang="en-US" sz="2100" dirty="0" smtClean="0"/>
              <a:t>, </a:t>
            </a:r>
            <a:r>
              <a:rPr lang="en-US" sz="2100" dirty="0" err="1" smtClean="0"/>
              <a:t>pliante</a:t>
            </a:r>
            <a:r>
              <a:rPr lang="en-US" sz="2100" dirty="0" smtClean="0"/>
              <a:t>, </a:t>
            </a:r>
            <a:r>
              <a:rPr lang="en-US" sz="2100" dirty="0" err="1" smtClean="0"/>
              <a:t>flyere</a:t>
            </a:r>
            <a:r>
              <a:rPr lang="en-US" sz="2100" dirty="0" smtClean="0"/>
              <a:t>, </a:t>
            </a:r>
            <a:r>
              <a:rPr lang="en-US" sz="2100" dirty="0" err="1" smtClean="0"/>
              <a:t>videoclip</a:t>
            </a:r>
            <a:r>
              <a:rPr lang="ro-RO" sz="2100" dirty="0" smtClean="0"/>
              <a:t>ul campaniei în mai multe </a:t>
            </a:r>
            <a:r>
              <a:rPr lang="en-US" sz="2100" dirty="0" err="1" smtClean="0"/>
              <a:t>instituții</a:t>
            </a:r>
            <a:r>
              <a:rPr lang="en-US" sz="2100" dirty="0" smtClean="0"/>
              <a:t> de </a:t>
            </a:r>
            <a:r>
              <a:rPr lang="en-US" sz="2100" dirty="0" err="1" smtClean="0"/>
              <a:t>pe</a:t>
            </a:r>
            <a:r>
              <a:rPr lang="en-US" sz="2100" dirty="0" smtClean="0"/>
              <a:t> </a:t>
            </a:r>
            <a:r>
              <a:rPr lang="en-US" sz="2100" dirty="0" err="1" smtClean="0"/>
              <a:t>raza</a:t>
            </a:r>
            <a:r>
              <a:rPr lang="en-US" sz="2100" dirty="0" smtClean="0"/>
              <a:t> </a:t>
            </a:r>
            <a:r>
              <a:rPr lang="en-US" sz="2100" dirty="0" err="1" smtClean="0"/>
              <a:t>mun</a:t>
            </a:r>
            <a:r>
              <a:rPr lang="en-US" sz="2100" dirty="0" smtClean="0"/>
              <a:t>. Oradea </a:t>
            </a:r>
            <a:r>
              <a:rPr lang="en-US" sz="2100" dirty="0" err="1" smtClean="0"/>
              <a:t>și</a:t>
            </a:r>
            <a:r>
              <a:rPr lang="en-US" sz="2100" dirty="0" smtClean="0"/>
              <a:t> </a:t>
            </a:r>
            <a:r>
              <a:rPr lang="en-US" sz="2100" dirty="0" err="1" smtClean="0"/>
              <a:t>în</a:t>
            </a:r>
            <a:r>
              <a:rPr lang="en-US" sz="2100" dirty="0" smtClean="0"/>
              <a:t> </a:t>
            </a:r>
            <a:r>
              <a:rPr lang="en-US" sz="2100" dirty="0" err="1" smtClean="0"/>
              <a:t>fiecare</a:t>
            </a:r>
            <a:r>
              <a:rPr lang="en-US" sz="2100" dirty="0" smtClean="0"/>
              <a:t> </a:t>
            </a:r>
            <a:r>
              <a:rPr lang="en-US" sz="2100" dirty="0" err="1" smtClean="0"/>
              <a:t>unitate</a:t>
            </a:r>
            <a:r>
              <a:rPr lang="en-US" sz="2100" dirty="0" smtClean="0"/>
              <a:t> de </a:t>
            </a:r>
            <a:r>
              <a:rPr lang="en-US" sz="2100" dirty="0" err="1" smtClean="0"/>
              <a:t>învățământ</a:t>
            </a:r>
            <a:r>
              <a:rPr lang="en-US" sz="2100" dirty="0" smtClean="0"/>
              <a:t>.</a:t>
            </a:r>
            <a:r>
              <a:rPr lang="ro-RO" sz="2100" dirty="0" smtClean="0"/>
              <a:t> </a:t>
            </a:r>
            <a:r>
              <a:rPr lang="en-US" sz="2100" dirty="0" smtClean="0"/>
              <a:t> </a:t>
            </a:r>
            <a:endParaRPr lang="ro-RO" sz="2100" dirty="0" smtClean="0"/>
          </a:p>
          <a:p>
            <a:pPr algn="just">
              <a:buFont typeface="Wingdings" pitchFamily="2" charset="2"/>
              <a:buChar char="ü"/>
            </a:pPr>
            <a:r>
              <a:rPr lang="ro-RO" sz="2100" dirty="0" smtClean="0"/>
              <a:t>î</a:t>
            </a:r>
            <a:r>
              <a:rPr lang="en-US" sz="2100" dirty="0" smtClean="0"/>
              <a:t>n </a:t>
            </a:r>
            <a:r>
              <a:rPr lang="en-US" sz="2100" dirty="0" err="1" smtClean="0"/>
              <a:t>luna</a:t>
            </a:r>
            <a:r>
              <a:rPr lang="en-US" sz="2100" dirty="0" smtClean="0"/>
              <a:t> </a:t>
            </a:r>
            <a:r>
              <a:rPr lang="en-US" sz="2100" dirty="0" err="1" smtClean="0"/>
              <a:t>octombrie</a:t>
            </a:r>
            <a:r>
              <a:rPr lang="en-US" sz="2100" dirty="0" smtClean="0"/>
              <a:t> a </a:t>
            </a:r>
            <a:r>
              <a:rPr lang="en-US" sz="2100" dirty="0" err="1" smtClean="0"/>
              <a:t>avut</a:t>
            </a:r>
            <a:r>
              <a:rPr lang="en-US" sz="2100" dirty="0" smtClean="0"/>
              <a:t> loc o </a:t>
            </a:r>
            <a:r>
              <a:rPr lang="en-US" sz="2100" dirty="0" err="1" smtClean="0"/>
              <a:t>întâlnire</a:t>
            </a:r>
            <a:r>
              <a:rPr lang="en-US" sz="2100" dirty="0" smtClean="0"/>
              <a:t> la </a:t>
            </a:r>
            <a:r>
              <a:rPr lang="en-US" sz="2100" dirty="0" err="1" smtClean="0"/>
              <a:t>sediul</a:t>
            </a:r>
            <a:r>
              <a:rPr lang="en-US" sz="2100" dirty="0" smtClean="0"/>
              <a:t> ASCO cu </a:t>
            </a:r>
            <a:r>
              <a:rPr lang="en-US" sz="2100" dirty="0" err="1" smtClean="0"/>
              <a:t>persoanele</a:t>
            </a:r>
            <a:r>
              <a:rPr lang="en-US" sz="2100" dirty="0" smtClean="0"/>
              <a:t> care au </a:t>
            </a:r>
            <a:r>
              <a:rPr lang="en-US" sz="2100" dirty="0" err="1" smtClean="0"/>
              <a:t>în</a:t>
            </a:r>
            <a:r>
              <a:rPr lang="en-US" sz="2100" dirty="0" smtClean="0"/>
              <a:t> </a:t>
            </a:r>
            <a:r>
              <a:rPr lang="en-US" sz="2100" dirty="0" err="1" smtClean="0"/>
              <a:t>creștere</a:t>
            </a:r>
            <a:r>
              <a:rPr lang="en-US" sz="2100" dirty="0" smtClean="0"/>
              <a:t> </a:t>
            </a:r>
            <a:r>
              <a:rPr lang="en-US" sz="2100" dirty="0" err="1" smtClean="0"/>
              <a:t>și</a:t>
            </a:r>
            <a:r>
              <a:rPr lang="en-US" sz="2100" dirty="0" smtClean="0"/>
              <a:t> </a:t>
            </a:r>
            <a:r>
              <a:rPr lang="en-US" sz="2100" dirty="0" err="1" smtClean="0"/>
              <a:t>îngrijire</a:t>
            </a:r>
            <a:r>
              <a:rPr lang="en-US" sz="2100" dirty="0" smtClean="0"/>
              <a:t> </a:t>
            </a:r>
            <a:r>
              <a:rPr lang="en-US" sz="2100" dirty="0" err="1" smtClean="0"/>
              <a:t>copii</a:t>
            </a:r>
            <a:r>
              <a:rPr lang="en-US" sz="2100" dirty="0" smtClean="0"/>
              <a:t> cu </a:t>
            </a:r>
            <a:r>
              <a:rPr lang="en-US" sz="2100" dirty="0" err="1" smtClean="0"/>
              <a:t>părinți</a:t>
            </a:r>
            <a:r>
              <a:rPr lang="en-US" sz="2100" dirty="0" smtClean="0"/>
              <a:t> </a:t>
            </a:r>
            <a:r>
              <a:rPr lang="en-US" sz="2100" dirty="0" err="1" smtClean="0"/>
              <a:t>plecați</a:t>
            </a:r>
            <a:r>
              <a:rPr lang="en-US" sz="2100" dirty="0" smtClean="0"/>
              <a:t> la </a:t>
            </a:r>
            <a:r>
              <a:rPr lang="en-US" sz="2100" dirty="0" err="1" smtClean="0"/>
              <a:t>muncă</a:t>
            </a:r>
            <a:r>
              <a:rPr lang="en-US" sz="2100" dirty="0" smtClean="0"/>
              <a:t> </a:t>
            </a:r>
            <a:r>
              <a:rPr lang="en-US" sz="2100" dirty="0" err="1" smtClean="0"/>
              <a:t>în</a:t>
            </a:r>
            <a:r>
              <a:rPr lang="en-US" sz="2100" dirty="0" smtClean="0"/>
              <a:t> </a:t>
            </a:r>
            <a:r>
              <a:rPr lang="en-US" sz="2100" dirty="0" err="1" smtClean="0"/>
              <a:t>străinătate</a:t>
            </a:r>
            <a:r>
              <a:rPr lang="en-US" sz="2100" dirty="0" smtClean="0"/>
              <a:t>, </a:t>
            </a:r>
            <a:r>
              <a:rPr lang="en-US" sz="2100" dirty="0" err="1" smtClean="0"/>
              <a:t>cărora</a:t>
            </a:r>
            <a:r>
              <a:rPr lang="en-US" sz="2100" dirty="0" smtClean="0"/>
              <a:t> le-a </a:t>
            </a:r>
            <a:r>
              <a:rPr lang="en-US" sz="2100" dirty="0" err="1" smtClean="0"/>
              <a:t>fost</a:t>
            </a:r>
            <a:r>
              <a:rPr lang="en-US" sz="2100" dirty="0" smtClean="0"/>
              <a:t> </a:t>
            </a:r>
            <a:r>
              <a:rPr lang="en-US" sz="2100" dirty="0" err="1" smtClean="0"/>
              <a:t>prezentat</a:t>
            </a:r>
            <a:r>
              <a:rPr lang="en-US" sz="2100" dirty="0" smtClean="0"/>
              <a:t> </a:t>
            </a:r>
            <a:r>
              <a:rPr lang="en-US" sz="2100" dirty="0" err="1" smtClean="0"/>
              <a:t>cadrul</a:t>
            </a:r>
            <a:r>
              <a:rPr lang="en-US" sz="2100" dirty="0" smtClean="0"/>
              <a:t> legal, </a:t>
            </a:r>
            <a:r>
              <a:rPr lang="en-US" sz="2100" dirty="0" err="1" smtClean="0"/>
              <a:t>drepturile</a:t>
            </a:r>
            <a:r>
              <a:rPr lang="en-US" sz="2100" dirty="0" smtClean="0"/>
              <a:t> </a:t>
            </a:r>
            <a:r>
              <a:rPr lang="en-US" sz="2100" dirty="0" err="1" smtClean="0"/>
              <a:t>și</a:t>
            </a:r>
            <a:r>
              <a:rPr lang="en-US" sz="2100" dirty="0" smtClean="0"/>
              <a:t> </a:t>
            </a:r>
            <a:r>
              <a:rPr lang="en-US" sz="2100" dirty="0" err="1" smtClean="0"/>
              <a:t>obligațiile</a:t>
            </a:r>
            <a:r>
              <a:rPr lang="en-US" sz="2100" dirty="0" smtClean="0"/>
              <a:t> </a:t>
            </a:r>
            <a:r>
              <a:rPr lang="en-US" sz="2100" dirty="0" err="1" smtClean="0"/>
              <a:t>pe</a:t>
            </a:r>
            <a:r>
              <a:rPr lang="en-US" sz="2100" dirty="0" smtClean="0"/>
              <a:t> care </a:t>
            </a:r>
            <a:r>
              <a:rPr lang="en-US" sz="2100" dirty="0" err="1" smtClean="0"/>
              <a:t>legea</a:t>
            </a:r>
            <a:r>
              <a:rPr lang="en-US" sz="2100" dirty="0" smtClean="0"/>
              <a:t> le </a:t>
            </a:r>
            <a:r>
              <a:rPr lang="en-US" sz="2100" dirty="0" err="1" smtClean="0"/>
              <a:t>prevede</a:t>
            </a:r>
            <a:r>
              <a:rPr lang="en-US" sz="2100" dirty="0" smtClean="0"/>
              <a:t> </a:t>
            </a:r>
            <a:r>
              <a:rPr lang="en-US" sz="2100" dirty="0" err="1" smtClean="0"/>
              <a:t>și</a:t>
            </a:r>
            <a:r>
              <a:rPr lang="en-US" sz="2100" dirty="0" smtClean="0"/>
              <a:t> </a:t>
            </a:r>
            <a:r>
              <a:rPr lang="en-US" sz="2100" dirty="0" err="1" smtClean="0"/>
              <a:t>serviciile</a:t>
            </a:r>
            <a:r>
              <a:rPr lang="en-US" sz="2100" dirty="0" smtClean="0"/>
              <a:t> </a:t>
            </a:r>
            <a:r>
              <a:rPr lang="en-US" sz="2100" dirty="0" err="1" smtClean="0"/>
              <a:t>pe</a:t>
            </a:r>
            <a:r>
              <a:rPr lang="en-US" sz="2100" dirty="0" smtClean="0"/>
              <a:t> care ASCO le </a:t>
            </a:r>
            <a:r>
              <a:rPr lang="en-US" sz="2100" dirty="0" err="1" smtClean="0"/>
              <a:t>oferă</a:t>
            </a:r>
            <a:r>
              <a:rPr lang="en-US" sz="2100" dirty="0" smtClean="0"/>
              <a:t>. </a:t>
            </a:r>
            <a:endParaRPr lang="ro-RO" sz="2100" dirty="0" smtClean="0"/>
          </a:p>
          <a:p>
            <a:pPr algn="just">
              <a:buFont typeface="Wingdings" pitchFamily="2" charset="2"/>
              <a:buChar char="ü"/>
            </a:pPr>
            <a:r>
              <a:rPr lang="en-US" sz="2100" dirty="0" err="1" smtClean="0"/>
              <a:t>activităţi</a:t>
            </a:r>
            <a:r>
              <a:rPr lang="en-US" sz="2100" dirty="0" smtClean="0"/>
              <a:t> de </a:t>
            </a:r>
            <a:r>
              <a:rPr lang="en-US" sz="2100" dirty="0" err="1" smtClean="0"/>
              <a:t>socializare</a:t>
            </a:r>
            <a:r>
              <a:rPr lang="en-US" sz="2100" dirty="0" smtClean="0"/>
              <a:t> </a:t>
            </a:r>
            <a:r>
              <a:rPr lang="en-US" sz="2100" dirty="0" err="1" smtClean="0"/>
              <a:t>şi</a:t>
            </a:r>
            <a:r>
              <a:rPr lang="en-US" sz="2100" dirty="0" smtClean="0"/>
              <a:t> </a:t>
            </a:r>
            <a:r>
              <a:rPr lang="en-US" sz="2100" dirty="0" err="1" smtClean="0"/>
              <a:t>jocuri</a:t>
            </a:r>
            <a:r>
              <a:rPr lang="en-US" sz="2100" dirty="0" smtClean="0"/>
              <a:t> interactive </a:t>
            </a:r>
            <a:r>
              <a:rPr lang="en-US" sz="2100" dirty="0" err="1" smtClean="0"/>
              <a:t>pentru</a:t>
            </a:r>
            <a:r>
              <a:rPr lang="en-US" sz="2100" dirty="0" smtClean="0"/>
              <a:t> </a:t>
            </a:r>
            <a:r>
              <a:rPr lang="en-US" sz="2100" dirty="0" err="1" smtClean="0"/>
              <a:t>copii</a:t>
            </a:r>
            <a:r>
              <a:rPr lang="en-US" sz="2100" dirty="0" smtClean="0"/>
              <a:t>, sub </a:t>
            </a:r>
            <a:r>
              <a:rPr lang="en-US" sz="2100" dirty="0" err="1" smtClean="0"/>
              <a:t>supravegherea</a:t>
            </a:r>
            <a:r>
              <a:rPr lang="en-US" sz="2100" dirty="0" smtClean="0"/>
              <a:t> </a:t>
            </a:r>
            <a:r>
              <a:rPr lang="en-US" sz="2100" dirty="0" err="1" smtClean="0"/>
              <a:t>profesorilor</a:t>
            </a:r>
            <a:r>
              <a:rPr lang="en-US" sz="2100" dirty="0" smtClean="0"/>
              <a:t> de la </a:t>
            </a:r>
            <a:r>
              <a:rPr lang="en-US" sz="2100" dirty="0" err="1" smtClean="0"/>
              <a:t>Liceul</a:t>
            </a:r>
            <a:r>
              <a:rPr lang="en-US" sz="2100" dirty="0" smtClean="0"/>
              <a:t> </a:t>
            </a:r>
            <a:r>
              <a:rPr lang="en-US" sz="2100" dirty="0" err="1" smtClean="0"/>
              <a:t>Aurel</a:t>
            </a:r>
            <a:r>
              <a:rPr lang="en-US" sz="2100" dirty="0" smtClean="0"/>
              <a:t> </a:t>
            </a:r>
            <a:r>
              <a:rPr lang="en-US" sz="2100" dirty="0" err="1" smtClean="0"/>
              <a:t>Lazăr</a:t>
            </a:r>
            <a:r>
              <a:rPr lang="en-US" sz="2100" dirty="0" smtClean="0"/>
              <a:t> </a:t>
            </a:r>
            <a:r>
              <a:rPr lang="en-US" sz="2100" dirty="0" err="1" smtClean="0"/>
              <a:t>şi</a:t>
            </a:r>
            <a:r>
              <a:rPr lang="en-US" sz="2100" dirty="0" smtClean="0"/>
              <a:t> </a:t>
            </a:r>
            <a:r>
              <a:rPr lang="en-US" sz="2100" dirty="0" err="1" smtClean="0"/>
              <a:t>programe</a:t>
            </a:r>
            <a:r>
              <a:rPr lang="en-US" sz="2100" dirty="0" smtClean="0"/>
              <a:t> de </a:t>
            </a:r>
            <a:r>
              <a:rPr lang="en-US" sz="2100" dirty="0" err="1" smtClean="0"/>
              <a:t>educație</a:t>
            </a:r>
            <a:r>
              <a:rPr lang="en-US" sz="2100" dirty="0" smtClean="0"/>
              <a:t> </a:t>
            </a:r>
            <a:r>
              <a:rPr lang="en-US" sz="2100" dirty="0" err="1" smtClean="0"/>
              <a:t>parentală</a:t>
            </a:r>
            <a:r>
              <a:rPr lang="en-US" sz="2100" dirty="0" smtClean="0"/>
              <a:t> </a:t>
            </a:r>
            <a:r>
              <a:rPr lang="en-US" sz="2100" dirty="0" err="1" smtClean="0"/>
              <a:t>destinate</a:t>
            </a:r>
            <a:r>
              <a:rPr lang="en-US" sz="2100" dirty="0" smtClean="0"/>
              <a:t> </a:t>
            </a:r>
            <a:r>
              <a:rPr lang="en-US" sz="2100" dirty="0" err="1" smtClean="0"/>
              <a:t>părintelui</a:t>
            </a:r>
            <a:r>
              <a:rPr lang="en-US" sz="2100" dirty="0" smtClean="0"/>
              <a:t>/</a:t>
            </a:r>
            <a:r>
              <a:rPr lang="en-US" sz="2100" dirty="0" err="1" smtClean="0"/>
              <a:t>persoanei</a:t>
            </a:r>
            <a:r>
              <a:rPr lang="en-US" sz="2100" dirty="0" smtClean="0"/>
              <a:t> </a:t>
            </a:r>
            <a:r>
              <a:rPr lang="en-US" sz="2100" dirty="0" err="1" smtClean="0"/>
              <a:t>desemnate</a:t>
            </a:r>
            <a:r>
              <a:rPr lang="en-US" sz="2100" dirty="0" smtClean="0"/>
              <a:t> care se </a:t>
            </a:r>
            <a:r>
              <a:rPr lang="en-US" sz="2100" dirty="0" err="1" smtClean="0"/>
              <a:t>ocupă</a:t>
            </a:r>
            <a:r>
              <a:rPr lang="en-US" sz="2100" dirty="0" smtClean="0"/>
              <a:t>  de </a:t>
            </a:r>
            <a:r>
              <a:rPr lang="en-US" sz="2100" dirty="0" err="1" smtClean="0"/>
              <a:t>creșterea</a:t>
            </a:r>
            <a:r>
              <a:rPr lang="en-US" sz="2100" dirty="0" smtClean="0"/>
              <a:t> </a:t>
            </a:r>
            <a:r>
              <a:rPr lang="en-US" sz="2100" dirty="0" err="1" smtClean="0"/>
              <a:t>și</a:t>
            </a:r>
            <a:r>
              <a:rPr lang="en-US" sz="2100" dirty="0" smtClean="0"/>
              <a:t> </a:t>
            </a:r>
            <a:r>
              <a:rPr lang="en-US" sz="2100" dirty="0" err="1" smtClean="0"/>
              <a:t>îngrijirea</a:t>
            </a:r>
            <a:r>
              <a:rPr lang="en-US" sz="2100" dirty="0" smtClean="0"/>
              <a:t> </a:t>
            </a:r>
            <a:r>
              <a:rPr lang="en-US" sz="2100" dirty="0" err="1" smtClean="0"/>
              <a:t>copiilor</a:t>
            </a:r>
            <a:r>
              <a:rPr lang="en-US" sz="2100" dirty="0" smtClean="0"/>
              <a:t> cu </a:t>
            </a:r>
            <a:r>
              <a:rPr lang="en-US" sz="2100" dirty="0" err="1" smtClean="0"/>
              <a:t>părinte</a:t>
            </a:r>
            <a:r>
              <a:rPr lang="en-US" sz="2100" dirty="0" smtClean="0"/>
              <a:t>/</a:t>
            </a:r>
            <a:r>
              <a:rPr lang="en-US" sz="2100" dirty="0" err="1" smtClean="0"/>
              <a:t>părinți</a:t>
            </a:r>
            <a:r>
              <a:rPr lang="en-US" sz="2100" dirty="0" smtClean="0"/>
              <a:t> </a:t>
            </a:r>
            <a:r>
              <a:rPr lang="en-US" sz="2100" dirty="0" err="1" smtClean="0"/>
              <a:t>plecați</a:t>
            </a:r>
            <a:r>
              <a:rPr lang="en-US" sz="2100" dirty="0" smtClean="0"/>
              <a:t> la </a:t>
            </a:r>
            <a:r>
              <a:rPr lang="en-US" sz="2100" dirty="0" err="1" smtClean="0"/>
              <a:t>muncă</a:t>
            </a:r>
            <a:r>
              <a:rPr lang="en-US" sz="2100" dirty="0" smtClean="0"/>
              <a:t> </a:t>
            </a:r>
            <a:r>
              <a:rPr lang="en-US" sz="2100" dirty="0" err="1" smtClean="0"/>
              <a:t>în</a:t>
            </a:r>
            <a:r>
              <a:rPr lang="en-US" sz="2100" dirty="0" smtClean="0"/>
              <a:t> </a:t>
            </a:r>
            <a:r>
              <a:rPr lang="en-US" sz="2100" dirty="0" err="1" smtClean="0"/>
              <a:t>străinătate</a:t>
            </a:r>
            <a:r>
              <a:rPr lang="en-US" sz="2100" dirty="0" smtClean="0"/>
              <a:t>. </a:t>
            </a:r>
            <a:endParaRPr lang="ro-RO" sz="2100" dirty="0" smtClean="0"/>
          </a:p>
          <a:p>
            <a:pPr algn="just">
              <a:buFont typeface="Wingdings" pitchFamily="2" charset="2"/>
              <a:buChar char="ü"/>
            </a:pPr>
            <a:r>
              <a:rPr lang="ro-RO" sz="2100" dirty="0" smtClean="0"/>
              <a:t>În luna </a:t>
            </a:r>
            <a:r>
              <a:rPr lang="en-US" sz="2100" dirty="0" err="1" smtClean="0"/>
              <a:t>decembrie</a:t>
            </a:r>
            <a:r>
              <a:rPr lang="en-US" sz="2100" dirty="0" smtClean="0"/>
              <a:t> s-a </a:t>
            </a:r>
            <a:r>
              <a:rPr lang="en-US" sz="2100" dirty="0" err="1" smtClean="0"/>
              <a:t>organizat</a:t>
            </a:r>
            <a:r>
              <a:rPr lang="en-US" sz="2100" dirty="0" smtClean="0"/>
              <a:t> </a:t>
            </a:r>
            <a:r>
              <a:rPr lang="en-US" sz="2100" dirty="0" err="1" smtClean="0"/>
              <a:t>pentru</a:t>
            </a:r>
            <a:r>
              <a:rPr lang="en-US" sz="2100" dirty="0" smtClean="0"/>
              <a:t> </a:t>
            </a:r>
            <a:r>
              <a:rPr lang="en-US" sz="2100" dirty="0" err="1" smtClean="0"/>
              <a:t>acești</a:t>
            </a:r>
            <a:r>
              <a:rPr lang="en-US" sz="2100" dirty="0" smtClean="0"/>
              <a:t> </a:t>
            </a:r>
            <a:r>
              <a:rPr lang="en-US" sz="2100" dirty="0" err="1" smtClean="0"/>
              <a:t>copii</a:t>
            </a:r>
            <a:r>
              <a:rPr lang="en-US" sz="2100" dirty="0" smtClean="0"/>
              <a:t>, </a:t>
            </a:r>
            <a:r>
              <a:rPr lang="en-US" sz="2100" dirty="0" err="1" smtClean="0"/>
              <a:t>în</a:t>
            </a:r>
            <a:r>
              <a:rPr lang="en-US" sz="2100" dirty="0" smtClean="0"/>
              <a:t> </a:t>
            </a:r>
            <a:r>
              <a:rPr lang="en-US" sz="2100" dirty="0" err="1" smtClean="0"/>
              <a:t>cadrul</a:t>
            </a:r>
            <a:r>
              <a:rPr lang="en-US" sz="2100" dirty="0" smtClean="0"/>
              <a:t> </a:t>
            </a:r>
            <a:r>
              <a:rPr lang="en-US" sz="2100" dirty="0" err="1" smtClean="0"/>
              <a:t>Liceului</a:t>
            </a:r>
            <a:r>
              <a:rPr lang="en-US" sz="2100" dirty="0" smtClean="0"/>
              <a:t> </a:t>
            </a:r>
            <a:r>
              <a:rPr lang="en-US" sz="2100" dirty="0" err="1" smtClean="0"/>
              <a:t>Aurel</a:t>
            </a:r>
            <a:r>
              <a:rPr lang="en-US" sz="2100" dirty="0" smtClean="0"/>
              <a:t> </a:t>
            </a:r>
            <a:r>
              <a:rPr lang="en-US" sz="2100" dirty="0" err="1" smtClean="0"/>
              <a:t>Lazăr</a:t>
            </a:r>
            <a:r>
              <a:rPr lang="en-US" sz="2100" dirty="0" smtClean="0"/>
              <a:t>, </a:t>
            </a:r>
            <a:r>
              <a:rPr lang="en-US" sz="2100" dirty="0" err="1" smtClean="0"/>
              <a:t>spectacolul</a:t>
            </a:r>
            <a:r>
              <a:rPr lang="en-US" sz="2100" dirty="0" smtClean="0"/>
              <a:t> ”</a:t>
            </a:r>
            <a:r>
              <a:rPr lang="en-US" sz="2100" dirty="0" err="1" smtClean="0"/>
              <a:t>Visul</a:t>
            </a:r>
            <a:r>
              <a:rPr lang="en-US" sz="2100" dirty="0" smtClean="0"/>
              <a:t> Magic” al </a:t>
            </a:r>
            <a:r>
              <a:rPr lang="en-US" sz="2100" dirty="0" err="1" smtClean="0"/>
              <a:t>trupei</a:t>
            </a:r>
            <a:r>
              <a:rPr lang="en-US" sz="2100" dirty="0" smtClean="0"/>
              <a:t> de </a:t>
            </a:r>
            <a:r>
              <a:rPr lang="en-US" sz="2100" dirty="0" err="1" smtClean="0"/>
              <a:t>teatru</a:t>
            </a:r>
            <a:r>
              <a:rPr lang="en-US" sz="2100" dirty="0" smtClean="0"/>
              <a:t> </a:t>
            </a:r>
            <a:r>
              <a:rPr lang="ro-RO" sz="2100" dirty="0" smtClean="0"/>
              <a:t>Asociaţia Culturală Trend’art Oradea, Companie teatrală independentă „Comoara cu poveşti</a:t>
            </a:r>
            <a:endParaRPr lang="ro-RO" sz="21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1" y="4210397"/>
            <a:ext cx="1371599" cy="566738"/>
          </a:xfrm>
        </p:spPr>
        <p:txBody>
          <a:bodyPr/>
          <a:lstStyle/>
          <a:p>
            <a:endParaRPr lang="en-US" dirty="0"/>
          </a:p>
        </p:txBody>
      </p:sp>
      <p:sp>
        <p:nvSpPr>
          <p:cNvPr id="4" name="Text Placeholder 3"/>
          <p:cNvSpPr>
            <a:spLocks noGrp="1"/>
          </p:cNvSpPr>
          <p:nvPr>
            <p:ph type="body" sz="half" idx="2"/>
          </p:nvPr>
        </p:nvSpPr>
        <p:spPr>
          <a:xfrm>
            <a:off x="663655" y="228600"/>
            <a:ext cx="8175545" cy="609600"/>
          </a:xfrm>
        </p:spPr>
        <p:txBody>
          <a:bodyPr>
            <a:noAutofit/>
          </a:bodyPr>
          <a:lstStyle/>
          <a:p>
            <a:r>
              <a:rPr lang="en-US" sz="3200" b="1" dirty="0" err="1" smtClean="0"/>
              <a:t>Spectacolul</a:t>
            </a:r>
            <a:r>
              <a:rPr lang="en-US" sz="3200" b="1" dirty="0" smtClean="0"/>
              <a:t> </a:t>
            </a:r>
            <a:r>
              <a:rPr lang="en-US" sz="3200" b="1" dirty="0" err="1" smtClean="0"/>
              <a:t>Visul</a:t>
            </a:r>
            <a:r>
              <a:rPr lang="en-US" sz="3200" b="1" dirty="0" smtClean="0"/>
              <a:t> Magic </a:t>
            </a:r>
            <a:r>
              <a:rPr lang="en-US" sz="3200" b="1" dirty="0" err="1" smtClean="0"/>
              <a:t>si</a:t>
            </a:r>
            <a:r>
              <a:rPr lang="en-US" sz="3200" b="1" dirty="0" smtClean="0"/>
              <a:t> </a:t>
            </a:r>
            <a:r>
              <a:rPr lang="en-US" sz="3200" b="1" dirty="0" err="1" smtClean="0"/>
              <a:t>Mos</a:t>
            </a:r>
            <a:r>
              <a:rPr lang="en-US" sz="3200" b="1" dirty="0" smtClean="0"/>
              <a:t> </a:t>
            </a:r>
            <a:r>
              <a:rPr lang="en-US" sz="3200" b="1" dirty="0" err="1" smtClean="0"/>
              <a:t>Craciun</a:t>
            </a:r>
            <a:endParaRPr lang="en-US" sz="3200" b="1" dirty="0"/>
          </a:p>
        </p:txBody>
      </p:sp>
      <p:pic>
        <p:nvPicPr>
          <p:cNvPr id="2050"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xmlns="" val="0"/>
              </a:ext>
            </a:extLst>
          </a:blip>
          <a:srcRect t="23187" b="23187"/>
          <a:stretch>
            <a:fillRect/>
          </a:stretch>
        </p:blipFill>
        <p:spPr bwMode="auto">
          <a:xfrm>
            <a:off x="701121" y="2971800"/>
            <a:ext cx="2362200" cy="16902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3654" y="990600"/>
            <a:ext cx="3451145"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preferRelativeResize="0">
            <a:picLocks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4827011" y="990600"/>
            <a:ext cx="3402589" cy="1828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248400" y="2988473"/>
            <a:ext cx="2375505" cy="17816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214678" y="2928934"/>
            <a:ext cx="2618516" cy="17816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30691" y="4770102"/>
            <a:ext cx="2676164" cy="17641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6" name="Picture 8"/>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143636" y="4929198"/>
            <a:ext cx="2565708" cy="16081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7" name="Picture 9"/>
          <p:cNvPicPr preferRelativeResize="0">
            <a:picLocks noChangeArrowheads="1"/>
          </p:cNvPicPr>
          <p:nvPr/>
        </p:nvPicPr>
        <p:blipFill>
          <a:blip r:embed="rId9" cstate="print">
            <a:extLst>
              <a:ext uri="{28A0092B-C50C-407E-A947-70E740481C1C}">
                <a14:useLocalDpi xmlns:a14="http://schemas.microsoft.com/office/drawing/2010/main" xmlns="" val="0"/>
              </a:ext>
            </a:extLst>
          </a:blip>
          <a:stretch>
            <a:fillRect/>
          </a:stretch>
        </p:blipFill>
        <p:spPr bwMode="auto">
          <a:xfrm>
            <a:off x="3571868" y="5000636"/>
            <a:ext cx="2470606" cy="1524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4451580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1368412"/>
          </a:xfrm>
        </p:spPr>
        <p:txBody>
          <a:bodyPr>
            <a:normAutofit fontScale="90000"/>
          </a:bodyPr>
          <a:lstStyle/>
          <a:p>
            <a:pPr>
              <a:defRPr/>
            </a:pPr>
            <a:r>
              <a:rPr lang="ro-RO" sz="2100" b="1" u="sng" dirty="0" smtClean="0">
                <a:latin typeface="Arial" pitchFamily="34" charset="0"/>
                <a:cs typeface="Arial" pitchFamily="34" charset="0"/>
              </a:rPr>
              <a:t/>
            </a:r>
            <a:br>
              <a:rPr lang="ro-RO" sz="2100" b="1" u="sng" dirty="0" smtClean="0">
                <a:latin typeface="Arial" pitchFamily="34" charset="0"/>
                <a:cs typeface="Arial" pitchFamily="34" charset="0"/>
              </a:rPr>
            </a:br>
            <a:r>
              <a:rPr lang="ro-RO" sz="2100" b="1" u="sng" dirty="0" smtClean="0">
                <a:latin typeface="Arial" pitchFamily="34" charset="0"/>
                <a:cs typeface="Arial" pitchFamily="34" charset="0"/>
              </a:rPr>
              <a:t/>
            </a:r>
            <a:br>
              <a:rPr lang="ro-RO" sz="2100" b="1" u="sng" dirty="0" smtClean="0">
                <a:latin typeface="Arial" pitchFamily="34" charset="0"/>
                <a:cs typeface="Arial" pitchFamily="34" charset="0"/>
              </a:rPr>
            </a:br>
            <a:r>
              <a:rPr lang="ro-RO" sz="2100" b="1" u="sng" dirty="0" smtClean="0">
                <a:latin typeface="Arial" pitchFamily="34" charset="0"/>
                <a:cs typeface="Arial" pitchFamily="34" charset="0"/>
              </a:rPr>
              <a:t/>
            </a:r>
            <a:br>
              <a:rPr lang="ro-RO" sz="2100" b="1" u="sng" dirty="0" smtClean="0">
                <a:latin typeface="Arial" pitchFamily="34" charset="0"/>
                <a:cs typeface="Arial" pitchFamily="34" charset="0"/>
              </a:rPr>
            </a:br>
            <a:r>
              <a:rPr lang="ro-RO" sz="2100" b="1" u="sng" dirty="0" smtClean="0">
                <a:latin typeface="Arial" pitchFamily="34" charset="0"/>
                <a:cs typeface="Arial" pitchFamily="34" charset="0"/>
              </a:rPr>
              <a:t/>
            </a:r>
            <a:br>
              <a:rPr lang="ro-RO" sz="2100" b="1" u="sng" dirty="0" smtClean="0">
                <a:latin typeface="Arial" pitchFamily="34" charset="0"/>
                <a:cs typeface="Arial" pitchFamily="34" charset="0"/>
              </a:rPr>
            </a:br>
            <a:r>
              <a:rPr lang="ro-RO" sz="2100" b="1" u="sng" dirty="0" smtClean="0">
                <a:latin typeface="Arial" pitchFamily="34" charset="0"/>
                <a:cs typeface="Arial" pitchFamily="34" charset="0"/>
              </a:rPr>
              <a:t/>
            </a:r>
            <a:br>
              <a:rPr lang="ro-RO" sz="2100" b="1" u="sng" dirty="0" smtClean="0">
                <a:latin typeface="Arial" pitchFamily="34" charset="0"/>
                <a:cs typeface="Arial" pitchFamily="34" charset="0"/>
              </a:rPr>
            </a:br>
            <a:r>
              <a:rPr lang="ro-RO" sz="2100" b="1" u="sng" dirty="0" smtClean="0">
                <a:latin typeface="Arial" pitchFamily="34" charset="0"/>
                <a:cs typeface="Arial" pitchFamily="34" charset="0"/>
              </a:rPr>
              <a:t/>
            </a:r>
            <a:br>
              <a:rPr lang="ro-RO" sz="2100" b="1" u="sng" dirty="0" smtClean="0">
                <a:latin typeface="Arial" pitchFamily="34" charset="0"/>
                <a:cs typeface="Arial" pitchFamily="34" charset="0"/>
              </a:rPr>
            </a:br>
            <a:r>
              <a:rPr lang="ro-RO" sz="2100" b="1" u="sng" dirty="0" smtClean="0">
                <a:latin typeface="Arial" pitchFamily="34" charset="0"/>
                <a:cs typeface="Arial" pitchFamily="34" charset="0"/>
              </a:rPr>
              <a:t/>
            </a:r>
            <a:br>
              <a:rPr lang="ro-RO" sz="2100" b="1" u="sng" dirty="0" smtClean="0">
                <a:latin typeface="Arial" pitchFamily="34" charset="0"/>
                <a:cs typeface="Arial" pitchFamily="34" charset="0"/>
              </a:rPr>
            </a:br>
            <a:r>
              <a:rPr lang="ro-RO" sz="2100" b="1" u="sng" dirty="0" smtClean="0">
                <a:latin typeface="Arial" pitchFamily="34" charset="0"/>
                <a:cs typeface="Arial" pitchFamily="34" charset="0"/>
              </a:rPr>
              <a:t/>
            </a:r>
            <a:br>
              <a:rPr lang="ro-RO" sz="2100" b="1" u="sng" dirty="0" smtClean="0">
                <a:latin typeface="Arial" pitchFamily="34" charset="0"/>
                <a:cs typeface="Arial" pitchFamily="34" charset="0"/>
              </a:rPr>
            </a:br>
            <a:r>
              <a:rPr lang="ro-RO" sz="2100" b="1" u="sng" dirty="0" smtClean="0">
                <a:latin typeface="Arial" pitchFamily="34" charset="0"/>
                <a:cs typeface="Arial" pitchFamily="34" charset="0"/>
              </a:rPr>
              <a:t/>
            </a:r>
            <a:br>
              <a:rPr lang="ro-RO" sz="2100" b="1" u="sng" dirty="0" smtClean="0">
                <a:latin typeface="Arial" pitchFamily="34" charset="0"/>
                <a:cs typeface="Arial" pitchFamily="34" charset="0"/>
              </a:rPr>
            </a:br>
            <a:r>
              <a:rPr lang="en-US" sz="2100" b="1" u="sng" dirty="0" smtClean="0">
                <a:latin typeface="Arial" pitchFamily="34" charset="0"/>
                <a:cs typeface="Arial" pitchFamily="34" charset="0"/>
              </a:rPr>
              <a:t/>
            </a:r>
            <a:br>
              <a:rPr lang="en-US" sz="2100" b="1" u="sng" dirty="0" smtClean="0">
                <a:latin typeface="Arial" pitchFamily="34" charset="0"/>
                <a:cs typeface="Arial" pitchFamily="34" charset="0"/>
              </a:rPr>
            </a:br>
            <a:r>
              <a:rPr lang="ro-RO" sz="2100" b="1" u="sng" dirty="0" smtClean="0">
                <a:latin typeface="Arial" pitchFamily="34" charset="0"/>
                <a:cs typeface="Arial" pitchFamily="34" charset="0"/>
              </a:rPr>
              <a:t>Centrul de Îngrijire şi Educaţie Timpurie – Creşe (CIET)</a:t>
            </a:r>
            <a:br>
              <a:rPr lang="ro-RO" sz="2100" b="1" u="sng" dirty="0" smtClean="0">
                <a:latin typeface="Arial" pitchFamily="34" charset="0"/>
                <a:cs typeface="Arial" pitchFamily="34" charset="0"/>
              </a:rPr>
            </a:br>
            <a:r>
              <a:rPr lang="en-US" sz="2100" dirty="0" smtClean="0">
                <a:latin typeface="Arial" pitchFamily="34" charset="0"/>
                <a:cs typeface="Arial" pitchFamily="34" charset="0"/>
              </a:rPr>
              <a:t>- </a:t>
            </a:r>
            <a:r>
              <a:rPr lang="ro-RO" sz="1800" b="1" dirty="0" smtClean="0">
                <a:latin typeface="+mn-lt"/>
                <a:ea typeface="Times New Roman" pitchFamily="18" charset="0"/>
                <a:cs typeface="Arial" pitchFamily="34" charset="0"/>
              </a:rPr>
              <a:t>13 creşe cu program de zi cu o capacitate de </a:t>
            </a:r>
            <a:r>
              <a:rPr lang="en-US" sz="1800" b="1" dirty="0" err="1" smtClean="0">
                <a:latin typeface="+mn-lt"/>
                <a:ea typeface="Times New Roman" pitchFamily="18" charset="0"/>
                <a:cs typeface="Arial" pitchFamily="34" charset="0"/>
              </a:rPr>
              <a:t>aproximativ</a:t>
            </a:r>
            <a:r>
              <a:rPr lang="en-US" sz="1800" b="1" dirty="0" smtClean="0">
                <a:latin typeface="+mn-lt"/>
                <a:ea typeface="Times New Roman" pitchFamily="18" charset="0"/>
                <a:cs typeface="Arial" pitchFamily="34" charset="0"/>
              </a:rPr>
              <a:t> </a:t>
            </a:r>
            <a:r>
              <a:rPr lang="ro-RO" sz="1800" b="1" dirty="0" smtClean="0">
                <a:latin typeface="+mn-lt"/>
                <a:ea typeface="Times New Roman" pitchFamily="18" charset="0"/>
                <a:cs typeface="Arial" pitchFamily="34" charset="0"/>
              </a:rPr>
              <a:t>5</a:t>
            </a:r>
            <a:r>
              <a:rPr lang="en-US" sz="1800" b="1" dirty="0" smtClean="0">
                <a:latin typeface="+mn-lt"/>
                <a:ea typeface="Times New Roman" pitchFamily="18" charset="0"/>
                <a:cs typeface="Arial" pitchFamily="34" charset="0"/>
              </a:rPr>
              <a:t>20</a:t>
            </a:r>
            <a:r>
              <a:rPr lang="ro-RO" sz="1800" b="1" dirty="0" smtClean="0">
                <a:latin typeface="+mn-lt"/>
                <a:ea typeface="Times New Roman" pitchFamily="18" charset="0"/>
                <a:cs typeface="Arial" pitchFamily="34" charset="0"/>
              </a:rPr>
              <a:t> de locuri</a:t>
            </a:r>
            <a:r>
              <a:rPr lang="en-US" sz="1800" b="1" i="1" dirty="0">
                <a:latin typeface="+mn-lt"/>
                <a:ea typeface="Times New Roman" pitchFamily="18" charset="0"/>
                <a:cs typeface="Arial" pitchFamily="34" charset="0"/>
              </a:rPr>
              <a:t>-</a:t>
            </a:r>
            <a:r>
              <a:rPr lang="ro-RO" sz="1800" b="1" i="1" dirty="0" smtClean="0">
                <a:latin typeface="+mn-lt"/>
                <a:ea typeface="Times New Roman" pitchFamily="18" charset="0"/>
                <a:cs typeface="Arial" pitchFamily="34" charset="0"/>
              </a:rPr>
              <a:t> </a:t>
            </a:r>
            <a:r>
              <a:rPr lang="en-US" sz="1800" b="1" i="1" dirty="0" smtClean="0">
                <a:latin typeface="+mn-lt"/>
                <a:ea typeface="Times New Roman" pitchFamily="18" charset="0"/>
                <a:cs typeface="Arial" pitchFamily="34" charset="0"/>
              </a:rPr>
              <a:t/>
            </a:r>
            <a:br>
              <a:rPr lang="en-US" sz="1800" b="1" i="1" dirty="0" smtClean="0">
                <a:latin typeface="+mn-lt"/>
                <a:ea typeface="Times New Roman" pitchFamily="18" charset="0"/>
                <a:cs typeface="Arial" pitchFamily="34" charset="0"/>
              </a:rPr>
            </a:br>
            <a:r>
              <a:rPr lang="ro-RO" sz="1800" b="1" i="1" dirty="0" smtClean="0">
                <a:latin typeface="+mn-lt"/>
                <a:ea typeface="Times New Roman" pitchFamily="18" charset="0"/>
                <a:cs typeface="Arial" pitchFamily="34" charset="0"/>
              </a:rPr>
              <a:t/>
            </a:r>
            <a:br>
              <a:rPr lang="ro-RO" sz="1800" b="1" i="1" dirty="0" smtClean="0">
                <a:latin typeface="+mn-lt"/>
                <a:ea typeface="Times New Roman" pitchFamily="18" charset="0"/>
                <a:cs typeface="Arial" pitchFamily="34" charset="0"/>
              </a:rPr>
            </a:br>
            <a:r>
              <a:rPr lang="en-US" sz="1800" b="1" i="1" dirty="0" smtClean="0">
                <a:latin typeface="Century Schoolbook" pitchFamily="18" charset="0"/>
                <a:ea typeface="Times New Roman" pitchFamily="18" charset="0"/>
                <a:cs typeface="Arial" pitchFamily="34" charset="0"/>
              </a:rPr>
              <a:t>COPII FERICI</a:t>
            </a:r>
            <a:r>
              <a:rPr lang="ro-RO" sz="1800" b="1" i="1" dirty="0" smtClean="0">
                <a:latin typeface="Century Schoolbook" pitchFamily="18" charset="0"/>
                <a:ea typeface="Times New Roman" pitchFamily="18" charset="0"/>
                <a:cs typeface="Arial" pitchFamily="34" charset="0"/>
              </a:rPr>
              <a:t>Ţ</a:t>
            </a:r>
            <a:r>
              <a:rPr lang="en-US" sz="1800" b="1" i="1" dirty="0" smtClean="0">
                <a:latin typeface="Century Schoolbook" pitchFamily="18" charset="0"/>
                <a:ea typeface="Times New Roman" pitchFamily="18" charset="0"/>
                <a:cs typeface="Arial" pitchFamily="34" charset="0"/>
              </a:rPr>
              <a:t>I = P</a:t>
            </a:r>
            <a:r>
              <a:rPr lang="ro-RO" sz="1800" b="1" i="1" dirty="0" smtClean="0">
                <a:latin typeface="Century Schoolbook" pitchFamily="18" charset="0"/>
                <a:ea typeface="Times New Roman" pitchFamily="18" charset="0"/>
                <a:cs typeface="Arial" pitchFamily="34" charset="0"/>
              </a:rPr>
              <a:t>ĂRINŢI MULŢUMIŢI</a:t>
            </a:r>
            <a:br>
              <a:rPr lang="ro-RO" sz="1800" b="1" i="1" dirty="0" smtClean="0">
                <a:latin typeface="Century Schoolbook" pitchFamily="18" charset="0"/>
                <a:ea typeface="Times New Roman" pitchFamily="18" charset="0"/>
                <a:cs typeface="Arial" pitchFamily="34" charset="0"/>
              </a:rPr>
            </a:br>
            <a:r>
              <a:rPr lang="ro-RO" sz="1800" b="1" i="1" dirty="0" smtClean="0">
                <a:latin typeface="Century Schoolbook" pitchFamily="18" charset="0"/>
                <a:ea typeface="Times New Roman" pitchFamily="18" charset="0"/>
                <a:cs typeface="Arial" pitchFamily="34" charset="0"/>
              </a:rPr>
              <a:t/>
            </a:r>
            <a:br>
              <a:rPr lang="ro-RO" sz="1800" b="1" i="1" dirty="0" smtClean="0">
                <a:latin typeface="Century Schoolbook" pitchFamily="18" charset="0"/>
                <a:ea typeface="Times New Roman" pitchFamily="18" charset="0"/>
                <a:cs typeface="Arial" pitchFamily="34" charset="0"/>
              </a:rPr>
            </a:br>
            <a:r>
              <a:rPr lang="en-US" sz="1800" b="1" i="1" dirty="0" smtClean="0">
                <a:latin typeface="+mn-lt"/>
                <a:ea typeface="Times New Roman" pitchFamily="18" charset="0"/>
                <a:cs typeface="Arial" pitchFamily="34" charset="0"/>
              </a:rPr>
              <a:t/>
            </a:r>
            <a:br>
              <a:rPr lang="en-US" sz="1800" b="1" i="1" dirty="0" smtClean="0">
                <a:latin typeface="+mn-lt"/>
                <a:ea typeface="Times New Roman" pitchFamily="18" charset="0"/>
                <a:cs typeface="Arial" pitchFamily="34" charset="0"/>
              </a:rPr>
            </a:br>
            <a:r>
              <a:rPr lang="ro-RO" sz="1800" spc="-100" dirty="0" smtClean="0">
                <a:ln w="3200">
                  <a:solidFill>
                    <a:schemeClr val="bg2">
                      <a:shade val="75000"/>
                      <a:alpha val="25000"/>
                    </a:schemeClr>
                  </a:solidFill>
                  <a:prstDash val="solid"/>
                  <a:round/>
                </a:ln>
                <a:effectLst>
                  <a:innerShdw blurRad="50800" dist="25400" dir="13500000">
                    <a:prstClr val="black">
                      <a:alpha val="70000"/>
                    </a:prstClr>
                  </a:innerShdw>
                </a:effectLst>
                <a:latin typeface="+mn-lt"/>
                <a:cs typeface="Arial" pitchFamily="34" charset="0"/>
              </a:rPr>
              <a:t>Pornind de la premisa că educaţia este procesul prin care se realizează formarea şi dezvoltarea personalităţii umane,  activitatea CIET are la bază următoarele  </a:t>
            </a:r>
            <a:r>
              <a:rPr lang="ro-RO" sz="1800" u="sng" spc="-100" dirty="0" smtClean="0">
                <a:ln w="3200">
                  <a:solidFill>
                    <a:schemeClr val="bg2">
                      <a:shade val="75000"/>
                      <a:alpha val="25000"/>
                    </a:schemeClr>
                  </a:solidFill>
                  <a:prstDash val="solid"/>
                  <a:round/>
                </a:ln>
                <a:effectLst>
                  <a:innerShdw blurRad="50800" dist="25400" dir="13500000">
                    <a:prstClr val="black">
                      <a:alpha val="70000"/>
                    </a:prstClr>
                  </a:innerShdw>
                </a:effectLst>
                <a:latin typeface="+mn-lt"/>
                <a:cs typeface="Arial" pitchFamily="34" charset="0"/>
              </a:rPr>
              <a:t>principii şi valori:</a:t>
            </a:r>
            <a:r>
              <a:rPr lang="en-US" sz="1800" u="sng" spc="-100" dirty="0" smtClean="0">
                <a:ln w="3200">
                  <a:solidFill>
                    <a:schemeClr val="bg2">
                      <a:shade val="75000"/>
                      <a:alpha val="25000"/>
                    </a:schemeClr>
                  </a:solidFill>
                  <a:prstDash val="solid"/>
                  <a:round/>
                </a:ln>
                <a:effectLst>
                  <a:innerShdw blurRad="50800" dist="25400" dir="13500000">
                    <a:prstClr val="black">
                      <a:alpha val="70000"/>
                    </a:prstClr>
                  </a:innerShdw>
                </a:effectLst>
                <a:latin typeface="+mn-lt"/>
                <a:cs typeface="Arial" pitchFamily="34" charset="0"/>
              </a:rPr>
              <a:t/>
            </a:r>
            <a:br>
              <a:rPr lang="en-US" sz="1800" u="sng" spc="-100" dirty="0" smtClean="0">
                <a:ln w="3200">
                  <a:solidFill>
                    <a:schemeClr val="bg2">
                      <a:shade val="75000"/>
                      <a:alpha val="25000"/>
                    </a:schemeClr>
                  </a:solidFill>
                  <a:prstDash val="solid"/>
                  <a:round/>
                </a:ln>
                <a:effectLst>
                  <a:innerShdw blurRad="50800" dist="25400" dir="13500000">
                    <a:prstClr val="black">
                      <a:alpha val="70000"/>
                    </a:prstClr>
                  </a:innerShdw>
                </a:effectLst>
                <a:latin typeface="+mn-lt"/>
                <a:cs typeface="Arial" pitchFamily="34" charset="0"/>
              </a:rPr>
            </a:br>
            <a:r>
              <a:rPr lang="ro-RO" sz="1800" spc="-100" dirty="0" smtClean="0">
                <a:ln w="3200">
                  <a:solidFill>
                    <a:schemeClr val="bg2">
                      <a:shade val="75000"/>
                      <a:alpha val="25000"/>
                    </a:schemeClr>
                  </a:solidFill>
                  <a:prstDash val="solid"/>
                  <a:round/>
                </a:ln>
                <a:effectLst>
                  <a:innerShdw blurRad="50800" dist="25400" dir="13500000">
                    <a:prstClr val="black">
                      <a:alpha val="70000"/>
                    </a:prstClr>
                  </a:innerShdw>
                </a:effectLst>
                <a:latin typeface="+mn-lt"/>
                <a:cs typeface="Arial" pitchFamily="34" charset="0"/>
              </a:rPr>
              <a:t/>
            </a:r>
            <a:br>
              <a:rPr lang="ro-RO" sz="1800" spc="-100" dirty="0" smtClean="0">
                <a:ln w="3200">
                  <a:solidFill>
                    <a:schemeClr val="bg2">
                      <a:shade val="75000"/>
                      <a:alpha val="25000"/>
                    </a:schemeClr>
                  </a:solidFill>
                  <a:prstDash val="solid"/>
                  <a:round/>
                </a:ln>
                <a:effectLst>
                  <a:innerShdw blurRad="50800" dist="25400" dir="13500000">
                    <a:prstClr val="black">
                      <a:alpha val="70000"/>
                    </a:prstClr>
                  </a:innerShdw>
                </a:effectLst>
                <a:latin typeface="+mn-lt"/>
                <a:cs typeface="Arial" pitchFamily="34" charset="0"/>
              </a:rPr>
            </a:br>
            <a:r>
              <a:rPr lang="ro-RO" sz="1800" spc="-100" dirty="0" smtClean="0">
                <a:ln w="3200">
                  <a:solidFill>
                    <a:schemeClr val="bg2">
                      <a:shade val="75000"/>
                      <a:alpha val="25000"/>
                    </a:schemeClr>
                  </a:solidFill>
                  <a:prstDash val="solid"/>
                  <a:round/>
                </a:ln>
                <a:effectLst>
                  <a:innerShdw blurRad="50800" dist="25400" dir="13500000">
                    <a:prstClr val="black">
                      <a:alpha val="70000"/>
                    </a:prstClr>
                  </a:innerShdw>
                </a:effectLst>
                <a:latin typeface="+mn-lt"/>
                <a:cs typeface="Arial" pitchFamily="34" charset="0"/>
              </a:rPr>
              <a:t> fiecare copil este unic, cu nevoile lui specifice şi particulare; </a:t>
            </a:r>
            <a:r>
              <a:rPr lang="en-US" sz="1800" spc="-100" dirty="0" smtClean="0">
                <a:ln w="3200">
                  <a:solidFill>
                    <a:schemeClr val="bg2">
                      <a:shade val="75000"/>
                      <a:alpha val="25000"/>
                    </a:schemeClr>
                  </a:solidFill>
                  <a:prstDash val="solid"/>
                  <a:round/>
                </a:ln>
                <a:effectLst>
                  <a:innerShdw blurRad="50800" dist="25400" dir="13500000">
                    <a:prstClr val="black">
                      <a:alpha val="70000"/>
                    </a:prstClr>
                  </a:innerShdw>
                </a:effectLst>
                <a:latin typeface="+mn-lt"/>
                <a:cs typeface="Arial" pitchFamily="34" charset="0"/>
              </a:rPr>
              <a:t/>
            </a:r>
            <a:br>
              <a:rPr lang="en-US" sz="1800" spc="-100" dirty="0" smtClean="0">
                <a:ln w="3200">
                  <a:solidFill>
                    <a:schemeClr val="bg2">
                      <a:shade val="75000"/>
                      <a:alpha val="25000"/>
                    </a:schemeClr>
                  </a:solidFill>
                  <a:prstDash val="solid"/>
                  <a:round/>
                </a:ln>
                <a:effectLst>
                  <a:innerShdw blurRad="50800" dist="25400" dir="13500000">
                    <a:prstClr val="black">
                      <a:alpha val="70000"/>
                    </a:prstClr>
                  </a:innerShdw>
                </a:effectLst>
                <a:latin typeface="+mn-lt"/>
                <a:cs typeface="Arial" pitchFamily="34" charset="0"/>
              </a:rPr>
            </a:br>
            <a:r>
              <a:rPr lang="ro-RO" sz="1800" spc="-100" dirty="0" smtClean="0">
                <a:ln w="3200">
                  <a:solidFill>
                    <a:schemeClr val="bg2">
                      <a:shade val="75000"/>
                      <a:alpha val="25000"/>
                    </a:schemeClr>
                  </a:solidFill>
                  <a:prstDash val="solid"/>
                  <a:round/>
                </a:ln>
                <a:effectLst>
                  <a:innerShdw blurRad="50800" dist="25400" dir="13500000">
                    <a:prstClr val="black">
                      <a:alpha val="70000"/>
                    </a:prstClr>
                  </a:innerShdw>
                </a:effectLst>
                <a:latin typeface="+mn-lt"/>
                <a:cs typeface="Arial" pitchFamily="34" charset="0"/>
              </a:rPr>
              <a:t>             educaţia este continuă; </a:t>
            </a:r>
            <a:r>
              <a:rPr lang="en-US" sz="1800" spc="-100" dirty="0" smtClean="0">
                <a:ln w="3200">
                  <a:solidFill>
                    <a:schemeClr val="bg2">
                      <a:shade val="75000"/>
                      <a:alpha val="25000"/>
                    </a:schemeClr>
                  </a:solidFill>
                  <a:prstDash val="solid"/>
                  <a:round/>
                </a:ln>
                <a:effectLst>
                  <a:innerShdw blurRad="50800" dist="25400" dir="13500000">
                    <a:prstClr val="black">
                      <a:alpha val="70000"/>
                    </a:prstClr>
                  </a:innerShdw>
                </a:effectLst>
                <a:latin typeface="+mn-lt"/>
                <a:cs typeface="Arial" pitchFamily="34" charset="0"/>
              </a:rPr>
              <a:t/>
            </a:r>
            <a:br>
              <a:rPr lang="en-US" sz="1800" spc="-100" dirty="0" smtClean="0">
                <a:ln w="3200">
                  <a:solidFill>
                    <a:schemeClr val="bg2">
                      <a:shade val="75000"/>
                      <a:alpha val="25000"/>
                    </a:schemeClr>
                  </a:solidFill>
                  <a:prstDash val="solid"/>
                  <a:round/>
                </a:ln>
                <a:effectLst>
                  <a:innerShdw blurRad="50800" dist="25400" dir="13500000">
                    <a:prstClr val="black">
                      <a:alpha val="70000"/>
                    </a:prstClr>
                  </a:innerShdw>
                </a:effectLst>
                <a:latin typeface="+mn-lt"/>
                <a:cs typeface="Arial" pitchFamily="34" charset="0"/>
              </a:rPr>
            </a:br>
            <a:r>
              <a:rPr lang="ro-RO" sz="1800" spc="-100" dirty="0" smtClean="0">
                <a:ln w="3200">
                  <a:solidFill>
                    <a:schemeClr val="bg2">
                      <a:shade val="75000"/>
                      <a:alpha val="25000"/>
                    </a:schemeClr>
                  </a:solidFill>
                  <a:prstDash val="solid"/>
                  <a:round/>
                </a:ln>
                <a:effectLst>
                  <a:innerShdw blurRad="50800" dist="25400" dir="13500000">
                    <a:prstClr val="black">
                      <a:alpha val="70000"/>
                    </a:prstClr>
                  </a:innerShdw>
                </a:effectLst>
                <a:latin typeface="+mn-lt"/>
                <a:cs typeface="Arial" pitchFamily="34" charset="0"/>
              </a:rPr>
              <a:t>           fiecare act de îngrijire este un demers educativ. </a:t>
            </a:r>
            <a:r>
              <a:rPr lang="en-US" sz="1800" spc="-100" dirty="0" smtClean="0">
                <a:ln w="3200">
                  <a:solidFill>
                    <a:schemeClr val="bg2">
                      <a:shade val="75000"/>
                      <a:alpha val="25000"/>
                    </a:schemeClr>
                  </a:solidFill>
                  <a:prstDash val="solid"/>
                  <a:round/>
                </a:ln>
                <a:effectLst>
                  <a:innerShdw blurRad="50800" dist="25400" dir="13500000">
                    <a:prstClr val="black">
                      <a:alpha val="70000"/>
                    </a:prstClr>
                  </a:innerShdw>
                </a:effectLst>
                <a:latin typeface="+mn-lt"/>
                <a:cs typeface="Arial" pitchFamily="34" charset="0"/>
              </a:rPr>
              <a:t/>
            </a:r>
            <a:br>
              <a:rPr lang="en-US" sz="1800" spc="-100" dirty="0" smtClean="0">
                <a:ln w="3200">
                  <a:solidFill>
                    <a:schemeClr val="bg2">
                      <a:shade val="75000"/>
                      <a:alpha val="25000"/>
                    </a:schemeClr>
                  </a:solidFill>
                  <a:prstDash val="solid"/>
                  <a:round/>
                </a:ln>
                <a:effectLst>
                  <a:innerShdw blurRad="50800" dist="25400" dir="13500000">
                    <a:prstClr val="black">
                      <a:alpha val="70000"/>
                    </a:prstClr>
                  </a:innerShdw>
                </a:effectLst>
                <a:latin typeface="+mn-lt"/>
                <a:cs typeface="Arial" pitchFamily="34" charset="0"/>
              </a:rPr>
            </a:br>
            <a:r>
              <a:rPr lang="ro-RO" sz="1800" spc="-100" dirty="0" smtClean="0">
                <a:ln w="3200">
                  <a:solidFill>
                    <a:schemeClr val="bg2">
                      <a:shade val="75000"/>
                      <a:alpha val="25000"/>
                    </a:schemeClr>
                  </a:solidFill>
                  <a:prstDash val="solid"/>
                  <a:round/>
                </a:ln>
                <a:effectLst>
                  <a:innerShdw blurRad="50800" dist="25400" dir="13500000">
                    <a:prstClr val="black">
                      <a:alpha val="70000"/>
                    </a:prstClr>
                  </a:innerShdw>
                </a:effectLst>
                <a:latin typeface="+mn-lt"/>
                <a:cs typeface="Arial" pitchFamily="34" charset="0"/>
              </a:rPr>
              <a:t>             dezvoltarea copilului este dependentă de ocaziile pe care i le oferă rutina zilnică </a:t>
            </a:r>
            <a:r>
              <a:rPr lang="en-US" sz="1800" spc="-100" dirty="0" smtClean="0">
                <a:ln w="3200">
                  <a:solidFill>
                    <a:schemeClr val="bg2">
                      <a:shade val="75000"/>
                      <a:alpha val="25000"/>
                    </a:schemeClr>
                  </a:solidFill>
                  <a:prstDash val="solid"/>
                  <a:round/>
                </a:ln>
                <a:effectLst>
                  <a:innerShdw blurRad="50800" dist="25400" dir="13500000">
                    <a:prstClr val="black">
                      <a:alpha val="70000"/>
                    </a:prstClr>
                  </a:innerShdw>
                </a:effectLst>
                <a:latin typeface="+mn-lt"/>
                <a:cs typeface="Arial" pitchFamily="34" charset="0"/>
              </a:rPr>
              <a:t/>
            </a:r>
            <a:br>
              <a:rPr lang="en-US" sz="1800" spc="-100" dirty="0" smtClean="0">
                <a:ln w="3200">
                  <a:solidFill>
                    <a:schemeClr val="bg2">
                      <a:shade val="75000"/>
                      <a:alpha val="25000"/>
                    </a:schemeClr>
                  </a:solidFill>
                  <a:prstDash val="solid"/>
                  <a:round/>
                </a:ln>
                <a:effectLst>
                  <a:innerShdw blurRad="50800" dist="25400" dir="13500000">
                    <a:prstClr val="black">
                      <a:alpha val="70000"/>
                    </a:prstClr>
                  </a:innerShdw>
                </a:effectLst>
                <a:latin typeface="+mn-lt"/>
                <a:cs typeface="Arial" pitchFamily="34" charset="0"/>
              </a:rPr>
            </a:br>
            <a:r>
              <a:rPr lang="ro-RO" sz="1800" spc="-100" dirty="0" smtClean="0">
                <a:ln w="3200">
                  <a:solidFill>
                    <a:schemeClr val="bg2">
                      <a:shade val="75000"/>
                      <a:alpha val="25000"/>
                    </a:schemeClr>
                  </a:solidFill>
                  <a:prstDash val="solid"/>
                  <a:round/>
                </a:ln>
                <a:effectLst>
                  <a:innerShdw blurRad="50800" dist="25400" dir="13500000">
                    <a:prstClr val="black">
                      <a:alpha val="70000"/>
                    </a:prstClr>
                  </a:innerShdw>
                </a:effectLst>
                <a:latin typeface="+mn-lt"/>
                <a:cs typeface="Arial" pitchFamily="34" charset="0"/>
              </a:rPr>
              <a:t>              învăţarea se realizează prin explorări şi experienţe în situaţii de joc</a:t>
            </a:r>
            <a:r>
              <a:rPr lang="en-US" sz="2800" spc="-100" dirty="0" smtClean="0">
                <a:ln w="3200">
                  <a:solidFill>
                    <a:schemeClr val="bg2">
                      <a:shade val="75000"/>
                      <a:alpha val="25000"/>
                    </a:schemeClr>
                  </a:solidFill>
                  <a:prstDash val="solid"/>
                  <a:round/>
                </a:ln>
                <a:effectLst>
                  <a:innerShdw blurRad="50800" dist="25400" dir="13500000">
                    <a:prstClr val="black">
                      <a:alpha val="70000"/>
                    </a:prstClr>
                  </a:innerShdw>
                </a:effectLst>
                <a:latin typeface="+mn-lt"/>
                <a:cs typeface="Arial" pitchFamily="34" charset="0"/>
              </a:rPr>
              <a:t/>
            </a:r>
            <a:br>
              <a:rPr lang="en-US" sz="2800" spc="-100" dirty="0" smtClean="0">
                <a:ln w="3200">
                  <a:solidFill>
                    <a:schemeClr val="bg2">
                      <a:shade val="75000"/>
                      <a:alpha val="25000"/>
                    </a:schemeClr>
                  </a:solidFill>
                  <a:prstDash val="solid"/>
                  <a:round/>
                </a:ln>
                <a:effectLst>
                  <a:innerShdw blurRad="50800" dist="25400" dir="13500000">
                    <a:prstClr val="black">
                      <a:alpha val="70000"/>
                    </a:prstClr>
                  </a:innerShdw>
                </a:effectLst>
                <a:latin typeface="+mn-lt"/>
                <a:cs typeface="Arial" pitchFamily="34" charset="0"/>
              </a:rPr>
            </a:br>
            <a:r>
              <a:rPr lang="ro-RO" sz="2000" b="1" dirty="0" smtClean="0"/>
              <a:t/>
            </a:r>
            <a:br>
              <a:rPr lang="ro-RO" sz="2000" b="1" dirty="0" smtClean="0"/>
            </a:br>
            <a:endParaRPr lang="en-US" sz="2000" dirty="0" smtClean="0"/>
          </a:p>
        </p:txBody>
      </p:sp>
      <p:sp>
        <p:nvSpPr>
          <p:cNvPr id="10243" name="Text Box 7"/>
          <p:cNvSpPr txBox="1">
            <a:spLocks noChangeArrowheads="1"/>
          </p:cNvSpPr>
          <p:nvPr/>
        </p:nvSpPr>
        <p:spPr bwMode="auto">
          <a:xfrm>
            <a:off x="663575" y="4097338"/>
            <a:ext cx="2395538" cy="366712"/>
          </a:xfrm>
          <a:prstGeom prst="rect">
            <a:avLst/>
          </a:prstGeom>
          <a:noFill/>
          <a:ln w="9525">
            <a:noFill/>
            <a:miter lim="800000"/>
            <a:headEnd/>
            <a:tailEnd/>
          </a:ln>
        </p:spPr>
        <p:txBody>
          <a:bodyPr>
            <a:spAutoFit/>
          </a:bodyPr>
          <a:lstStyle/>
          <a:p>
            <a:endParaRPr lang="ro-RO"/>
          </a:p>
        </p:txBody>
      </p:sp>
      <p:pic>
        <p:nvPicPr>
          <p:cNvPr id="10244" name="Picture 1"/>
          <p:cNvPicPr>
            <a:picLocks noChangeAspect="1" noChangeArrowheads="1"/>
          </p:cNvPicPr>
          <p:nvPr/>
        </p:nvPicPr>
        <p:blipFill>
          <a:blip r:embed="rId2" cstate="print"/>
          <a:srcRect/>
          <a:stretch>
            <a:fillRect/>
          </a:stretch>
        </p:blipFill>
        <p:spPr bwMode="auto">
          <a:xfrm>
            <a:off x="3428992" y="2928934"/>
            <a:ext cx="533400" cy="287337"/>
          </a:xfrm>
          <a:prstGeom prst="rect">
            <a:avLst/>
          </a:prstGeom>
          <a:noFill/>
          <a:ln w="9525">
            <a:noFill/>
            <a:miter lim="800000"/>
            <a:headEnd/>
            <a:tailEnd/>
          </a:ln>
        </p:spPr>
      </p:pic>
      <p:pic>
        <p:nvPicPr>
          <p:cNvPr id="10245" name="Picture 3"/>
          <p:cNvPicPr>
            <a:picLocks noChangeAspect="1" noChangeArrowheads="1"/>
          </p:cNvPicPr>
          <p:nvPr/>
        </p:nvPicPr>
        <p:blipFill>
          <a:blip r:embed="rId3" cstate="print"/>
          <a:srcRect/>
          <a:stretch>
            <a:fillRect/>
          </a:stretch>
        </p:blipFill>
        <p:spPr bwMode="auto">
          <a:xfrm>
            <a:off x="1928794" y="3643314"/>
            <a:ext cx="647700" cy="247650"/>
          </a:xfrm>
          <a:prstGeom prst="rect">
            <a:avLst/>
          </a:prstGeom>
          <a:noFill/>
          <a:ln w="9525">
            <a:noFill/>
            <a:miter lim="800000"/>
            <a:headEnd/>
            <a:tailEnd/>
          </a:ln>
        </p:spPr>
      </p:pic>
      <p:pic>
        <p:nvPicPr>
          <p:cNvPr id="10246" name="Picture 3"/>
          <p:cNvPicPr>
            <a:picLocks noChangeAspect="1" noChangeArrowheads="1"/>
          </p:cNvPicPr>
          <p:nvPr/>
        </p:nvPicPr>
        <p:blipFill>
          <a:blip r:embed="rId4" cstate="print"/>
          <a:srcRect/>
          <a:stretch>
            <a:fillRect/>
          </a:stretch>
        </p:blipFill>
        <p:spPr bwMode="auto">
          <a:xfrm>
            <a:off x="2643174" y="3071810"/>
            <a:ext cx="431800" cy="360362"/>
          </a:xfrm>
          <a:prstGeom prst="rect">
            <a:avLst/>
          </a:prstGeom>
          <a:noFill/>
          <a:ln w="9525">
            <a:noFill/>
            <a:miter lim="800000"/>
            <a:headEnd/>
            <a:tailEnd/>
          </a:ln>
        </p:spPr>
      </p:pic>
      <p:pic>
        <p:nvPicPr>
          <p:cNvPr id="10247" name="Picture 1"/>
          <p:cNvPicPr>
            <a:picLocks noChangeAspect="1" noChangeArrowheads="1"/>
          </p:cNvPicPr>
          <p:nvPr/>
        </p:nvPicPr>
        <p:blipFill>
          <a:blip r:embed="rId5" cstate="print"/>
          <a:srcRect/>
          <a:stretch>
            <a:fillRect/>
          </a:stretch>
        </p:blipFill>
        <p:spPr bwMode="auto">
          <a:xfrm>
            <a:off x="1571604" y="3429000"/>
            <a:ext cx="431800" cy="215900"/>
          </a:xfrm>
          <a:prstGeom prst="rect">
            <a:avLst/>
          </a:prstGeom>
          <a:noFill/>
          <a:ln w="9525">
            <a:noFill/>
            <a:miter lim="800000"/>
            <a:headEnd/>
            <a:tailEnd/>
          </a:ln>
        </p:spPr>
      </p:pic>
      <p:pic>
        <p:nvPicPr>
          <p:cNvPr id="10248" name="Picture 2"/>
          <p:cNvPicPr>
            <a:picLocks noChangeAspect="1" noChangeArrowheads="1"/>
          </p:cNvPicPr>
          <p:nvPr/>
        </p:nvPicPr>
        <p:blipFill>
          <a:blip r:embed="rId6" cstate="print"/>
          <a:srcRect/>
          <a:stretch>
            <a:fillRect/>
          </a:stretch>
        </p:blipFill>
        <p:spPr bwMode="auto">
          <a:xfrm>
            <a:off x="1928794" y="2571744"/>
            <a:ext cx="503237" cy="431800"/>
          </a:xfrm>
          <a:prstGeom prst="rect">
            <a:avLst/>
          </a:prstGeom>
          <a:noFill/>
          <a:ln w="9525">
            <a:noFill/>
            <a:miter lim="800000"/>
            <a:headEnd/>
            <a:tailEnd/>
          </a:ln>
        </p:spPr>
      </p:pic>
      <p:sp>
        <p:nvSpPr>
          <p:cNvPr id="10249" name="Substituent conținut 10"/>
          <p:cNvSpPr>
            <a:spLocks noGrp="1"/>
          </p:cNvSpPr>
          <p:nvPr>
            <p:ph sz="half" idx="1"/>
          </p:nvPr>
        </p:nvSpPr>
        <p:spPr>
          <a:xfrm>
            <a:off x="457200" y="4093926"/>
            <a:ext cx="4038600" cy="2032237"/>
          </a:xfrm>
        </p:spPr>
        <p:txBody>
          <a:bodyPr/>
          <a:lstStyle/>
          <a:p>
            <a:pPr>
              <a:buFont typeface="Arial" charset="0"/>
              <a:buNone/>
            </a:pPr>
            <a:endParaRPr lang="ro-RO" dirty="0" smtClean="0"/>
          </a:p>
        </p:txBody>
      </p:sp>
      <p:pic>
        <p:nvPicPr>
          <p:cNvPr id="10250" name="Picture 11" descr="_DSC6478"/>
          <p:cNvPicPr>
            <a:picLocks noChangeAspect="1" noChangeArrowheads="1"/>
          </p:cNvPicPr>
          <p:nvPr/>
        </p:nvPicPr>
        <p:blipFill>
          <a:blip r:embed="rId7" cstate="print"/>
          <a:srcRect/>
          <a:stretch>
            <a:fillRect/>
          </a:stretch>
        </p:blipFill>
        <p:spPr bwMode="auto">
          <a:xfrm>
            <a:off x="434194" y="4093926"/>
            <a:ext cx="4103687" cy="2451100"/>
          </a:xfrm>
          <a:prstGeom prst="rect">
            <a:avLst/>
          </a:prstGeom>
          <a:noFill/>
          <a:ln w="9525">
            <a:noFill/>
            <a:miter lim="800000"/>
            <a:headEnd/>
            <a:tailEnd/>
          </a:ln>
        </p:spPr>
      </p:pic>
      <p:pic>
        <p:nvPicPr>
          <p:cNvPr id="10251" name="Picture 12" descr="DSC05807"/>
          <p:cNvPicPr>
            <a:picLocks noGrp="1" noChangeAspect="1" noChangeArrowheads="1"/>
          </p:cNvPicPr>
          <p:nvPr>
            <p:ph sz="half" idx="2"/>
          </p:nvPr>
        </p:nvPicPr>
        <p:blipFill>
          <a:blip r:embed="rId8" cstate="print"/>
          <a:srcRect/>
          <a:stretch>
            <a:fillRect/>
          </a:stretch>
        </p:blipFill>
        <p:spPr>
          <a:xfrm>
            <a:off x="5105400" y="4148849"/>
            <a:ext cx="3703637" cy="2409825"/>
          </a:xfr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152400"/>
            <a:ext cx="2667000" cy="1371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972800" y="-8229600"/>
            <a:ext cx="3169920" cy="23774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972800" y="-8229600"/>
            <a:ext cx="2743200" cy="2057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972800" y="-8229600"/>
            <a:ext cx="4572000" cy="3429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3200400" y="228600"/>
            <a:ext cx="5791200" cy="1447800"/>
          </a:xfrm>
        </p:spPr>
        <p:txBody>
          <a:bodyPr>
            <a:normAutofit fontScale="90000"/>
          </a:bodyPr>
          <a:lstStyle/>
          <a:p>
            <a:pPr algn="just"/>
            <a:r>
              <a:rPr lang="en-US" sz="1600" b="0" dirty="0" smtClean="0">
                <a:latin typeface="Arial" panose="020B0604020202020204" pitchFamily="34" charset="0"/>
                <a:cs typeface="Arial" panose="020B0604020202020204" pitchFamily="34" charset="0"/>
              </a:rPr>
              <a:t/>
            </a:r>
            <a:br>
              <a:rPr lang="en-US" sz="1600" b="0" dirty="0" smtClean="0">
                <a:latin typeface="Arial" panose="020B0604020202020204" pitchFamily="34" charset="0"/>
                <a:cs typeface="Arial" panose="020B0604020202020204" pitchFamily="34" charset="0"/>
              </a:rPr>
            </a:br>
            <a:r>
              <a:rPr lang="en-US" sz="1600" b="0" dirty="0" smtClean="0">
                <a:latin typeface="Arial" panose="020B0604020202020204" pitchFamily="34" charset="0"/>
                <a:cs typeface="Arial" panose="020B0604020202020204" pitchFamily="34" charset="0"/>
              </a:rPr>
              <a:t/>
            </a:r>
            <a:br>
              <a:rPr lang="en-US" sz="1600" b="0" dirty="0" smtClean="0">
                <a:latin typeface="Arial" panose="020B0604020202020204" pitchFamily="34" charset="0"/>
                <a:cs typeface="Arial" panose="020B0604020202020204" pitchFamily="34" charset="0"/>
              </a:rPr>
            </a:br>
            <a:r>
              <a:rPr lang="en-US" sz="1600" b="0" dirty="0" smtClean="0">
                <a:latin typeface="Arial" panose="020B0604020202020204" pitchFamily="34" charset="0"/>
                <a:cs typeface="Arial" panose="020B0604020202020204" pitchFamily="34" charset="0"/>
              </a:rPr>
              <a:t/>
            </a:r>
            <a:br>
              <a:rPr lang="en-US" sz="1600" b="0" dirty="0" smtClean="0">
                <a:latin typeface="Arial" panose="020B0604020202020204" pitchFamily="34" charset="0"/>
                <a:cs typeface="Arial" panose="020B0604020202020204" pitchFamily="34" charset="0"/>
              </a:rPr>
            </a:br>
            <a:r>
              <a:rPr lang="en-US" sz="1600" b="0" dirty="0" smtClean="0">
                <a:latin typeface="Arial" panose="020B0604020202020204" pitchFamily="34" charset="0"/>
                <a:cs typeface="Arial" panose="020B0604020202020204" pitchFamily="34" charset="0"/>
              </a:rPr>
              <a:t/>
            </a:r>
            <a:br>
              <a:rPr lang="en-US" sz="1600" b="0" dirty="0" smtClean="0">
                <a:latin typeface="Arial" panose="020B0604020202020204" pitchFamily="34" charset="0"/>
                <a:cs typeface="Arial" panose="020B0604020202020204" pitchFamily="34" charset="0"/>
              </a:rPr>
            </a:br>
            <a:r>
              <a:rPr lang="en-US" sz="1600" b="0" dirty="0" smtClean="0">
                <a:latin typeface="Arial" panose="020B0604020202020204" pitchFamily="34" charset="0"/>
                <a:cs typeface="Arial" panose="020B0604020202020204" pitchFamily="34" charset="0"/>
              </a:rPr>
              <a:t/>
            </a:r>
            <a:br>
              <a:rPr lang="en-US" sz="1600" b="0" dirty="0" smtClean="0">
                <a:latin typeface="Arial" panose="020B0604020202020204" pitchFamily="34" charset="0"/>
                <a:cs typeface="Arial" panose="020B0604020202020204" pitchFamily="34" charset="0"/>
              </a:rPr>
            </a:br>
            <a:r>
              <a:rPr lang="en-US" sz="1600" b="0" dirty="0" smtClean="0">
                <a:latin typeface="Arial" panose="020B0604020202020204" pitchFamily="34" charset="0"/>
                <a:cs typeface="Arial" panose="020B0604020202020204" pitchFamily="34" charset="0"/>
              </a:rPr>
              <a:t/>
            </a:r>
            <a:br>
              <a:rPr lang="en-US" sz="1600" b="0" dirty="0" smtClean="0">
                <a:latin typeface="Arial" panose="020B0604020202020204" pitchFamily="34" charset="0"/>
                <a:cs typeface="Arial" panose="020B0604020202020204" pitchFamily="34" charset="0"/>
              </a:rPr>
            </a:br>
            <a:r>
              <a:rPr lang="en-US" sz="1600" b="0" dirty="0" smtClean="0">
                <a:latin typeface="Arial" panose="020B0604020202020204" pitchFamily="34" charset="0"/>
                <a:cs typeface="Arial" panose="020B0604020202020204" pitchFamily="34" charset="0"/>
              </a:rPr>
              <a:t/>
            </a:r>
            <a:br>
              <a:rPr lang="en-US" sz="1600" b="0" dirty="0" smtClean="0">
                <a:latin typeface="Arial" panose="020B0604020202020204" pitchFamily="34" charset="0"/>
                <a:cs typeface="Arial" panose="020B0604020202020204" pitchFamily="34" charset="0"/>
              </a:rPr>
            </a:br>
            <a:r>
              <a:rPr lang="en-US" sz="1600" b="0" dirty="0" smtClean="0">
                <a:latin typeface="Arial" panose="020B0604020202020204" pitchFamily="34" charset="0"/>
                <a:cs typeface="Arial" panose="020B0604020202020204" pitchFamily="34" charset="0"/>
              </a:rPr>
              <a:t/>
            </a:r>
            <a:br>
              <a:rPr lang="en-US" sz="1600" b="0" dirty="0" smtClean="0">
                <a:latin typeface="Arial" panose="020B0604020202020204" pitchFamily="34" charset="0"/>
                <a:cs typeface="Arial" panose="020B0604020202020204" pitchFamily="34" charset="0"/>
              </a:rPr>
            </a:br>
            <a:r>
              <a:rPr lang="en-US" sz="1600" b="0" dirty="0" smtClean="0">
                <a:latin typeface="Arial" panose="020B0604020202020204" pitchFamily="34" charset="0"/>
                <a:cs typeface="Arial" panose="020B0604020202020204" pitchFamily="34" charset="0"/>
              </a:rPr>
              <a:t/>
            </a:r>
            <a:br>
              <a:rPr lang="en-US" sz="1600" b="0" dirty="0" smtClean="0">
                <a:latin typeface="Arial" panose="020B0604020202020204" pitchFamily="34" charset="0"/>
                <a:cs typeface="Arial" panose="020B0604020202020204" pitchFamily="34" charset="0"/>
              </a:rPr>
            </a:br>
            <a:r>
              <a:rPr lang="en-US" sz="1600" b="0" dirty="0" smtClean="0">
                <a:latin typeface="Arial" panose="020B0604020202020204" pitchFamily="34" charset="0"/>
                <a:cs typeface="Arial" panose="020B0604020202020204" pitchFamily="34" charset="0"/>
              </a:rPr>
              <a:t/>
            </a:r>
            <a:br>
              <a:rPr lang="en-US" sz="1600" b="0" dirty="0" smtClean="0">
                <a:latin typeface="Arial" panose="020B0604020202020204" pitchFamily="34" charset="0"/>
                <a:cs typeface="Arial" panose="020B0604020202020204" pitchFamily="34" charset="0"/>
              </a:rPr>
            </a:br>
            <a:r>
              <a:rPr lang="en-US" sz="1600" b="0" dirty="0" smtClean="0">
                <a:latin typeface="Arial" panose="020B0604020202020204" pitchFamily="34" charset="0"/>
                <a:cs typeface="Arial" panose="020B0604020202020204" pitchFamily="34" charset="0"/>
              </a:rPr>
              <a:t/>
            </a:r>
            <a:br>
              <a:rPr lang="en-US" sz="1600" b="0" dirty="0" smtClean="0">
                <a:latin typeface="Arial" panose="020B0604020202020204" pitchFamily="34" charset="0"/>
                <a:cs typeface="Arial" panose="020B0604020202020204" pitchFamily="34" charset="0"/>
              </a:rPr>
            </a:br>
            <a:r>
              <a:rPr lang="en-US" sz="1600" b="0" dirty="0" smtClean="0">
                <a:latin typeface="Arial" panose="020B0604020202020204" pitchFamily="34" charset="0"/>
                <a:cs typeface="Arial" panose="020B0604020202020204" pitchFamily="34" charset="0"/>
              </a:rPr>
              <a:t/>
            </a:r>
            <a:br>
              <a:rPr lang="en-US" sz="1600" b="0" dirty="0" smtClean="0">
                <a:latin typeface="Arial" panose="020B0604020202020204" pitchFamily="34" charset="0"/>
                <a:cs typeface="Arial" panose="020B0604020202020204" pitchFamily="34" charset="0"/>
              </a:rPr>
            </a:br>
            <a:r>
              <a:rPr lang="en-US" sz="1600" b="0" dirty="0" smtClean="0">
                <a:latin typeface="Arial" panose="020B0604020202020204" pitchFamily="34" charset="0"/>
                <a:cs typeface="Arial" panose="020B0604020202020204" pitchFamily="34" charset="0"/>
              </a:rPr>
              <a:t/>
            </a:r>
            <a:br>
              <a:rPr lang="en-US" sz="1600" b="0" dirty="0" smtClean="0">
                <a:latin typeface="Arial" panose="020B0604020202020204" pitchFamily="34" charset="0"/>
                <a:cs typeface="Arial" panose="020B0604020202020204" pitchFamily="34" charset="0"/>
              </a:rPr>
            </a:br>
            <a:r>
              <a:rPr lang="en-US" sz="1600" b="0" dirty="0" smtClean="0">
                <a:latin typeface="Arial" panose="020B0604020202020204" pitchFamily="34" charset="0"/>
                <a:cs typeface="Arial" panose="020B0604020202020204" pitchFamily="34" charset="0"/>
              </a:rPr>
              <a:t/>
            </a:r>
            <a:br>
              <a:rPr lang="en-US" sz="1600" b="0" dirty="0" smtClean="0">
                <a:latin typeface="Arial" panose="020B0604020202020204" pitchFamily="34" charset="0"/>
                <a:cs typeface="Arial" panose="020B0604020202020204" pitchFamily="34" charset="0"/>
              </a:rPr>
            </a:br>
            <a:r>
              <a:rPr lang="en-US" sz="1800" b="0" dirty="0" smtClean="0">
                <a:latin typeface="Arial" panose="020B0604020202020204" pitchFamily="34" charset="0"/>
                <a:cs typeface="Arial" panose="020B0604020202020204" pitchFamily="34" charset="0"/>
              </a:rPr>
              <a:t>- In </a:t>
            </a:r>
            <a:r>
              <a:rPr lang="en-US" sz="1800" b="0" dirty="0" err="1" smtClean="0">
                <a:latin typeface="Arial" panose="020B0604020202020204" pitchFamily="34" charset="0"/>
                <a:cs typeface="Arial" panose="020B0604020202020204" pitchFamily="34" charset="0"/>
              </a:rPr>
              <a:t>anul</a:t>
            </a:r>
            <a:r>
              <a:rPr lang="en-US" sz="1800" b="0" dirty="0" smtClean="0">
                <a:latin typeface="Arial" panose="020B0604020202020204" pitchFamily="34" charset="0"/>
                <a:cs typeface="Arial" panose="020B0604020202020204" pitchFamily="34" charset="0"/>
              </a:rPr>
              <a:t> 2015 au </a:t>
            </a:r>
            <a:r>
              <a:rPr lang="en-US" sz="1800" b="0" dirty="0" err="1" smtClean="0">
                <a:latin typeface="Arial" panose="020B0604020202020204" pitchFamily="34" charset="0"/>
                <a:cs typeface="Arial" panose="020B0604020202020204" pitchFamily="34" charset="0"/>
              </a:rPr>
              <a:t>fost</a:t>
            </a:r>
            <a:r>
              <a:rPr lang="en-US" sz="1800" b="0" dirty="0" smtClean="0">
                <a:latin typeface="Arial" panose="020B0604020202020204" pitchFamily="34" charset="0"/>
                <a:cs typeface="Arial" panose="020B0604020202020204" pitchFamily="34" charset="0"/>
              </a:rPr>
              <a:t> </a:t>
            </a:r>
            <a:r>
              <a:rPr lang="en-US" sz="1800" b="0" dirty="0" err="1" smtClean="0">
                <a:latin typeface="Arial" panose="020B0604020202020204" pitchFamily="34" charset="0"/>
                <a:cs typeface="Arial" panose="020B0604020202020204" pitchFamily="34" charset="0"/>
              </a:rPr>
              <a:t>inscrisi</a:t>
            </a:r>
            <a:r>
              <a:rPr lang="en-US" sz="1800" b="0" dirty="0" smtClean="0">
                <a:latin typeface="Arial" panose="020B0604020202020204" pitchFamily="34" charset="0"/>
                <a:cs typeface="Arial" panose="020B0604020202020204" pitchFamily="34" charset="0"/>
              </a:rPr>
              <a:t> </a:t>
            </a:r>
            <a:r>
              <a:rPr lang="en-US" sz="1800" b="0" dirty="0" err="1" smtClean="0">
                <a:latin typeface="Arial" panose="020B0604020202020204" pitchFamily="34" charset="0"/>
                <a:cs typeface="Arial" panose="020B0604020202020204" pitchFamily="34" charset="0"/>
              </a:rPr>
              <a:t>aproximativ</a:t>
            </a:r>
            <a:r>
              <a:rPr lang="en-US" sz="1800" b="0" dirty="0" smtClean="0">
                <a:latin typeface="Arial" panose="020B0604020202020204" pitchFamily="34" charset="0"/>
                <a:cs typeface="Arial" panose="020B0604020202020204" pitchFamily="34" charset="0"/>
              </a:rPr>
              <a:t> 580 de </a:t>
            </a:r>
            <a:r>
              <a:rPr lang="en-US" sz="1800" b="0" dirty="0" err="1" smtClean="0">
                <a:latin typeface="Arial" panose="020B0604020202020204" pitchFamily="34" charset="0"/>
                <a:cs typeface="Arial" panose="020B0604020202020204" pitchFamily="34" charset="0"/>
              </a:rPr>
              <a:t>copii</a:t>
            </a:r>
            <a:r>
              <a:rPr lang="en-US" sz="1800" b="0" dirty="0" smtClean="0">
                <a:latin typeface="Arial" panose="020B0604020202020204" pitchFamily="34" charset="0"/>
                <a:cs typeface="Arial" panose="020B0604020202020204" pitchFamily="34" charset="0"/>
              </a:rPr>
              <a:t> cu </a:t>
            </a:r>
            <a:r>
              <a:rPr lang="en-US" sz="1800" b="0" dirty="0" err="1" smtClean="0">
                <a:latin typeface="Arial" panose="020B0604020202020204" pitchFamily="34" charset="0"/>
                <a:cs typeface="Arial" panose="020B0604020202020204" pitchFamily="34" charset="0"/>
              </a:rPr>
              <a:t>varste</a:t>
            </a:r>
            <a:r>
              <a:rPr lang="en-US" sz="1800" b="0" dirty="0" smtClean="0">
                <a:latin typeface="Arial" panose="020B0604020202020204" pitchFamily="34" charset="0"/>
                <a:cs typeface="Arial" panose="020B0604020202020204" pitchFamily="34" charset="0"/>
              </a:rPr>
              <a:t> </a:t>
            </a:r>
            <a:r>
              <a:rPr lang="en-US" sz="1800" b="0" dirty="0" err="1" smtClean="0">
                <a:latin typeface="Arial" panose="020B0604020202020204" pitchFamily="34" charset="0"/>
                <a:cs typeface="Arial" panose="020B0604020202020204" pitchFamily="34" charset="0"/>
              </a:rPr>
              <a:t>cuprinse</a:t>
            </a:r>
            <a:r>
              <a:rPr lang="en-US" sz="1800" b="0" dirty="0" smtClean="0">
                <a:latin typeface="Arial" panose="020B0604020202020204" pitchFamily="34" charset="0"/>
                <a:cs typeface="Arial" panose="020B0604020202020204" pitchFamily="34" charset="0"/>
              </a:rPr>
              <a:t> </a:t>
            </a:r>
            <a:r>
              <a:rPr lang="en-US" sz="1800" b="0" dirty="0" err="1" smtClean="0">
                <a:latin typeface="Arial" panose="020B0604020202020204" pitchFamily="34" charset="0"/>
                <a:cs typeface="Arial" panose="020B0604020202020204" pitchFamily="34" charset="0"/>
              </a:rPr>
              <a:t>intre</a:t>
            </a:r>
            <a:r>
              <a:rPr lang="en-US" sz="1800" b="0" dirty="0" smtClean="0">
                <a:latin typeface="Arial" panose="020B0604020202020204" pitchFamily="34" charset="0"/>
                <a:cs typeface="Arial" panose="020B0604020202020204" pitchFamily="34" charset="0"/>
              </a:rPr>
              <a:t> 10 </a:t>
            </a:r>
            <a:r>
              <a:rPr lang="en-US" sz="1800" b="0" dirty="0" err="1" smtClean="0">
                <a:latin typeface="Arial" panose="020B0604020202020204" pitchFamily="34" charset="0"/>
                <a:cs typeface="Arial" panose="020B0604020202020204" pitchFamily="34" charset="0"/>
              </a:rPr>
              <a:t>luni</a:t>
            </a:r>
            <a:r>
              <a:rPr lang="en-US" sz="1800" b="0" dirty="0" smtClean="0">
                <a:latin typeface="Arial" panose="020B0604020202020204" pitchFamily="34" charset="0"/>
                <a:cs typeface="Arial" panose="020B0604020202020204" pitchFamily="34" charset="0"/>
              </a:rPr>
              <a:t> </a:t>
            </a:r>
            <a:r>
              <a:rPr lang="en-US" sz="1800" b="0" dirty="0" err="1" smtClean="0">
                <a:latin typeface="Arial" panose="020B0604020202020204" pitchFamily="34" charset="0"/>
                <a:cs typeface="Arial" panose="020B0604020202020204" pitchFamily="34" charset="0"/>
              </a:rPr>
              <a:t>si</a:t>
            </a:r>
            <a:r>
              <a:rPr lang="en-US" sz="1800" b="0" dirty="0" smtClean="0">
                <a:latin typeface="Arial" panose="020B0604020202020204" pitchFamily="34" charset="0"/>
                <a:cs typeface="Arial" panose="020B0604020202020204" pitchFamily="34" charset="0"/>
              </a:rPr>
              <a:t>  4 </a:t>
            </a:r>
            <a:r>
              <a:rPr lang="en-US" sz="1800" b="0" dirty="0" err="1" smtClean="0">
                <a:latin typeface="Arial" panose="020B0604020202020204" pitchFamily="34" charset="0"/>
                <a:cs typeface="Arial" panose="020B0604020202020204" pitchFamily="34" charset="0"/>
              </a:rPr>
              <a:t>ani</a:t>
            </a:r>
            <a:r>
              <a:rPr lang="en-US" sz="1800" b="0" dirty="0" smtClean="0">
                <a:latin typeface="Arial" panose="020B0604020202020204" pitchFamily="34" charset="0"/>
                <a:cs typeface="Arial" panose="020B0604020202020204" pitchFamily="34" charset="0"/>
              </a:rPr>
              <a:t>. </a:t>
            </a:r>
            <a:br>
              <a:rPr lang="en-US" sz="1800" b="0" dirty="0" smtClean="0">
                <a:latin typeface="Arial" panose="020B0604020202020204" pitchFamily="34" charset="0"/>
                <a:cs typeface="Arial" panose="020B0604020202020204" pitchFamily="34" charset="0"/>
              </a:rPr>
            </a:br>
            <a:r>
              <a:rPr lang="en-US" sz="1800" b="0" dirty="0" smtClean="0">
                <a:latin typeface="Arial" panose="020B0604020202020204" pitchFamily="34" charset="0"/>
                <a:cs typeface="Arial" panose="020B0604020202020204" pitchFamily="34" charset="0"/>
              </a:rPr>
              <a:t>- I</a:t>
            </a:r>
            <a:r>
              <a:rPr lang="ro-RO" altLang="en-US" sz="1800" b="0" dirty="0" smtClean="0">
                <a:latin typeface="Arial" panose="020B0604020202020204" pitchFamily="34" charset="0"/>
                <a:cs typeface="Arial" panose="020B0604020202020204" pitchFamily="34" charset="0"/>
              </a:rPr>
              <a:t>n luna iunie - 201</a:t>
            </a:r>
            <a:r>
              <a:rPr lang="en-US" altLang="en-US" sz="1800" b="0" dirty="0" smtClean="0">
                <a:latin typeface="Arial" panose="020B0604020202020204" pitchFamily="34" charset="0"/>
                <a:cs typeface="Arial" panose="020B0604020202020204" pitchFamily="34" charset="0"/>
              </a:rPr>
              <a:t>5</a:t>
            </a:r>
            <a:r>
              <a:rPr lang="ro-RO" altLang="en-US" sz="1800" b="0" dirty="0" smtClean="0">
                <a:latin typeface="Arial" panose="020B0604020202020204" pitchFamily="34" charset="0"/>
                <a:cs typeface="Arial" panose="020B0604020202020204" pitchFamily="34" charset="0"/>
              </a:rPr>
              <a:t>, s-a organizat sesiunea de înscriere a copiilor la creşă pentru anul şcolar 201</a:t>
            </a:r>
            <a:r>
              <a:rPr lang="en-US" altLang="en-US" sz="1800" b="0" dirty="0" smtClean="0">
                <a:latin typeface="Arial" panose="020B0604020202020204" pitchFamily="34" charset="0"/>
                <a:cs typeface="Arial" panose="020B0604020202020204" pitchFamily="34" charset="0"/>
              </a:rPr>
              <a:t>5</a:t>
            </a:r>
            <a:r>
              <a:rPr lang="ro-RO" altLang="en-US" sz="1800" b="0" dirty="0" smtClean="0">
                <a:latin typeface="Arial" panose="020B0604020202020204" pitchFamily="34" charset="0"/>
                <a:cs typeface="Arial" panose="020B0604020202020204" pitchFamily="34" charset="0"/>
              </a:rPr>
              <a:t>-201</a:t>
            </a:r>
            <a:r>
              <a:rPr lang="en-US" altLang="en-US" sz="1800" b="0" dirty="0" smtClean="0">
                <a:latin typeface="Arial" panose="020B0604020202020204" pitchFamily="34" charset="0"/>
                <a:cs typeface="Arial" panose="020B0604020202020204" pitchFamily="34" charset="0"/>
              </a:rPr>
              <a:t>6</a:t>
            </a:r>
            <a:r>
              <a:rPr lang="ro-RO" altLang="en-US" sz="1800" b="0" dirty="0" smtClean="0">
                <a:latin typeface="Arial" panose="020B0604020202020204" pitchFamily="34" charset="0"/>
                <a:cs typeface="Arial" panose="020B0604020202020204" pitchFamily="34" charset="0"/>
              </a:rPr>
              <a:t>. Toţi cei </a:t>
            </a:r>
            <a:r>
              <a:rPr lang="en-US" altLang="en-US" sz="1800" b="0" dirty="0" smtClean="0">
                <a:latin typeface="Arial" panose="020B0604020202020204" pitchFamily="34" charset="0"/>
                <a:cs typeface="Arial" panose="020B0604020202020204" pitchFamily="34" charset="0"/>
              </a:rPr>
              <a:t>346</a:t>
            </a:r>
            <a:r>
              <a:rPr lang="ro-RO" altLang="en-US" sz="1800" b="0" dirty="0" smtClean="0">
                <a:latin typeface="Arial" panose="020B0604020202020204" pitchFamily="34" charset="0"/>
                <a:cs typeface="Arial" panose="020B0604020202020204" pitchFamily="34" charset="0"/>
              </a:rPr>
              <a:t> de copii înscrişi în luna iunie au fost admişi să frecventeze creşele din municipiul Oradea</a:t>
            </a:r>
            <a:endParaRPr lang="en-US" sz="1800" b="0" dirty="0">
              <a:latin typeface="Arial" panose="020B0604020202020204" pitchFamily="34" charset="0"/>
              <a:cs typeface="Arial" panose="020B0604020202020204" pitchFamily="34" charset="0"/>
            </a:endParaRPr>
          </a:p>
        </p:txBody>
      </p:sp>
      <p:sp>
        <p:nvSpPr>
          <p:cNvPr id="4" name="Text Placeholder 3"/>
          <p:cNvSpPr>
            <a:spLocks noGrp="1"/>
          </p:cNvSpPr>
          <p:nvPr>
            <p:ph type="body" sz="half" idx="2"/>
          </p:nvPr>
        </p:nvSpPr>
        <p:spPr>
          <a:xfrm>
            <a:off x="152400" y="1600200"/>
            <a:ext cx="8686800" cy="3429000"/>
          </a:xfrm>
        </p:spPr>
        <p:txBody>
          <a:bodyPr>
            <a:noAutofit/>
          </a:bodyPr>
          <a:lstStyle/>
          <a:p>
            <a:pPr marL="285750" indent="-285750" algn="just">
              <a:buFontTx/>
              <a:buChar char="-"/>
            </a:pPr>
            <a:r>
              <a:rPr lang="en-US" altLang="en-US" sz="1600" dirty="0" smtClean="0">
                <a:latin typeface="Arial" panose="020B0604020202020204" pitchFamily="34" charset="0"/>
                <a:cs typeface="Arial" panose="020B0604020202020204" pitchFamily="34" charset="0"/>
              </a:rPr>
              <a:t>I</a:t>
            </a:r>
            <a:r>
              <a:rPr lang="ro-RO" altLang="en-US" sz="1600" dirty="0" smtClean="0">
                <a:latin typeface="Arial" panose="020B0604020202020204" pitchFamily="34" charset="0"/>
                <a:cs typeface="Arial" panose="020B0604020202020204" pitchFamily="34" charset="0"/>
              </a:rPr>
              <a:t>n </a:t>
            </a:r>
            <a:r>
              <a:rPr lang="en-US" altLang="en-US" sz="1600" dirty="0" err="1" smtClean="0">
                <a:latin typeface="Arial" panose="020B0604020202020204" pitchFamily="34" charset="0"/>
                <a:cs typeface="Arial" panose="020B0604020202020204" pitchFamily="34" charset="0"/>
              </a:rPr>
              <a:t>luna</a:t>
            </a:r>
            <a:r>
              <a:rPr lang="en-US" altLang="en-US" sz="1600" dirty="0" smtClean="0">
                <a:latin typeface="Arial" panose="020B0604020202020204" pitchFamily="34" charset="0"/>
                <a:cs typeface="Arial" panose="020B0604020202020204" pitchFamily="34" charset="0"/>
              </a:rPr>
              <a:t> </a:t>
            </a:r>
            <a:r>
              <a:rPr lang="en-US" altLang="en-US" sz="1600" dirty="0" err="1" smtClean="0">
                <a:latin typeface="Arial" panose="020B0604020202020204" pitchFamily="34" charset="0"/>
                <a:cs typeface="Arial" panose="020B0604020202020204" pitchFamily="34" charset="0"/>
              </a:rPr>
              <a:t>septembrie</a:t>
            </a:r>
            <a:r>
              <a:rPr lang="en-US" altLang="en-US" sz="1600" dirty="0" smtClean="0">
                <a:latin typeface="Arial" panose="020B0604020202020204" pitchFamily="34" charset="0"/>
                <a:cs typeface="Arial" panose="020B0604020202020204" pitchFamily="34" charset="0"/>
              </a:rPr>
              <a:t> 2015 </a:t>
            </a:r>
            <a:r>
              <a:rPr lang="en-US" altLang="en-US" sz="1600" dirty="0" err="1" smtClean="0">
                <a:latin typeface="Arial" panose="020B0604020202020204" pitchFamily="34" charset="0"/>
                <a:cs typeface="Arial" panose="020B0604020202020204" pitchFamily="34" charset="0"/>
              </a:rPr>
              <a:t>si</a:t>
            </a:r>
            <a:r>
              <a:rPr lang="en-US" altLang="en-US" sz="1600" dirty="0" smtClean="0">
                <a:latin typeface="Arial" panose="020B0604020202020204" pitchFamily="34" charset="0"/>
                <a:cs typeface="Arial" panose="020B0604020202020204" pitchFamily="34" charset="0"/>
              </a:rPr>
              <a:t>-a </a:t>
            </a:r>
            <a:r>
              <a:rPr lang="en-US" altLang="en-US" sz="1600" dirty="0" err="1" smtClean="0">
                <a:latin typeface="Arial" panose="020B0604020202020204" pitchFamily="34" charset="0"/>
                <a:cs typeface="Arial" panose="020B0604020202020204" pitchFamily="34" charset="0"/>
              </a:rPr>
              <a:t>reluat</a:t>
            </a:r>
            <a:r>
              <a:rPr lang="en-US" altLang="en-US" sz="1600" dirty="0" smtClean="0">
                <a:latin typeface="Arial" panose="020B0604020202020204" pitchFamily="34" charset="0"/>
                <a:cs typeface="Arial" panose="020B0604020202020204" pitchFamily="34" charset="0"/>
              </a:rPr>
              <a:t> </a:t>
            </a:r>
            <a:r>
              <a:rPr lang="en-US" altLang="en-US" sz="1600" dirty="0" err="1" smtClean="0">
                <a:latin typeface="Arial" panose="020B0604020202020204" pitchFamily="34" charset="0"/>
                <a:cs typeface="Arial" panose="020B0604020202020204" pitchFamily="34" charset="0"/>
              </a:rPr>
              <a:t>activitatea</a:t>
            </a:r>
            <a:r>
              <a:rPr lang="ro-RO" altLang="en-US" sz="1600" dirty="0" smtClean="0">
                <a:latin typeface="Arial" panose="020B0604020202020204" pitchFamily="34" charset="0"/>
                <a:cs typeface="Arial" panose="020B0604020202020204" pitchFamily="34" charset="0"/>
              </a:rPr>
              <a:t> Creş</a:t>
            </a:r>
            <a:r>
              <a:rPr lang="en-US" altLang="en-US" sz="1600" dirty="0" smtClean="0">
                <a:latin typeface="Arial" panose="020B0604020202020204" pitchFamily="34" charset="0"/>
                <a:cs typeface="Arial" panose="020B0604020202020204" pitchFamily="34" charset="0"/>
              </a:rPr>
              <a:t>a</a:t>
            </a:r>
            <a:r>
              <a:rPr lang="ro-RO" altLang="en-US" sz="1600" dirty="0" smtClean="0">
                <a:latin typeface="Arial" panose="020B0604020202020204" pitchFamily="34" charset="0"/>
                <a:cs typeface="Arial" panose="020B0604020202020204" pitchFamily="34" charset="0"/>
              </a:rPr>
              <a:t> nr. 2 Picioruşe Vesele, spaţiul în care funcţiona această creşă fiind în reabilitare în </a:t>
            </a:r>
            <a:r>
              <a:rPr lang="en-US" altLang="en-US" sz="1600" dirty="0" err="1" smtClean="0">
                <a:latin typeface="Arial" panose="020B0604020202020204" pitchFamily="34" charset="0"/>
                <a:cs typeface="Arial" panose="020B0604020202020204" pitchFamily="34" charset="0"/>
              </a:rPr>
              <a:t>anul</a:t>
            </a:r>
            <a:r>
              <a:rPr lang="en-US" altLang="en-US" sz="1600" dirty="0" smtClean="0">
                <a:latin typeface="Arial" panose="020B0604020202020204" pitchFamily="34" charset="0"/>
                <a:cs typeface="Arial" panose="020B0604020202020204" pitchFamily="34" charset="0"/>
              </a:rPr>
              <a:t> </a:t>
            </a:r>
            <a:r>
              <a:rPr lang="en-US" altLang="en-US" sz="1600" dirty="0" err="1" smtClean="0">
                <a:latin typeface="Arial" panose="020B0604020202020204" pitchFamily="34" charset="0"/>
                <a:cs typeface="Arial" panose="020B0604020202020204" pitchFamily="34" charset="0"/>
              </a:rPr>
              <a:t>scolar</a:t>
            </a:r>
            <a:r>
              <a:rPr lang="en-US" altLang="en-US" sz="1600" dirty="0" smtClean="0">
                <a:latin typeface="Arial" panose="020B0604020202020204" pitchFamily="34" charset="0"/>
                <a:cs typeface="Arial" panose="020B0604020202020204" pitchFamily="34" charset="0"/>
              </a:rPr>
              <a:t> 2014-2015</a:t>
            </a:r>
            <a:r>
              <a:rPr lang="ro-RO" altLang="en-US" sz="1600" dirty="0" smtClean="0">
                <a:latin typeface="Arial" panose="020B0604020202020204" pitchFamily="34" charset="0"/>
                <a:cs typeface="Arial" panose="020B0604020202020204" pitchFamily="34" charset="0"/>
              </a:rPr>
              <a:t>.</a:t>
            </a:r>
            <a:endParaRPr lang="en-US" altLang="en-US" sz="1600" dirty="0" smtClean="0">
              <a:latin typeface="Arial" panose="020B0604020202020204" pitchFamily="34" charset="0"/>
              <a:cs typeface="Arial" panose="020B0604020202020204" pitchFamily="34" charset="0"/>
            </a:endParaRPr>
          </a:p>
          <a:p>
            <a:pPr marL="285750" indent="-285750" algn="just">
              <a:buFontTx/>
              <a:buChar char="-"/>
            </a:pPr>
            <a:r>
              <a:rPr lang="vi-VN"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R</a:t>
            </a:r>
            <a:r>
              <a:rPr lang="vi-VN" sz="1600" dirty="0" smtClean="0">
                <a:latin typeface="Arial" panose="020B0604020202020204" pitchFamily="34" charset="0"/>
                <a:cs typeface="Arial" panose="020B0604020202020204" pitchFamily="34" charset="0"/>
              </a:rPr>
              <a:t>eabilitată integral şi dotată la standarde europene </a:t>
            </a:r>
            <a:r>
              <a:rPr lang="en-US" sz="1600" dirty="0" smtClean="0">
                <a:latin typeface="Arial" panose="020B0604020202020204" pitchFamily="34" charset="0"/>
                <a:cs typeface="Arial" panose="020B0604020202020204" pitchFamily="34" charset="0"/>
              </a:rPr>
              <a:t>c</a:t>
            </a:r>
            <a:r>
              <a:rPr lang="vi-VN" sz="1600" dirty="0" smtClean="0">
                <a:latin typeface="Arial" panose="020B0604020202020204" pitchFamily="34" charset="0"/>
                <a:cs typeface="Arial" panose="020B0604020202020204" pitchFamily="34" charset="0"/>
              </a:rPr>
              <a:t>reşa </a:t>
            </a:r>
            <a:r>
              <a:rPr lang="en-US" sz="1600" dirty="0" err="1" smtClean="0">
                <a:latin typeface="Arial" panose="020B0604020202020204" pitchFamily="34" charset="0"/>
                <a:cs typeface="Arial" panose="020B0604020202020204" pitchFamily="34" charset="0"/>
              </a:rPr>
              <a:t>si</a:t>
            </a:r>
            <a:r>
              <a:rPr lang="en-US" sz="1600" dirty="0" smtClean="0">
                <a:latin typeface="Arial" panose="020B0604020202020204" pitchFamily="34" charset="0"/>
                <a:cs typeface="Arial" panose="020B0604020202020204" pitchFamily="34" charset="0"/>
              </a:rPr>
              <a:t>-a </a:t>
            </a:r>
            <a:r>
              <a:rPr lang="en-US" sz="1600" dirty="0" err="1" smtClean="0">
                <a:latin typeface="Arial" panose="020B0604020202020204" pitchFamily="34" charset="0"/>
                <a:cs typeface="Arial" panose="020B0604020202020204" pitchFamily="34" charset="0"/>
              </a:rPr>
              <a:t>deschis</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portile</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pentru</a:t>
            </a:r>
            <a:r>
              <a:rPr lang="en-US" sz="1600" dirty="0" smtClean="0">
                <a:latin typeface="Arial" panose="020B0604020202020204" pitchFamily="34" charset="0"/>
                <a:cs typeface="Arial" panose="020B0604020202020204" pitchFamily="34" charset="0"/>
              </a:rPr>
              <a:t> </a:t>
            </a:r>
            <a:r>
              <a:rPr lang="vi-VN" sz="1600" dirty="0" smtClean="0">
                <a:latin typeface="Arial" panose="020B0604020202020204" pitchFamily="34" charset="0"/>
                <a:cs typeface="Arial" panose="020B0604020202020204" pitchFamily="34" charset="0"/>
              </a:rPr>
              <a:t>copii cu vârste între 10 luni şi 4 ani, din municipiul Oradea, pentru a beneficia de cele mai bune condiţii de îngrijire şi educaţie prin personal calificat ( asistent medical, educator, infirmieră, îngrijitoare pentru fiecare grupă de creşă; medic şi psiholog) şi activităţi de dezvoltare centrate pe fiecare copil în parte. </a:t>
            </a:r>
            <a:endParaRPr lang="en-US" sz="1600" dirty="0" smtClean="0">
              <a:latin typeface="Arial" panose="020B0604020202020204" pitchFamily="34" charset="0"/>
              <a:cs typeface="Arial" panose="020B0604020202020204" pitchFamily="34" charset="0"/>
            </a:endParaRPr>
          </a:p>
          <a:p>
            <a:pPr marL="285750" indent="-285750" algn="just">
              <a:buFontTx/>
              <a:buChar char="-"/>
            </a:pPr>
            <a:r>
              <a:rPr lang="vi-VN" sz="1600" dirty="0" smtClean="0">
                <a:latin typeface="Arial" panose="020B0604020202020204" pitchFamily="34" charset="0"/>
                <a:cs typeface="Arial" panose="020B0604020202020204" pitchFamily="34" charset="0"/>
              </a:rPr>
              <a:t>La fel ca şi în celelalte 12 creşe orădene, sunt acoperite toate necesităţile specifice copilului de vârstă antepreşcolară, dezvoltarea sferei cognitive, stimularea şi dezvoltarea comunicării, dezvoltarea psihomotricităţii şi abilităţii manuale, formarea deprinderilor de interacţiune socială şi dezvoltarea autonomiei personale.</a:t>
            </a:r>
            <a:endParaRPr lang="en-US" sz="1600" dirty="0" smtClean="0">
              <a:latin typeface="Arial" panose="020B0604020202020204" pitchFamily="34" charset="0"/>
              <a:cs typeface="Arial" panose="020B0604020202020204" pitchFamily="34" charset="0"/>
            </a:endParaRPr>
          </a:p>
          <a:p>
            <a:pPr marL="285750" indent="-285750" algn="just">
              <a:buFontTx/>
              <a:buChar char="-"/>
            </a:pPr>
            <a:r>
              <a:rPr lang="vi-VN" sz="1600" dirty="0" smtClean="0">
                <a:latin typeface="Arial" panose="020B0604020202020204" pitchFamily="34" charset="0"/>
                <a:cs typeface="Arial" panose="020B0604020202020204" pitchFamily="34" charset="0"/>
              </a:rPr>
              <a:t>Clădirile în care funcţionează cele 13 creşe sunt amenajate la standarde de calitate, inclusiv camere de supraveghere video în sălile de activităţi educaţionale. </a:t>
            </a:r>
            <a:endParaRPr lang="en-US" sz="1600" dirty="0">
              <a:latin typeface="Arial" panose="020B0604020202020204" pitchFamily="34" charset="0"/>
              <a:cs typeface="Arial" panose="020B0604020202020204" pitchFamily="34" charset="0"/>
            </a:endParaRPr>
          </a:p>
        </p:txBody>
      </p:sp>
      <p:pic>
        <p:nvPicPr>
          <p:cNvPr id="5126" name="Picture 6"/>
          <p:cNvPicPr>
            <a:picLocks noGrp="1" noChangeAspect="1" noChangeArrowheads="1"/>
          </p:cNvPicPr>
          <p:nvPr>
            <p:ph type="pic" idx="1"/>
          </p:nvPr>
        </p:nvPicPr>
        <p:blipFill>
          <a:blip r:embed="rId6" cstate="print">
            <a:extLst>
              <a:ext uri="{28A0092B-C50C-407E-A947-70E740481C1C}">
                <a14:useLocalDpi xmlns:a14="http://schemas.microsoft.com/office/drawing/2010/main" xmlns="" val="0"/>
              </a:ext>
            </a:extLst>
          </a:blip>
          <a:srcRect/>
          <a:stretch>
            <a:fillRect/>
          </a:stretch>
        </p:blipFill>
        <p:spPr bwMode="auto">
          <a:xfrm>
            <a:off x="4953000" y="5029200"/>
            <a:ext cx="3200400" cy="1676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7" name="Picture 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143000" y="5105400"/>
            <a:ext cx="2895600" cy="1676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59260649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p:cNvGraphicFramePr>
            <a:graphicFrameLocks noGrp="1"/>
          </p:cNvGraphicFramePr>
          <p:nvPr>
            <p:extLst>
              <p:ext uri="{D42A27DB-BD31-4B8C-83A1-F6EECF244321}">
                <p14:modId xmlns:p14="http://schemas.microsoft.com/office/powerpoint/2010/main" xmlns="" val="669113390"/>
              </p:ext>
            </p:extLst>
          </p:nvPr>
        </p:nvGraphicFramePr>
        <p:xfrm>
          <a:off x="34925" y="188913"/>
          <a:ext cx="9109075" cy="6543675"/>
        </p:xfrm>
        <a:graphic>
          <a:graphicData uri="http://schemas.openxmlformats.org/drawingml/2006/table">
            <a:tbl>
              <a:tblPr/>
              <a:tblGrid>
                <a:gridCol w="5273675"/>
                <a:gridCol w="1327150"/>
                <a:gridCol w="1106488"/>
                <a:gridCol w="1401762"/>
              </a:tblGrid>
              <a:tr h="850900">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altLang="en-US" sz="1600" b="1" i="0" u="none" strike="noStrike" cap="none" normalizeH="0" baseline="0" dirty="0" smtClean="0">
                        <a:ln>
                          <a:noFill/>
                        </a:ln>
                        <a:solidFill>
                          <a:srgbClr val="FFFFFF"/>
                        </a:solidFill>
                        <a:effectLst/>
                        <a:latin typeface="Arial" charset="0"/>
                        <a:cs typeface="Times New Roman" pitchFamily="18" charset="0"/>
                      </a:endParaRPr>
                    </a:p>
                    <a:p>
                      <a:pPr marL="0" marR="0" lvl="0" indent="0" algn="just" defTabSz="914400" rtl="0" eaLnBrk="1" fontAlgn="base" latinLnBrk="0" hangingPunct="1">
                        <a:lnSpc>
                          <a:spcPct val="115000"/>
                        </a:lnSpc>
                        <a:spcBef>
                          <a:spcPct val="0"/>
                        </a:spcBef>
                        <a:spcAft>
                          <a:spcPct val="0"/>
                        </a:spcAft>
                        <a:buClrTx/>
                        <a:buSzTx/>
                        <a:buFontTx/>
                        <a:buNone/>
                        <a:tabLst/>
                      </a:pPr>
                      <a:r>
                        <a:rPr kumimoji="0" lang="it-IT" altLang="en-US" sz="1600" b="1" i="0" u="none" strike="noStrike" cap="none" normalizeH="0" baseline="0" dirty="0" smtClean="0">
                          <a:ln>
                            <a:noFill/>
                          </a:ln>
                          <a:solidFill>
                            <a:srgbClr val="FFFFFF"/>
                          </a:solidFill>
                          <a:effectLst/>
                          <a:latin typeface="Arial" charset="0"/>
                          <a:cs typeface="Times New Roman" pitchFamily="18" charset="0"/>
                        </a:rPr>
                        <a:t>     </a:t>
                      </a:r>
                      <a:r>
                        <a:rPr kumimoji="0" lang="ro-RO" altLang="en-US" sz="1600" b="1" i="0" u="none" strike="noStrike" cap="none" normalizeH="0" baseline="0" dirty="0" smtClean="0">
                          <a:ln>
                            <a:noFill/>
                          </a:ln>
                          <a:solidFill>
                            <a:srgbClr val="FFFFFF"/>
                          </a:solidFill>
                          <a:effectLst/>
                          <a:latin typeface="Arial" charset="0"/>
                          <a:cs typeface="Times New Roman" pitchFamily="18" charset="0"/>
                        </a:rPr>
                        <a:t>CREŞA/NR./DENUMIRE </a:t>
                      </a:r>
                      <a:endParaRPr kumimoji="0" lang="en-US" altLang="en-US" sz="1600" b="1" i="0" u="none" strike="noStrike" cap="none" normalizeH="0" baseline="0" dirty="0" smtClean="0">
                        <a:ln>
                          <a:noFill/>
                        </a:ln>
                        <a:solidFill>
                          <a:srgbClr val="FFFFFF"/>
                        </a:solidFill>
                        <a:effectLst/>
                        <a:latin typeface="Arial"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altLang="en-US" sz="1600" b="1" i="0" u="none" strike="noStrike" cap="none" normalizeH="0" baseline="0" smtClean="0">
                          <a:ln>
                            <a:noFill/>
                          </a:ln>
                          <a:solidFill>
                            <a:srgbClr val="FFFFFF"/>
                          </a:solidFill>
                          <a:effectLst/>
                          <a:latin typeface="Arial Narrow" pitchFamily="34" charset="0"/>
                          <a:cs typeface="Times New Roman" pitchFamily="18" charset="0"/>
                        </a:rPr>
                        <a:t>Nr. locuri</a:t>
                      </a:r>
                      <a:endParaRPr kumimoji="0" lang="en-US" altLang="en-US" sz="1600" b="1" i="0" u="none" strike="noStrike" cap="none" normalizeH="0" baseline="0" smtClean="0">
                        <a:ln>
                          <a:noFill/>
                        </a:ln>
                        <a:solidFill>
                          <a:srgbClr val="FFFFFF"/>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it-IT" altLang="en-US" sz="1600" b="1" i="0" u="none" strike="noStrike" cap="none" normalizeH="0" baseline="0" smtClean="0">
                          <a:ln>
                            <a:noFill/>
                          </a:ln>
                          <a:solidFill>
                            <a:srgbClr val="FFFFFF"/>
                          </a:solidFill>
                          <a:effectLst/>
                          <a:latin typeface="Arial Narrow" pitchFamily="34" charset="0"/>
                          <a:cs typeface="Times New Roman" pitchFamily="18" charset="0"/>
                        </a:rPr>
                        <a:t>autorizate</a:t>
                      </a:r>
                      <a:endParaRPr kumimoji="0" lang="en-US" altLang="en-US" sz="1600" b="1" i="0" u="none" strike="noStrike" cap="none" normalizeH="0" baseline="0" smtClean="0">
                        <a:ln>
                          <a:noFill/>
                        </a:ln>
                        <a:solidFill>
                          <a:srgbClr val="FFFFFF"/>
                        </a:solidFill>
                        <a:effectLst/>
                        <a:latin typeface="Times New Roman"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altLang="en-US" sz="1600" b="1" i="0" u="none" strike="noStrike" cap="none" normalizeH="0" baseline="0" smtClean="0">
                          <a:ln>
                            <a:noFill/>
                          </a:ln>
                          <a:solidFill>
                            <a:srgbClr val="FFFFFF"/>
                          </a:solidFill>
                          <a:effectLst/>
                          <a:latin typeface="Arial Narrow" pitchFamily="34" charset="0"/>
                          <a:cs typeface="Times New Roman" pitchFamily="18" charset="0"/>
                        </a:rPr>
                        <a:t>Nr. de grupe</a:t>
                      </a:r>
                      <a:endParaRPr kumimoji="0" lang="en-US" altLang="en-US" sz="1600" b="1" i="0" u="none" strike="noStrike" cap="none" normalizeH="0" baseline="0" smtClean="0">
                        <a:ln>
                          <a:noFill/>
                        </a:ln>
                        <a:solidFill>
                          <a:srgbClr val="FFFFFF"/>
                        </a:solidFill>
                        <a:effectLst/>
                        <a:latin typeface="Times New Roman"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altLang="en-US" sz="1600" b="1" i="0" u="none" strike="noStrike" cap="none" normalizeH="0" baseline="0" dirty="0" smtClean="0">
                          <a:ln>
                            <a:noFill/>
                          </a:ln>
                          <a:solidFill>
                            <a:srgbClr val="FFFFFF"/>
                          </a:solidFill>
                          <a:effectLst/>
                          <a:latin typeface="Arial Narrow" pitchFamily="34" charset="0"/>
                          <a:cs typeface="Times New Roman" pitchFamily="18" charset="0"/>
                        </a:rPr>
                        <a:t>Nr. copii înscrişi</a:t>
                      </a:r>
                      <a:endParaRPr kumimoji="0" lang="en-US" altLang="en-US" sz="1600" b="1" i="0" u="none" strike="noStrike" cap="none" normalizeH="0" baseline="0" dirty="0" smtClean="0">
                        <a:ln>
                          <a:noFill/>
                        </a:ln>
                        <a:solidFill>
                          <a:srgbClr val="FFFFFF"/>
                        </a:solidFill>
                        <a:effectLst/>
                        <a:latin typeface="Times New Roman" pitchFamily="18"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it-IT" altLang="en-US" sz="1600" b="1" i="0" u="none" strike="noStrike" cap="none" normalizeH="0" baseline="0" dirty="0" smtClean="0">
                          <a:ln>
                            <a:noFill/>
                          </a:ln>
                          <a:solidFill>
                            <a:srgbClr val="FFFFFF"/>
                          </a:solidFill>
                          <a:effectLst/>
                          <a:latin typeface="Arial Narrow" pitchFamily="34" charset="0"/>
                          <a:cs typeface="Times New Roman" pitchFamily="18" charset="0"/>
                        </a:rPr>
                        <a:t>  </a:t>
                      </a:r>
                      <a:r>
                        <a:rPr kumimoji="0" lang="ro-RO" altLang="en-US" sz="1600" b="1" i="0" u="none" strike="noStrike" cap="none" normalizeH="0" baseline="0" dirty="0" smtClean="0">
                          <a:ln>
                            <a:noFill/>
                          </a:ln>
                          <a:solidFill>
                            <a:srgbClr val="FFFFFF"/>
                          </a:solidFill>
                          <a:effectLst/>
                          <a:latin typeface="Arial Narrow" pitchFamily="34" charset="0"/>
                          <a:cs typeface="Times New Roman" pitchFamily="18" charset="0"/>
                        </a:rPr>
                        <a:t>   </a:t>
                      </a:r>
                      <a:r>
                        <a:rPr kumimoji="0" lang="it-IT" altLang="en-US" sz="1600" b="1" i="0" u="none" strike="noStrike" cap="none" normalizeH="0" baseline="0" dirty="0" smtClean="0">
                          <a:ln>
                            <a:noFill/>
                          </a:ln>
                          <a:solidFill>
                            <a:srgbClr val="FFFFFF"/>
                          </a:solidFill>
                          <a:effectLst/>
                          <a:latin typeface="Arial Narrow" pitchFamily="34" charset="0"/>
                          <a:cs typeface="Times New Roman" pitchFamily="18" charset="0"/>
                        </a:rPr>
                        <a:t>31.12.201</a:t>
                      </a:r>
                      <a:r>
                        <a:rPr kumimoji="0" lang="en-US" altLang="en-US" sz="1600" b="1" i="0" u="none" strike="noStrike" cap="none" normalizeH="0" baseline="0" dirty="0" smtClean="0">
                          <a:ln>
                            <a:noFill/>
                          </a:ln>
                          <a:solidFill>
                            <a:srgbClr val="FFFFFF"/>
                          </a:solidFill>
                          <a:effectLst/>
                          <a:latin typeface="Arial Narrow" pitchFamily="34" charset="0"/>
                          <a:cs typeface="Times New Roman" pitchFamily="18" charset="0"/>
                        </a:rPr>
                        <a:t>5</a:t>
                      </a:r>
                      <a:endParaRPr kumimoji="0" lang="en-US" altLang="en-US" sz="1600" b="1" i="0" u="none" strike="noStrike" cap="none" normalizeH="0" baseline="0" dirty="0" smtClean="0">
                        <a:ln>
                          <a:noFill/>
                        </a:ln>
                        <a:solidFill>
                          <a:srgbClr val="FFFFFF"/>
                        </a:solidFill>
                        <a:effectLst/>
                        <a:latin typeface="Times New Roman" pitchFamily="18"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25450">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altLang="en-US" sz="1400" b="1" i="0" u="none" strike="noStrike" cap="none" normalizeH="0" baseline="0" dirty="0" smtClean="0">
                          <a:ln>
                            <a:noFill/>
                          </a:ln>
                          <a:solidFill>
                            <a:srgbClr val="000000"/>
                          </a:solidFill>
                          <a:effectLst/>
                          <a:latin typeface="Arial" charset="0"/>
                          <a:cs typeface="Times New Roman" pitchFamily="18" charset="0"/>
                        </a:rPr>
                        <a:t>CRESA 1 “Dumbrava Minunat</a:t>
                      </a:r>
                      <a:r>
                        <a:rPr kumimoji="0" lang="ro-RO" altLang="en-US" sz="1400" b="1" i="0" u="none" strike="noStrike" cap="none" normalizeH="0" baseline="0" dirty="0" smtClean="0">
                          <a:ln>
                            <a:noFill/>
                          </a:ln>
                          <a:solidFill>
                            <a:srgbClr val="000000"/>
                          </a:solidFill>
                          <a:effectLst/>
                          <a:latin typeface="Arial" charset="0"/>
                          <a:cs typeface="Times New Roman" pitchFamily="18" charset="0"/>
                        </a:rPr>
                        <a:t>ă</a:t>
                      </a:r>
                      <a:r>
                        <a:rPr kumimoji="0" lang="it-IT" altLang="en-US" sz="1400" b="1" i="0" u="none" strike="noStrike" cap="none" normalizeH="0" baseline="0" dirty="0" smtClean="0">
                          <a:ln>
                            <a:noFill/>
                          </a:ln>
                          <a:solidFill>
                            <a:srgbClr val="000000"/>
                          </a:solidFill>
                          <a:effectLst/>
                          <a:latin typeface="Arial" charset="0"/>
                          <a:cs typeface="Times New Roman" pitchFamily="18" charset="0"/>
                        </a:rPr>
                        <a:t>”</a:t>
                      </a:r>
                      <a:r>
                        <a:rPr kumimoji="0" lang="ro-RO" altLang="en-US" sz="1400" b="1" i="0" u="none" strike="noStrike" cap="none" normalizeH="0" baseline="0" dirty="0" smtClean="0">
                          <a:ln>
                            <a:noFill/>
                          </a:ln>
                          <a:solidFill>
                            <a:srgbClr val="000000"/>
                          </a:solidFill>
                          <a:effectLst/>
                          <a:latin typeface="Arial" charset="0"/>
                          <a:cs typeface="Times New Roman" pitchFamily="18" charset="0"/>
                        </a:rPr>
                        <a:t>   </a:t>
                      </a:r>
                      <a:r>
                        <a:rPr kumimoji="0" lang="it-IT" altLang="en-US" sz="1400" b="1" i="0" u="none" strike="noStrike" cap="none" normalizeH="0" baseline="0" dirty="0" smtClean="0">
                          <a:ln>
                            <a:noFill/>
                          </a:ln>
                          <a:solidFill>
                            <a:srgbClr val="000000"/>
                          </a:solidFill>
                          <a:effectLst/>
                          <a:latin typeface="Arial" charset="0"/>
                          <a:cs typeface="Times New Roman" pitchFamily="18" charset="0"/>
                        </a:rPr>
                        <a:t>P-</a:t>
                      </a:r>
                      <a:r>
                        <a:rPr kumimoji="0" lang="ro-RO" altLang="en-US" sz="1400" b="1" i="0" u="none" strike="noStrike" cap="none" normalizeH="0" baseline="0" dirty="0" smtClean="0">
                          <a:ln>
                            <a:noFill/>
                          </a:ln>
                          <a:solidFill>
                            <a:srgbClr val="000000"/>
                          </a:solidFill>
                          <a:effectLst/>
                          <a:latin typeface="Arial" charset="0"/>
                          <a:cs typeface="Times New Roman" pitchFamily="18" charset="0"/>
                        </a:rPr>
                        <a:t>ţ</a:t>
                      </a:r>
                      <a:r>
                        <a:rPr kumimoji="0" lang="it-IT" altLang="en-US" sz="1400" b="1" i="0" u="none" strike="noStrike" cap="none" normalizeH="0" baseline="0" dirty="0" smtClean="0">
                          <a:ln>
                            <a:noFill/>
                          </a:ln>
                          <a:solidFill>
                            <a:srgbClr val="000000"/>
                          </a:solidFill>
                          <a:effectLst/>
                          <a:latin typeface="Arial" charset="0"/>
                          <a:cs typeface="Times New Roman" pitchFamily="18" charset="0"/>
                        </a:rPr>
                        <a:t>a 1 Decembrie nr.9</a:t>
                      </a:r>
                      <a:endParaRPr kumimoji="0" lang="en-US" altLang="en-US" sz="1400" b="0" i="0" u="none" strike="noStrike" cap="none" normalizeH="0" baseline="0" dirty="0" smtClean="0">
                        <a:ln>
                          <a:noFill/>
                        </a:ln>
                        <a:solidFill>
                          <a:srgbClr val="000000"/>
                        </a:solidFill>
                        <a:effectLst/>
                        <a:latin typeface="Arial"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altLang="en-US" sz="1600" b="1" i="0" u="none" strike="noStrike" cap="none" normalizeH="0" baseline="0" smtClean="0">
                          <a:ln>
                            <a:noFill/>
                          </a:ln>
                          <a:solidFill>
                            <a:srgbClr val="000000"/>
                          </a:solidFill>
                          <a:effectLst/>
                          <a:latin typeface="Calibri" pitchFamily="34" charset="0"/>
                          <a:cs typeface="Times New Roman" pitchFamily="18" charset="0"/>
                        </a:rPr>
                        <a:t>40</a:t>
                      </a:r>
                      <a:endParaRPr kumimoji="0" lang="en-US" altLang="en-US" sz="1600" b="1"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altLang="en-US" sz="1600" b="1" i="0" u="none" strike="noStrike" cap="none" normalizeH="0" baseline="0" smtClean="0">
                          <a:ln>
                            <a:noFill/>
                          </a:ln>
                          <a:solidFill>
                            <a:srgbClr val="000000"/>
                          </a:solidFill>
                          <a:effectLst/>
                          <a:latin typeface="Calibri" pitchFamily="34" charset="0"/>
                          <a:cs typeface="Times New Roman" pitchFamily="18" charset="0"/>
                        </a:rPr>
                        <a:t>2</a:t>
                      </a:r>
                      <a:endParaRPr kumimoji="0" lang="en-US" altLang="en-US" sz="1600" b="1"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o-RO" altLang="en-US" sz="1600" b="1" i="0" u="none" strike="noStrike" cap="none" normalizeH="0" baseline="0" dirty="0" smtClean="0">
                          <a:ln>
                            <a:noFill/>
                          </a:ln>
                          <a:solidFill>
                            <a:srgbClr val="000000"/>
                          </a:solidFill>
                          <a:effectLst/>
                          <a:latin typeface="Calibri" pitchFamily="34" charset="0"/>
                          <a:cs typeface="Times New Roman" pitchFamily="18" charset="0"/>
                        </a:rPr>
                        <a:t>50</a:t>
                      </a:r>
                      <a:endParaRPr kumimoji="0" lang="en-US" altLang="en-US" sz="1600" b="1" i="0" u="none" strike="noStrike" cap="none" normalizeH="0" baseline="0" dirty="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r>
              <a:tr h="425450">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altLang="en-US" sz="1400" b="1" i="0" u="none" strike="noStrike" cap="none" normalizeH="0" baseline="0" smtClean="0">
                          <a:ln>
                            <a:noFill/>
                          </a:ln>
                          <a:solidFill>
                            <a:srgbClr val="000000"/>
                          </a:solidFill>
                          <a:effectLst/>
                          <a:latin typeface="Arial" charset="0"/>
                          <a:cs typeface="Times New Roman" pitchFamily="18" charset="0"/>
                        </a:rPr>
                        <a:t>CRE</a:t>
                      </a:r>
                      <a:r>
                        <a:rPr kumimoji="0" lang="ro-RO" altLang="en-US" sz="1400" b="1" i="0" u="none" strike="noStrike" cap="none" normalizeH="0" baseline="0" smtClean="0">
                          <a:ln>
                            <a:noFill/>
                          </a:ln>
                          <a:solidFill>
                            <a:srgbClr val="000000"/>
                          </a:solidFill>
                          <a:effectLst/>
                          <a:latin typeface="Arial" charset="0"/>
                          <a:cs typeface="Times New Roman" pitchFamily="18" charset="0"/>
                        </a:rPr>
                        <a:t>Ş</a:t>
                      </a:r>
                      <a:r>
                        <a:rPr kumimoji="0" lang="it-IT" altLang="en-US" sz="1400" b="1" i="0" u="none" strike="noStrike" cap="none" normalizeH="0" baseline="0" smtClean="0">
                          <a:ln>
                            <a:noFill/>
                          </a:ln>
                          <a:solidFill>
                            <a:srgbClr val="000000"/>
                          </a:solidFill>
                          <a:effectLst/>
                          <a:latin typeface="Arial" charset="0"/>
                          <a:cs typeface="Times New Roman" pitchFamily="18" charset="0"/>
                        </a:rPr>
                        <a:t>A 2   “Picioru</a:t>
                      </a:r>
                      <a:r>
                        <a:rPr kumimoji="0" lang="ro-RO" altLang="en-US" sz="1400" b="1" i="0" u="none" strike="noStrike" cap="none" normalizeH="0" baseline="0" smtClean="0">
                          <a:ln>
                            <a:noFill/>
                          </a:ln>
                          <a:solidFill>
                            <a:srgbClr val="000000"/>
                          </a:solidFill>
                          <a:effectLst/>
                          <a:latin typeface="Arial" charset="0"/>
                          <a:cs typeface="Times New Roman" pitchFamily="18" charset="0"/>
                        </a:rPr>
                        <a:t>ş</a:t>
                      </a:r>
                      <a:r>
                        <a:rPr kumimoji="0" lang="it-IT" altLang="en-US" sz="1400" b="1" i="0" u="none" strike="noStrike" cap="none" normalizeH="0" baseline="0" smtClean="0">
                          <a:ln>
                            <a:noFill/>
                          </a:ln>
                          <a:solidFill>
                            <a:srgbClr val="000000"/>
                          </a:solidFill>
                          <a:effectLst/>
                          <a:latin typeface="Arial" charset="0"/>
                          <a:cs typeface="Times New Roman" pitchFamily="18" charset="0"/>
                        </a:rPr>
                        <a:t>e vesele”</a:t>
                      </a:r>
                      <a:r>
                        <a:rPr kumimoji="0" lang="ro-RO" altLang="en-US" sz="1400" b="1" i="0" u="none" strike="noStrike" cap="none" normalizeH="0" baseline="0" smtClean="0">
                          <a:ln>
                            <a:noFill/>
                          </a:ln>
                          <a:solidFill>
                            <a:srgbClr val="000000"/>
                          </a:solidFill>
                          <a:effectLst/>
                          <a:latin typeface="Arial" charset="0"/>
                          <a:cs typeface="Times New Roman" pitchFamily="18" charset="0"/>
                        </a:rPr>
                        <a:t> </a:t>
                      </a:r>
                      <a:r>
                        <a:rPr kumimoji="0" lang="it-IT" altLang="en-US" sz="1400" b="1" i="0" u="none" strike="noStrike" cap="none" normalizeH="0" baseline="0" smtClean="0">
                          <a:ln>
                            <a:noFill/>
                          </a:ln>
                          <a:solidFill>
                            <a:srgbClr val="000000"/>
                          </a:solidFill>
                          <a:effectLst/>
                          <a:latin typeface="Arial" charset="0"/>
                          <a:cs typeface="Times New Roman" pitchFamily="18" charset="0"/>
                        </a:rPr>
                        <a:t>Str.Gr</a:t>
                      </a:r>
                      <a:r>
                        <a:rPr kumimoji="0" lang="ro-RO" altLang="en-US" sz="1400" b="1" i="0" u="none" strike="noStrike" cap="none" normalizeH="0" baseline="0" smtClean="0">
                          <a:ln>
                            <a:noFill/>
                          </a:ln>
                          <a:solidFill>
                            <a:srgbClr val="000000"/>
                          </a:solidFill>
                          <a:effectLst/>
                          <a:latin typeface="Arial" charset="0"/>
                          <a:cs typeface="Times New Roman" pitchFamily="18" charset="0"/>
                        </a:rPr>
                        <a:t>ă</a:t>
                      </a:r>
                      <a:r>
                        <a:rPr kumimoji="0" lang="it-IT" altLang="en-US" sz="1400" b="1" i="0" u="none" strike="noStrike" cap="none" normalizeH="0" baseline="0" smtClean="0">
                          <a:ln>
                            <a:noFill/>
                          </a:ln>
                          <a:solidFill>
                            <a:srgbClr val="000000"/>
                          </a:solidFill>
                          <a:effectLst/>
                          <a:latin typeface="Arial" charset="0"/>
                          <a:cs typeface="Times New Roman" pitchFamily="18" charset="0"/>
                        </a:rPr>
                        <a:t>dinarilor nr.8</a:t>
                      </a:r>
                      <a:endParaRPr kumimoji="0" lang="en-US" altLang="en-US" sz="1400" b="0" i="0" u="none" strike="noStrike" cap="none" normalizeH="0" baseline="0" smtClean="0">
                        <a:ln>
                          <a:noFill/>
                        </a:ln>
                        <a:solidFill>
                          <a:srgbClr val="000000"/>
                        </a:solidFill>
                        <a:effectLst/>
                        <a:latin typeface="Arial"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Calibri" pitchFamily="34" charset="0"/>
                          <a:cs typeface="Times New Roman" pitchFamily="18" charset="0"/>
                        </a:rPr>
                        <a:t>40</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Calibri" pitchFamily="34" charset="0"/>
                          <a:cs typeface="Times New Roman" pitchFamily="18" charset="0"/>
                        </a:rPr>
                        <a:t>2</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Calibri" pitchFamily="34" charset="0"/>
                          <a:cs typeface="Times New Roman" pitchFamily="18" charset="0"/>
                        </a:rPr>
                        <a:t>28</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r>
              <a:tr h="425450">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altLang="en-US" sz="1400" b="1" i="0" u="none" strike="noStrike" cap="none" normalizeH="0" baseline="0" smtClean="0">
                          <a:ln>
                            <a:noFill/>
                          </a:ln>
                          <a:solidFill>
                            <a:srgbClr val="000000"/>
                          </a:solidFill>
                          <a:effectLst/>
                          <a:latin typeface="Arial" charset="0"/>
                          <a:cs typeface="Times New Roman" pitchFamily="18" charset="0"/>
                        </a:rPr>
                        <a:t>CRE</a:t>
                      </a:r>
                      <a:r>
                        <a:rPr kumimoji="0" lang="ro-RO" altLang="en-US" sz="1400" b="1" i="0" u="none" strike="noStrike" cap="none" normalizeH="0" baseline="0" smtClean="0">
                          <a:ln>
                            <a:noFill/>
                          </a:ln>
                          <a:solidFill>
                            <a:srgbClr val="000000"/>
                          </a:solidFill>
                          <a:effectLst/>
                          <a:latin typeface="Arial" charset="0"/>
                          <a:cs typeface="Times New Roman" pitchFamily="18" charset="0"/>
                        </a:rPr>
                        <a:t>Ş</a:t>
                      </a:r>
                      <a:r>
                        <a:rPr kumimoji="0" lang="it-IT" altLang="en-US" sz="1400" b="1" i="0" u="none" strike="noStrike" cap="none" normalizeH="0" baseline="0" smtClean="0">
                          <a:ln>
                            <a:noFill/>
                          </a:ln>
                          <a:solidFill>
                            <a:srgbClr val="000000"/>
                          </a:solidFill>
                          <a:effectLst/>
                          <a:latin typeface="Arial" charset="0"/>
                          <a:cs typeface="Times New Roman" pitchFamily="18" charset="0"/>
                        </a:rPr>
                        <a:t>A 3  “T</a:t>
                      </a:r>
                      <a:r>
                        <a:rPr kumimoji="0" lang="ro-RO" altLang="en-US" sz="1400" b="1" i="0" u="none" strike="noStrike" cap="none" normalizeH="0" baseline="0" smtClean="0">
                          <a:ln>
                            <a:noFill/>
                          </a:ln>
                          <a:solidFill>
                            <a:srgbClr val="000000"/>
                          </a:solidFill>
                          <a:effectLst/>
                          <a:latin typeface="Arial" charset="0"/>
                          <a:cs typeface="Times New Roman" pitchFamily="18" charset="0"/>
                        </a:rPr>
                        <a:t>ă</a:t>
                      </a:r>
                      <a:r>
                        <a:rPr kumimoji="0" lang="it-IT" altLang="en-US" sz="1400" b="1" i="0" u="none" strike="noStrike" cap="none" normalizeH="0" baseline="0" smtClean="0">
                          <a:ln>
                            <a:noFill/>
                          </a:ln>
                          <a:solidFill>
                            <a:srgbClr val="000000"/>
                          </a:solidFill>
                          <a:effectLst/>
                          <a:latin typeface="Arial" charset="0"/>
                          <a:cs typeface="Times New Roman" pitchFamily="18" charset="0"/>
                        </a:rPr>
                        <a:t>r</a:t>
                      </a:r>
                      <a:r>
                        <a:rPr kumimoji="0" lang="ro-RO" altLang="en-US" sz="1400" b="1" i="0" u="none" strike="noStrike" cap="none" normalizeH="0" baseline="0" smtClean="0">
                          <a:ln>
                            <a:noFill/>
                          </a:ln>
                          <a:solidFill>
                            <a:srgbClr val="000000"/>
                          </a:solidFill>
                          <a:effectLst/>
                          <a:latin typeface="Arial" charset="0"/>
                          <a:cs typeface="Times New Roman" pitchFamily="18" charset="0"/>
                        </a:rPr>
                        <a:t>â</a:t>
                      </a:r>
                      <a:r>
                        <a:rPr kumimoji="0" lang="it-IT" altLang="en-US" sz="1400" b="1" i="0" u="none" strike="noStrike" cap="none" normalizeH="0" baseline="0" smtClean="0">
                          <a:ln>
                            <a:noFill/>
                          </a:ln>
                          <a:solidFill>
                            <a:srgbClr val="000000"/>
                          </a:solidFill>
                          <a:effectLst/>
                          <a:latin typeface="Arial" charset="0"/>
                          <a:cs typeface="Times New Roman" pitchFamily="18" charset="0"/>
                        </a:rPr>
                        <a:t>mul Fermecat”</a:t>
                      </a:r>
                      <a:r>
                        <a:rPr kumimoji="0" lang="ro-RO" altLang="en-US" sz="1400" b="1" i="0" u="none" strike="noStrike" cap="none" normalizeH="0" baseline="0" smtClean="0">
                          <a:ln>
                            <a:noFill/>
                          </a:ln>
                          <a:solidFill>
                            <a:srgbClr val="000000"/>
                          </a:solidFill>
                          <a:effectLst/>
                          <a:latin typeface="Arial" charset="0"/>
                          <a:cs typeface="Times New Roman" pitchFamily="18" charset="0"/>
                        </a:rPr>
                        <a:t>  </a:t>
                      </a:r>
                      <a:r>
                        <a:rPr kumimoji="0" lang="it-IT" altLang="en-US" sz="1400" b="1" i="0" u="none" strike="noStrike" cap="none" normalizeH="0" baseline="0" smtClean="0">
                          <a:ln>
                            <a:noFill/>
                          </a:ln>
                          <a:solidFill>
                            <a:srgbClr val="000000"/>
                          </a:solidFill>
                          <a:effectLst/>
                          <a:latin typeface="Arial" charset="0"/>
                          <a:cs typeface="Times New Roman" pitchFamily="18" charset="0"/>
                        </a:rPr>
                        <a:t>Str</a:t>
                      </a:r>
                      <a:r>
                        <a:rPr kumimoji="0" lang="ro-RO" altLang="en-US" sz="1400" b="1" i="0" u="none" strike="noStrike" cap="none" normalizeH="0" baseline="0" smtClean="0">
                          <a:ln>
                            <a:noFill/>
                          </a:ln>
                          <a:solidFill>
                            <a:srgbClr val="000000"/>
                          </a:solidFill>
                          <a:effectLst/>
                          <a:latin typeface="Arial" charset="0"/>
                          <a:cs typeface="Times New Roman" pitchFamily="18" charset="0"/>
                        </a:rPr>
                        <a:t>. </a:t>
                      </a:r>
                      <a:r>
                        <a:rPr kumimoji="0" lang="it-IT" altLang="en-US" sz="1400" b="1" i="0" u="none" strike="noStrike" cap="none" normalizeH="0" baseline="0" smtClean="0">
                          <a:ln>
                            <a:noFill/>
                          </a:ln>
                          <a:solidFill>
                            <a:srgbClr val="000000"/>
                          </a:solidFill>
                          <a:effectLst/>
                          <a:latin typeface="Arial" charset="0"/>
                          <a:cs typeface="Times New Roman" pitchFamily="18" charset="0"/>
                        </a:rPr>
                        <a:t>C</a:t>
                      </a:r>
                      <a:r>
                        <a:rPr kumimoji="0" lang="ro-RO" altLang="en-US" sz="1400" b="1" i="0" u="none" strike="noStrike" cap="none" normalizeH="0" baseline="0" smtClean="0">
                          <a:ln>
                            <a:noFill/>
                          </a:ln>
                          <a:solidFill>
                            <a:srgbClr val="000000"/>
                          </a:solidFill>
                          <a:effectLst/>
                          <a:latin typeface="Arial" charset="0"/>
                          <a:cs typeface="Times New Roman" pitchFamily="18" charset="0"/>
                        </a:rPr>
                        <a:t>ălugăreni </a:t>
                      </a:r>
                      <a:r>
                        <a:rPr kumimoji="0" lang="it-IT" altLang="en-US" sz="1400" b="1" i="0" u="none" strike="noStrike" cap="none" normalizeH="0" baseline="0" smtClean="0">
                          <a:ln>
                            <a:noFill/>
                          </a:ln>
                          <a:solidFill>
                            <a:srgbClr val="000000"/>
                          </a:solidFill>
                          <a:effectLst/>
                          <a:latin typeface="Arial" charset="0"/>
                          <a:cs typeface="Times New Roman" pitchFamily="18" charset="0"/>
                        </a:rPr>
                        <a:t>nr.</a:t>
                      </a:r>
                      <a:r>
                        <a:rPr kumimoji="0" lang="ro-RO" altLang="en-US" sz="1400" b="1" i="0" u="none" strike="noStrike" cap="none" normalizeH="0" baseline="0" smtClean="0">
                          <a:ln>
                            <a:noFill/>
                          </a:ln>
                          <a:solidFill>
                            <a:srgbClr val="000000"/>
                          </a:solidFill>
                          <a:effectLst/>
                          <a:latin typeface="Arial" charset="0"/>
                          <a:cs typeface="Times New Roman" pitchFamily="18" charset="0"/>
                        </a:rPr>
                        <a:t> 8/A</a:t>
                      </a:r>
                      <a:endParaRPr kumimoji="0" lang="en-US" altLang="en-US" sz="1400" b="0" i="0" u="none" strike="noStrike" cap="none" normalizeH="0" baseline="0" smtClean="0">
                        <a:ln>
                          <a:noFill/>
                        </a:ln>
                        <a:solidFill>
                          <a:srgbClr val="000000"/>
                        </a:solidFill>
                        <a:effectLst/>
                        <a:latin typeface="Arial"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altLang="en-US" sz="1600" b="1" i="0" u="none" strike="noStrike" cap="none" normalizeH="0" baseline="0" smtClean="0">
                          <a:ln>
                            <a:noFill/>
                          </a:ln>
                          <a:solidFill>
                            <a:srgbClr val="000000"/>
                          </a:solidFill>
                          <a:effectLst/>
                          <a:latin typeface="Calibri" pitchFamily="34" charset="0"/>
                          <a:cs typeface="Times New Roman" pitchFamily="18" charset="0"/>
                        </a:rPr>
                        <a:t>40</a:t>
                      </a:r>
                      <a:endParaRPr kumimoji="0" lang="en-US" altLang="en-US" sz="1600" b="1"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altLang="en-US" sz="1600" b="1" i="0" u="none" strike="noStrike" cap="none" normalizeH="0" baseline="0" smtClean="0">
                          <a:ln>
                            <a:noFill/>
                          </a:ln>
                          <a:solidFill>
                            <a:srgbClr val="000000"/>
                          </a:solidFill>
                          <a:effectLst/>
                          <a:latin typeface="Calibri" pitchFamily="34" charset="0"/>
                          <a:cs typeface="Times New Roman" pitchFamily="18" charset="0"/>
                        </a:rPr>
                        <a:t>2</a:t>
                      </a:r>
                      <a:endParaRPr kumimoji="0" lang="en-US" altLang="en-US" sz="1600" b="1"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Calibri" pitchFamily="34" charset="0"/>
                          <a:cs typeface="Times New Roman" pitchFamily="18" charset="0"/>
                        </a:rPr>
                        <a:t>48</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r>
              <a:tr h="425450">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altLang="en-US" sz="1400" b="1" i="0" u="none" strike="noStrike" cap="none" normalizeH="0" baseline="0" smtClean="0">
                          <a:ln>
                            <a:noFill/>
                          </a:ln>
                          <a:solidFill>
                            <a:srgbClr val="000000"/>
                          </a:solidFill>
                          <a:effectLst/>
                          <a:latin typeface="Arial" charset="0"/>
                          <a:cs typeface="Times New Roman" pitchFamily="18" charset="0"/>
                        </a:rPr>
                        <a:t>CRE</a:t>
                      </a:r>
                      <a:r>
                        <a:rPr kumimoji="0" lang="ro-RO" altLang="en-US" sz="1400" b="1" i="0" u="none" strike="noStrike" cap="none" normalizeH="0" baseline="0" smtClean="0">
                          <a:ln>
                            <a:noFill/>
                          </a:ln>
                          <a:solidFill>
                            <a:srgbClr val="000000"/>
                          </a:solidFill>
                          <a:effectLst/>
                          <a:latin typeface="Arial" charset="0"/>
                          <a:cs typeface="Times New Roman" pitchFamily="18" charset="0"/>
                        </a:rPr>
                        <a:t>Ş</a:t>
                      </a:r>
                      <a:r>
                        <a:rPr kumimoji="0" lang="it-IT" altLang="en-US" sz="1400" b="1" i="0" u="none" strike="noStrike" cap="none" normalizeH="0" baseline="0" smtClean="0">
                          <a:ln>
                            <a:noFill/>
                          </a:ln>
                          <a:solidFill>
                            <a:srgbClr val="000000"/>
                          </a:solidFill>
                          <a:effectLst/>
                          <a:latin typeface="Arial" charset="0"/>
                          <a:cs typeface="Times New Roman" pitchFamily="18" charset="0"/>
                        </a:rPr>
                        <a:t>A 4 “Scufi</a:t>
                      </a:r>
                      <a:r>
                        <a:rPr kumimoji="0" lang="ro-RO" altLang="en-US" sz="1400" b="1" i="0" u="none" strike="noStrike" cap="none" normalizeH="0" baseline="0" smtClean="0">
                          <a:ln>
                            <a:noFill/>
                          </a:ln>
                          <a:solidFill>
                            <a:srgbClr val="000000"/>
                          </a:solidFill>
                          <a:effectLst/>
                          <a:latin typeface="Arial" charset="0"/>
                          <a:cs typeface="Times New Roman" pitchFamily="18" charset="0"/>
                        </a:rPr>
                        <a:t>ţ</a:t>
                      </a:r>
                      <a:r>
                        <a:rPr kumimoji="0" lang="it-IT" altLang="en-US" sz="1400" b="1" i="0" u="none" strike="noStrike" cap="none" normalizeH="0" baseline="0" smtClean="0">
                          <a:ln>
                            <a:noFill/>
                          </a:ln>
                          <a:solidFill>
                            <a:srgbClr val="000000"/>
                          </a:solidFill>
                          <a:effectLst/>
                          <a:latin typeface="Arial" charset="0"/>
                          <a:cs typeface="Times New Roman" pitchFamily="18" charset="0"/>
                        </a:rPr>
                        <a:t>a Ro</a:t>
                      </a:r>
                      <a:r>
                        <a:rPr kumimoji="0" lang="ro-RO" altLang="en-US" sz="1400" b="1" i="0" u="none" strike="noStrike" cap="none" normalizeH="0" baseline="0" smtClean="0">
                          <a:ln>
                            <a:noFill/>
                          </a:ln>
                          <a:solidFill>
                            <a:srgbClr val="000000"/>
                          </a:solidFill>
                          <a:effectLst/>
                          <a:latin typeface="Arial" charset="0"/>
                          <a:cs typeface="Times New Roman" pitchFamily="18" charset="0"/>
                        </a:rPr>
                        <a:t>ş</a:t>
                      </a:r>
                      <a:r>
                        <a:rPr kumimoji="0" lang="it-IT" altLang="en-US" sz="1400" b="1" i="0" u="none" strike="noStrike" cap="none" normalizeH="0" baseline="0" smtClean="0">
                          <a:ln>
                            <a:noFill/>
                          </a:ln>
                          <a:solidFill>
                            <a:srgbClr val="000000"/>
                          </a:solidFill>
                          <a:effectLst/>
                          <a:latin typeface="Arial" charset="0"/>
                          <a:cs typeface="Times New Roman" pitchFamily="18" charset="0"/>
                        </a:rPr>
                        <a:t>ie”</a:t>
                      </a:r>
                      <a:r>
                        <a:rPr kumimoji="0" lang="ro-RO" altLang="en-US" sz="1400" b="1" i="0" u="none" strike="noStrike" cap="none" normalizeH="0" baseline="0" smtClean="0">
                          <a:ln>
                            <a:noFill/>
                          </a:ln>
                          <a:solidFill>
                            <a:srgbClr val="000000"/>
                          </a:solidFill>
                          <a:effectLst/>
                          <a:latin typeface="Arial" charset="0"/>
                          <a:cs typeface="Times New Roman" pitchFamily="18" charset="0"/>
                        </a:rPr>
                        <a:t>  </a:t>
                      </a:r>
                      <a:r>
                        <a:rPr kumimoji="0" lang="it-IT" altLang="en-US" sz="1400" b="1" i="0" u="none" strike="noStrike" cap="none" normalizeH="0" baseline="0" smtClean="0">
                          <a:ln>
                            <a:noFill/>
                          </a:ln>
                          <a:solidFill>
                            <a:srgbClr val="000000"/>
                          </a:solidFill>
                          <a:effectLst/>
                          <a:latin typeface="Arial" charset="0"/>
                          <a:cs typeface="Times New Roman" pitchFamily="18" charset="0"/>
                        </a:rPr>
                        <a:t>Str.</a:t>
                      </a:r>
                      <a:r>
                        <a:rPr kumimoji="0" lang="ro-RO" altLang="en-US" sz="1400" b="1" i="0" u="none" strike="noStrike" cap="none" normalizeH="0" baseline="0" smtClean="0">
                          <a:ln>
                            <a:noFill/>
                          </a:ln>
                          <a:solidFill>
                            <a:srgbClr val="000000"/>
                          </a:solidFill>
                          <a:effectLst/>
                          <a:latin typeface="Arial" charset="0"/>
                          <a:cs typeface="Times New Roman" pitchFamily="18" charset="0"/>
                        </a:rPr>
                        <a:t> </a:t>
                      </a:r>
                      <a:r>
                        <a:rPr kumimoji="0" lang="it-IT" altLang="en-US" sz="1400" b="1" i="0" u="none" strike="noStrike" cap="none" normalizeH="0" baseline="0" smtClean="0">
                          <a:ln>
                            <a:noFill/>
                          </a:ln>
                          <a:solidFill>
                            <a:srgbClr val="000000"/>
                          </a:solidFill>
                          <a:effectLst/>
                          <a:latin typeface="Arial" charset="0"/>
                          <a:cs typeface="Times New Roman" pitchFamily="18" charset="0"/>
                        </a:rPr>
                        <a:t>Onisifor Ghibu nr.16</a:t>
                      </a:r>
                      <a:endParaRPr kumimoji="0" lang="en-US" altLang="en-US" sz="1400" b="0" i="0" u="none" strike="noStrike" cap="none" normalizeH="0" baseline="0" smtClean="0">
                        <a:ln>
                          <a:noFill/>
                        </a:ln>
                        <a:solidFill>
                          <a:srgbClr val="000000"/>
                        </a:solidFill>
                        <a:effectLst/>
                        <a:latin typeface="Arial"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altLang="en-US" sz="1600" b="1" i="0" u="none" strike="noStrike" cap="none" normalizeH="0" baseline="0" smtClean="0">
                          <a:ln>
                            <a:noFill/>
                          </a:ln>
                          <a:solidFill>
                            <a:srgbClr val="000000"/>
                          </a:solidFill>
                          <a:effectLst/>
                          <a:latin typeface="Calibri" pitchFamily="34" charset="0"/>
                          <a:cs typeface="Times New Roman" pitchFamily="18" charset="0"/>
                        </a:rPr>
                        <a:t>35</a:t>
                      </a:r>
                      <a:endParaRPr kumimoji="0" lang="en-US" altLang="en-US" sz="1600" b="1"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altLang="en-US" sz="1600" b="1" i="0" u="none" strike="noStrike" cap="none" normalizeH="0" baseline="0" smtClean="0">
                          <a:ln>
                            <a:noFill/>
                          </a:ln>
                          <a:solidFill>
                            <a:srgbClr val="000000"/>
                          </a:solidFill>
                          <a:effectLst/>
                          <a:latin typeface="Calibri" pitchFamily="34" charset="0"/>
                          <a:cs typeface="Times New Roman" pitchFamily="18" charset="0"/>
                        </a:rPr>
                        <a:t>2</a:t>
                      </a:r>
                      <a:endParaRPr kumimoji="0" lang="en-US" altLang="en-US" sz="1600" b="1"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Calibri" pitchFamily="34" charset="0"/>
                          <a:cs typeface="Times New Roman" pitchFamily="18" charset="0"/>
                        </a:rPr>
                        <a:t>48</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r>
              <a:tr h="322263">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altLang="en-US" sz="1400" b="1" i="0" u="none" strike="noStrike" cap="none" normalizeH="0" baseline="0" dirty="0" smtClean="0">
                          <a:ln>
                            <a:noFill/>
                          </a:ln>
                          <a:solidFill>
                            <a:srgbClr val="000000"/>
                          </a:solidFill>
                          <a:effectLst/>
                          <a:latin typeface="Arial" charset="0"/>
                          <a:cs typeface="Times New Roman" pitchFamily="18" charset="0"/>
                        </a:rPr>
                        <a:t>CRE</a:t>
                      </a:r>
                      <a:r>
                        <a:rPr kumimoji="0" lang="ro-RO" altLang="en-US" sz="1400" b="1" i="0" u="none" strike="noStrike" cap="none" normalizeH="0" baseline="0" dirty="0" smtClean="0">
                          <a:ln>
                            <a:noFill/>
                          </a:ln>
                          <a:solidFill>
                            <a:srgbClr val="000000"/>
                          </a:solidFill>
                          <a:effectLst/>
                          <a:latin typeface="Arial" charset="0"/>
                          <a:cs typeface="Times New Roman" pitchFamily="18" charset="0"/>
                        </a:rPr>
                        <a:t>Ş</a:t>
                      </a:r>
                      <a:r>
                        <a:rPr kumimoji="0" lang="it-IT" altLang="en-US" sz="1400" b="1" i="0" u="none" strike="noStrike" cap="none" normalizeH="0" baseline="0" dirty="0" smtClean="0">
                          <a:ln>
                            <a:noFill/>
                          </a:ln>
                          <a:solidFill>
                            <a:srgbClr val="000000"/>
                          </a:solidFill>
                          <a:effectLst/>
                          <a:latin typeface="Arial" charset="0"/>
                          <a:cs typeface="Times New Roman" pitchFamily="18" charset="0"/>
                        </a:rPr>
                        <a:t>A 5 “Voinicel”</a:t>
                      </a:r>
                      <a:r>
                        <a:rPr kumimoji="0" lang="ro-RO" altLang="en-US" sz="1400" b="1" i="0" u="none" strike="noStrike" cap="none" normalizeH="0" baseline="0" dirty="0" smtClean="0">
                          <a:ln>
                            <a:noFill/>
                          </a:ln>
                          <a:solidFill>
                            <a:srgbClr val="000000"/>
                          </a:solidFill>
                          <a:effectLst/>
                          <a:latin typeface="Arial" charset="0"/>
                          <a:cs typeface="Times New Roman" pitchFamily="18" charset="0"/>
                        </a:rPr>
                        <a:t>  </a:t>
                      </a:r>
                      <a:r>
                        <a:rPr kumimoji="0" lang="it-IT" altLang="en-US" sz="1400" b="1" i="0" u="none" strike="noStrike" cap="none" normalizeH="0" baseline="0" dirty="0" smtClean="0">
                          <a:ln>
                            <a:noFill/>
                          </a:ln>
                          <a:solidFill>
                            <a:srgbClr val="000000"/>
                          </a:solidFill>
                          <a:effectLst/>
                          <a:latin typeface="Arial" charset="0"/>
                          <a:cs typeface="Times New Roman" pitchFamily="18" charset="0"/>
                        </a:rPr>
                        <a:t>Str.Ha</a:t>
                      </a:r>
                      <a:r>
                        <a:rPr kumimoji="0" lang="ro-RO" altLang="en-US" sz="1400" b="1" i="0" u="none" strike="noStrike" cap="none" normalizeH="0" baseline="0" dirty="0" smtClean="0">
                          <a:ln>
                            <a:noFill/>
                          </a:ln>
                          <a:solidFill>
                            <a:srgbClr val="000000"/>
                          </a:solidFill>
                          <a:effectLst/>
                          <a:latin typeface="Arial" charset="0"/>
                          <a:cs typeface="Times New Roman" pitchFamily="18" charset="0"/>
                        </a:rPr>
                        <a:t>ţ</a:t>
                      </a:r>
                      <a:r>
                        <a:rPr kumimoji="0" lang="it-IT" altLang="en-US" sz="1400" b="1" i="0" u="none" strike="noStrike" cap="none" normalizeH="0" baseline="0" dirty="0" smtClean="0">
                          <a:ln>
                            <a:noFill/>
                          </a:ln>
                          <a:solidFill>
                            <a:srgbClr val="000000"/>
                          </a:solidFill>
                          <a:effectLst/>
                          <a:latin typeface="Arial" charset="0"/>
                          <a:cs typeface="Times New Roman" pitchFamily="18" charset="0"/>
                        </a:rPr>
                        <a:t>egului nr.32</a:t>
                      </a:r>
                      <a:endParaRPr kumimoji="0" lang="en-US" altLang="en-US" sz="1400" b="0" i="0" u="none" strike="noStrike" cap="none" normalizeH="0" baseline="0" dirty="0" smtClean="0">
                        <a:ln>
                          <a:noFill/>
                        </a:ln>
                        <a:solidFill>
                          <a:srgbClr val="000000"/>
                        </a:solidFill>
                        <a:effectLst/>
                        <a:latin typeface="Arial"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o-RO" altLang="en-US" sz="1600" b="1" i="0" u="none" strike="noStrike" cap="none" normalizeH="0" baseline="0" dirty="0" smtClean="0">
                          <a:ln>
                            <a:noFill/>
                          </a:ln>
                          <a:solidFill>
                            <a:srgbClr val="000000"/>
                          </a:solidFill>
                          <a:effectLst/>
                          <a:latin typeface="Calibri" pitchFamily="34" charset="0"/>
                          <a:cs typeface="Times New Roman" pitchFamily="18" charset="0"/>
                        </a:rPr>
                        <a:t>4</a:t>
                      </a:r>
                      <a:r>
                        <a:rPr kumimoji="0" lang="en-US" altLang="en-US" sz="1600" b="1" i="0" u="none" strike="noStrike" cap="none" normalizeH="0" baseline="0" dirty="0" smtClean="0">
                          <a:ln>
                            <a:noFill/>
                          </a:ln>
                          <a:solidFill>
                            <a:srgbClr val="000000"/>
                          </a:solidFill>
                          <a:effectLst/>
                          <a:latin typeface="Calibri" pitchFamily="34" charset="0"/>
                          <a:cs typeface="Times New Roman" pitchFamily="18" charset="0"/>
                        </a:rPr>
                        <a:t>6</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altLang="en-US" sz="1600" b="1" i="0" u="none" strike="noStrike" cap="none" normalizeH="0" baseline="0" dirty="0" smtClean="0">
                          <a:ln>
                            <a:noFill/>
                          </a:ln>
                          <a:solidFill>
                            <a:srgbClr val="000000"/>
                          </a:solidFill>
                          <a:effectLst/>
                          <a:latin typeface="Calibri" pitchFamily="34" charset="0"/>
                          <a:cs typeface="Times New Roman" pitchFamily="18" charset="0"/>
                        </a:rPr>
                        <a:t>2</a:t>
                      </a:r>
                      <a:endParaRPr kumimoji="0" lang="en-US" altLang="en-US" sz="1600" b="1" i="0" u="none" strike="noStrike" cap="none" normalizeH="0" baseline="0" dirty="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o-RO" altLang="en-US" sz="1600" b="1" i="0" u="none" strike="noStrike" cap="none" normalizeH="0" baseline="0" dirty="0" smtClean="0">
                          <a:ln>
                            <a:noFill/>
                          </a:ln>
                          <a:solidFill>
                            <a:srgbClr val="000000"/>
                          </a:solidFill>
                          <a:effectLst/>
                          <a:latin typeface="Calibri" pitchFamily="34" charset="0"/>
                          <a:cs typeface="Times New Roman" pitchFamily="18" charset="0"/>
                        </a:rPr>
                        <a:t>4</a:t>
                      </a:r>
                      <a:r>
                        <a:rPr kumimoji="0" lang="en-US" altLang="en-US" sz="1600" b="1" i="0" u="none" strike="noStrike" cap="none" normalizeH="0" baseline="0" dirty="0" smtClean="0">
                          <a:ln>
                            <a:noFill/>
                          </a:ln>
                          <a:solidFill>
                            <a:srgbClr val="000000"/>
                          </a:solidFill>
                          <a:effectLst/>
                          <a:latin typeface="Calibri" pitchFamily="34" charset="0"/>
                          <a:cs typeface="Times New Roman" pitchFamily="18" charset="0"/>
                        </a:rPr>
                        <a:t>9</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r>
              <a:tr h="425450">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altLang="en-US" sz="1400" b="1" i="0" u="none" strike="noStrike" cap="none" normalizeH="0" baseline="0" dirty="0" smtClean="0">
                          <a:ln>
                            <a:noFill/>
                          </a:ln>
                          <a:solidFill>
                            <a:srgbClr val="000000"/>
                          </a:solidFill>
                          <a:effectLst/>
                          <a:latin typeface="Arial" charset="0"/>
                          <a:cs typeface="Times New Roman" pitchFamily="18" charset="0"/>
                        </a:rPr>
                        <a:t>CRE</a:t>
                      </a:r>
                      <a:r>
                        <a:rPr kumimoji="0" lang="ro-RO" altLang="en-US" sz="1400" b="1" i="0" u="none" strike="noStrike" cap="none" normalizeH="0" baseline="0" dirty="0" smtClean="0">
                          <a:ln>
                            <a:noFill/>
                          </a:ln>
                          <a:solidFill>
                            <a:srgbClr val="000000"/>
                          </a:solidFill>
                          <a:effectLst/>
                          <a:latin typeface="Arial" charset="0"/>
                          <a:cs typeface="Times New Roman" pitchFamily="18" charset="0"/>
                        </a:rPr>
                        <a:t>Ş</a:t>
                      </a:r>
                      <a:r>
                        <a:rPr kumimoji="0" lang="it-IT" altLang="en-US" sz="1400" b="1" i="0" u="none" strike="noStrike" cap="none" normalizeH="0" baseline="0" dirty="0" smtClean="0">
                          <a:ln>
                            <a:noFill/>
                          </a:ln>
                          <a:solidFill>
                            <a:srgbClr val="000000"/>
                          </a:solidFill>
                          <a:effectLst/>
                          <a:latin typeface="Arial" charset="0"/>
                          <a:cs typeface="Times New Roman" pitchFamily="18" charset="0"/>
                        </a:rPr>
                        <a:t>A 6 “C</a:t>
                      </a:r>
                      <a:r>
                        <a:rPr kumimoji="0" lang="ro-RO" altLang="en-US" sz="1400" b="1" i="0" u="none" strike="noStrike" cap="none" normalizeH="0" baseline="0" dirty="0" smtClean="0">
                          <a:ln>
                            <a:noFill/>
                          </a:ln>
                          <a:solidFill>
                            <a:srgbClr val="000000"/>
                          </a:solidFill>
                          <a:effectLst/>
                          <a:latin typeface="Arial" charset="0"/>
                          <a:cs typeface="Times New Roman" pitchFamily="18" charset="0"/>
                        </a:rPr>
                        <a:t>ă</a:t>
                      </a:r>
                      <a:r>
                        <a:rPr kumimoji="0" lang="it-IT" altLang="en-US" sz="1400" b="1" i="0" u="none" strike="noStrike" cap="none" normalizeH="0" baseline="0" dirty="0" smtClean="0">
                          <a:ln>
                            <a:noFill/>
                          </a:ln>
                          <a:solidFill>
                            <a:srgbClr val="000000"/>
                          </a:solidFill>
                          <a:effectLst/>
                          <a:latin typeface="Arial" charset="0"/>
                          <a:cs typeface="Times New Roman" pitchFamily="18" charset="0"/>
                        </a:rPr>
                        <a:t>su</a:t>
                      </a:r>
                      <a:r>
                        <a:rPr kumimoji="0" lang="ro-RO" altLang="en-US" sz="1400" b="1" i="0" u="none" strike="noStrike" cap="none" normalizeH="0" baseline="0" dirty="0" smtClean="0">
                          <a:ln>
                            <a:noFill/>
                          </a:ln>
                          <a:solidFill>
                            <a:srgbClr val="000000"/>
                          </a:solidFill>
                          <a:effectLst/>
                          <a:latin typeface="Arial" charset="0"/>
                          <a:cs typeface="Times New Roman" pitchFamily="18" charset="0"/>
                        </a:rPr>
                        <a:t>ţ</a:t>
                      </a:r>
                      <a:r>
                        <a:rPr kumimoji="0" lang="it-IT" altLang="en-US" sz="1400" b="1" i="0" u="none" strike="noStrike" cap="none" normalizeH="0" baseline="0" dirty="0" smtClean="0">
                          <a:ln>
                            <a:noFill/>
                          </a:ln>
                          <a:solidFill>
                            <a:srgbClr val="000000"/>
                          </a:solidFill>
                          <a:effectLst/>
                          <a:latin typeface="Arial" charset="0"/>
                          <a:cs typeface="Times New Roman" pitchFamily="18" charset="0"/>
                        </a:rPr>
                        <a:t>a veseliei”</a:t>
                      </a:r>
                      <a:r>
                        <a:rPr kumimoji="0" lang="ro-RO" altLang="en-US" sz="1400" b="1" i="0" u="none" strike="noStrike" cap="none" normalizeH="0" baseline="0" dirty="0" smtClean="0">
                          <a:ln>
                            <a:noFill/>
                          </a:ln>
                          <a:solidFill>
                            <a:srgbClr val="000000"/>
                          </a:solidFill>
                          <a:effectLst/>
                          <a:latin typeface="Arial" charset="0"/>
                          <a:cs typeface="Times New Roman" pitchFamily="18" charset="0"/>
                        </a:rPr>
                        <a:t>  </a:t>
                      </a:r>
                      <a:r>
                        <a:rPr kumimoji="0" lang="it-IT" altLang="en-US" sz="1400" b="1" i="0" u="none" strike="noStrike" cap="none" normalizeH="0" baseline="0" dirty="0" smtClean="0">
                          <a:ln>
                            <a:noFill/>
                          </a:ln>
                          <a:solidFill>
                            <a:srgbClr val="000000"/>
                          </a:solidFill>
                          <a:effectLst/>
                          <a:latin typeface="Arial" charset="0"/>
                          <a:cs typeface="Times New Roman" pitchFamily="18" charset="0"/>
                        </a:rPr>
                        <a:t>Str.Aluminei nr.100/A</a:t>
                      </a:r>
                      <a:endParaRPr kumimoji="0" lang="en-US" altLang="en-US" sz="1400" b="0" i="0" u="none" strike="noStrike" cap="none" normalizeH="0" baseline="0" dirty="0" smtClean="0">
                        <a:ln>
                          <a:noFill/>
                        </a:ln>
                        <a:solidFill>
                          <a:srgbClr val="000000"/>
                        </a:solidFill>
                        <a:effectLst/>
                        <a:latin typeface="Arial"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o-RO" altLang="en-US" sz="1600" b="1" i="0" u="none" strike="noStrike" cap="none" normalizeH="0" baseline="0" smtClean="0">
                          <a:ln>
                            <a:noFill/>
                          </a:ln>
                          <a:solidFill>
                            <a:srgbClr val="000000"/>
                          </a:solidFill>
                          <a:effectLst/>
                          <a:latin typeface="Calibri" pitchFamily="34" charset="0"/>
                          <a:cs typeface="Times New Roman" pitchFamily="18" charset="0"/>
                        </a:rPr>
                        <a:t>20</a:t>
                      </a:r>
                      <a:endParaRPr kumimoji="0" lang="en-US" altLang="en-US" sz="1600" b="1"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o-RO" altLang="en-US" sz="1600" b="1" i="0" u="none" strike="noStrike" cap="none" normalizeH="0" baseline="0" smtClean="0">
                          <a:ln>
                            <a:noFill/>
                          </a:ln>
                          <a:solidFill>
                            <a:srgbClr val="000000"/>
                          </a:solidFill>
                          <a:effectLst/>
                          <a:latin typeface="Calibri" pitchFamily="34" charset="0"/>
                          <a:cs typeface="Times New Roman" pitchFamily="18" charset="0"/>
                        </a:rPr>
                        <a:t>1</a:t>
                      </a:r>
                      <a:endParaRPr kumimoji="0" lang="en-US" altLang="en-US" sz="1600" b="1"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o-RO" altLang="en-US" sz="1600" b="1" i="0" u="none" strike="noStrike" cap="none" normalizeH="0" baseline="0" dirty="0" smtClean="0">
                          <a:ln>
                            <a:noFill/>
                          </a:ln>
                          <a:solidFill>
                            <a:srgbClr val="000000"/>
                          </a:solidFill>
                          <a:effectLst/>
                          <a:latin typeface="Calibri" pitchFamily="34" charset="0"/>
                          <a:cs typeface="Times New Roman" pitchFamily="18" charset="0"/>
                        </a:rPr>
                        <a:t>2</a:t>
                      </a:r>
                      <a:r>
                        <a:rPr kumimoji="0" lang="en-US" altLang="en-US" sz="1600" b="1" i="0" u="none" strike="noStrike" cap="none" normalizeH="0" baseline="0" dirty="0" smtClean="0">
                          <a:ln>
                            <a:noFill/>
                          </a:ln>
                          <a:solidFill>
                            <a:srgbClr val="000000"/>
                          </a:solidFill>
                          <a:effectLst/>
                          <a:latin typeface="Calibri" pitchFamily="34" charset="0"/>
                          <a:cs typeface="Times New Roman" pitchFamily="18" charset="0"/>
                        </a:rPr>
                        <a:t>7</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r>
              <a:tr h="549274">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altLang="en-US" sz="1400" b="1" i="0" u="none" strike="noStrike" cap="none" normalizeH="0" baseline="0" smtClean="0">
                          <a:ln>
                            <a:noFill/>
                          </a:ln>
                          <a:solidFill>
                            <a:srgbClr val="000000"/>
                          </a:solidFill>
                          <a:effectLst/>
                          <a:latin typeface="Arial" charset="0"/>
                          <a:cs typeface="Times New Roman" pitchFamily="18" charset="0"/>
                        </a:rPr>
                        <a:t>CRE</a:t>
                      </a:r>
                      <a:r>
                        <a:rPr kumimoji="0" lang="ro-RO" altLang="en-US" sz="1400" b="1" i="0" u="none" strike="noStrike" cap="none" normalizeH="0" baseline="0" smtClean="0">
                          <a:ln>
                            <a:noFill/>
                          </a:ln>
                          <a:solidFill>
                            <a:srgbClr val="000000"/>
                          </a:solidFill>
                          <a:effectLst/>
                          <a:latin typeface="Arial" charset="0"/>
                          <a:cs typeface="Times New Roman" pitchFamily="18" charset="0"/>
                        </a:rPr>
                        <a:t>Ş</a:t>
                      </a:r>
                      <a:r>
                        <a:rPr kumimoji="0" lang="it-IT" altLang="en-US" sz="1400" b="1" i="0" u="none" strike="noStrike" cap="none" normalizeH="0" baseline="0" smtClean="0">
                          <a:ln>
                            <a:noFill/>
                          </a:ln>
                          <a:solidFill>
                            <a:srgbClr val="000000"/>
                          </a:solidFill>
                          <a:effectLst/>
                          <a:latin typeface="Arial" charset="0"/>
                          <a:cs typeface="Times New Roman" pitchFamily="18" charset="0"/>
                        </a:rPr>
                        <a:t>A 7 “Alb</a:t>
                      </a:r>
                      <a:r>
                        <a:rPr kumimoji="0" lang="ro-RO" altLang="en-US" sz="1400" b="1" i="0" u="none" strike="noStrike" cap="none" normalizeH="0" baseline="0" smtClean="0">
                          <a:ln>
                            <a:noFill/>
                          </a:ln>
                          <a:solidFill>
                            <a:srgbClr val="000000"/>
                          </a:solidFill>
                          <a:effectLst/>
                          <a:latin typeface="Arial" charset="0"/>
                          <a:cs typeface="Times New Roman" pitchFamily="18" charset="0"/>
                        </a:rPr>
                        <a:t>ă</a:t>
                      </a:r>
                      <a:r>
                        <a:rPr kumimoji="0" lang="it-IT" altLang="en-US" sz="1400" b="1" i="0" u="none" strike="noStrike" cap="none" normalizeH="0" baseline="0" smtClean="0">
                          <a:ln>
                            <a:noFill/>
                          </a:ln>
                          <a:solidFill>
                            <a:srgbClr val="000000"/>
                          </a:solidFill>
                          <a:effectLst/>
                          <a:latin typeface="Arial" charset="0"/>
                          <a:cs typeface="Times New Roman" pitchFamily="18" charset="0"/>
                        </a:rPr>
                        <a:t> ca Z</a:t>
                      </a:r>
                      <a:r>
                        <a:rPr kumimoji="0" lang="ro-RO" altLang="en-US" sz="1400" b="1" i="0" u="none" strike="noStrike" cap="none" normalizeH="0" baseline="0" smtClean="0">
                          <a:ln>
                            <a:noFill/>
                          </a:ln>
                          <a:solidFill>
                            <a:srgbClr val="000000"/>
                          </a:solidFill>
                          <a:effectLst/>
                          <a:latin typeface="Arial" charset="0"/>
                          <a:cs typeface="Times New Roman" pitchFamily="18" charset="0"/>
                        </a:rPr>
                        <a:t>ă</a:t>
                      </a:r>
                      <a:r>
                        <a:rPr kumimoji="0" lang="it-IT" altLang="en-US" sz="1400" b="1" i="0" u="none" strike="noStrike" cap="none" normalizeH="0" baseline="0" smtClean="0">
                          <a:ln>
                            <a:noFill/>
                          </a:ln>
                          <a:solidFill>
                            <a:srgbClr val="000000"/>
                          </a:solidFill>
                          <a:effectLst/>
                          <a:latin typeface="Arial" charset="0"/>
                          <a:cs typeface="Times New Roman" pitchFamily="18" charset="0"/>
                        </a:rPr>
                        <a:t>pada”</a:t>
                      </a:r>
                      <a:r>
                        <a:rPr kumimoji="0" lang="ro-RO" altLang="en-US" sz="1400" b="1" i="0" u="none" strike="noStrike" cap="none" normalizeH="0" baseline="0" smtClean="0">
                          <a:ln>
                            <a:noFill/>
                          </a:ln>
                          <a:solidFill>
                            <a:srgbClr val="000000"/>
                          </a:solidFill>
                          <a:effectLst/>
                          <a:latin typeface="Arial" charset="0"/>
                          <a:cs typeface="Times New Roman" pitchFamily="18" charset="0"/>
                        </a:rPr>
                        <a:t>  </a:t>
                      </a:r>
                      <a:r>
                        <a:rPr kumimoji="0" lang="it-IT" altLang="en-US" sz="1400" b="1" i="0" u="none" strike="noStrike" cap="none" normalizeH="0" baseline="0" smtClean="0">
                          <a:ln>
                            <a:noFill/>
                          </a:ln>
                          <a:solidFill>
                            <a:srgbClr val="000000"/>
                          </a:solidFill>
                          <a:effectLst/>
                          <a:latin typeface="Arial" charset="0"/>
                          <a:cs typeface="Times New Roman" pitchFamily="18" charset="0"/>
                        </a:rPr>
                        <a:t>Str.C</a:t>
                      </a:r>
                      <a:r>
                        <a:rPr kumimoji="0" lang="ro-RO" altLang="en-US" sz="1400" b="1" i="0" u="none" strike="noStrike" cap="none" normalizeH="0" baseline="0" smtClean="0">
                          <a:ln>
                            <a:noFill/>
                          </a:ln>
                          <a:solidFill>
                            <a:srgbClr val="000000"/>
                          </a:solidFill>
                          <a:effectLst/>
                          <a:latin typeface="Arial" charset="0"/>
                          <a:cs typeface="Times New Roman" pitchFamily="18" charset="0"/>
                        </a:rPr>
                        <a:t>ă</a:t>
                      </a:r>
                      <a:r>
                        <a:rPr kumimoji="0" lang="it-IT" altLang="en-US" sz="1400" b="1" i="0" u="none" strike="noStrike" cap="none" normalizeH="0" baseline="0" smtClean="0">
                          <a:ln>
                            <a:noFill/>
                          </a:ln>
                          <a:solidFill>
                            <a:srgbClr val="000000"/>
                          </a:solidFill>
                          <a:effectLst/>
                          <a:latin typeface="Arial" charset="0"/>
                          <a:cs typeface="Times New Roman" pitchFamily="18" charset="0"/>
                        </a:rPr>
                        <a:t>lug</a:t>
                      </a:r>
                      <a:r>
                        <a:rPr kumimoji="0" lang="ro-RO" altLang="en-US" sz="1400" b="1" i="0" u="none" strike="noStrike" cap="none" normalizeH="0" baseline="0" smtClean="0">
                          <a:ln>
                            <a:noFill/>
                          </a:ln>
                          <a:solidFill>
                            <a:srgbClr val="000000"/>
                          </a:solidFill>
                          <a:effectLst/>
                          <a:latin typeface="Arial" charset="0"/>
                          <a:cs typeface="Times New Roman" pitchFamily="18" charset="0"/>
                        </a:rPr>
                        <a:t>ă</a:t>
                      </a:r>
                      <a:r>
                        <a:rPr kumimoji="0" lang="it-IT" altLang="en-US" sz="1400" b="1" i="0" u="none" strike="noStrike" cap="none" normalizeH="0" baseline="0" smtClean="0">
                          <a:ln>
                            <a:noFill/>
                          </a:ln>
                          <a:solidFill>
                            <a:srgbClr val="000000"/>
                          </a:solidFill>
                          <a:effectLst/>
                          <a:latin typeface="Arial" charset="0"/>
                          <a:cs typeface="Times New Roman" pitchFamily="18" charset="0"/>
                        </a:rPr>
                        <a:t>reni nr.4/A</a:t>
                      </a:r>
                      <a:endParaRPr kumimoji="0" lang="en-US" altLang="en-US" sz="1400" b="0" i="0" u="none" strike="noStrike" cap="none" normalizeH="0" baseline="0" smtClean="0">
                        <a:ln>
                          <a:noFill/>
                        </a:ln>
                        <a:solidFill>
                          <a:srgbClr val="000000"/>
                        </a:solidFill>
                        <a:effectLst/>
                        <a:latin typeface="Arial"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altLang="en-US" sz="1600" b="1" i="0" u="none" strike="noStrike" cap="none" normalizeH="0" baseline="0" smtClean="0">
                          <a:ln>
                            <a:noFill/>
                          </a:ln>
                          <a:solidFill>
                            <a:srgbClr val="000000"/>
                          </a:solidFill>
                          <a:effectLst/>
                          <a:latin typeface="Calibri" pitchFamily="34" charset="0"/>
                          <a:cs typeface="Times New Roman" pitchFamily="18" charset="0"/>
                        </a:rPr>
                        <a:t>40</a:t>
                      </a:r>
                      <a:endParaRPr kumimoji="0" lang="en-US" altLang="en-US" sz="1600" b="1"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altLang="en-US" sz="1600" b="1" i="0" u="none" strike="noStrike" cap="none" normalizeH="0" baseline="0" smtClean="0">
                          <a:ln>
                            <a:noFill/>
                          </a:ln>
                          <a:solidFill>
                            <a:srgbClr val="000000"/>
                          </a:solidFill>
                          <a:effectLst/>
                          <a:latin typeface="Calibri" pitchFamily="34" charset="0"/>
                          <a:cs typeface="Times New Roman" pitchFamily="18" charset="0"/>
                        </a:rPr>
                        <a:t>2</a:t>
                      </a:r>
                      <a:endParaRPr kumimoji="0" lang="en-US" altLang="en-US" sz="1600" b="1"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Calibri" pitchFamily="34" charset="0"/>
                          <a:cs typeface="Times New Roman" pitchFamily="18" charset="0"/>
                        </a:rPr>
                        <a:t>48</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r>
              <a:tr h="425450">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altLang="en-US" sz="1400" b="1" i="0" u="none" strike="noStrike" cap="none" normalizeH="0" baseline="0" dirty="0" smtClean="0">
                          <a:ln>
                            <a:noFill/>
                          </a:ln>
                          <a:solidFill>
                            <a:srgbClr val="000000"/>
                          </a:solidFill>
                          <a:effectLst/>
                          <a:latin typeface="Arial" charset="0"/>
                          <a:cs typeface="Times New Roman" pitchFamily="18" charset="0"/>
                        </a:rPr>
                        <a:t>CRE</a:t>
                      </a:r>
                      <a:r>
                        <a:rPr kumimoji="0" lang="ro-RO" altLang="en-US" sz="1400" b="1" i="0" u="none" strike="noStrike" cap="none" normalizeH="0" baseline="0" dirty="0" smtClean="0">
                          <a:ln>
                            <a:noFill/>
                          </a:ln>
                          <a:solidFill>
                            <a:srgbClr val="000000"/>
                          </a:solidFill>
                          <a:effectLst/>
                          <a:latin typeface="Arial" charset="0"/>
                          <a:cs typeface="Times New Roman" pitchFamily="18" charset="0"/>
                        </a:rPr>
                        <a:t>Ş</a:t>
                      </a:r>
                      <a:r>
                        <a:rPr kumimoji="0" lang="it-IT" altLang="en-US" sz="1400" b="1" i="0" u="none" strike="noStrike" cap="none" normalizeH="0" baseline="0" dirty="0" smtClean="0">
                          <a:ln>
                            <a:noFill/>
                          </a:ln>
                          <a:solidFill>
                            <a:srgbClr val="000000"/>
                          </a:solidFill>
                          <a:effectLst/>
                          <a:latin typeface="Arial" charset="0"/>
                          <a:cs typeface="Times New Roman" pitchFamily="18" charset="0"/>
                        </a:rPr>
                        <a:t>A 8 “ C</a:t>
                      </a:r>
                      <a:r>
                        <a:rPr kumimoji="0" lang="ro-RO" altLang="en-US" sz="1400" b="1" i="0" u="none" strike="noStrike" cap="none" normalizeH="0" baseline="0" dirty="0" smtClean="0">
                          <a:ln>
                            <a:noFill/>
                          </a:ln>
                          <a:solidFill>
                            <a:srgbClr val="000000"/>
                          </a:solidFill>
                          <a:effectLst/>
                          <a:latin typeface="Arial" charset="0"/>
                          <a:cs typeface="Times New Roman" pitchFamily="18" charset="0"/>
                        </a:rPr>
                        <a:t>ă</a:t>
                      </a:r>
                      <a:r>
                        <a:rPr kumimoji="0" lang="it-IT" altLang="en-US" sz="1400" b="1" i="0" u="none" strike="noStrike" cap="none" normalizeH="0" baseline="0" dirty="0" smtClean="0">
                          <a:ln>
                            <a:noFill/>
                          </a:ln>
                          <a:solidFill>
                            <a:srgbClr val="000000"/>
                          </a:solidFill>
                          <a:effectLst/>
                          <a:latin typeface="Arial" charset="0"/>
                          <a:cs typeface="Times New Roman" pitchFamily="18" charset="0"/>
                        </a:rPr>
                        <a:t>su</a:t>
                      </a:r>
                      <a:r>
                        <a:rPr kumimoji="0" lang="ro-RO" altLang="en-US" sz="1400" b="1" i="0" u="none" strike="noStrike" cap="none" normalizeH="0" baseline="0" dirty="0" smtClean="0">
                          <a:ln>
                            <a:noFill/>
                          </a:ln>
                          <a:solidFill>
                            <a:srgbClr val="000000"/>
                          </a:solidFill>
                          <a:effectLst/>
                          <a:latin typeface="Arial" charset="0"/>
                          <a:cs typeface="Times New Roman" pitchFamily="18" charset="0"/>
                        </a:rPr>
                        <a:t>ţ</a:t>
                      </a:r>
                      <a:r>
                        <a:rPr kumimoji="0" lang="it-IT" altLang="en-US" sz="1400" b="1" i="0" u="none" strike="noStrike" cap="none" normalizeH="0" baseline="0" dirty="0" smtClean="0">
                          <a:ln>
                            <a:noFill/>
                          </a:ln>
                          <a:solidFill>
                            <a:srgbClr val="000000"/>
                          </a:solidFill>
                          <a:effectLst/>
                          <a:latin typeface="Arial" charset="0"/>
                          <a:cs typeface="Times New Roman" pitchFamily="18" charset="0"/>
                        </a:rPr>
                        <a:t>a Piticilor”</a:t>
                      </a:r>
                      <a:r>
                        <a:rPr kumimoji="0" lang="ro-RO" altLang="en-US" sz="1400" b="1" i="0" u="none" strike="noStrike" cap="none" normalizeH="0" baseline="0" dirty="0" smtClean="0">
                          <a:ln>
                            <a:noFill/>
                          </a:ln>
                          <a:solidFill>
                            <a:srgbClr val="000000"/>
                          </a:solidFill>
                          <a:effectLst/>
                          <a:latin typeface="Arial" charset="0"/>
                          <a:cs typeface="Times New Roman" pitchFamily="18" charset="0"/>
                        </a:rPr>
                        <a:t>  S</a:t>
                      </a:r>
                      <a:r>
                        <a:rPr kumimoji="0" lang="it-IT" altLang="en-US" sz="1400" b="1" i="0" u="none" strike="noStrike" cap="none" normalizeH="0" baseline="0" dirty="0" smtClean="0">
                          <a:ln>
                            <a:noFill/>
                          </a:ln>
                          <a:solidFill>
                            <a:srgbClr val="000000"/>
                          </a:solidFill>
                          <a:effectLst/>
                          <a:latin typeface="Arial" charset="0"/>
                          <a:cs typeface="Times New Roman" pitchFamily="18" charset="0"/>
                        </a:rPr>
                        <a:t>tr. 1848 nr.3/b</a:t>
                      </a:r>
                      <a:endParaRPr kumimoji="0" lang="en-US" altLang="en-US" sz="1400" b="0" i="0" u="none" strike="noStrike" cap="none" normalizeH="0" baseline="0" dirty="0" smtClean="0">
                        <a:ln>
                          <a:noFill/>
                        </a:ln>
                        <a:solidFill>
                          <a:srgbClr val="000000"/>
                        </a:solidFill>
                        <a:effectLst/>
                        <a:latin typeface="Arial"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altLang="en-US" sz="1600" b="1" i="0" u="none" strike="noStrike" cap="none" normalizeH="0" baseline="0" smtClean="0">
                          <a:ln>
                            <a:noFill/>
                          </a:ln>
                          <a:solidFill>
                            <a:srgbClr val="000000"/>
                          </a:solidFill>
                          <a:effectLst/>
                          <a:latin typeface="Calibri" pitchFamily="34" charset="0"/>
                          <a:cs typeface="Times New Roman" pitchFamily="18" charset="0"/>
                        </a:rPr>
                        <a:t>4</a:t>
                      </a:r>
                      <a:r>
                        <a:rPr kumimoji="0" lang="ro-RO" altLang="en-US" sz="1600" b="1" i="0" u="none" strike="noStrike" cap="none" normalizeH="0" baseline="0" smtClean="0">
                          <a:ln>
                            <a:noFill/>
                          </a:ln>
                          <a:solidFill>
                            <a:srgbClr val="000000"/>
                          </a:solidFill>
                          <a:effectLst/>
                          <a:latin typeface="Calibri" pitchFamily="34" charset="0"/>
                          <a:cs typeface="Times New Roman" pitchFamily="18" charset="0"/>
                        </a:rPr>
                        <a:t>6</a:t>
                      </a:r>
                      <a:endParaRPr kumimoji="0" lang="en-US" altLang="en-US" sz="1600" b="1"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altLang="en-US" sz="1600" b="1" i="0" u="none" strike="noStrike" cap="none" normalizeH="0" baseline="0" smtClean="0">
                          <a:ln>
                            <a:noFill/>
                          </a:ln>
                          <a:solidFill>
                            <a:srgbClr val="000000"/>
                          </a:solidFill>
                          <a:effectLst/>
                          <a:latin typeface="Calibri" pitchFamily="34" charset="0"/>
                          <a:cs typeface="Times New Roman" pitchFamily="18" charset="0"/>
                        </a:rPr>
                        <a:t>2</a:t>
                      </a:r>
                      <a:endParaRPr kumimoji="0" lang="en-US" altLang="en-US" sz="1600" b="1"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Calibri" pitchFamily="34" charset="0"/>
                          <a:cs typeface="Times New Roman" pitchFamily="18" charset="0"/>
                        </a:rPr>
                        <a:t>35</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r>
              <a:tr h="488950">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altLang="en-US" sz="1400" b="1" i="0" u="none" strike="noStrike" cap="none" normalizeH="0" baseline="0" dirty="0" smtClean="0">
                          <a:ln>
                            <a:noFill/>
                          </a:ln>
                          <a:solidFill>
                            <a:srgbClr val="000000"/>
                          </a:solidFill>
                          <a:effectLst/>
                          <a:latin typeface="Arial" charset="0"/>
                          <a:cs typeface="Times New Roman" pitchFamily="18" charset="0"/>
                        </a:rPr>
                        <a:t>CRE</a:t>
                      </a:r>
                      <a:r>
                        <a:rPr kumimoji="0" lang="ro-RO" altLang="en-US" sz="1400" b="1" i="0" u="none" strike="noStrike" cap="none" normalizeH="0" baseline="0" dirty="0" smtClean="0">
                          <a:ln>
                            <a:noFill/>
                          </a:ln>
                          <a:solidFill>
                            <a:srgbClr val="000000"/>
                          </a:solidFill>
                          <a:effectLst/>
                          <a:latin typeface="Arial" charset="0"/>
                          <a:cs typeface="Times New Roman" pitchFamily="18" charset="0"/>
                        </a:rPr>
                        <a:t>Ş</a:t>
                      </a:r>
                      <a:r>
                        <a:rPr kumimoji="0" lang="it-IT" altLang="en-US" sz="1400" b="1" i="0" u="none" strike="noStrike" cap="none" normalizeH="0" baseline="0" dirty="0" smtClean="0">
                          <a:ln>
                            <a:noFill/>
                          </a:ln>
                          <a:solidFill>
                            <a:srgbClr val="000000"/>
                          </a:solidFill>
                          <a:effectLst/>
                          <a:latin typeface="Arial" charset="0"/>
                          <a:cs typeface="Times New Roman" pitchFamily="18" charset="0"/>
                        </a:rPr>
                        <a:t>A 9  “C</a:t>
                      </a:r>
                      <a:r>
                        <a:rPr kumimoji="0" lang="ro-RO" altLang="en-US" sz="1400" b="1" i="0" u="none" strike="noStrike" cap="none" normalizeH="0" baseline="0" dirty="0" smtClean="0">
                          <a:ln>
                            <a:noFill/>
                          </a:ln>
                          <a:solidFill>
                            <a:srgbClr val="000000"/>
                          </a:solidFill>
                          <a:effectLst/>
                          <a:latin typeface="Arial" charset="0"/>
                          <a:cs typeface="Times New Roman" pitchFamily="18" charset="0"/>
                        </a:rPr>
                        <a:t>ă</a:t>
                      </a:r>
                      <a:r>
                        <a:rPr kumimoji="0" lang="it-IT" altLang="en-US" sz="1400" b="1" i="0" u="none" strike="noStrike" cap="none" normalizeH="0" baseline="0" dirty="0" smtClean="0">
                          <a:ln>
                            <a:noFill/>
                          </a:ln>
                          <a:solidFill>
                            <a:srgbClr val="000000"/>
                          </a:solidFill>
                          <a:effectLst/>
                          <a:latin typeface="Arial" charset="0"/>
                          <a:cs typeface="Times New Roman" pitchFamily="18" charset="0"/>
                        </a:rPr>
                        <a:t>su</a:t>
                      </a:r>
                      <a:r>
                        <a:rPr kumimoji="0" lang="ro-RO" altLang="en-US" sz="1400" b="1" i="0" u="none" strike="noStrike" cap="none" normalizeH="0" baseline="0" dirty="0" smtClean="0">
                          <a:ln>
                            <a:noFill/>
                          </a:ln>
                          <a:solidFill>
                            <a:srgbClr val="000000"/>
                          </a:solidFill>
                          <a:effectLst/>
                          <a:latin typeface="Arial" charset="0"/>
                          <a:cs typeface="Times New Roman" pitchFamily="18" charset="0"/>
                        </a:rPr>
                        <a:t>ţ</a:t>
                      </a:r>
                      <a:r>
                        <a:rPr kumimoji="0" lang="it-IT" altLang="en-US" sz="1400" b="1" i="0" u="none" strike="noStrike" cap="none" normalizeH="0" baseline="0" dirty="0" smtClean="0">
                          <a:ln>
                            <a:noFill/>
                          </a:ln>
                          <a:solidFill>
                            <a:srgbClr val="000000"/>
                          </a:solidFill>
                          <a:effectLst/>
                          <a:latin typeface="Arial" charset="0"/>
                          <a:cs typeface="Times New Roman" pitchFamily="18" charset="0"/>
                        </a:rPr>
                        <a:t>a din Poieni</a:t>
                      </a:r>
                      <a:r>
                        <a:rPr kumimoji="0" lang="ro-RO" altLang="en-US" sz="1400" b="1" i="0" u="none" strike="noStrike" cap="none" normalizeH="0" baseline="0" dirty="0" smtClean="0">
                          <a:ln>
                            <a:noFill/>
                          </a:ln>
                          <a:solidFill>
                            <a:srgbClr val="000000"/>
                          </a:solidFill>
                          <a:effectLst/>
                          <a:latin typeface="Arial" charset="0"/>
                          <a:cs typeface="Times New Roman" pitchFamily="18" charset="0"/>
                        </a:rPr>
                        <a:t>ţă</a:t>
                      </a:r>
                      <a:r>
                        <a:rPr kumimoji="0" lang="it-IT" altLang="en-US" sz="1400" b="1" i="0" u="none" strike="noStrike" cap="none" normalizeH="0" baseline="0" dirty="0" smtClean="0">
                          <a:ln>
                            <a:noFill/>
                          </a:ln>
                          <a:solidFill>
                            <a:srgbClr val="000000"/>
                          </a:solidFill>
                          <a:effectLst/>
                          <a:latin typeface="Arial" charset="0"/>
                          <a:cs typeface="Times New Roman" pitchFamily="18" charset="0"/>
                        </a:rPr>
                        <a:t>”</a:t>
                      </a:r>
                      <a:r>
                        <a:rPr kumimoji="0" lang="ro-RO" altLang="en-US" sz="1400" b="1" i="0" u="none" strike="noStrike" cap="none" normalizeH="0" baseline="0" dirty="0" smtClean="0">
                          <a:ln>
                            <a:noFill/>
                          </a:ln>
                          <a:solidFill>
                            <a:srgbClr val="000000"/>
                          </a:solidFill>
                          <a:effectLst/>
                          <a:latin typeface="Arial" charset="0"/>
                          <a:cs typeface="Times New Roman" pitchFamily="18" charset="0"/>
                        </a:rPr>
                        <a:t> </a:t>
                      </a:r>
                      <a:r>
                        <a:rPr kumimoji="0" lang="it-IT" altLang="en-US" sz="1400" b="1" i="0" u="none" strike="noStrike" cap="none" normalizeH="0" baseline="0" dirty="0" smtClean="0">
                          <a:ln>
                            <a:noFill/>
                          </a:ln>
                          <a:solidFill>
                            <a:srgbClr val="000000"/>
                          </a:solidFill>
                          <a:effectLst/>
                          <a:latin typeface="Arial" charset="0"/>
                          <a:cs typeface="Times New Roman" pitchFamily="18" charset="0"/>
                        </a:rPr>
                        <a:t>Str.Poien</a:t>
                      </a:r>
                      <a:r>
                        <a:rPr kumimoji="0" lang="ro-RO" altLang="en-US" sz="1400" b="1" i="0" u="none" strike="noStrike" cap="none" normalizeH="0" baseline="0" dirty="0" smtClean="0">
                          <a:ln>
                            <a:noFill/>
                          </a:ln>
                          <a:solidFill>
                            <a:srgbClr val="000000"/>
                          </a:solidFill>
                          <a:effectLst/>
                          <a:latin typeface="Arial" charset="0"/>
                          <a:cs typeface="Times New Roman" pitchFamily="18" charset="0"/>
                        </a:rPr>
                        <a:t>iţ</a:t>
                      </a:r>
                      <a:r>
                        <a:rPr kumimoji="0" lang="it-IT" altLang="en-US" sz="1400" b="1" i="0" u="none" strike="noStrike" cap="none" normalizeH="0" baseline="0" dirty="0" smtClean="0">
                          <a:ln>
                            <a:noFill/>
                          </a:ln>
                          <a:solidFill>
                            <a:srgbClr val="000000"/>
                          </a:solidFill>
                          <a:effectLst/>
                          <a:latin typeface="Arial" charset="0"/>
                          <a:cs typeface="Times New Roman" pitchFamily="18" charset="0"/>
                        </a:rPr>
                        <a:t>ei nr.2/A(parter)</a:t>
                      </a:r>
                      <a:endParaRPr kumimoji="0" lang="en-US" altLang="en-US" sz="1400" b="0" i="0" u="none" strike="noStrike" cap="none" normalizeH="0" baseline="0" dirty="0" smtClean="0">
                        <a:ln>
                          <a:noFill/>
                        </a:ln>
                        <a:solidFill>
                          <a:srgbClr val="000000"/>
                        </a:solidFill>
                        <a:effectLst/>
                        <a:latin typeface="Arial"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o-RO" altLang="en-US" sz="1600" b="1" i="0" u="none" strike="noStrike" cap="none" normalizeH="0" baseline="0" dirty="0" smtClean="0">
                          <a:ln>
                            <a:noFill/>
                          </a:ln>
                          <a:solidFill>
                            <a:srgbClr val="000000"/>
                          </a:solidFill>
                          <a:effectLst/>
                          <a:latin typeface="Calibri" pitchFamily="34" charset="0"/>
                          <a:cs typeface="Times New Roman" pitchFamily="18" charset="0"/>
                        </a:rPr>
                        <a:t>42</a:t>
                      </a:r>
                      <a:endParaRPr kumimoji="0" lang="en-US" altLang="en-US" sz="1600" b="1" i="0" u="none" strike="noStrike" cap="none" normalizeH="0" baseline="0" dirty="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altLang="en-US" sz="1600" b="1" i="0" u="none" strike="noStrike" cap="none" normalizeH="0" baseline="0" smtClean="0">
                          <a:ln>
                            <a:noFill/>
                          </a:ln>
                          <a:solidFill>
                            <a:srgbClr val="000000"/>
                          </a:solidFill>
                          <a:effectLst/>
                          <a:latin typeface="Calibri" pitchFamily="34" charset="0"/>
                          <a:cs typeface="Times New Roman" pitchFamily="18" charset="0"/>
                        </a:rPr>
                        <a:t>2</a:t>
                      </a:r>
                      <a:endParaRPr kumimoji="0" lang="en-US" altLang="en-US" sz="1600" b="1"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o-RO" altLang="en-US" sz="1600" b="1" i="0" u="none" strike="noStrike" cap="none" normalizeH="0" baseline="0" dirty="0" smtClean="0">
                          <a:ln>
                            <a:noFill/>
                          </a:ln>
                          <a:solidFill>
                            <a:srgbClr val="000000"/>
                          </a:solidFill>
                          <a:effectLst/>
                          <a:latin typeface="Calibri" pitchFamily="34" charset="0"/>
                          <a:cs typeface="Times New Roman" pitchFamily="18" charset="0"/>
                        </a:rPr>
                        <a:t>5</a:t>
                      </a:r>
                      <a:r>
                        <a:rPr kumimoji="0" lang="en-US" altLang="en-US" sz="1600" b="1" i="0" u="none" strike="noStrike" cap="none" normalizeH="0" baseline="0" dirty="0" smtClean="0">
                          <a:ln>
                            <a:noFill/>
                          </a:ln>
                          <a:solidFill>
                            <a:srgbClr val="000000"/>
                          </a:solidFill>
                          <a:effectLst/>
                          <a:latin typeface="Calibri" pitchFamily="34" charset="0"/>
                          <a:cs typeface="Times New Roman" pitchFamily="18" charset="0"/>
                        </a:rPr>
                        <a:t>0</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r>
              <a:tr h="425450">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altLang="en-US" sz="1400" b="1" i="0" u="none" strike="noStrike" cap="none" normalizeH="0" baseline="0" smtClean="0">
                          <a:ln>
                            <a:noFill/>
                          </a:ln>
                          <a:solidFill>
                            <a:srgbClr val="000000"/>
                          </a:solidFill>
                          <a:effectLst/>
                          <a:latin typeface="Arial" charset="0"/>
                          <a:cs typeface="Times New Roman" pitchFamily="18" charset="0"/>
                        </a:rPr>
                        <a:t>CRE</a:t>
                      </a:r>
                      <a:r>
                        <a:rPr kumimoji="0" lang="ro-RO" altLang="en-US" sz="1400" b="1" i="0" u="none" strike="noStrike" cap="none" normalizeH="0" baseline="0" smtClean="0">
                          <a:ln>
                            <a:noFill/>
                          </a:ln>
                          <a:solidFill>
                            <a:srgbClr val="000000"/>
                          </a:solidFill>
                          <a:effectLst/>
                          <a:latin typeface="Arial" charset="0"/>
                          <a:cs typeface="Times New Roman" pitchFamily="18" charset="0"/>
                        </a:rPr>
                        <a:t>Ş</a:t>
                      </a:r>
                      <a:r>
                        <a:rPr kumimoji="0" lang="it-IT" altLang="en-US" sz="1400" b="1" i="0" u="none" strike="noStrike" cap="none" normalizeH="0" baseline="0" smtClean="0">
                          <a:ln>
                            <a:noFill/>
                          </a:ln>
                          <a:solidFill>
                            <a:srgbClr val="000000"/>
                          </a:solidFill>
                          <a:effectLst/>
                          <a:latin typeface="Arial" charset="0"/>
                          <a:cs typeface="Times New Roman" pitchFamily="18" charset="0"/>
                        </a:rPr>
                        <a:t>A 10 “Raz</a:t>
                      </a:r>
                      <a:r>
                        <a:rPr kumimoji="0" lang="ro-RO" altLang="en-US" sz="1400" b="1" i="0" u="none" strike="noStrike" cap="none" normalizeH="0" baseline="0" smtClean="0">
                          <a:ln>
                            <a:noFill/>
                          </a:ln>
                          <a:solidFill>
                            <a:srgbClr val="000000"/>
                          </a:solidFill>
                          <a:effectLst/>
                          <a:latin typeface="Arial" charset="0"/>
                          <a:cs typeface="Times New Roman" pitchFamily="18" charset="0"/>
                        </a:rPr>
                        <a:t>ă </a:t>
                      </a:r>
                      <a:r>
                        <a:rPr kumimoji="0" lang="it-IT" altLang="en-US" sz="1400" b="1" i="0" u="none" strike="noStrike" cap="none" normalizeH="0" baseline="0" smtClean="0">
                          <a:ln>
                            <a:noFill/>
                          </a:ln>
                          <a:solidFill>
                            <a:srgbClr val="000000"/>
                          </a:solidFill>
                          <a:effectLst/>
                          <a:latin typeface="Arial" charset="0"/>
                          <a:cs typeface="Times New Roman" pitchFamily="18" charset="0"/>
                        </a:rPr>
                        <a:t>de Soare”</a:t>
                      </a:r>
                      <a:r>
                        <a:rPr kumimoji="0" lang="ro-RO" altLang="en-US" sz="1400" b="1" i="0" u="none" strike="noStrike" cap="none" normalizeH="0" baseline="0" smtClean="0">
                          <a:ln>
                            <a:noFill/>
                          </a:ln>
                          <a:solidFill>
                            <a:srgbClr val="000000"/>
                          </a:solidFill>
                          <a:effectLst/>
                          <a:latin typeface="Arial" charset="0"/>
                          <a:cs typeface="Times New Roman" pitchFamily="18" charset="0"/>
                        </a:rPr>
                        <a:t>  </a:t>
                      </a:r>
                      <a:r>
                        <a:rPr kumimoji="0" lang="it-IT" altLang="en-US" sz="1400" b="1" i="0" u="none" strike="noStrike" cap="none" normalizeH="0" baseline="0" smtClean="0">
                          <a:ln>
                            <a:noFill/>
                          </a:ln>
                          <a:solidFill>
                            <a:srgbClr val="000000"/>
                          </a:solidFill>
                          <a:effectLst/>
                          <a:latin typeface="Arial" charset="0"/>
                          <a:cs typeface="Times New Roman" pitchFamily="18" charset="0"/>
                        </a:rPr>
                        <a:t>Str.</a:t>
                      </a:r>
                      <a:r>
                        <a:rPr kumimoji="0" lang="ro-RO" altLang="en-US" sz="1400" b="1" i="0" u="none" strike="noStrike" cap="none" normalizeH="0" baseline="0" smtClean="0">
                          <a:ln>
                            <a:noFill/>
                          </a:ln>
                          <a:solidFill>
                            <a:srgbClr val="000000"/>
                          </a:solidFill>
                          <a:effectLst/>
                          <a:latin typeface="Arial" charset="0"/>
                          <a:cs typeface="Times New Roman" pitchFamily="18" charset="0"/>
                        </a:rPr>
                        <a:t> C-tin Brâncuşi, nr. 12</a:t>
                      </a:r>
                      <a:endParaRPr kumimoji="0" lang="en-US" altLang="en-US" sz="1400" b="0" i="0" u="none" strike="noStrike" cap="none" normalizeH="0" baseline="0" smtClean="0">
                        <a:ln>
                          <a:noFill/>
                        </a:ln>
                        <a:solidFill>
                          <a:srgbClr val="000000"/>
                        </a:solidFill>
                        <a:effectLst/>
                        <a:latin typeface="Arial"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altLang="en-US" sz="1600" b="1" i="0" u="none" strike="noStrike" cap="none" normalizeH="0" baseline="0" smtClean="0">
                          <a:ln>
                            <a:noFill/>
                          </a:ln>
                          <a:solidFill>
                            <a:srgbClr val="000000"/>
                          </a:solidFill>
                          <a:effectLst/>
                          <a:latin typeface="Calibri" pitchFamily="34" charset="0"/>
                          <a:cs typeface="Times New Roman" pitchFamily="18" charset="0"/>
                        </a:rPr>
                        <a:t>3</a:t>
                      </a:r>
                      <a:r>
                        <a:rPr kumimoji="0" lang="ro-RO" altLang="en-US" sz="1600" b="1" i="0" u="none" strike="noStrike" cap="none" normalizeH="0" baseline="0" smtClean="0">
                          <a:ln>
                            <a:noFill/>
                          </a:ln>
                          <a:solidFill>
                            <a:srgbClr val="000000"/>
                          </a:solidFill>
                          <a:effectLst/>
                          <a:latin typeface="Calibri" pitchFamily="34" charset="0"/>
                          <a:cs typeface="Times New Roman" pitchFamily="18" charset="0"/>
                        </a:rPr>
                        <a:t>0</a:t>
                      </a:r>
                      <a:endParaRPr kumimoji="0" lang="en-US" altLang="en-US" sz="1600" b="1"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altLang="en-US" sz="1600" b="1" i="0" u="none" strike="noStrike" cap="none" normalizeH="0" baseline="0" smtClean="0">
                          <a:ln>
                            <a:noFill/>
                          </a:ln>
                          <a:solidFill>
                            <a:srgbClr val="000000"/>
                          </a:solidFill>
                          <a:effectLst/>
                          <a:latin typeface="Calibri" pitchFamily="34" charset="0"/>
                          <a:cs typeface="Times New Roman" pitchFamily="18" charset="0"/>
                        </a:rPr>
                        <a:t>2</a:t>
                      </a:r>
                      <a:endParaRPr kumimoji="0" lang="en-US" altLang="en-US" sz="1600" b="1"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o-RO" altLang="en-US" sz="1600" b="1" i="0" u="none" strike="noStrike" cap="none" normalizeH="0" baseline="0" smtClean="0">
                          <a:ln>
                            <a:noFill/>
                          </a:ln>
                          <a:solidFill>
                            <a:srgbClr val="000000"/>
                          </a:solidFill>
                          <a:effectLst/>
                          <a:latin typeface="Calibri" pitchFamily="34" charset="0"/>
                          <a:cs typeface="Times New Roman" pitchFamily="18" charset="0"/>
                        </a:rPr>
                        <a:t>40</a:t>
                      </a:r>
                      <a:endParaRPr kumimoji="0" lang="en-US" altLang="en-US" sz="1600" b="1"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r>
              <a:tr h="425450">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altLang="en-US" sz="1400" b="1" i="0" u="none" strike="noStrike" cap="none" normalizeH="0" baseline="0" smtClean="0">
                          <a:ln>
                            <a:noFill/>
                          </a:ln>
                          <a:solidFill>
                            <a:srgbClr val="000000"/>
                          </a:solidFill>
                          <a:effectLst/>
                          <a:latin typeface="Arial" charset="0"/>
                          <a:cs typeface="Times New Roman" pitchFamily="18" charset="0"/>
                        </a:rPr>
                        <a:t>CRE</a:t>
                      </a:r>
                      <a:r>
                        <a:rPr kumimoji="0" lang="ro-RO" altLang="en-US" sz="1400" b="1" i="0" u="none" strike="noStrike" cap="none" normalizeH="0" baseline="0" smtClean="0">
                          <a:ln>
                            <a:noFill/>
                          </a:ln>
                          <a:solidFill>
                            <a:srgbClr val="000000"/>
                          </a:solidFill>
                          <a:effectLst/>
                          <a:latin typeface="Arial" charset="0"/>
                          <a:cs typeface="Times New Roman" pitchFamily="18" charset="0"/>
                        </a:rPr>
                        <a:t>Ş</a:t>
                      </a:r>
                      <a:r>
                        <a:rPr kumimoji="0" lang="it-IT" altLang="en-US" sz="1400" b="1" i="0" u="none" strike="noStrike" cap="none" normalizeH="0" baseline="0" smtClean="0">
                          <a:ln>
                            <a:noFill/>
                          </a:ln>
                          <a:solidFill>
                            <a:srgbClr val="000000"/>
                          </a:solidFill>
                          <a:effectLst/>
                          <a:latin typeface="Arial" charset="0"/>
                          <a:cs typeface="Times New Roman" pitchFamily="18" charset="0"/>
                        </a:rPr>
                        <a:t>A 11</a:t>
                      </a:r>
                      <a:r>
                        <a:rPr kumimoji="0" lang="ro-RO" altLang="en-US" sz="1400" b="1" i="0" u="none" strike="noStrike" cap="none" normalizeH="0" baseline="0" smtClean="0">
                          <a:ln>
                            <a:noFill/>
                          </a:ln>
                          <a:solidFill>
                            <a:srgbClr val="000000"/>
                          </a:solidFill>
                          <a:effectLst/>
                          <a:latin typeface="Arial" charset="0"/>
                          <a:cs typeface="Times New Roman" pitchFamily="18" charset="0"/>
                        </a:rPr>
                        <a:t> </a:t>
                      </a:r>
                      <a:r>
                        <a:rPr kumimoji="0" lang="it-IT" altLang="en-US" sz="1400" b="1" i="0" u="none" strike="noStrike" cap="none" normalizeH="0" baseline="0" smtClean="0">
                          <a:ln>
                            <a:noFill/>
                          </a:ln>
                          <a:solidFill>
                            <a:srgbClr val="000000"/>
                          </a:solidFill>
                          <a:effectLst/>
                          <a:latin typeface="Arial" charset="0"/>
                          <a:cs typeface="Times New Roman" pitchFamily="18" charset="0"/>
                        </a:rPr>
                        <a:t>”Sfantul Iosif”</a:t>
                      </a:r>
                      <a:r>
                        <a:rPr kumimoji="0" lang="ro-RO" altLang="en-US" sz="1400" b="1" i="0" u="none" strike="noStrike" cap="none" normalizeH="0" baseline="0" smtClean="0">
                          <a:ln>
                            <a:noFill/>
                          </a:ln>
                          <a:solidFill>
                            <a:srgbClr val="000000"/>
                          </a:solidFill>
                          <a:effectLst/>
                          <a:latin typeface="Arial" charset="0"/>
                          <a:cs typeface="Times New Roman" pitchFamily="18" charset="0"/>
                        </a:rPr>
                        <a:t>  </a:t>
                      </a:r>
                      <a:r>
                        <a:rPr kumimoji="0" lang="it-IT" altLang="en-US" sz="1400" b="1" i="0" u="none" strike="noStrike" cap="none" normalizeH="0" baseline="0" smtClean="0">
                          <a:ln>
                            <a:noFill/>
                          </a:ln>
                          <a:solidFill>
                            <a:srgbClr val="000000"/>
                          </a:solidFill>
                          <a:effectLst/>
                          <a:latin typeface="Arial" charset="0"/>
                          <a:cs typeface="Times New Roman" pitchFamily="18" charset="0"/>
                        </a:rPr>
                        <a:t>Str.Traian Lalescu nr.39</a:t>
                      </a:r>
                      <a:endParaRPr kumimoji="0" lang="en-US" altLang="en-US" sz="1400" b="0" i="0" u="none" strike="noStrike" cap="none" normalizeH="0" baseline="0" smtClean="0">
                        <a:ln>
                          <a:noFill/>
                        </a:ln>
                        <a:solidFill>
                          <a:srgbClr val="000000"/>
                        </a:solidFill>
                        <a:effectLst/>
                        <a:latin typeface="Arial"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altLang="en-US" sz="1600" b="1" i="0" u="none" strike="noStrike" cap="none" normalizeH="0" baseline="0" smtClean="0">
                          <a:ln>
                            <a:noFill/>
                          </a:ln>
                          <a:solidFill>
                            <a:srgbClr val="000000"/>
                          </a:solidFill>
                          <a:effectLst/>
                          <a:latin typeface="Calibri" pitchFamily="34" charset="0"/>
                          <a:cs typeface="Times New Roman" pitchFamily="18" charset="0"/>
                        </a:rPr>
                        <a:t>40</a:t>
                      </a:r>
                      <a:endParaRPr kumimoji="0" lang="en-US" altLang="en-US" sz="1600" b="1"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altLang="en-US" sz="1600" b="1" i="0" u="none" strike="noStrike" cap="none" normalizeH="0" baseline="0" smtClean="0">
                          <a:ln>
                            <a:noFill/>
                          </a:ln>
                          <a:solidFill>
                            <a:srgbClr val="000000"/>
                          </a:solidFill>
                          <a:effectLst/>
                          <a:latin typeface="Calibri" pitchFamily="34" charset="0"/>
                          <a:cs typeface="Times New Roman" pitchFamily="18" charset="0"/>
                        </a:rPr>
                        <a:t>2</a:t>
                      </a:r>
                      <a:endParaRPr kumimoji="0" lang="en-US" altLang="en-US" sz="1600" b="1"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o-RO" altLang="en-US" sz="1600" b="1" i="0" u="none" strike="noStrike" cap="none" normalizeH="0" baseline="0" dirty="0" smtClean="0">
                          <a:ln>
                            <a:noFill/>
                          </a:ln>
                          <a:solidFill>
                            <a:srgbClr val="000000"/>
                          </a:solidFill>
                          <a:effectLst/>
                          <a:latin typeface="Calibri" pitchFamily="34" charset="0"/>
                          <a:cs typeface="Times New Roman" pitchFamily="18" charset="0"/>
                        </a:rPr>
                        <a:t>5</a:t>
                      </a:r>
                      <a:r>
                        <a:rPr kumimoji="0" lang="en-US" altLang="en-US" sz="1600" b="1" i="0" u="none" strike="noStrike" cap="none" normalizeH="0" baseline="0" dirty="0" smtClean="0">
                          <a:ln>
                            <a:noFill/>
                          </a:ln>
                          <a:solidFill>
                            <a:srgbClr val="000000"/>
                          </a:solidFill>
                          <a:effectLst/>
                          <a:latin typeface="Calibri" pitchFamily="34" charset="0"/>
                          <a:cs typeface="Times New Roman" pitchFamily="18" charset="0"/>
                        </a:rPr>
                        <a:t>0</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r>
              <a:tr h="508000">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altLang="en-US" sz="1400" b="1" i="0" u="none" strike="noStrike" cap="none" normalizeH="0" baseline="0" smtClean="0">
                          <a:ln>
                            <a:noFill/>
                          </a:ln>
                          <a:solidFill>
                            <a:srgbClr val="000000"/>
                          </a:solidFill>
                          <a:effectLst/>
                          <a:latin typeface="Arial" charset="0"/>
                          <a:cs typeface="Times New Roman" pitchFamily="18" charset="0"/>
                        </a:rPr>
                        <a:t>CRE</a:t>
                      </a:r>
                      <a:r>
                        <a:rPr kumimoji="0" lang="ro-RO" altLang="en-US" sz="1400" b="1" i="0" u="none" strike="noStrike" cap="none" normalizeH="0" baseline="0" smtClean="0">
                          <a:ln>
                            <a:noFill/>
                          </a:ln>
                          <a:solidFill>
                            <a:srgbClr val="000000"/>
                          </a:solidFill>
                          <a:effectLst/>
                          <a:latin typeface="Arial" charset="0"/>
                          <a:cs typeface="Times New Roman" pitchFamily="18" charset="0"/>
                        </a:rPr>
                        <a:t>Ş</a:t>
                      </a:r>
                      <a:r>
                        <a:rPr kumimoji="0" lang="it-IT" altLang="en-US" sz="1400" b="1" i="0" u="none" strike="noStrike" cap="none" normalizeH="0" baseline="0" smtClean="0">
                          <a:ln>
                            <a:noFill/>
                          </a:ln>
                          <a:solidFill>
                            <a:srgbClr val="000000"/>
                          </a:solidFill>
                          <a:effectLst/>
                          <a:latin typeface="Arial" charset="0"/>
                          <a:cs typeface="Times New Roman" pitchFamily="18" charset="0"/>
                        </a:rPr>
                        <a:t>A 12 “ Micul Flutura</a:t>
                      </a:r>
                      <a:r>
                        <a:rPr kumimoji="0" lang="ro-RO" altLang="en-US" sz="1400" b="1" i="0" u="none" strike="noStrike" cap="none" normalizeH="0" baseline="0" smtClean="0">
                          <a:ln>
                            <a:noFill/>
                          </a:ln>
                          <a:solidFill>
                            <a:srgbClr val="000000"/>
                          </a:solidFill>
                          <a:effectLst/>
                          <a:latin typeface="Arial" charset="0"/>
                          <a:cs typeface="Times New Roman" pitchFamily="18" charset="0"/>
                        </a:rPr>
                        <a:t>ş</a:t>
                      </a:r>
                      <a:r>
                        <a:rPr kumimoji="0" lang="it-IT" altLang="en-US" sz="1400" b="1" i="0" u="none" strike="noStrike" cap="none" normalizeH="0" baseline="0" smtClean="0">
                          <a:ln>
                            <a:noFill/>
                          </a:ln>
                          <a:solidFill>
                            <a:srgbClr val="000000"/>
                          </a:solidFill>
                          <a:effectLst/>
                          <a:latin typeface="Arial" charset="0"/>
                          <a:cs typeface="Times New Roman" pitchFamily="18" charset="0"/>
                        </a:rPr>
                        <a:t>”</a:t>
                      </a:r>
                      <a:r>
                        <a:rPr kumimoji="0" lang="ro-RO" altLang="en-US" sz="1400" b="1" i="0" u="none" strike="noStrike" cap="none" normalizeH="0" baseline="0" smtClean="0">
                          <a:ln>
                            <a:noFill/>
                          </a:ln>
                          <a:solidFill>
                            <a:srgbClr val="000000"/>
                          </a:solidFill>
                          <a:effectLst/>
                          <a:latin typeface="Arial" charset="0"/>
                          <a:cs typeface="Times New Roman" pitchFamily="18" charset="0"/>
                        </a:rPr>
                        <a:t> </a:t>
                      </a:r>
                      <a:r>
                        <a:rPr kumimoji="0" lang="it-IT" altLang="en-US" sz="1400" b="1" i="0" u="none" strike="noStrike" cap="none" normalizeH="0" baseline="0" smtClean="0">
                          <a:ln>
                            <a:noFill/>
                          </a:ln>
                          <a:solidFill>
                            <a:srgbClr val="000000"/>
                          </a:solidFill>
                          <a:effectLst/>
                          <a:latin typeface="Arial" charset="0"/>
                          <a:cs typeface="Times New Roman" pitchFamily="18" charset="0"/>
                        </a:rPr>
                        <a:t>Str.Poieni</a:t>
                      </a:r>
                      <a:r>
                        <a:rPr kumimoji="0" lang="ro-RO" altLang="en-US" sz="1400" b="1" i="0" u="none" strike="noStrike" cap="none" normalizeH="0" baseline="0" smtClean="0">
                          <a:ln>
                            <a:noFill/>
                          </a:ln>
                          <a:solidFill>
                            <a:srgbClr val="000000"/>
                          </a:solidFill>
                          <a:effectLst/>
                          <a:latin typeface="Arial" charset="0"/>
                          <a:cs typeface="Times New Roman" pitchFamily="18" charset="0"/>
                        </a:rPr>
                        <a:t>ţ</a:t>
                      </a:r>
                      <a:r>
                        <a:rPr kumimoji="0" lang="it-IT" altLang="en-US" sz="1400" b="1" i="0" u="none" strike="noStrike" cap="none" normalizeH="0" baseline="0" smtClean="0">
                          <a:ln>
                            <a:noFill/>
                          </a:ln>
                          <a:solidFill>
                            <a:srgbClr val="000000"/>
                          </a:solidFill>
                          <a:effectLst/>
                          <a:latin typeface="Arial" charset="0"/>
                          <a:cs typeface="Times New Roman" pitchFamily="18" charset="0"/>
                        </a:rPr>
                        <a:t>ei nr.2/A (etaj)</a:t>
                      </a:r>
                      <a:endParaRPr kumimoji="0" lang="en-US" altLang="en-US" sz="1400" b="0" i="0" u="none" strike="noStrike" cap="none" normalizeH="0" baseline="0" smtClean="0">
                        <a:ln>
                          <a:noFill/>
                        </a:ln>
                        <a:solidFill>
                          <a:srgbClr val="000000"/>
                        </a:solidFill>
                        <a:effectLst/>
                        <a:latin typeface="Arial"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altLang="en-US" sz="1600" b="1" i="0" u="none" strike="noStrike" cap="none" normalizeH="0" baseline="0" dirty="0" smtClean="0">
                          <a:ln>
                            <a:noFill/>
                          </a:ln>
                          <a:solidFill>
                            <a:srgbClr val="000000"/>
                          </a:solidFill>
                          <a:effectLst/>
                          <a:latin typeface="Calibri" pitchFamily="34" charset="0"/>
                          <a:cs typeface="Times New Roman" pitchFamily="18" charset="0"/>
                        </a:rPr>
                        <a:t>40</a:t>
                      </a:r>
                      <a:endParaRPr kumimoji="0" lang="en-US" altLang="en-US" sz="1600" b="1" i="0" u="none" strike="noStrike" cap="none" normalizeH="0" baseline="0" dirty="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altLang="en-US" sz="1600" b="1" i="0" u="none" strike="noStrike" cap="none" normalizeH="0" baseline="0" smtClean="0">
                          <a:ln>
                            <a:noFill/>
                          </a:ln>
                          <a:solidFill>
                            <a:srgbClr val="000000"/>
                          </a:solidFill>
                          <a:effectLst/>
                          <a:latin typeface="Calibri" pitchFamily="34" charset="0"/>
                          <a:cs typeface="Times New Roman" pitchFamily="18" charset="0"/>
                        </a:rPr>
                        <a:t>2</a:t>
                      </a:r>
                      <a:endParaRPr kumimoji="0" lang="en-US" altLang="en-US" sz="1600" b="1"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o-RO" altLang="en-US" sz="1600" b="1" i="0" u="none" strike="noStrike" cap="none" normalizeH="0" baseline="0" dirty="0" smtClean="0">
                          <a:ln>
                            <a:noFill/>
                          </a:ln>
                          <a:solidFill>
                            <a:srgbClr val="000000"/>
                          </a:solidFill>
                          <a:effectLst/>
                          <a:latin typeface="Calibri" pitchFamily="34" charset="0"/>
                          <a:cs typeface="Times New Roman" pitchFamily="18" charset="0"/>
                        </a:rPr>
                        <a:t>5</a:t>
                      </a:r>
                      <a:r>
                        <a:rPr kumimoji="0" lang="en-US" altLang="en-US" sz="1600" b="1" i="0" u="none" strike="noStrike" cap="none" normalizeH="0" baseline="0" dirty="0" smtClean="0">
                          <a:ln>
                            <a:noFill/>
                          </a:ln>
                          <a:solidFill>
                            <a:srgbClr val="000000"/>
                          </a:solidFill>
                          <a:effectLst/>
                          <a:latin typeface="Calibri" pitchFamily="34" charset="0"/>
                          <a:cs typeface="Times New Roman" pitchFamily="18" charset="0"/>
                        </a:rPr>
                        <a:t>0</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r>
              <a:tr h="420688">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o-RO" altLang="en-US" sz="1400" b="1" i="0" u="none" strike="noStrike" cap="none" normalizeH="0" baseline="0" dirty="0" smtClean="0">
                          <a:ln>
                            <a:noFill/>
                          </a:ln>
                          <a:solidFill>
                            <a:srgbClr val="000000"/>
                          </a:solidFill>
                          <a:effectLst/>
                          <a:latin typeface="Arial" charset="0"/>
                          <a:cs typeface="Times New Roman" pitchFamily="18" charset="0"/>
                        </a:rPr>
                        <a:t>CREŞA 13 </a:t>
                      </a:r>
                      <a:r>
                        <a:rPr kumimoji="0" lang="en-US" altLang="en-US" sz="1400" b="1" i="0" u="none" strike="noStrike" cap="none" normalizeH="0" baseline="0" dirty="0" smtClean="0">
                          <a:ln>
                            <a:noFill/>
                          </a:ln>
                          <a:solidFill>
                            <a:srgbClr val="000000"/>
                          </a:solidFill>
                          <a:effectLst/>
                          <a:latin typeface="Arial" charset="0"/>
                          <a:cs typeface="Times New Roman" pitchFamily="18" charset="0"/>
                        </a:rPr>
                        <a:t>“</a:t>
                      </a:r>
                      <a:r>
                        <a:rPr kumimoji="0" lang="en-US" altLang="en-US" sz="1400" b="1" i="0" u="none" strike="noStrike" cap="none" normalizeH="0" baseline="0" dirty="0" err="1" smtClean="0">
                          <a:ln>
                            <a:noFill/>
                          </a:ln>
                          <a:solidFill>
                            <a:srgbClr val="000000"/>
                          </a:solidFill>
                          <a:effectLst/>
                          <a:latin typeface="Arial" charset="0"/>
                          <a:cs typeface="Times New Roman" pitchFamily="18" charset="0"/>
                        </a:rPr>
                        <a:t>Lizuca</a:t>
                      </a:r>
                      <a:r>
                        <a:rPr kumimoji="0" lang="ro-RO" altLang="en-US" sz="1400" b="1" i="0" u="none" strike="noStrike" cap="none" normalizeH="0" baseline="0" dirty="0" smtClean="0">
                          <a:ln>
                            <a:noFill/>
                          </a:ln>
                          <a:solidFill>
                            <a:srgbClr val="000000"/>
                          </a:solidFill>
                          <a:effectLst/>
                          <a:latin typeface="Arial" charset="0"/>
                          <a:cs typeface="Times New Roman" pitchFamily="18" charset="0"/>
                        </a:rPr>
                        <a:t> şi Patrocle</a:t>
                      </a:r>
                      <a:r>
                        <a:rPr kumimoji="0" lang="en-US" altLang="en-US" sz="1400" b="1" i="0" u="none" strike="noStrike" cap="none" normalizeH="0" baseline="0" dirty="0" smtClean="0">
                          <a:ln>
                            <a:noFill/>
                          </a:ln>
                          <a:solidFill>
                            <a:srgbClr val="000000"/>
                          </a:solidFill>
                          <a:effectLst/>
                          <a:latin typeface="Arial" charset="0"/>
                          <a:cs typeface="Times New Roman" pitchFamily="18" charset="0"/>
                        </a:rPr>
                        <a:t>”</a:t>
                      </a:r>
                      <a:r>
                        <a:rPr kumimoji="0" lang="ro-RO" altLang="en-US" sz="1400" b="1" i="0" u="none" strike="noStrike" cap="none" normalizeH="0" baseline="0" dirty="0" smtClean="0">
                          <a:ln>
                            <a:noFill/>
                          </a:ln>
                          <a:solidFill>
                            <a:srgbClr val="000000"/>
                          </a:solidFill>
                          <a:effectLst/>
                          <a:latin typeface="Arial" charset="0"/>
                          <a:cs typeface="Times New Roman" pitchFamily="18" charset="0"/>
                        </a:rPr>
                        <a:t> Str. Bumbacului  bl. AN 28-30</a:t>
                      </a:r>
                      <a:endParaRPr kumimoji="0" lang="en-US" altLang="en-US" sz="1400" b="1" i="0" u="none" strike="noStrike" cap="none" normalizeH="0" baseline="0" dirty="0" smtClean="0">
                        <a:ln>
                          <a:noFill/>
                        </a:ln>
                        <a:solidFill>
                          <a:srgbClr val="000000"/>
                        </a:solidFill>
                        <a:effectLst/>
                        <a:latin typeface="Arial"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o-RO" altLang="en-US" sz="1600" b="1" i="0" u="none" strike="noStrike" cap="none" normalizeH="0" baseline="0" smtClean="0">
                          <a:ln>
                            <a:noFill/>
                          </a:ln>
                          <a:solidFill>
                            <a:srgbClr val="000000"/>
                          </a:solidFill>
                          <a:effectLst/>
                          <a:latin typeface="Calibri" pitchFamily="34" charset="0"/>
                          <a:cs typeface="Times New Roman" pitchFamily="18" charset="0"/>
                        </a:rPr>
                        <a:t>60</a:t>
                      </a:r>
                      <a:endParaRPr kumimoji="0" lang="en-US" altLang="en-US" sz="1600" b="1"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o-RO" altLang="en-US" sz="1600" b="1" i="0" u="none" strike="noStrike" cap="none" normalizeH="0" baseline="0" smtClean="0">
                          <a:ln>
                            <a:noFill/>
                          </a:ln>
                          <a:solidFill>
                            <a:srgbClr val="000000"/>
                          </a:solidFill>
                          <a:effectLst/>
                          <a:latin typeface="Calibri" pitchFamily="34" charset="0"/>
                          <a:cs typeface="Times New Roman" pitchFamily="18" charset="0"/>
                        </a:rPr>
                        <a:t>3</a:t>
                      </a:r>
                      <a:endParaRPr kumimoji="0" lang="en-US" altLang="en-US" sz="1600" b="1" i="0" u="none" strike="noStrike" cap="none" normalizeH="0" baseline="0" smtClean="0">
                        <a:ln>
                          <a:noFill/>
                        </a:ln>
                        <a:solidFill>
                          <a:srgbClr val="000000"/>
                        </a:solidFill>
                        <a:effectLst/>
                        <a:latin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o-RO" altLang="en-US" sz="1600" b="1" i="0" u="none" strike="noStrike" cap="none" normalizeH="0" baseline="0" dirty="0" smtClean="0">
                          <a:ln>
                            <a:noFill/>
                          </a:ln>
                          <a:solidFill>
                            <a:srgbClr val="000000"/>
                          </a:solidFill>
                          <a:effectLst/>
                          <a:latin typeface="Calibri" pitchFamily="34" charset="0"/>
                          <a:cs typeface="Times New Roman" pitchFamily="18" charset="0"/>
                        </a:rPr>
                        <a:t>6</a:t>
                      </a:r>
                      <a:r>
                        <a:rPr kumimoji="0" lang="en-US" altLang="en-US" sz="1600" b="1" i="0" u="none" strike="noStrike" cap="none" normalizeH="0" baseline="0" dirty="0" smtClean="0">
                          <a:ln>
                            <a:noFill/>
                          </a:ln>
                          <a:solidFill>
                            <a:srgbClr val="000000"/>
                          </a:solidFill>
                          <a:effectLst/>
                          <a:latin typeface="Calibri" pitchFamily="34" charset="0"/>
                          <a:cs typeface="Times New Roman" pitchFamily="18" charset="0"/>
                        </a:rPr>
                        <a:t>2</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r>
            </a:tbl>
          </a:graphicData>
        </a:graphic>
      </p:graphicFrame>
    </p:spTree>
    <p:extLst>
      <p:ext uri="{BB962C8B-B14F-4D97-AF65-F5344CB8AC3E}">
        <p14:creationId xmlns:p14="http://schemas.microsoft.com/office/powerpoint/2010/main" xmlns="" val="30949873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reptunghi rotunjit 6"/>
          <p:cNvSpPr/>
          <p:nvPr/>
        </p:nvSpPr>
        <p:spPr>
          <a:xfrm>
            <a:off x="428626" y="3505201"/>
            <a:ext cx="8286750" cy="32575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4" name="Substituent conținut 3"/>
          <p:cNvGraphicFramePr>
            <a:graphicFrameLocks noGrp="1"/>
          </p:cNvGraphicFramePr>
          <p:nvPr>
            <p:ph idx="1"/>
            <p:extLst>
              <p:ext uri="{D42A27DB-BD31-4B8C-83A1-F6EECF244321}">
                <p14:modId xmlns:p14="http://schemas.microsoft.com/office/powerpoint/2010/main" xmlns="" val="2039257796"/>
              </p:ext>
            </p:extLst>
          </p:nvPr>
        </p:nvGraphicFramePr>
        <p:xfrm>
          <a:off x="1066800" y="685800"/>
          <a:ext cx="7224712" cy="266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508" name="Dreptunghi 5"/>
          <p:cNvSpPr>
            <a:spLocks noChangeArrowheads="1"/>
          </p:cNvSpPr>
          <p:nvPr/>
        </p:nvSpPr>
        <p:spPr bwMode="auto">
          <a:xfrm>
            <a:off x="428626" y="3505202"/>
            <a:ext cx="8181974"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ro-RO" sz="1600" dirty="0" smtClean="0"/>
              <a:t>	Compartimentul </a:t>
            </a:r>
            <a:r>
              <a:rPr lang="ro-RO" sz="1600" dirty="0"/>
              <a:t>Cabinete Medicale Şcolare din cadrul Serviciului Programe </a:t>
            </a:r>
            <a:r>
              <a:rPr lang="ro-RO" sz="1600" dirty="0" smtClean="0"/>
              <a:t>Sociale), </a:t>
            </a:r>
            <a:r>
              <a:rPr lang="ro-RO" sz="1600" dirty="0"/>
              <a:t>a asigurat în anul 2015 asistenţa </a:t>
            </a:r>
            <a:r>
              <a:rPr lang="ro-RO" sz="1600" dirty="0" smtClean="0"/>
              <a:t>medicală preventivă si curativă </a:t>
            </a:r>
            <a:r>
              <a:rPr lang="ro-RO" sz="1600" dirty="0"/>
              <a:t>pentru </a:t>
            </a:r>
            <a:r>
              <a:rPr lang="ro-RO" sz="1600" dirty="0" smtClean="0"/>
              <a:t>preşcolarii</a:t>
            </a:r>
            <a:r>
              <a:rPr lang="ro-RO" sz="1600" dirty="0"/>
              <a:t>, </a:t>
            </a:r>
            <a:r>
              <a:rPr lang="ro-RO" sz="1600" dirty="0" smtClean="0"/>
              <a:t>elevii </a:t>
            </a:r>
            <a:r>
              <a:rPr lang="ro-RO" sz="1600" dirty="0"/>
              <a:t>şi </a:t>
            </a:r>
            <a:r>
              <a:rPr lang="ro-RO" sz="1600" dirty="0" smtClean="0"/>
              <a:t>studenţii </a:t>
            </a:r>
            <a:r>
              <a:rPr lang="ro-RO" sz="1600" dirty="0"/>
              <a:t>care frecventează cele 44 de grădiniţe, </a:t>
            </a:r>
            <a:r>
              <a:rPr lang="ro-RO" sz="1600" dirty="0" smtClean="0"/>
              <a:t>37 </a:t>
            </a:r>
            <a:r>
              <a:rPr lang="ro-RO" sz="1600" dirty="0"/>
              <a:t>de şcoli şi licee publice din municipiul Oradea şi facultăţile din cadrul Universităţii din Oradea</a:t>
            </a:r>
            <a:r>
              <a:rPr lang="ro-RO" sz="1600" dirty="0" smtClean="0"/>
              <a:t>.</a:t>
            </a:r>
          </a:p>
          <a:p>
            <a:r>
              <a:rPr lang="ro-RO" sz="1600" dirty="0" smtClean="0"/>
              <a:t> </a:t>
            </a:r>
            <a:r>
              <a:rPr lang="ro-RO" sz="1600" b="1" dirty="0"/>
              <a:t>În anul </a:t>
            </a:r>
            <a:r>
              <a:rPr lang="ro-RO" sz="1600" b="1" dirty="0" smtClean="0"/>
              <a:t>2015</a:t>
            </a:r>
            <a:r>
              <a:rPr lang="ro-RO" sz="1600" dirty="0"/>
              <a:t> </a:t>
            </a:r>
            <a:r>
              <a:rPr lang="ro-RO" sz="1600" dirty="0" smtClean="0"/>
              <a:t>s-au efectuat:</a:t>
            </a:r>
            <a:endParaRPr lang="ro-RO" sz="1600" dirty="0"/>
          </a:p>
          <a:p>
            <a:pPr marL="1371600" indent="-457200">
              <a:buFont typeface="Wingdings" panose="05000000000000000000" pitchFamily="2" charset="2"/>
              <a:buChar char="§"/>
            </a:pPr>
            <a:r>
              <a:rPr lang="ro-RO" sz="1600" dirty="0" smtClean="0"/>
              <a:t>62.205 de consultaţii</a:t>
            </a:r>
            <a:endParaRPr lang="en-US" sz="1600" dirty="0"/>
          </a:p>
          <a:p>
            <a:pPr marL="1371600" lvl="0" indent="-457200">
              <a:buFont typeface="Wingdings" panose="05000000000000000000" pitchFamily="2" charset="2"/>
              <a:buChar char="§"/>
            </a:pPr>
            <a:r>
              <a:rPr lang="ro-RO" sz="1600" dirty="0" smtClean="0"/>
              <a:t>18.374 de </a:t>
            </a:r>
            <a:r>
              <a:rPr lang="ro-RO" sz="1600" dirty="0"/>
              <a:t>examene medicale de bilanţ al stării de sănătate </a:t>
            </a:r>
            <a:endParaRPr lang="en-US" sz="1600" dirty="0"/>
          </a:p>
          <a:p>
            <a:pPr marL="1371600" lvl="0" indent="-457200">
              <a:buFont typeface="Wingdings" panose="05000000000000000000" pitchFamily="2" charset="2"/>
              <a:buChar char="§"/>
            </a:pPr>
            <a:r>
              <a:rPr lang="ro-RO" sz="1600" dirty="0" smtClean="0"/>
              <a:t>41.452 de măsurători</a:t>
            </a:r>
            <a:r>
              <a:rPr lang="ro-RO" sz="1600" dirty="0"/>
              <a:t> </a:t>
            </a:r>
            <a:r>
              <a:rPr lang="ro-RO" sz="1600" dirty="0" smtClean="0"/>
              <a:t>somatometrice</a:t>
            </a:r>
            <a:endParaRPr lang="en-US" sz="1600" dirty="0"/>
          </a:p>
          <a:p>
            <a:pPr marL="1371600" lvl="0" indent="-457200">
              <a:buFont typeface="Wingdings" panose="05000000000000000000" pitchFamily="2" charset="2"/>
              <a:buChar char="§"/>
            </a:pPr>
            <a:r>
              <a:rPr lang="ro-RO" sz="1600" dirty="0" smtClean="0"/>
              <a:t>4.632 de ore </a:t>
            </a:r>
            <a:r>
              <a:rPr lang="ro-RO" sz="1600" dirty="0"/>
              <a:t>de educaţie pentru sănătate </a:t>
            </a:r>
            <a:endParaRPr lang="en-US" sz="1600" dirty="0"/>
          </a:p>
          <a:p>
            <a:pPr marL="1371600" lvl="0" indent="-457200">
              <a:buFont typeface="Wingdings" panose="05000000000000000000" pitchFamily="2" charset="2"/>
              <a:buChar char="§"/>
            </a:pPr>
            <a:r>
              <a:rPr lang="ro-RO" sz="1600" dirty="0" smtClean="0"/>
              <a:t>2.193 de vaccinări</a:t>
            </a:r>
            <a:endParaRPr lang="en-US" sz="1600" dirty="0"/>
          </a:p>
          <a:p>
            <a:pPr marL="1371600" lvl="0" indent="-457200">
              <a:buFont typeface="Wingdings" panose="05000000000000000000" pitchFamily="2" charset="2"/>
              <a:buChar char="§"/>
            </a:pPr>
            <a:r>
              <a:rPr lang="ro-RO" sz="1600" dirty="0" smtClean="0"/>
              <a:t>8.146 consultaţii </a:t>
            </a:r>
            <a:r>
              <a:rPr lang="ro-RO" sz="1600" dirty="0"/>
              <a:t>şi tratamente stomatologice</a:t>
            </a:r>
            <a:endParaRPr lang="en-US" sz="1600" dirty="0"/>
          </a:p>
          <a:p>
            <a:pPr marL="1371600" lvl="0" indent="-457200">
              <a:buFont typeface="Wingdings" panose="05000000000000000000" pitchFamily="2" charset="2"/>
              <a:buChar char="§"/>
            </a:pPr>
            <a:r>
              <a:rPr lang="ro-RO" sz="1600" dirty="0" smtClean="0"/>
              <a:t>1.353 activităţi </a:t>
            </a:r>
            <a:r>
              <a:rPr lang="ro-RO" sz="1600" dirty="0"/>
              <a:t>profilactice</a:t>
            </a:r>
            <a:endParaRPr lang="en-US" sz="1600" dirty="0"/>
          </a:p>
          <a:p>
            <a:pPr marL="1371600" lvl="0" indent="-457200">
              <a:buFont typeface="Wingdings" panose="05000000000000000000" pitchFamily="2" charset="2"/>
              <a:buChar char="§"/>
            </a:pPr>
            <a:r>
              <a:rPr lang="en-US" sz="1600" dirty="0" smtClean="0"/>
              <a:t>10.395</a:t>
            </a:r>
            <a:r>
              <a:rPr lang="ro-RO" sz="1600" dirty="0" smtClean="0"/>
              <a:t> activităţi </a:t>
            </a:r>
            <a:r>
              <a:rPr lang="ro-RO" sz="1600" dirty="0"/>
              <a:t>preventiv-profilactice în şcoli</a:t>
            </a:r>
            <a:endParaRPr lang="en-US" sz="1600" dirty="0"/>
          </a:p>
          <a:p>
            <a:pPr marL="1371600" indent="-457200">
              <a:buFont typeface="Wingdings" panose="05000000000000000000" pitchFamily="2" charset="2"/>
              <a:buChar char="§"/>
            </a:pPr>
            <a:endParaRPr lang="en-US" sz="1600" dirty="0"/>
          </a:p>
        </p:txBody>
      </p:sp>
      <p:sp>
        <p:nvSpPr>
          <p:cNvPr id="9" name="Dreptunghi 8"/>
          <p:cNvSpPr/>
          <p:nvPr/>
        </p:nvSpPr>
        <p:spPr>
          <a:xfrm>
            <a:off x="2839831" y="142875"/>
            <a:ext cx="3299237" cy="369332"/>
          </a:xfrm>
          <a:prstGeom prst="rect">
            <a:avLst/>
          </a:prstGeom>
        </p:spPr>
        <p:txBody>
          <a:bodyPr wrap="none">
            <a:spAutoFit/>
          </a:bodyPr>
          <a:lstStyle/>
          <a:p>
            <a:pPr algn="ctr">
              <a:defRPr/>
            </a:pPr>
            <a:r>
              <a:rPr lang="ro-RO" b="1" dirty="0" smtClean="0"/>
              <a:t>CABINETELE </a:t>
            </a:r>
            <a:r>
              <a:rPr lang="ro-RO" b="1" dirty="0"/>
              <a:t>MEDICALE ŞCOLARE</a:t>
            </a:r>
            <a:endParaRPr lang="en-US" dirty="0"/>
          </a:p>
        </p:txBody>
      </p:sp>
    </p:spTree>
    <p:extLst>
      <p:ext uri="{BB962C8B-B14F-4D97-AF65-F5344CB8AC3E}">
        <p14:creationId xmlns:p14="http://schemas.microsoft.com/office/powerpoint/2010/main" xmlns="" val="2569372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u 1"/>
          <p:cNvSpPr>
            <a:spLocks noGrp="1"/>
          </p:cNvSpPr>
          <p:nvPr>
            <p:ph type="title"/>
          </p:nvPr>
        </p:nvSpPr>
        <p:spPr>
          <a:xfrm>
            <a:off x="395288" y="188913"/>
            <a:ext cx="8424862" cy="850900"/>
          </a:xfrm>
        </p:spPr>
        <p:txBody>
          <a:bodyPr>
            <a:normAutofit fontScale="90000"/>
          </a:bodyPr>
          <a:lstStyle/>
          <a:p>
            <a:pPr eaLnBrk="1" hangingPunct="1">
              <a:defRPr/>
            </a:pPr>
            <a:r>
              <a:rPr lang="ro-RO" sz="1300" b="1" dirty="0" smtClean="0">
                <a:latin typeface="Arial" charset="0"/>
                <a:cs typeface="Arial" charset="0"/>
              </a:rPr>
              <a:t> </a:t>
            </a:r>
            <a:r>
              <a:rPr lang="en-US" sz="1300" dirty="0" smtClean="0">
                <a:latin typeface="Arial" charset="0"/>
                <a:cs typeface="Arial" charset="0"/>
              </a:rPr>
              <a:t/>
            </a:r>
            <a:br>
              <a:rPr lang="en-US" sz="1300" dirty="0" smtClean="0">
                <a:latin typeface="Arial" charset="0"/>
                <a:cs typeface="Arial" charset="0"/>
              </a:rPr>
            </a:br>
            <a:r>
              <a:rPr lang="ro-RO" sz="1300" b="1" dirty="0" smtClean="0">
                <a:latin typeface="Arial" charset="0"/>
                <a:cs typeface="Arial" charset="0"/>
              </a:rPr>
              <a:t>     </a:t>
            </a:r>
            <a:br>
              <a:rPr lang="ro-RO" sz="1300" b="1" dirty="0" smtClean="0">
                <a:latin typeface="Arial" charset="0"/>
                <a:cs typeface="Arial" charset="0"/>
              </a:rPr>
            </a:br>
            <a:r>
              <a:rPr lang="ro-RO" sz="1300" b="1" dirty="0" smtClean="0">
                <a:latin typeface="Arial" charset="0"/>
                <a:cs typeface="Arial" charset="0"/>
              </a:rPr>
              <a:t/>
            </a:r>
            <a:br>
              <a:rPr lang="ro-RO" sz="1300" b="1" dirty="0" smtClean="0">
                <a:latin typeface="Arial" charset="0"/>
                <a:cs typeface="Arial" charset="0"/>
              </a:rPr>
            </a:br>
            <a:r>
              <a:rPr lang="ro-RO" sz="1300" b="1" dirty="0" smtClean="0">
                <a:latin typeface="Arial" charset="0"/>
                <a:cs typeface="Arial" charset="0"/>
              </a:rPr>
              <a:t/>
            </a:r>
            <a:br>
              <a:rPr lang="ro-RO" sz="1300" b="1" dirty="0" smtClean="0">
                <a:latin typeface="Arial" charset="0"/>
                <a:cs typeface="Arial" charset="0"/>
              </a:rPr>
            </a:br>
            <a:r>
              <a:rPr lang="ro-RO" sz="1300" b="1" dirty="0" smtClean="0">
                <a:latin typeface="Arial" charset="0"/>
                <a:cs typeface="Arial" charset="0"/>
              </a:rPr>
              <a:t/>
            </a:r>
            <a:br>
              <a:rPr lang="ro-RO" sz="1300" b="1" dirty="0" smtClean="0">
                <a:latin typeface="Arial" charset="0"/>
                <a:cs typeface="Arial" charset="0"/>
              </a:rPr>
            </a:br>
            <a:r>
              <a:rPr lang="ro-RO" sz="1300" b="1" dirty="0" smtClean="0">
                <a:latin typeface="Arial" charset="0"/>
                <a:cs typeface="Arial" charset="0"/>
              </a:rPr>
              <a:t/>
            </a:r>
            <a:br>
              <a:rPr lang="ro-RO" sz="1300" b="1" dirty="0" smtClean="0">
                <a:latin typeface="Arial" charset="0"/>
                <a:cs typeface="Arial" charset="0"/>
              </a:rPr>
            </a:br>
            <a:r>
              <a:rPr lang="en-US" sz="2100" b="1" u="sng" dirty="0" smtClean="0">
                <a:cs typeface="Arial" charset="0"/>
              </a:rPr>
              <a:t>Ac</a:t>
            </a:r>
            <a:r>
              <a:rPr lang="ro-RO" sz="2100" b="1" u="sng" dirty="0" smtClean="0">
                <a:cs typeface="Arial" charset="0"/>
              </a:rPr>
              <a:t>ţiunea </a:t>
            </a:r>
            <a:r>
              <a:rPr lang="en-US" sz="2100" b="1" u="sng" dirty="0" smtClean="0">
                <a:cs typeface="Arial" charset="0"/>
              </a:rPr>
              <a:t> “</a:t>
            </a:r>
            <a:r>
              <a:rPr lang="ro-RO" sz="2100" b="1" u="sng" dirty="0" smtClean="0">
                <a:cs typeface="Arial" charset="0"/>
              </a:rPr>
              <a:t>Prânzul pe roţi pentru oamenii străzii</a:t>
            </a:r>
            <a:r>
              <a:rPr lang="en-US" sz="2100" b="1" u="sng" dirty="0" smtClean="0">
                <a:cs typeface="Arial" charset="0"/>
              </a:rPr>
              <a:t>”</a:t>
            </a:r>
            <a:r>
              <a:rPr lang="ro-RO" sz="1300" b="1" u="sng" dirty="0" smtClean="0">
                <a:cs typeface="Arial" charset="0"/>
              </a:rPr>
              <a:t/>
            </a:r>
            <a:br>
              <a:rPr lang="ro-RO" sz="1300" b="1" u="sng" dirty="0" smtClean="0">
                <a:cs typeface="Arial" charset="0"/>
              </a:rPr>
            </a:br>
            <a:r>
              <a:rPr lang="ro-RO" sz="1300" b="1" dirty="0" smtClean="0">
                <a:latin typeface="Arial" charset="0"/>
                <a:cs typeface="Arial" charset="0"/>
              </a:rPr>
              <a:t/>
            </a:r>
            <a:br>
              <a:rPr lang="ro-RO" sz="1300" b="1" dirty="0" smtClean="0">
                <a:latin typeface="Arial" charset="0"/>
                <a:cs typeface="Arial" charset="0"/>
              </a:rPr>
            </a:br>
            <a:r>
              <a:rPr lang="ro-RO" sz="1300" b="1" dirty="0" smtClean="0">
                <a:latin typeface="Arial" charset="0"/>
                <a:cs typeface="Arial" charset="0"/>
              </a:rPr>
              <a:t/>
            </a:r>
            <a:br>
              <a:rPr lang="ro-RO" sz="1300" b="1" dirty="0" smtClean="0">
                <a:latin typeface="Arial" charset="0"/>
                <a:cs typeface="Arial" charset="0"/>
              </a:rPr>
            </a:br>
            <a:r>
              <a:rPr lang="ro-RO" sz="1300" b="1" dirty="0" smtClean="0">
                <a:latin typeface="Arial" charset="0"/>
                <a:cs typeface="Arial" charset="0"/>
              </a:rPr>
              <a:t/>
            </a:r>
            <a:br>
              <a:rPr lang="ro-RO" sz="1300" b="1" dirty="0" smtClean="0">
                <a:latin typeface="Arial" charset="0"/>
                <a:cs typeface="Arial" charset="0"/>
              </a:rPr>
            </a:br>
            <a:r>
              <a:rPr lang="ro-RO" sz="1300" b="1" dirty="0" smtClean="0">
                <a:latin typeface="Arial" charset="0"/>
                <a:cs typeface="Arial" charset="0"/>
              </a:rPr>
              <a:t/>
            </a:r>
            <a:br>
              <a:rPr lang="ro-RO" sz="1300" b="1" dirty="0" smtClean="0">
                <a:latin typeface="Arial" charset="0"/>
                <a:cs typeface="Arial" charset="0"/>
              </a:rPr>
            </a:br>
            <a:endParaRPr lang="en-US" sz="2900" dirty="0" smtClean="0"/>
          </a:p>
        </p:txBody>
      </p:sp>
      <p:sp>
        <p:nvSpPr>
          <p:cNvPr id="8195" name="Substituent conținut 6"/>
          <p:cNvSpPr>
            <a:spLocks noGrp="1"/>
          </p:cNvSpPr>
          <p:nvPr>
            <p:ph sz="half" idx="1"/>
          </p:nvPr>
        </p:nvSpPr>
        <p:spPr>
          <a:xfrm>
            <a:off x="457200" y="3581401"/>
            <a:ext cx="4114800" cy="2871788"/>
          </a:xfrm>
        </p:spPr>
        <p:txBody>
          <a:bodyPr>
            <a:normAutofit lnSpcReduction="10000"/>
          </a:bodyPr>
          <a:lstStyle/>
          <a:p>
            <a:pPr marL="0" indent="0" algn="just">
              <a:buNone/>
            </a:pPr>
            <a:r>
              <a:rPr lang="ro-RO" sz="1800" dirty="0" smtClean="0"/>
              <a:t> </a:t>
            </a:r>
            <a:r>
              <a:rPr lang="en-US" sz="1800" b="1" u="sng" dirty="0">
                <a:cs typeface="Arial" charset="0"/>
              </a:rPr>
              <a:t>“</a:t>
            </a:r>
            <a:r>
              <a:rPr lang="ro-RO" sz="1800" b="1" u="sng" dirty="0">
                <a:cs typeface="Arial" charset="0"/>
              </a:rPr>
              <a:t>Prânzul pe roţi pentru oamenii străzii</a:t>
            </a:r>
            <a:r>
              <a:rPr lang="en-US" sz="1800" b="1" u="sng" dirty="0">
                <a:cs typeface="Arial" charset="0"/>
              </a:rPr>
              <a:t>”</a:t>
            </a:r>
            <a:r>
              <a:rPr lang="ro-RO" sz="1100" b="1" u="sng" dirty="0">
                <a:cs typeface="Arial" charset="0"/>
              </a:rPr>
              <a:t/>
            </a:r>
            <a:br>
              <a:rPr lang="ro-RO" sz="1100" b="1" u="sng" dirty="0">
                <a:cs typeface="Arial" charset="0"/>
              </a:rPr>
            </a:br>
            <a:r>
              <a:rPr lang="ro-RO" sz="1100" b="1" dirty="0">
                <a:latin typeface="Arial" charset="0"/>
                <a:cs typeface="Arial" charset="0"/>
              </a:rPr>
              <a:t/>
            </a:r>
            <a:br>
              <a:rPr lang="ro-RO" sz="1100" b="1" dirty="0">
                <a:latin typeface="Arial" charset="0"/>
                <a:cs typeface="Arial" charset="0"/>
              </a:rPr>
            </a:br>
            <a:r>
              <a:rPr lang="ro-RO" sz="1800" dirty="0" smtClean="0"/>
              <a:t>se desfăşoară în perioada sezonului rece decembrie – martie , cu ajutorul unei echipe mobile din cadrul ASCO,</a:t>
            </a:r>
            <a:r>
              <a:rPr lang="en-US" sz="1800" dirty="0" smtClean="0"/>
              <a:t> care</a:t>
            </a:r>
            <a:r>
              <a:rPr lang="ro-RO" sz="1800" dirty="0" smtClean="0"/>
              <a:t> </a:t>
            </a:r>
            <a:r>
              <a:rPr lang="en-US" sz="1800" dirty="0" err="1"/>
              <a:t>începând</a:t>
            </a:r>
            <a:r>
              <a:rPr lang="en-US" sz="1800" dirty="0"/>
              <a:t> cu </a:t>
            </a:r>
            <a:r>
              <a:rPr lang="en-US" sz="1800" dirty="0" err="1"/>
              <a:t>orele</a:t>
            </a:r>
            <a:r>
              <a:rPr lang="en-US" sz="1800" dirty="0"/>
              <a:t> </a:t>
            </a:r>
            <a:r>
              <a:rPr lang="en-US" sz="1800" dirty="0" smtClean="0"/>
              <a:t>12, </a:t>
            </a:r>
            <a:r>
              <a:rPr lang="en-US" sz="1800" dirty="0"/>
              <a:t>se </a:t>
            </a:r>
            <a:r>
              <a:rPr lang="en-US" sz="1800" dirty="0" err="1" smtClean="0"/>
              <a:t>deplaseaza</a:t>
            </a:r>
            <a:r>
              <a:rPr lang="en-US" sz="1800" dirty="0" smtClean="0"/>
              <a:t> </a:t>
            </a:r>
            <a:r>
              <a:rPr lang="en-US" sz="1800" dirty="0" err="1"/>
              <a:t>în</a:t>
            </a:r>
            <a:r>
              <a:rPr lang="en-US" sz="1800" dirty="0"/>
              <a:t> </a:t>
            </a:r>
            <a:r>
              <a:rPr lang="en-US" sz="1800" dirty="0" err="1"/>
              <a:t>Parcul</a:t>
            </a:r>
            <a:r>
              <a:rPr lang="en-US" sz="1800" dirty="0"/>
              <a:t> </a:t>
            </a:r>
            <a:r>
              <a:rPr lang="en-US" sz="1800" dirty="0" err="1"/>
              <a:t>I.C.Brătianu</a:t>
            </a:r>
            <a:r>
              <a:rPr lang="en-US" sz="1800" dirty="0"/>
              <a:t>, </a:t>
            </a:r>
            <a:r>
              <a:rPr lang="en-US" sz="1800" dirty="0" err="1"/>
              <a:t>pe</a:t>
            </a:r>
            <a:r>
              <a:rPr lang="en-US" sz="1800" dirty="0"/>
              <a:t> </a:t>
            </a:r>
            <a:r>
              <a:rPr lang="en-US" sz="1800" dirty="0" err="1"/>
              <a:t>platoul</a:t>
            </a:r>
            <a:r>
              <a:rPr lang="en-US" sz="1800" dirty="0"/>
              <a:t> din </a:t>
            </a:r>
            <a:r>
              <a:rPr lang="en-US" sz="1800" dirty="0" err="1"/>
              <a:t>vecinătatea</a:t>
            </a:r>
            <a:r>
              <a:rPr lang="en-US" sz="1800" dirty="0"/>
              <a:t> </a:t>
            </a:r>
            <a:r>
              <a:rPr lang="en-US" sz="1800" dirty="0" err="1"/>
              <a:t>Hotelului</a:t>
            </a:r>
            <a:r>
              <a:rPr lang="en-US" sz="1800" dirty="0"/>
              <a:t> Hilton din Oradea </a:t>
            </a:r>
            <a:r>
              <a:rPr lang="en-US" sz="1800" dirty="0" err="1"/>
              <a:t>şi</a:t>
            </a:r>
            <a:r>
              <a:rPr lang="en-US" sz="1800" dirty="0"/>
              <a:t> </a:t>
            </a:r>
            <a:r>
              <a:rPr lang="en-US" sz="1800" dirty="0" err="1"/>
              <a:t>pe</a:t>
            </a:r>
            <a:r>
              <a:rPr lang="en-US" sz="1800" dirty="0"/>
              <a:t> str. </a:t>
            </a:r>
            <a:r>
              <a:rPr lang="en-US" sz="1800" dirty="0" err="1"/>
              <a:t>Griviţei</a:t>
            </a:r>
            <a:r>
              <a:rPr lang="en-US" sz="1800" dirty="0"/>
              <a:t>( </a:t>
            </a:r>
            <a:r>
              <a:rPr lang="en-US" sz="1800" dirty="0" err="1"/>
              <a:t>poarta</a:t>
            </a:r>
            <a:r>
              <a:rPr lang="en-US" sz="1800" dirty="0"/>
              <a:t> B de </a:t>
            </a:r>
            <a:r>
              <a:rPr lang="en-US" sz="1800" dirty="0" err="1"/>
              <a:t>intare</a:t>
            </a:r>
            <a:r>
              <a:rPr lang="en-US" sz="1800" dirty="0"/>
              <a:t> </a:t>
            </a:r>
            <a:r>
              <a:rPr lang="en-US" sz="1800" dirty="0" err="1"/>
              <a:t>în</a:t>
            </a:r>
            <a:r>
              <a:rPr lang="en-US" sz="1800" dirty="0"/>
              <a:t> P-ta mare),  </a:t>
            </a:r>
            <a:r>
              <a:rPr lang="en-US" sz="1800" dirty="0" err="1"/>
              <a:t>pentru</a:t>
            </a:r>
            <a:r>
              <a:rPr lang="en-US" sz="1800" dirty="0"/>
              <a:t> a </a:t>
            </a:r>
            <a:r>
              <a:rPr lang="en-US" sz="1800" dirty="0" err="1"/>
              <a:t>împărţi</a:t>
            </a:r>
            <a:r>
              <a:rPr lang="en-US" sz="1800" dirty="0"/>
              <a:t> </a:t>
            </a:r>
            <a:r>
              <a:rPr lang="en-US" sz="1800" dirty="0" err="1"/>
              <a:t>cele</a:t>
            </a:r>
            <a:r>
              <a:rPr lang="en-US" sz="1800" dirty="0"/>
              <a:t> 40 de </a:t>
            </a:r>
            <a:r>
              <a:rPr lang="en-US" sz="1800" dirty="0" err="1"/>
              <a:t>porţii</a:t>
            </a:r>
            <a:r>
              <a:rPr lang="en-US" sz="1800" dirty="0"/>
              <a:t> de </a:t>
            </a:r>
            <a:r>
              <a:rPr lang="en-US" sz="1800" dirty="0" err="1"/>
              <a:t>mâncare</a:t>
            </a:r>
            <a:endParaRPr lang="ro-RO" sz="1800" dirty="0" smtClean="0"/>
          </a:p>
        </p:txBody>
      </p:sp>
      <p:sp>
        <p:nvSpPr>
          <p:cNvPr id="8196" name="Substituent conținut 7"/>
          <p:cNvSpPr>
            <a:spLocks noGrp="1"/>
          </p:cNvSpPr>
          <p:nvPr>
            <p:ph sz="half" idx="2"/>
          </p:nvPr>
        </p:nvSpPr>
        <p:spPr>
          <a:xfrm>
            <a:off x="4495800" y="1196975"/>
            <a:ext cx="4191000" cy="2087563"/>
          </a:xfrm>
        </p:spPr>
        <p:txBody>
          <a:bodyPr>
            <a:normAutofit lnSpcReduction="10000"/>
          </a:bodyPr>
          <a:lstStyle/>
          <a:p>
            <a:r>
              <a:rPr lang="en-US" sz="1800" dirty="0"/>
              <a:t>a</a:t>
            </a:r>
            <a:r>
              <a:rPr lang="ro-RO" sz="1800" dirty="0" smtClean="0"/>
              <a:t>cordă</a:t>
            </a:r>
            <a:r>
              <a:rPr lang="en-US" sz="1800" dirty="0" smtClean="0"/>
              <a:t>m</a:t>
            </a:r>
            <a:r>
              <a:rPr lang="ro-RO" sz="1800" dirty="0" smtClean="0"/>
              <a:t> zilnic de luni până vineri,   </a:t>
            </a:r>
            <a:r>
              <a:rPr lang="en-US" sz="1800" dirty="0" smtClean="0"/>
              <a:t>4</a:t>
            </a:r>
            <a:r>
              <a:rPr lang="ro-RO" sz="1800" dirty="0" smtClean="0"/>
              <a:t>0 de porţii de mâncare constând în felul I şi II pentru oamenii străzii</a:t>
            </a:r>
            <a:r>
              <a:rPr lang="en-US" sz="1800" dirty="0" smtClean="0"/>
              <a:t>.</a:t>
            </a:r>
          </a:p>
          <a:p>
            <a:r>
              <a:rPr lang="en-US" sz="1800" dirty="0"/>
              <a:t>i</a:t>
            </a:r>
            <a:r>
              <a:rPr lang="en-US" sz="1800" dirty="0" smtClean="0"/>
              <a:t>n </a:t>
            </a:r>
            <a:r>
              <a:rPr lang="en-US" sz="1800" dirty="0" err="1" smtClean="0"/>
              <a:t>anul</a:t>
            </a:r>
            <a:r>
              <a:rPr lang="en-US" sz="1800" dirty="0" smtClean="0"/>
              <a:t> 2015, au </a:t>
            </a:r>
            <a:r>
              <a:rPr lang="en-US" sz="1800" dirty="0" err="1" smtClean="0"/>
              <a:t>fost</a:t>
            </a:r>
            <a:r>
              <a:rPr lang="en-US" sz="1800" dirty="0" smtClean="0"/>
              <a:t> </a:t>
            </a:r>
            <a:r>
              <a:rPr lang="en-US" sz="1800" dirty="0" err="1" smtClean="0"/>
              <a:t>distribuite</a:t>
            </a:r>
            <a:r>
              <a:rPr lang="en-US" sz="1800" dirty="0" smtClean="0"/>
              <a:t> 800 de </a:t>
            </a:r>
            <a:r>
              <a:rPr lang="en-US" sz="1800" dirty="0" err="1" smtClean="0"/>
              <a:t>portii</a:t>
            </a:r>
            <a:r>
              <a:rPr lang="en-US" sz="1800" dirty="0" smtClean="0"/>
              <a:t> de </a:t>
            </a:r>
            <a:r>
              <a:rPr lang="en-US" sz="1800" dirty="0" err="1" smtClean="0"/>
              <a:t>mancare</a:t>
            </a:r>
            <a:r>
              <a:rPr lang="en-US" sz="1800" dirty="0" smtClean="0"/>
              <a:t> </a:t>
            </a:r>
            <a:r>
              <a:rPr lang="en-US" sz="1800" dirty="0" err="1" smtClean="0"/>
              <a:t>pentru</a:t>
            </a:r>
            <a:r>
              <a:rPr lang="en-US" sz="1800" dirty="0" smtClean="0"/>
              <a:t> </a:t>
            </a:r>
            <a:r>
              <a:rPr lang="en-US" sz="1800" dirty="0" err="1" smtClean="0"/>
              <a:t>oamenii</a:t>
            </a:r>
            <a:r>
              <a:rPr lang="en-US" sz="1800" dirty="0" smtClean="0"/>
              <a:t> </a:t>
            </a:r>
            <a:r>
              <a:rPr lang="en-US" sz="1800" dirty="0" err="1" smtClean="0"/>
              <a:t>strazii</a:t>
            </a:r>
            <a:endParaRPr lang="ro-RO" sz="1800" dirty="0" smtClean="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1" y="1143000"/>
            <a:ext cx="3886200" cy="23012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00600" y="3124200"/>
            <a:ext cx="3810000" cy="304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594140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reptunghi 1"/>
          <p:cNvSpPr>
            <a:spLocks noChangeArrowheads="1"/>
          </p:cNvSpPr>
          <p:nvPr/>
        </p:nvSpPr>
        <p:spPr bwMode="auto">
          <a:xfrm>
            <a:off x="1828800" y="142878"/>
            <a:ext cx="6248400" cy="830997"/>
          </a:xfrm>
          <a:prstGeom prst="rect">
            <a:avLst/>
          </a:prstGeom>
          <a:noFill/>
          <a:ln w="9525">
            <a:noFill/>
            <a:miter lim="800000"/>
            <a:headEnd/>
            <a:tailEnd/>
          </a:ln>
        </p:spPr>
        <p:txBody>
          <a:bodyPr wrap="square">
            <a:spAutoFit/>
          </a:bodyPr>
          <a:lstStyle/>
          <a:p>
            <a:pPr algn="ctr" eaLnBrk="0" hangingPunct="0"/>
            <a:r>
              <a:rPr lang="ro-RO" sz="2400" dirty="0" smtClean="0"/>
              <a:t>Azilul de</a:t>
            </a:r>
            <a:r>
              <a:rPr lang="en-US" sz="2400" dirty="0" smtClean="0"/>
              <a:t> </a:t>
            </a:r>
            <a:r>
              <a:rPr lang="en-US" sz="2400" dirty="0" err="1" smtClean="0"/>
              <a:t>Noapte</a:t>
            </a:r>
            <a:r>
              <a:rPr lang="en-US" sz="2400" dirty="0" smtClean="0"/>
              <a:t> - </a:t>
            </a:r>
            <a:r>
              <a:rPr lang="ro-RO" sz="2400" dirty="0"/>
              <a:t>str. Gutenberg nr.</a:t>
            </a:r>
            <a:r>
              <a:rPr lang="en-US" sz="2400" dirty="0"/>
              <a:t>8</a:t>
            </a:r>
            <a:endParaRPr lang="en-US" sz="2800" dirty="0"/>
          </a:p>
          <a:p>
            <a:pPr algn="ctr" eaLnBrk="0" hangingPunct="0"/>
            <a:endParaRPr lang="ro-RO" sz="2400" b="1" u="sng" dirty="0">
              <a:latin typeface="Calibri" pitchFamily="34" charset="0"/>
              <a:cs typeface="Times New Roman" pitchFamily="18" charset="0"/>
            </a:endParaRPr>
          </a:p>
        </p:txBody>
      </p:sp>
      <p:sp>
        <p:nvSpPr>
          <p:cNvPr id="9219" name="Dreptunghi 2"/>
          <p:cNvSpPr>
            <a:spLocks noChangeArrowheads="1"/>
          </p:cNvSpPr>
          <p:nvPr/>
        </p:nvSpPr>
        <p:spPr bwMode="auto">
          <a:xfrm>
            <a:off x="0" y="685800"/>
            <a:ext cx="5919406" cy="6617196"/>
          </a:xfrm>
          <a:prstGeom prst="rect">
            <a:avLst/>
          </a:prstGeom>
          <a:noFill/>
          <a:ln w="9525">
            <a:noFill/>
            <a:miter lim="800000"/>
            <a:headEnd/>
            <a:tailEnd/>
          </a:ln>
        </p:spPr>
        <p:txBody>
          <a:bodyPr wrap="square">
            <a:spAutoFit/>
          </a:bodyPr>
          <a:lstStyle/>
          <a:p>
            <a:pPr algn="just"/>
            <a:r>
              <a:rPr lang="ro-RO" sz="1400" b="1" dirty="0" smtClean="0"/>
              <a:t>Activităţi </a:t>
            </a:r>
            <a:r>
              <a:rPr lang="ro-RO" sz="1400" b="1" dirty="0"/>
              <a:t>desfăşurate</a:t>
            </a:r>
            <a:r>
              <a:rPr lang="ro-RO" sz="1400" dirty="0"/>
              <a:t>:</a:t>
            </a:r>
            <a:endParaRPr lang="en-US" sz="1400" dirty="0"/>
          </a:p>
          <a:p>
            <a:pPr marL="285750" lvl="0" indent="-285750" algn="just">
              <a:buFont typeface="Arial" panose="020B0604020202020204" pitchFamily="34" charset="0"/>
              <a:buChar char="•"/>
            </a:pPr>
            <a:r>
              <a:rPr lang="en-US" sz="1400" dirty="0"/>
              <a:t>c</a:t>
            </a:r>
            <a:r>
              <a:rPr lang="ro-RO" sz="1400" dirty="0" smtClean="0"/>
              <a:t>az</a:t>
            </a:r>
            <a:r>
              <a:rPr lang="en-US" sz="1400" dirty="0" smtClean="0"/>
              <a:t>a</a:t>
            </a:r>
            <a:r>
              <a:rPr lang="ro-RO" sz="1400" dirty="0" smtClean="0"/>
              <a:t>r</a:t>
            </a:r>
            <a:r>
              <a:rPr lang="en-US" sz="1400" dirty="0" err="1" smtClean="0"/>
              <a:t>ea</a:t>
            </a:r>
            <a:r>
              <a:rPr lang="en-US" sz="1400" dirty="0" smtClean="0"/>
              <a:t> </a:t>
            </a:r>
            <a:r>
              <a:rPr lang="ro-RO" sz="1400" dirty="0" smtClean="0"/>
              <a:t> </a:t>
            </a:r>
            <a:r>
              <a:rPr lang="ro-RO" sz="1400" dirty="0"/>
              <a:t>pe timp de noapte </a:t>
            </a:r>
            <a:r>
              <a:rPr lang="ro-RO" sz="1400" dirty="0" smtClean="0"/>
              <a:t>a</a:t>
            </a:r>
            <a:r>
              <a:rPr lang="en-US" sz="1400" dirty="0" smtClean="0"/>
              <a:t> 242 de</a:t>
            </a:r>
            <a:r>
              <a:rPr lang="ro-RO" sz="1400" dirty="0" smtClean="0"/>
              <a:t> beneficiari</a:t>
            </a:r>
            <a:endParaRPr lang="en-US" sz="1400" dirty="0"/>
          </a:p>
          <a:p>
            <a:pPr marL="285750" lvl="0" indent="-285750" algn="just">
              <a:buFont typeface="Arial" panose="020B0604020202020204" pitchFamily="34" charset="0"/>
              <a:buChar char="•"/>
            </a:pPr>
            <a:r>
              <a:rPr lang="ro-RO" sz="1400" dirty="0"/>
              <a:t>identificarea potenţialilor beneficiari, cu ajutorul organelor abilitate sau a unor instituții care oferă servicii sociale sau medicale, la sesizarea cetățenilor municipiului sau a altor instituții.</a:t>
            </a:r>
            <a:endParaRPr lang="en-US" sz="1400" dirty="0"/>
          </a:p>
          <a:p>
            <a:pPr marL="285750" lvl="0" indent="-285750" algn="just">
              <a:buFont typeface="Arial" panose="020B0604020202020204" pitchFamily="34" charset="0"/>
              <a:buChar char="•"/>
            </a:pPr>
            <a:r>
              <a:rPr lang="ro-RO" sz="1400" dirty="0"/>
              <a:t>consiliere individuală și de grup </a:t>
            </a:r>
            <a:endParaRPr lang="en-US" sz="1400" dirty="0" smtClean="0"/>
          </a:p>
          <a:p>
            <a:pPr marL="285750" lvl="0" indent="-285750" algn="just">
              <a:buFont typeface="Arial" panose="020B0604020202020204" pitchFamily="34" charset="0"/>
              <a:buChar char="•"/>
            </a:pPr>
            <a:r>
              <a:rPr lang="ro-RO" sz="1400" dirty="0" smtClean="0"/>
              <a:t>activități gospodărești</a:t>
            </a:r>
            <a:endParaRPr lang="en-US" sz="1400" dirty="0"/>
          </a:p>
          <a:p>
            <a:pPr marL="285750" lvl="0" indent="-285750" algn="just">
              <a:buFont typeface="Arial" panose="020B0604020202020204" pitchFamily="34" charset="0"/>
              <a:buChar char="•"/>
            </a:pPr>
            <a:r>
              <a:rPr lang="ro-RO" sz="1400" dirty="0" smtClean="0"/>
              <a:t>deprinderea </a:t>
            </a:r>
            <a:r>
              <a:rPr lang="ro-RO" sz="1400" dirty="0"/>
              <a:t>asistaților cu un mod de viață </a:t>
            </a:r>
            <a:r>
              <a:rPr lang="ro-RO" sz="1400" dirty="0" smtClean="0"/>
              <a:t>organiza</a:t>
            </a:r>
            <a:r>
              <a:rPr lang="en-US" sz="1400" dirty="0" smtClean="0"/>
              <a:t>t</a:t>
            </a:r>
          </a:p>
          <a:p>
            <a:pPr marL="285750" lvl="0" indent="-285750" algn="just">
              <a:buFont typeface="Arial" panose="020B0604020202020204" pitchFamily="34" charset="0"/>
              <a:buChar char="•"/>
            </a:pPr>
            <a:r>
              <a:rPr lang="ro-RO" sz="1400" dirty="0" smtClean="0"/>
              <a:t>formarea </a:t>
            </a:r>
            <a:r>
              <a:rPr lang="ro-RO" sz="1400" dirty="0"/>
              <a:t>abilităților minime necesare unei relaționări eficiente cu instituțiile furnizoare de servicii sociale și în </a:t>
            </a:r>
            <a:r>
              <a:rPr lang="ro-RO" sz="1400" dirty="0" smtClean="0"/>
              <a:t>societat</a:t>
            </a:r>
            <a:r>
              <a:rPr lang="en-US" sz="1400" dirty="0" smtClean="0"/>
              <a:t>e</a:t>
            </a:r>
          </a:p>
          <a:p>
            <a:pPr marL="285750" lvl="0" indent="-285750" algn="just">
              <a:buFont typeface="Arial" panose="020B0604020202020204" pitchFamily="34" charset="0"/>
              <a:buChar char="•"/>
            </a:pPr>
            <a:r>
              <a:rPr lang="ro-RO" sz="1400" dirty="0" smtClean="0"/>
              <a:t>sprijin </a:t>
            </a:r>
            <a:r>
              <a:rPr lang="ro-RO" sz="1400" dirty="0"/>
              <a:t>în integrarea în muncă a asistaților </a:t>
            </a:r>
            <a:r>
              <a:rPr lang="ro-RO" sz="1400" dirty="0" smtClean="0"/>
              <a:t>: </a:t>
            </a:r>
            <a:r>
              <a:rPr lang="ro-RO" sz="1400" b="1" dirty="0"/>
              <a:t>15 </a:t>
            </a:r>
            <a:r>
              <a:rPr lang="ro-RO" sz="1400" dirty="0"/>
              <a:t>persoane (</a:t>
            </a:r>
            <a:r>
              <a:rPr lang="ro-RO" sz="1400" b="1" dirty="0"/>
              <a:t>4 s-au angajat </a:t>
            </a:r>
            <a:r>
              <a:rPr lang="ro-RO" sz="1400" b="1" dirty="0" smtClean="0"/>
              <a:t>efectiv</a:t>
            </a:r>
            <a:r>
              <a:rPr lang="en-US" sz="1400" b="1" dirty="0" smtClean="0"/>
              <a:t>)</a:t>
            </a:r>
            <a:endParaRPr lang="en-US" sz="1400" b="1" dirty="0"/>
          </a:p>
          <a:p>
            <a:pPr marL="285750" lvl="0" indent="-285750" algn="just">
              <a:buFont typeface="Arial" panose="020B0604020202020204" pitchFamily="34" charset="0"/>
              <a:buChar char="•"/>
            </a:pPr>
            <a:r>
              <a:rPr lang="ro-RO" sz="1400" dirty="0" smtClean="0"/>
              <a:t>îndrumare </a:t>
            </a:r>
            <a:r>
              <a:rPr lang="ro-RO" sz="1400" dirty="0"/>
              <a:t>și sprijin în obținerea unui alt spațiu locativ sau locuință în limita posibilităților existente și în condițiile </a:t>
            </a:r>
            <a:r>
              <a:rPr lang="ro-RO" sz="1400" dirty="0" smtClean="0"/>
              <a:t>legi</a:t>
            </a:r>
            <a:r>
              <a:rPr lang="en-US" sz="1400" dirty="0" err="1" smtClean="0"/>
              <a:t>i</a:t>
            </a:r>
            <a:endParaRPr lang="en-US" sz="1400" dirty="0"/>
          </a:p>
          <a:p>
            <a:pPr marL="285750" lvl="0" indent="-285750" algn="just">
              <a:buFont typeface="Arial" panose="020B0604020202020204" pitchFamily="34" charset="0"/>
              <a:buChar char="•"/>
            </a:pPr>
            <a:r>
              <a:rPr lang="ro-RO" sz="1400" dirty="0" smtClean="0"/>
              <a:t>îndrumare </a:t>
            </a:r>
            <a:r>
              <a:rPr lang="ro-RO" sz="1400" dirty="0"/>
              <a:t>și sprijin în vederea înscrierii la un medic de familie: </a:t>
            </a:r>
            <a:r>
              <a:rPr lang="ro-RO" sz="1400" b="1" dirty="0"/>
              <a:t>16</a:t>
            </a:r>
            <a:r>
              <a:rPr lang="ro-RO" sz="1400" dirty="0"/>
              <a:t> </a:t>
            </a:r>
            <a:r>
              <a:rPr lang="ro-RO" sz="1400" dirty="0" smtClean="0"/>
              <a:t>persoane</a:t>
            </a:r>
            <a:endParaRPr lang="en-US" sz="1400" dirty="0"/>
          </a:p>
          <a:p>
            <a:pPr marL="285750" lvl="0" indent="-285750" algn="just">
              <a:buFont typeface="Arial" panose="020B0604020202020204" pitchFamily="34" charset="0"/>
              <a:buChar char="•"/>
            </a:pPr>
            <a:r>
              <a:rPr lang="ro-RO" sz="1400" dirty="0" smtClean="0"/>
              <a:t>sprijin </a:t>
            </a:r>
            <a:r>
              <a:rPr lang="ro-RO" sz="1400" dirty="0"/>
              <a:t>în întocmirea actelor de identitate și a altor acte și drepturi în conformitate cu legislația în vigoare: </a:t>
            </a:r>
            <a:r>
              <a:rPr lang="ro-RO" sz="1400" b="1" dirty="0"/>
              <a:t>29</a:t>
            </a:r>
            <a:r>
              <a:rPr lang="ro-RO" sz="1400" dirty="0"/>
              <a:t> </a:t>
            </a:r>
            <a:r>
              <a:rPr lang="ro-RO" sz="1400" dirty="0" smtClean="0"/>
              <a:t>persoane</a:t>
            </a:r>
            <a:endParaRPr lang="en-US" sz="1400" dirty="0"/>
          </a:p>
          <a:p>
            <a:pPr marL="285750" lvl="0" indent="-285750" algn="just">
              <a:buFont typeface="Arial" panose="020B0604020202020204" pitchFamily="34" charset="0"/>
              <a:buChar char="•"/>
            </a:pPr>
            <a:r>
              <a:rPr lang="ro-RO" sz="1400" dirty="0" smtClean="0"/>
              <a:t>intermedierea</a:t>
            </a:r>
            <a:r>
              <a:rPr lang="ro-RO" sz="1400" dirty="0"/>
              <a:t>, în condițiile legii, a internării în cămine care acordă asistență socială și medicală, în instituții de ocrotire a sănătății: </a:t>
            </a:r>
            <a:r>
              <a:rPr lang="ro-RO" sz="1400" b="1" dirty="0"/>
              <a:t>26</a:t>
            </a:r>
            <a:r>
              <a:rPr lang="ro-RO" sz="1400" dirty="0"/>
              <a:t> </a:t>
            </a:r>
            <a:r>
              <a:rPr lang="ro-RO" sz="1400" dirty="0" smtClean="0"/>
              <a:t>persoane</a:t>
            </a:r>
            <a:endParaRPr lang="en-US" sz="1400" dirty="0"/>
          </a:p>
          <a:p>
            <a:pPr marL="285750" lvl="0" indent="-285750" algn="just">
              <a:buFont typeface="Arial" panose="020B0604020202020204" pitchFamily="34" charset="0"/>
              <a:buChar char="•"/>
            </a:pPr>
            <a:r>
              <a:rPr lang="ro-RO" sz="1400" dirty="0" smtClean="0"/>
              <a:t>sprijin </a:t>
            </a:r>
            <a:r>
              <a:rPr lang="ro-RO" sz="1400" dirty="0"/>
              <a:t>în întocmirea dosarului de solicitare sau prelungire a certificatului de handicap: </a:t>
            </a:r>
            <a:r>
              <a:rPr lang="ro-RO" sz="1400" b="1" dirty="0"/>
              <a:t>28</a:t>
            </a:r>
            <a:r>
              <a:rPr lang="ro-RO" sz="1400" dirty="0"/>
              <a:t> </a:t>
            </a:r>
            <a:r>
              <a:rPr lang="ro-RO" sz="1400" dirty="0" smtClean="0"/>
              <a:t>persoane</a:t>
            </a:r>
            <a:endParaRPr lang="en-US" sz="1400" dirty="0"/>
          </a:p>
          <a:p>
            <a:pPr marL="285750" lvl="0" indent="-285750" algn="just">
              <a:buFont typeface="Arial" panose="020B0604020202020204" pitchFamily="34" charset="0"/>
              <a:buChar char="•"/>
            </a:pPr>
            <a:r>
              <a:rPr lang="ro-RO" sz="1400" dirty="0" smtClean="0"/>
              <a:t>sprijinirea </a:t>
            </a:r>
            <a:r>
              <a:rPr lang="ro-RO" sz="1400" dirty="0"/>
              <a:t>unor persoane din alte localităţi să se deplaseze spre adresele de domiciliu: </a:t>
            </a:r>
            <a:r>
              <a:rPr lang="ro-RO" sz="1400" b="1" dirty="0"/>
              <a:t>83 </a:t>
            </a:r>
            <a:r>
              <a:rPr lang="ro-RO" sz="1400" b="1" dirty="0" smtClean="0"/>
              <a:t>persoane</a:t>
            </a:r>
            <a:endParaRPr lang="en-US" sz="1400" dirty="0"/>
          </a:p>
          <a:p>
            <a:pPr marL="285750" lvl="0" indent="-285750" algn="just">
              <a:buFont typeface="Arial" panose="020B0604020202020204" pitchFamily="34" charset="0"/>
              <a:buChar char="•"/>
            </a:pPr>
            <a:r>
              <a:rPr lang="ro-RO" sz="1400" dirty="0" smtClean="0"/>
              <a:t>colaborarea </a:t>
            </a:r>
            <a:r>
              <a:rPr lang="ro-RO" sz="1400" dirty="0"/>
              <a:t>cu organizații non-guvernamentale în vederea soluționării problemelor persoanelor asistate </a:t>
            </a:r>
            <a:endParaRPr lang="en-US" sz="1400" dirty="0"/>
          </a:p>
          <a:p>
            <a:pPr algn="just"/>
            <a:r>
              <a:rPr lang="en-US" sz="1400" dirty="0"/>
              <a:t> </a:t>
            </a:r>
          </a:p>
          <a:p>
            <a:pPr algn="just" eaLnBrk="0" hangingPunct="0">
              <a:buFontTx/>
              <a:buChar char="•"/>
            </a:pPr>
            <a:endParaRPr lang="en-US" sz="1600" b="1" dirty="0"/>
          </a:p>
          <a:p>
            <a:pPr algn="just" eaLnBrk="0" hangingPunct="0"/>
            <a:endParaRPr lang="ro-RO" sz="1600" b="1" dirty="0">
              <a:cs typeface="Times New Roman" pitchFamily="18" charset="0"/>
            </a:endParaRPr>
          </a:p>
        </p:txBody>
      </p:sp>
      <p:pic>
        <p:nvPicPr>
          <p:cNvPr id="9220" name="Picture 5" descr="http://cristv.ro/wp-content/uploads/2010/12/azil.jpg"/>
          <p:cNvPicPr>
            <a:picLocks noChangeAspect="1" noChangeArrowheads="1"/>
          </p:cNvPicPr>
          <p:nvPr/>
        </p:nvPicPr>
        <p:blipFill>
          <a:blip r:embed="rId2" cstate="print"/>
          <a:srcRect/>
          <a:stretch>
            <a:fillRect/>
          </a:stretch>
        </p:blipFill>
        <p:spPr bwMode="auto">
          <a:xfrm>
            <a:off x="5919406" y="3200400"/>
            <a:ext cx="3010281" cy="2285999"/>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19407" y="844740"/>
            <a:ext cx="2877312" cy="21579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2614907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asetăText 5"/>
          <p:cNvSpPr txBox="1">
            <a:spLocks noChangeArrowheads="1"/>
          </p:cNvSpPr>
          <p:nvPr/>
        </p:nvSpPr>
        <p:spPr bwMode="auto">
          <a:xfrm>
            <a:off x="285750" y="1071563"/>
            <a:ext cx="8553450" cy="923330"/>
          </a:xfrm>
          <a:prstGeom prst="rect">
            <a:avLst/>
          </a:prstGeom>
          <a:noFill/>
          <a:ln w="9525">
            <a:noFill/>
            <a:miter lim="800000"/>
            <a:headEnd/>
            <a:tailEnd/>
          </a:ln>
        </p:spPr>
        <p:txBody>
          <a:bodyPr wrap="square">
            <a:spAutoFit/>
          </a:bodyPr>
          <a:lstStyle/>
          <a:p>
            <a:pPr algn="just"/>
            <a:r>
              <a:rPr lang="ro-RO" b="1" dirty="0">
                <a:solidFill>
                  <a:schemeClr val="accent5">
                    <a:lumMod val="50000"/>
                  </a:schemeClr>
                </a:solidFill>
                <a:latin typeface="Calibri" pitchFamily="34" charset="0"/>
                <a:cs typeface="Arial" charset="0"/>
              </a:rPr>
              <a:t>Administraţia Socială Comunitară Oradea </a:t>
            </a:r>
            <a:r>
              <a:rPr lang="ro-RO" dirty="0">
                <a:latin typeface="Calibri" pitchFamily="34" charset="0"/>
                <a:cs typeface="Arial" charset="0"/>
              </a:rPr>
              <a:t>este serviciul public de asistenţă socială aflat în subordinea Consiliului </a:t>
            </a:r>
            <a:r>
              <a:rPr lang="en-US" dirty="0">
                <a:latin typeface="Calibri" pitchFamily="34" charset="0"/>
                <a:cs typeface="Arial" charset="0"/>
              </a:rPr>
              <a:t>L</a:t>
            </a:r>
            <a:r>
              <a:rPr lang="ro-RO" dirty="0" err="1">
                <a:latin typeface="Calibri" pitchFamily="34" charset="0"/>
                <a:cs typeface="Arial" charset="0"/>
              </a:rPr>
              <a:t>ocal</a:t>
            </a:r>
            <a:r>
              <a:rPr lang="ro-RO" dirty="0">
                <a:latin typeface="Calibri" pitchFamily="34" charset="0"/>
                <a:cs typeface="Arial" charset="0"/>
              </a:rPr>
              <a:t> al municipiului </a:t>
            </a:r>
            <a:r>
              <a:rPr lang="ro-RO" dirty="0" smtClean="0">
                <a:latin typeface="Calibri" pitchFamily="34" charset="0"/>
                <a:cs typeface="Arial" charset="0"/>
              </a:rPr>
              <a:t>Oradea  şi face parte din sistemul naţional de asistenţă socială.</a:t>
            </a:r>
            <a:endParaRPr lang="en-US" dirty="0">
              <a:latin typeface="Calibri" pitchFamily="34" charset="0"/>
            </a:endParaRPr>
          </a:p>
        </p:txBody>
      </p:sp>
      <p:sp>
        <p:nvSpPr>
          <p:cNvPr id="5123" name="CasetăText 13"/>
          <p:cNvSpPr txBox="1">
            <a:spLocks noChangeArrowheads="1"/>
          </p:cNvSpPr>
          <p:nvPr/>
        </p:nvSpPr>
        <p:spPr bwMode="auto">
          <a:xfrm>
            <a:off x="357188" y="3505200"/>
            <a:ext cx="8558212" cy="2031325"/>
          </a:xfrm>
          <a:prstGeom prst="rect">
            <a:avLst/>
          </a:prstGeom>
          <a:noFill/>
          <a:ln w="9525">
            <a:noFill/>
            <a:miter lim="800000"/>
            <a:headEnd/>
            <a:tailEnd/>
          </a:ln>
        </p:spPr>
        <p:txBody>
          <a:bodyPr wrap="square">
            <a:spAutoFit/>
          </a:bodyPr>
          <a:lstStyle/>
          <a:p>
            <a:pPr algn="just"/>
            <a:r>
              <a:rPr lang="ro-RO" b="1" dirty="0" smtClean="0">
                <a:solidFill>
                  <a:schemeClr val="accent5">
                    <a:lumMod val="50000"/>
                  </a:schemeClr>
                </a:solidFill>
                <a:latin typeface="Calibri" pitchFamily="34" charset="0"/>
              </a:rPr>
              <a:t>Obiectivul </a:t>
            </a:r>
            <a:r>
              <a:rPr lang="ro-RO" b="1" dirty="0">
                <a:solidFill>
                  <a:schemeClr val="accent5">
                    <a:lumMod val="50000"/>
                  </a:schemeClr>
                </a:solidFill>
                <a:latin typeface="Calibri" pitchFamily="34" charset="0"/>
              </a:rPr>
              <a:t>general al ASCO </a:t>
            </a:r>
            <a:r>
              <a:rPr lang="ro-RO" dirty="0">
                <a:latin typeface="Calibri" pitchFamily="34" charset="0"/>
              </a:rPr>
              <a:t>este cunoaşterea şi evaluarea situaţiei sociale a comunităţii locale, dezvoltarea şi îmbunătăţirea reţelei de servicii sociale existente în funcţie de caracteristicile sociale locale, în vederea identificării măsurilor şi acţiunilor necesare pentru a răspunde nevoilor sociale individuale, familiale sau de grup,  în scopul prevenirii şi depăşirii unor situaţii de dificultate, vulnerabilitate sau dependenţă, pentru prezervarea autonomiei şi protecţiei persoanei, pentru prevenirea marginalizării şi excluziunii sociale şi creşterea calităţii vieţii</a:t>
            </a:r>
            <a:r>
              <a:rPr lang="en-US" dirty="0">
                <a:latin typeface="Calibri" pitchFamily="34" charset="0"/>
              </a:rPr>
              <a:t>.</a:t>
            </a:r>
            <a:r>
              <a:rPr lang="ro-RO" dirty="0">
                <a:latin typeface="Calibri" pitchFamily="34" charset="0"/>
              </a:rPr>
              <a:t> </a:t>
            </a:r>
            <a:endParaRPr lang="en-US" dirty="0">
              <a:latin typeface="Calibri" pitchFamily="34" charset="0"/>
            </a:endParaRPr>
          </a:p>
        </p:txBody>
      </p:sp>
      <p:sp>
        <p:nvSpPr>
          <p:cNvPr id="15" name="CasetăText 14"/>
          <p:cNvSpPr txBox="1"/>
          <p:nvPr/>
        </p:nvSpPr>
        <p:spPr>
          <a:xfrm>
            <a:off x="685800" y="500063"/>
            <a:ext cx="2438399" cy="461665"/>
          </a:xfrm>
          <a:prstGeom prst="rect">
            <a:avLst/>
          </a:prstGeom>
          <a:noFill/>
        </p:spPr>
        <p:txBody>
          <a:bodyPr wrap="square">
            <a:spAutoFit/>
          </a:bodyPr>
          <a:lstStyle/>
          <a:p>
            <a:pPr algn="r">
              <a:defRPr/>
            </a:pPr>
            <a:r>
              <a:rPr lang="ro-RO" sz="2400" b="1" dirty="0">
                <a:solidFill>
                  <a:schemeClr val="accent5">
                    <a:lumMod val="50000"/>
                  </a:schemeClr>
                </a:solidFill>
                <a:latin typeface="+mj-lt"/>
              </a:rPr>
              <a:t>CINE SUNTEM</a:t>
            </a:r>
            <a:r>
              <a:rPr lang="en-US" sz="2400" b="1" dirty="0">
                <a:solidFill>
                  <a:schemeClr val="accent5">
                    <a:lumMod val="50000"/>
                  </a:schemeClr>
                </a:solidFill>
                <a:latin typeface="+mj-lt"/>
              </a:rPr>
              <a:t>?</a:t>
            </a:r>
          </a:p>
        </p:txBody>
      </p:sp>
      <p:sp>
        <p:nvSpPr>
          <p:cNvPr id="16" name="CasetăText 15"/>
          <p:cNvSpPr txBox="1"/>
          <p:nvPr/>
        </p:nvSpPr>
        <p:spPr>
          <a:xfrm>
            <a:off x="685801" y="2590801"/>
            <a:ext cx="1981199" cy="461665"/>
          </a:xfrm>
          <a:prstGeom prst="rect">
            <a:avLst/>
          </a:prstGeom>
          <a:noFill/>
        </p:spPr>
        <p:txBody>
          <a:bodyPr wrap="square">
            <a:spAutoFit/>
          </a:bodyPr>
          <a:lstStyle/>
          <a:p>
            <a:pPr>
              <a:defRPr/>
            </a:pPr>
            <a:r>
              <a:rPr lang="en-US" b="1" dirty="0">
                <a:solidFill>
                  <a:schemeClr val="bg1">
                    <a:lumMod val="65000"/>
                  </a:schemeClr>
                </a:solidFill>
              </a:rPr>
              <a:t>     </a:t>
            </a:r>
            <a:r>
              <a:rPr lang="ro-RO" b="1" dirty="0" smtClean="0">
                <a:solidFill>
                  <a:schemeClr val="bg1">
                    <a:lumMod val="65000"/>
                  </a:schemeClr>
                </a:solidFill>
              </a:rPr>
              <a:t>  </a:t>
            </a:r>
            <a:r>
              <a:rPr lang="en-US" sz="2400" b="1" dirty="0" smtClean="0">
                <a:solidFill>
                  <a:schemeClr val="accent5">
                    <a:lumMod val="50000"/>
                  </a:schemeClr>
                </a:solidFill>
                <a:latin typeface="+mj-lt"/>
              </a:rPr>
              <a:t>CE </a:t>
            </a:r>
            <a:r>
              <a:rPr lang="en-US" sz="2400" b="1" dirty="0">
                <a:solidFill>
                  <a:schemeClr val="accent5">
                    <a:lumMod val="50000"/>
                  </a:schemeClr>
                </a:solidFill>
                <a:latin typeface="+mj-lt"/>
              </a:rPr>
              <a:t>FACEM?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fontScale="90000"/>
          </a:bodyPr>
          <a:lstStyle/>
          <a:p>
            <a:r>
              <a:rPr lang="en-US" b="1" dirty="0" smtClean="0"/>
              <a:t/>
            </a:r>
            <a:br>
              <a:rPr lang="en-US" b="1" dirty="0" smtClean="0"/>
            </a:br>
            <a:r>
              <a:rPr lang="en-US" b="1" dirty="0" smtClean="0"/>
              <a:t/>
            </a:r>
            <a:br>
              <a:rPr lang="en-US" b="1" dirty="0" smtClean="0"/>
            </a:br>
            <a:r>
              <a:rPr lang="ro-RO" sz="2200" b="1" dirty="0" smtClean="0"/>
              <a:t>CENTRUL </a:t>
            </a:r>
            <a:r>
              <a:rPr lang="en-US" sz="2200" b="1" dirty="0" smtClean="0"/>
              <a:t>SOCIAL CU DESTINATIE MULTIFUNCTIONALA </a:t>
            </a:r>
            <a:r>
              <a:rPr lang="ro-RO" sz="2200" b="1" dirty="0" smtClean="0"/>
              <a:t>CANDEO</a:t>
            </a:r>
            <a:r>
              <a:rPr lang="en-US" sz="2200" b="1" dirty="0" smtClean="0"/>
              <a:t> </a:t>
            </a:r>
            <a:br>
              <a:rPr lang="en-US" sz="2200" b="1" dirty="0" smtClean="0"/>
            </a:br>
            <a:r>
              <a:rPr lang="en-US" sz="2200" b="1" dirty="0" smtClean="0"/>
              <a:t> str. Iuliu </a:t>
            </a:r>
            <a:r>
              <a:rPr lang="en-US" sz="2200" b="1" dirty="0" err="1" smtClean="0"/>
              <a:t>Maniu</a:t>
            </a:r>
            <a:r>
              <a:rPr lang="en-US" sz="2200" b="1" dirty="0" smtClean="0"/>
              <a:t> </a:t>
            </a:r>
            <a:r>
              <a:rPr lang="en-US" sz="2200" b="1" dirty="0" err="1" smtClean="0"/>
              <a:t>nr</a:t>
            </a:r>
            <a:r>
              <a:rPr lang="en-US" sz="2200" b="1" dirty="0"/>
              <a:t>.</a:t>
            </a:r>
            <a:r>
              <a:rPr lang="en-US" sz="2200" b="1" dirty="0" smtClean="0"/>
              <a:t> 20</a:t>
            </a:r>
            <a:r>
              <a:rPr lang="en-US" dirty="0"/>
              <a:t/>
            </a:r>
            <a:br>
              <a:rPr lang="en-US" dirty="0"/>
            </a:br>
            <a:r>
              <a:rPr lang="ro-RO" b="1" dirty="0"/>
              <a:t> </a:t>
            </a:r>
            <a:r>
              <a:rPr lang="en-US" dirty="0" smtClean="0"/>
              <a:t/>
            </a:r>
            <a:br>
              <a:rPr lang="en-US" dirty="0" smtClean="0"/>
            </a:br>
            <a:endParaRPr lang="en-US" dirty="0"/>
          </a:p>
        </p:txBody>
      </p:sp>
      <p:sp>
        <p:nvSpPr>
          <p:cNvPr id="3" name="Content Placeholder 2"/>
          <p:cNvSpPr>
            <a:spLocks noGrp="1"/>
          </p:cNvSpPr>
          <p:nvPr>
            <p:ph idx="1"/>
          </p:nvPr>
        </p:nvSpPr>
        <p:spPr>
          <a:xfrm>
            <a:off x="152400" y="685801"/>
            <a:ext cx="8839200" cy="4191000"/>
          </a:xfrm>
        </p:spPr>
        <p:txBody>
          <a:bodyPr>
            <a:normAutofit fontScale="40000" lnSpcReduction="20000"/>
          </a:bodyPr>
          <a:lstStyle/>
          <a:p>
            <a:pPr lvl="0" algn="just">
              <a:buFont typeface="Wingdings" panose="05000000000000000000" pitchFamily="2" charset="2"/>
              <a:buChar char="§"/>
            </a:pPr>
            <a:r>
              <a:rPr lang="ro-RO" sz="3500" b="1" dirty="0" smtClean="0">
                <a:latin typeface="Arial" panose="020B0604020202020204" pitchFamily="34" charset="0"/>
                <a:cs typeface="Arial" panose="020B0604020202020204" pitchFamily="34" charset="0"/>
              </a:rPr>
              <a:t>43 </a:t>
            </a:r>
            <a:r>
              <a:rPr lang="ro-RO" sz="3500" dirty="0" smtClean="0">
                <a:latin typeface="Arial" panose="020B0604020202020204" pitchFamily="34" charset="0"/>
                <a:cs typeface="Arial" panose="020B0604020202020204" pitchFamily="34" charset="0"/>
              </a:rPr>
              <a:t>persoane</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beneficiare</a:t>
            </a:r>
            <a:r>
              <a:rPr lang="en-US" sz="3500" dirty="0">
                <a:latin typeface="Arial" panose="020B0604020202020204" pitchFamily="34" charset="0"/>
                <a:cs typeface="Arial" panose="020B0604020202020204" pitchFamily="34" charset="0"/>
              </a:rPr>
              <a:t> </a:t>
            </a:r>
            <a:r>
              <a:rPr lang="en-US" sz="3500" dirty="0" smtClean="0">
                <a:latin typeface="Arial" panose="020B0604020202020204" pitchFamily="34" charset="0"/>
                <a:cs typeface="Arial" panose="020B0604020202020204" pitchFamily="34" charset="0"/>
              </a:rPr>
              <a:t>de </a:t>
            </a:r>
            <a:r>
              <a:rPr lang="en-US" sz="3500" b="1" dirty="0" err="1">
                <a:latin typeface="Arial" panose="020B0604020202020204" pitchFamily="34" charset="0"/>
                <a:cs typeface="Arial" panose="020B0604020202020204" pitchFamily="34" charset="0"/>
              </a:rPr>
              <a:t>s</a:t>
            </a:r>
            <a:r>
              <a:rPr lang="en-US" sz="3500" b="1" dirty="0" err="1" smtClean="0">
                <a:latin typeface="Arial" panose="020B0604020202020204" pitchFamily="34" charset="0"/>
                <a:cs typeface="Arial" panose="020B0604020202020204" pitchFamily="34" charset="0"/>
              </a:rPr>
              <a:t>ervicii</a:t>
            </a:r>
            <a:r>
              <a:rPr lang="en-US" sz="3500" b="1" dirty="0" smtClean="0">
                <a:latin typeface="Arial" panose="020B0604020202020204" pitchFamily="34" charset="0"/>
                <a:cs typeface="Arial" panose="020B0604020202020204" pitchFamily="34" charset="0"/>
              </a:rPr>
              <a:t> de </a:t>
            </a:r>
            <a:r>
              <a:rPr lang="en-US" sz="3500" b="1" dirty="0" err="1" smtClean="0">
                <a:latin typeface="Arial" panose="020B0604020202020204" pitchFamily="34" charset="0"/>
                <a:cs typeface="Arial" panose="020B0604020202020204" pitchFamily="34" charset="0"/>
              </a:rPr>
              <a:t>cazare</a:t>
            </a:r>
            <a:endParaRPr lang="en-US" sz="3500" b="1" dirty="0" smtClean="0">
              <a:latin typeface="Arial" panose="020B0604020202020204" pitchFamily="34" charset="0"/>
              <a:cs typeface="Arial" panose="020B0604020202020204" pitchFamily="34" charset="0"/>
            </a:endParaRPr>
          </a:p>
          <a:p>
            <a:pPr lvl="0" algn="just">
              <a:buFont typeface="Wingdings" panose="05000000000000000000" pitchFamily="2" charset="2"/>
              <a:buChar char="§"/>
            </a:pPr>
            <a:r>
              <a:rPr lang="ro-RO" sz="3500" dirty="0" smtClean="0">
                <a:latin typeface="Arial" panose="020B0604020202020204" pitchFamily="34" charset="0"/>
                <a:cs typeface="Arial" panose="020B0604020202020204" pitchFamily="34" charset="0"/>
              </a:rPr>
              <a:t> </a:t>
            </a:r>
            <a:r>
              <a:rPr lang="ro-RO" sz="3500" b="1" dirty="0">
                <a:latin typeface="Arial" panose="020B0604020202020204" pitchFamily="34" charset="0"/>
                <a:cs typeface="Arial" panose="020B0604020202020204" pitchFamily="34" charset="0"/>
              </a:rPr>
              <a:t>consiliere  psiho-socială individuală</a:t>
            </a:r>
            <a:r>
              <a:rPr lang="en-US" sz="3500" dirty="0">
                <a:latin typeface="Arial" panose="020B0604020202020204" pitchFamily="34" charset="0"/>
                <a:cs typeface="Arial" panose="020B0604020202020204" pitchFamily="34" charset="0"/>
              </a:rPr>
              <a:t>: </a:t>
            </a:r>
            <a:r>
              <a:rPr lang="ro-RO" sz="3500" dirty="0">
                <a:latin typeface="Arial" panose="020B0604020202020204" pitchFamily="34" charset="0"/>
                <a:cs typeface="Arial" panose="020B0604020202020204" pitchFamily="34" charset="0"/>
              </a:rPr>
              <a:t>echipa interdisciplinară, în baza planului de intervenţie, urmăreşte reabilitarea emoţională, cognitivă şi comportamentală a tinerilor în şedinţe de consiliere individuală şi de grup</a:t>
            </a:r>
            <a:r>
              <a:rPr lang="en-US" sz="3500" dirty="0">
                <a:latin typeface="Arial" panose="020B0604020202020204" pitchFamily="34" charset="0"/>
                <a:cs typeface="Arial" panose="020B0604020202020204" pitchFamily="34" charset="0"/>
              </a:rPr>
              <a:t>: </a:t>
            </a:r>
            <a:r>
              <a:rPr lang="en-US" sz="3500" b="1" dirty="0">
                <a:latin typeface="Arial" panose="020B0604020202020204" pitchFamily="34" charset="0"/>
                <a:cs typeface="Arial" panose="020B0604020202020204" pitchFamily="34" charset="0"/>
              </a:rPr>
              <a:t>29 </a:t>
            </a:r>
            <a:r>
              <a:rPr lang="ro-RO" sz="3500" b="1" dirty="0">
                <a:latin typeface="Arial" panose="020B0604020202020204" pitchFamily="34" charset="0"/>
                <a:cs typeface="Arial" panose="020B0604020202020204" pitchFamily="34" charset="0"/>
              </a:rPr>
              <a:t>adulți consiliați</a:t>
            </a:r>
            <a:endParaRPr lang="en-US" sz="3500" b="1" dirty="0">
              <a:latin typeface="Arial" panose="020B0604020202020204" pitchFamily="34" charset="0"/>
              <a:cs typeface="Arial" panose="020B0604020202020204" pitchFamily="34" charset="0"/>
            </a:endParaRPr>
          </a:p>
          <a:p>
            <a:pPr algn="just">
              <a:buFont typeface="Wingdings" panose="05000000000000000000" pitchFamily="2" charset="2"/>
              <a:buChar char="§"/>
            </a:pPr>
            <a:r>
              <a:rPr lang="ro-RO" sz="3500" b="1" dirty="0" smtClean="0">
                <a:latin typeface="Arial" panose="020B0604020202020204" pitchFamily="34" charset="0"/>
                <a:cs typeface="Arial" panose="020B0604020202020204" pitchFamily="34" charset="0"/>
              </a:rPr>
              <a:t> </a:t>
            </a:r>
            <a:r>
              <a:rPr lang="ro-RO" sz="3500" b="1" dirty="0">
                <a:latin typeface="Arial" panose="020B0604020202020204" pitchFamily="34" charset="0"/>
                <a:cs typeface="Arial" panose="020B0604020202020204" pitchFamily="34" charset="0"/>
              </a:rPr>
              <a:t>informare/consiliere </a:t>
            </a:r>
            <a:r>
              <a:rPr lang="ro-RO" sz="3500" b="1" dirty="0" smtClean="0">
                <a:latin typeface="Arial" panose="020B0604020202020204" pitchFamily="34" charset="0"/>
                <a:cs typeface="Arial" panose="020B0604020202020204" pitchFamily="34" charset="0"/>
              </a:rPr>
              <a:t>şi </a:t>
            </a:r>
            <a:r>
              <a:rPr lang="ro-RO" sz="3500" b="1" dirty="0">
                <a:latin typeface="Arial" panose="020B0604020202020204" pitchFamily="34" charset="0"/>
                <a:cs typeface="Arial" panose="020B0604020202020204" pitchFamily="34" charset="0"/>
              </a:rPr>
              <a:t>suport în găsirea unui loc de muncă</a:t>
            </a:r>
            <a:r>
              <a:rPr lang="ro-RO" sz="3500" dirty="0">
                <a:latin typeface="Arial" panose="020B0604020202020204" pitchFamily="34" charset="0"/>
                <a:cs typeface="Arial" panose="020B0604020202020204" pitchFamily="34" charset="0"/>
              </a:rPr>
              <a:t>: </a:t>
            </a:r>
            <a:r>
              <a:rPr lang="ro-RO" sz="3500" b="1" dirty="0">
                <a:latin typeface="Arial" panose="020B0604020202020204" pitchFamily="34" charset="0"/>
                <a:cs typeface="Arial" panose="020B0604020202020204" pitchFamily="34" charset="0"/>
              </a:rPr>
              <a:t>12 beneficiari angajați în </a:t>
            </a:r>
            <a:r>
              <a:rPr lang="ro-RO" sz="3500" b="1" dirty="0" smtClean="0">
                <a:latin typeface="Arial" panose="020B0604020202020204" pitchFamily="34" charset="0"/>
                <a:cs typeface="Arial" panose="020B0604020202020204" pitchFamily="34" charset="0"/>
              </a:rPr>
              <a:t>2015</a:t>
            </a:r>
            <a:endParaRPr lang="en-US" sz="3500" b="1" dirty="0">
              <a:latin typeface="Arial" panose="020B0604020202020204" pitchFamily="34" charset="0"/>
              <a:cs typeface="Arial" panose="020B0604020202020204" pitchFamily="34" charset="0"/>
            </a:endParaRPr>
          </a:p>
          <a:p>
            <a:pPr algn="just">
              <a:buFont typeface="Wingdings" panose="05000000000000000000" pitchFamily="2" charset="2"/>
              <a:buChar char="§"/>
            </a:pPr>
            <a:r>
              <a:rPr lang="en-US" sz="3500" b="1" dirty="0">
                <a:latin typeface="Arial" panose="020B0604020202020204" pitchFamily="34" charset="0"/>
                <a:cs typeface="Arial" panose="020B0604020202020204" pitchFamily="34" charset="0"/>
              </a:rPr>
              <a:t>c</a:t>
            </a:r>
            <a:r>
              <a:rPr lang="ro-RO" sz="3500" b="1" dirty="0" smtClean="0">
                <a:latin typeface="Arial" panose="020B0604020202020204" pitchFamily="34" charset="0"/>
                <a:cs typeface="Arial" panose="020B0604020202020204" pitchFamily="34" charset="0"/>
              </a:rPr>
              <a:t>ursuri </a:t>
            </a:r>
            <a:r>
              <a:rPr lang="ro-RO" sz="3500" b="1" dirty="0">
                <a:latin typeface="Arial" panose="020B0604020202020204" pitchFamily="34" charset="0"/>
                <a:cs typeface="Arial" panose="020B0604020202020204" pitchFamily="34" charset="0"/>
              </a:rPr>
              <a:t>de recalificare</a:t>
            </a:r>
            <a:r>
              <a:rPr lang="ro-RO" sz="3500" dirty="0">
                <a:latin typeface="Arial" panose="020B0604020202020204" pitchFamily="34" charset="0"/>
                <a:cs typeface="Arial" panose="020B0604020202020204" pitchFamily="34" charset="0"/>
              </a:rPr>
              <a:t>: informare cu privire la accesul la acestea cât și participarea efectivă: </a:t>
            </a:r>
            <a:r>
              <a:rPr lang="ro-RO" sz="3500" b="1" dirty="0">
                <a:latin typeface="Arial" panose="020B0604020202020204" pitchFamily="34" charset="0"/>
                <a:cs typeface="Arial" panose="020B0604020202020204" pitchFamily="34" charset="0"/>
              </a:rPr>
              <a:t>6 </a:t>
            </a:r>
            <a:r>
              <a:rPr lang="ro-RO" sz="3500" b="1" dirty="0" smtClean="0">
                <a:latin typeface="Arial" panose="020B0604020202020204" pitchFamily="34" charset="0"/>
                <a:cs typeface="Arial" panose="020B0604020202020204" pitchFamily="34" charset="0"/>
              </a:rPr>
              <a:t>beneficiari</a:t>
            </a:r>
            <a:r>
              <a:rPr lang="en-US" sz="3500" dirty="0" smtClean="0">
                <a:latin typeface="Arial" panose="020B0604020202020204" pitchFamily="34" charset="0"/>
                <a:cs typeface="Arial" panose="020B0604020202020204" pitchFamily="34" charset="0"/>
              </a:rPr>
              <a:t>, </a:t>
            </a:r>
            <a:endParaRPr lang="en-US" sz="3500" dirty="0">
              <a:latin typeface="Arial" panose="020B0604020202020204" pitchFamily="34" charset="0"/>
              <a:cs typeface="Arial" panose="020B0604020202020204" pitchFamily="34" charset="0"/>
            </a:endParaRPr>
          </a:p>
          <a:p>
            <a:pPr algn="just">
              <a:buFont typeface="Wingdings" panose="05000000000000000000" pitchFamily="2" charset="2"/>
              <a:buChar char="§"/>
            </a:pPr>
            <a:r>
              <a:rPr lang="ro-RO" sz="3500" b="1" dirty="0" smtClean="0">
                <a:latin typeface="Arial" panose="020B0604020202020204" pitchFamily="34" charset="0"/>
                <a:cs typeface="Arial" panose="020B0604020202020204" pitchFamily="34" charset="0"/>
              </a:rPr>
              <a:t>clarificarea </a:t>
            </a:r>
            <a:r>
              <a:rPr lang="ro-RO" sz="3500" b="1" dirty="0">
                <a:latin typeface="Arial" panose="020B0604020202020204" pitchFamily="34" charset="0"/>
                <a:cs typeface="Arial" panose="020B0604020202020204" pitchFamily="34" charset="0"/>
              </a:rPr>
              <a:t>situaţiei juridice a beneficiarului</a:t>
            </a:r>
            <a:r>
              <a:rPr lang="ro-RO" sz="3500" dirty="0">
                <a:latin typeface="Arial" panose="020B0604020202020204" pitchFamily="34" charset="0"/>
                <a:cs typeface="Arial" panose="020B0604020202020204" pitchFamily="34" charset="0"/>
              </a:rPr>
              <a:t>: </a:t>
            </a:r>
            <a:r>
              <a:rPr lang="ro-RO" sz="3500" dirty="0" smtClean="0">
                <a:latin typeface="Arial" panose="020B0604020202020204" pitchFamily="34" charset="0"/>
                <a:cs typeface="Arial" panose="020B0604020202020204" pitchFamily="34" charset="0"/>
              </a:rPr>
              <a:t>asistarea </a:t>
            </a:r>
            <a:r>
              <a:rPr lang="ro-RO" sz="3500" dirty="0">
                <a:latin typeface="Arial" panose="020B0604020202020204" pitchFamily="34" charset="0"/>
                <a:cs typeface="Arial" panose="020B0604020202020204" pitchFamily="34" charset="0"/>
              </a:rPr>
              <a:t>şi medierea relaţiei beneficiarilor cu autorităţile competente pentru a asigura intrarea în legalitate a acestora, din punctul de vedere al actelor de identitate şi stare civilă: </a:t>
            </a:r>
            <a:r>
              <a:rPr lang="ro-RO" sz="3500" b="1" dirty="0">
                <a:latin typeface="Arial" panose="020B0604020202020204" pitchFamily="34" charset="0"/>
                <a:cs typeface="Arial" panose="020B0604020202020204" pitchFamily="34" charset="0"/>
              </a:rPr>
              <a:t>5 cazuri </a:t>
            </a:r>
            <a:r>
              <a:rPr lang="ro-RO" sz="3500" b="1" dirty="0" smtClean="0">
                <a:latin typeface="Arial" panose="020B0604020202020204" pitchFamily="34" charset="0"/>
                <a:cs typeface="Arial" panose="020B0604020202020204" pitchFamily="34" charset="0"/>
              </a:rPr>
              <a:t>rezolvate</a:t>
            </a:r>
            <a:endParaRPr lang="en-US" sz="3500" b="1" dirty="0">
              <a:latin typeface="Arial" panose="020B0604020202020204" pitchFamily="34" charset="0"/>
              <a:cs typeface="Arial" panose="020B0604020202020204" pitchFamily="34" charset="0"/>
            </a:endParaRPr>
          </a:p>
          <a:p>
            <a:pPr algn="just">
              <a:buFont typeface="Wingdings" panose="05000000000000000000" pitchFamily="2" charset="2"/>
              <a:buChar char="§"/>
            </a:pPr>
            <a:r>
              <a:rPr lang="en-US" sz="3500" b="1" dirty="0" smtClean="0">
                <a:latin typeface="Arial" panose="020B0604020202020204" pitchFamily="34" charset="0"/>
                <a:cs typeface="Arial" panose="020B0604020202020204" pitchFamily="34" charset="0"/>
              </a:rPr>
              <a:t>f</a:t>
            </a:r>
            <a:r>
              <a:rPr lang="ro-RO" sz="3500" b="1" dirty="0" smtClean="0">
                <a:latin typeface="Arial" panose="020B0604020202020204" pitchFamily="34" charset="0"/>
                <a:cs typeface="Arial" panose="020B0604020202020204" pitchFamily="34" charset="0"/>
              </a:rPr>
              <a:t>acilitarea </a:t>
            </a:r>
            <a:r>
              <a:rPr lang="ro-RO" sz="3500" b="1" dirty="0">
                <a:latin typeface="Arial" panose="020B0604020202020204" pitchFamily="34" charset="0"/>
                <a:cs typeface="Arial" panose="020B0604020202020204" pitchFamily="34" charset="0"/>
              </a:rPr>
              <a:t>întocmirii dosarelor pentru obținerea de prestații/servicii sociale: 3 familii și alți 4 beneficiari singuri</a:t>
            </a:r>
            <a:endParaRPr lang="en-US" sz="3500" dirty="0">
              <a:latin typeface="Arial" panose="020B0604020202020204" pitchFamily="34" charset="0"/>
              <a:cs typeface="Arial" panose="020B0604020202020204" pitchFamily="34" charset="0"/>
            </a:endParaRPr>
          </a:p>
          <a:p>
            <a:pPr lvl="0" algn="just">
              <a:buFont typeface="Wingdings" panose="05000000000000000000" pitchFamily="2" charset="2"/>
              <a:buChar char="§"/>
            </a:pPr>
            <a:r>
              <a:rPr lang="en-US" sz="3500" b="1" dirty="0">
                <a:latin typeface="Arial" panose="020B0604020202020204" pitchFamily="34" charset="0"/>
                <a:cs typeface="Arial" panose="020B0604020202020204" pitchFamily="34" charset="0"/>
              </a:rPr>
              <a:t>f</a:t>
            </a:r>
            <a:r>
              <a:rPr lang="ro-RO" sz="3500" dirty="0" smtClean="0">
                <a:latin typeface="Arial" panose="020B0604020202020204" pitchFamily="34" charset="0"/>
                <a:cs typeface="Arial" panose="020B0604020202020204" pitchFamily="34" charset="0"/>
              </a:rPr>
              <a:t>acilitarea </a:t>
            </a:r>
            <a:r>
              <a:rPr lang="ro-RO" sz="3500" dirty="0">
                <a:latin typeface="Arial" panose="020B0604020202020204" pitchFamily="34" charset="0"/>
                <a:cs typeface="Arial" panose="020B0604020202020204" pitchFamily="34" charset="0"/>
              </a:rPr>
              <a:t>depunerii de dosare pentru solicitarea unei locuințe din spațiul locativ al municipiului Oradea (locuințe sociale, ANL, cămine)</a:t>
            </a:r>
            <a:endParaRPr lang="en-US" sz="3500" dirty="0">
              <a:latin typeface="Arial" panose="020B0604020202020204" pitchFamily="34" charset="0"/>
              <a:cs typeface="Arial" panose="020B0604020202020204" pitchFamily="34" charset="0"/>
            </a:endParaRPr>
          </a:p>
          <a:p>
            <a:pPr algn="just">
              <a:buFont typeface="Wingdings" panose="05000000000000000000" pitchFamily="2" charset="2"/>
              <a:buChar char="§"/>
            </a:pPr>
            <a:r>
              <a:rPr lang="ro-RO" sz="3500" dirty="0">
                <a:latin typeface="Arial" panose="020B0604020202020204" pitchFamily="34" charset="0"/>
                <a:cs typeface="Arial" panose="020B0604020202020204" pitchFamily="34" charset="0"/>
              </a:rPr>
              <a:t> </a:t>
            </a:r>
            <a:r>
              <a:rPr lang="ro-RO" sz="3500" b="1" dirty="0" smtClean="0">
                <a:latin typeface="Arial" panose="020B0604020202020204" pitchFamily="34" charset="0"/>
                <a:cs typeface="Arial" panose="020B0604020202020204" pitchFamily="34" charset="0"/>
              </a:rPr>
              <a:t>sprijin </a:t>
            </a:r>
            <a:r>
              <a:rPr lang="ro-RO" sz="3500" b="1" dirty="0">
                <a:latin typeface="Arial" panose="020B0604020202020204" pitchFamily="34" charset="0"/>
                <a:cs typeface="Arial" panose="020B0604020202020204" pitchFamily="34" charset="0"/>
              </a:rPr>
              <a:t>şi suport în vederea dezvoltării deprinderilor de viaţă independentă</a:t>
            </a:r>
            <a:r>
              <a:rPr lang="ro-RO" sz="3500" dirty="0">
                <a:latin typeface="Arial" panose="020B0604020202020204" pitchFamily="34" charset="0"/>
                <a:cs typeface="Arial" panose="020B0604020202020204" pitchFamily="34" charset="0"/>
              </a:rPr>
              <a:t>: acest sprijin are ca scop dobândirea deprinderilor pentru o viaţă independentă, abilităţi tehnice şi psihosociale care îi permit individului să ducă o existenţă normală, fără a depinde de asistenţă din partea societăţii: </a:t>
            </a:r>
            <a:r>
              <a:rPr lang="ro-RO" sz="3500" b="1" dirty="0">
                <a:latin typeface="Arial" panose="020B0604020202020204" pitchFamily="34" charset="0"/>
                <a:cs typeface="Arial" panose="020B0604020202020204" pitchFamily="34" charset="0"/>
              </a:rPr>
              <a:t>29</a:t>
            </a:r>
            <a:r>
              <a:rPr lang="ro-RO" sz="3500" dirty="0">
                <a:latin typeface="Arial" panose="020B0604020202020204" pitchFamily="34" charset="0"/>
                <a:cs typeface="Arial" panose="020B0604020202020204" pitchFamily="34" charset="0"/>
              </a:rPr>
              <a:t> persoane</a:t>
            </a:r>
            <a:r>
              <a:rPr lang="ro-RO" dirty="0"/>
              <a:t>.</a:t>
            </a:r>
            <a:endParaRPr lang="en-US" sz="3600" dirty="0"/>
          </a:p>
          <a:p>
            <a:pPr lvl="1" algn="just"/>
            <a:r>
              <a:rPr lang="ro-RO" sz="3000" dirty="0"/>
              <a:t>consiliere în vederea accesului la servicii medicale (pașii care trebuie urmați)</a:t>
            </a:r>
            <a:endParaRPr lang="en-US" sz="3000" dirty="0"/>
          </a:p>
          <a:p>
            <a:pPr lvl="1" algn="just"/>
            <a:r>
              <a:rPr lang="ro-RO" sz="3000" dirty="0" smtClean="0"/>
              <a:t>consiliere </a:t>
            </a:r>
            <a:r>
              <a:rPr lang="ro-RO" sz="3000" dirty="0"/>
              <a:t>cu privire la menținerea atât a ordinii și curățeniei în centru, cât și a igienei corporale</a:t>
            </a:r>
            <a:endParaRPr lang="en-US" sz="3000" dirty="0"/>
          </a:p>
          <a:p>
            <a:pPr lvl="1" algn="just"/>
            <a:r>
              <a:rPr lang="ro-RO" sz="3000" dirty="0"/>
              <a:t>consiliere în vederea dezvoltării deprinderilor pentru o viață sănătoasă: pregătirea hranei, informații despre alimentația sănătoasă.</a:t>
            </a:r>
            <a:endParaRPr lang="en-US" sz="3000" dirty="0"/>
          </a:p>
          <a:p>
            <a:pPr lvl="1" algn="just"/>
            <a:r>
              <a:rPr lang="ro-RO" sz="3000" dirty="0"/>
              <a:t>consiliere în vederea utilizării eficiente a resurselor financiare: facilitarea obținerii cardurilor și deschiderea unor conturi bancare</a:t>
            </a:r>
            <a:endParaRPr lang="en-US" sz="3000" dirty="0"/>
          </a:p>
          <a:p>
            <a:endParaRPr lang="en-US" sz="3000"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4800600"/>
            <a:ext cx="3352800" cy="2057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53000" y="4876800"/>
            <a:ext cx="3657600" cy="1981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615505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fontScale="90000"/>
          </a:bodyPr>
          <a:lstStyle/>
          <a:p>
            <a:r>
              <a:rPr lang="en-US" b="1" dirty="0" smtClean="0"/>
              <a:t/>
            </a:r>
            <a:br>
              <a:rPr lang="en-US" b="1" dirty="0" smtClean="0"/>
            </a:br>
            <a:r>
              <a:rPr lang="en-US" b="1" dirty="0" smtClean="0"/>
              <a:t/>
            </a:r>
            <a:br>
              <a:rPr lang="en-US" b="1" dirty="0" smtClean="0"/>
            </a:br>
            <a:r>
              <a:rPr lang="ro-RO" sz="2200" b="1" dirty="0" smtClean="0"/>
              <a:t>CENTRUL </a:t>
            </a:r>
            <a:r>
              <a:rPr lang="en-US" sz="2200" b="1" dirty="0" smtClean="0"/>
              <a:t>SOCIAL CU DESTINATIE MULTIFUNCTIONALA DIGNITAS</a:t>
            </a:r>
            <a:br>
              <a:rPr lang="en-US" sz="2200" b="1" dirty="0" smtClean="0"/>
            </a:br>
            <a:r>
              <a:rPr lang="en-US" sz="2200" b="1" dirty="0" smtClean="0"/>
              <a:t> str. </a:t>
            </a:r>
            <a:r>
              <a:rPr lang="en-US" sz="2200" b="1" dirty="0" err="1" smtClean="0"/>
              <a:t>Eftimie</a:t>
            </a:r>
            <a:r>
              <a:rPr lang="en-US" sz="2200" b="1" dirty="0" smtClean="0"/>
              <a:t> </a:t>
            </a:r>
            <a:r>
              <a:rPr lang="en-US" sz="2200" b="1" dirty="0" err="1" smtClean="0"/>
              <a:t>Murgu</a:t>
            </a:r>
            <a:r>
              <a:rPr lang="en-US" sz="2200" b="1" dirty="0" smtClean="0"/>
              <a:t> </a:t>
            </a:r>
            <a:r>
              <a:rPr lang="en-US" sz="2200" b="1" dirty="0" err="1" smtClean="0"/>
              <a:t>nr</a:t>
            </a:r>
            <a:r>
              <a:rPr lang="en-US" sz="2200" b="1" dirty="0"/>
              <a:t>.</a:t>
            </a:r>
            <a:r>
              <a:rPr lang="en-US" sz="2200" b="1" dirty="0" smtClean="0"/>
              <a:t> 20</a:t>
            </a:r>
            <a:r>
              <a:rPr lang="en-US" dirty="0"/>
              <a:t/>
            </a:r>
            <a:br>
              <a:rPr lang="en-US" dirty="0"/>
            </a:br>
            <a:r>
              <a:rPr lang="ro-RO" b="1" dirty="0"/>
              <a:t> </a:t>
            </a:r>
            <a:r>
              <a:rPr lang="en-US" dirty="0" smtClean="0"/>
              <a:t/>
            </a:r>
            <a:br>
              <a:rPr lang="en-US" dirty="0" smtClean="0"/>
            </a:br>
            <a:endParaRPr lang="en-US" dirty="0"/>
          </a:p>
        </p:txBody>
      </p:sp>
      <p:sp>
        <p:nvSpPr>
          <p:cNvPr id="3" name="Content Placeholder 2"/>
          <p:cNvSpPr>
            <a:spLocks noGrp="1"/>
          </p:cNvSpPr>
          <p:nvPr>
            <p:ph idx="1"/>
          </p:nvPr>
        </p:nvSpPr>
        <p:spPr>
          <a:xfrm>
            <a:off x="152400" y="685801"/>
            <a:ext cx="8839200" cy="4191000"/>
          </a:xfrm>
        </p:spPr>
        <p:txBody>
          <a:bodyPr>
            <a:normAutofit lnSpcReduction="10000"/>
          </a:bodyPr>
          <a:lstStyle/>
          <a:p>
            <a:r>
              <a:rPr lang="ro-RO" sz="1600" b="1" dirty="0" smtClean="0"/>
              <a:t> </a:t>
            </a:r>
            <a:r>
              <a:rPr lang="ro-RO" sz="1600" b="1" dirty="0"/>
              <a:t>servicii de cazare: 26 persoane </a:t>
            </a:r>
            <a:r>
              <a:rPr lang="en-US" sz="1600" b="1" dirty="0" err="1" smtClean="0"/>
              <a:t>beneficiare</a:t>
            </a:r>
            <a:r>
              <a:rPr lang="en-US" sz="1600" b="1" dirty="0" smtClean="0"/>
              <a:t> de </a:t>
            </a:r>
            <a:r>
              <a:rPr lang="en-US" sz="1600" b="1" dirty="0" err="1" smtClean="0"/>
              <a:t>servicii</a:t>
            </a:r>
            <a:r>
              <a:rPr lang="en-US" sz="1600" b="1" dirty="0" smtClean="0"/>
              <a:t> de </a:t>
            </a:r>
            <a:r>
              <a:rPr lang="en-US" sz="1600" b="1" dirty="0" err="1" smtClean="0"/>
              <a:t>cazare</a:t>
            </a:r>
            <a:endParaRPr lang="en-US" sz="1600" dirty="0"/>
          </a:p>
          <a:p>
            <a:r>
              <a:rPr lang="ro-RO" sz="1600" b="1" dirty="0" smtClean="0"/>
              <a:t> </a:t>
            </a:r>
            <a:r>
              <a:rPr lang="ro-RO" sz="1600" b="1" dirty="0"/>
              <a:t>informare/consiliere profesională şi suport în găsirea unui loc de muncă</a:t>
            </a:r>
            <a:r>
              <a:rPr lang="ro-RO" sz="1600" dirty="0"/>
              <a:t>: 8 beneficiari angajați în 2015</a:t>
            </a:r>
            <a:endParaRPr lang="en-US" sz="1600" dirty="0"/>
          </a:p>
          <a:p>
            <a:pPr lvl="0"/>
            <a:r>
              <a:rPr lang="ro-RO" sz="1600" b="1" dirty="0" smtClean="0"/>
              <a:t>Cursuri </a:t>
            </a:r>
            <a:r>
              <a:rPr lang="ro-RO" sz="1600" b="1" dirty="0"/>
              <a:t>de recalificare</a:t>
            </a:r>
            <a:r>
              <a:rPr lang="ro-RO" sz="1600" dirty="0"/>
              <a:t>: informare cu privire la accesul la acestea cât și participarea efectivă: </a:t>
            </a:r>
            <a:r>
              <a:rPr lang="ro-RO" sz="1600" b="1" dirty="0"/>
              <a:t>8 beneficiari</a:t>
            </a:r>
            <a:endParaRPr lang="en-US" sz="1600" b="1" dirty="0"/>
          </a:p>
          <a:p>
            <a:pPr lvl="0"/>
            <a:r>
              <a:rPr lang="en-US" sz="1600" dirty="0" err="1" smtClean="0"/>
              <a:t>Monitorizarea</a:t>
            </a:r>
            <a:r>
              <a:rPr lang="ro-RO" sz="1600" dirty="0" smtClean="0"/>
              <a:t> </a:t>
            </a:r>
            <a:r>
              <a:rPr lang="ro-RO" sz="1600" dirty="0"/>
              <a:t>activității la locul de muncă (prezență, abateri disciplinare, comportamentul la locul de muncă)</a:t>
            </a:r>
            <a:endParaRPr lang="en-US" sz="1600" dirty="0"/>
          </a:p>
          <a:p>
            <a:r>
              <a:rPr lang="ro-RO" sz="1600" b="1" dirty="0" smtClean="0"/>
              <a:t>consiliere  </a:t>
            </a:r>
            <a:r>
              <a:rPr lang="ro-RO" sz="1600" b="1" dirty="0"/>
              <a:t>psiho-socială individuală</a:t>
            </a:r>
            <a:r>
              <a:rPr lang="en-US" sz="1600" dirty="0"/>
              <a:t>: </a:t>
            </a:r>
            <a:r>
              <a:rPr lang="ro-RO" sz="1600" dirty="0"/>
              <a:t>echipa interdisciplinară, în baza planului de intervenţie, urmăreşte reabilitarea emoţională, cognitivă şi comportamentală a tinerilor în şedinţe de consiliere individuală şi de grup</a:t>
            </a:r>
            <a:r>
              <a:rPr lang="en-US" sz="1600" dirty="0"/>
              <a:t>: </a:t>
            </a:r>
            <a:r>
              <a:rPr lang="en-US" sz="1600" b="1" dirty="0"/>
              <a:t>26 </a:t>
            </a:r>
            <a:r>
              <a:rPr lang="ro-RO" sz="1600" b="1" dirty="0"/>
              <a:t>adulți consiliați</a:t>
            </a:r>
            <a:endParaRPr lang="en-US" sz="1600" b="1" dirty="0"/>
          </a:p>
          <a:p>
            <a:pPr lvl="0"/>
            <a:r>
              <a:rPr lang="ro-RO" sz="1600" b="1" dirty="0"/>
              <a:t>Clarificare situații acte identitate</a:t>
            </a:r>
            <a:r>
              <a:rPr lang="ro-RO" sz="1600" dirty="0"/>
              <a:t>: </a:t>
            </a:r>
            <a:r>
              <a:rPr lang="ro-RO" sz="1600" b="1" dirty="0"/>
              <a:t>12 persoane</a:t>
            </a:r>
            <a:endParaRPr lang="en-US" sz="1600" b="1" dirty="0"/>
          </a:p>
          <a:p>
            <a:r>
              <a:rPr lang="ro-RO" sz="1600" dirty="0" smtClean="0"/>
              <a:t> </a:t>
            </a:r>
            <a:r>
              <a:rPr lang="ro-RO" sz="1600" b="1" dirty="0"/>
              <a:t>Facilitarea întocmirii dosarelor </a:t>
            </a:r>
            <a:r>
              <a:rPr lang="ro-RO" sz="1600" dirty="0"/>
              <a:t>pentru solicitarea unei locuințe din spațiul locativ al municipiului Oradea (locuințe sociale, ANL, cămine): </a:t>
            </a:r>
            <a:r>
              <a:rPr lang="ro-RO" sz="1600" b="1" dirty="0"/>
              <a:t>2 persoane</a:t>
            </a:r>
            <a:endParaRPr lang="en-US" sz="1600" b="1" dirty="0"/>
          </a:p>
          <a:p>
            <a:r>
              <a:rPr lang="ro-RO" sz="1600" dirty="0" smtClean="0"/>
              <a:t> </a:t>
            </a:r>
            <a:r>
              <a:rPr lang="ro-RO" sz="1600" b="1" dirty="0"/>
              <a:t>Sprijin şi suport în vederea dezvoltării deprinderilor de viaţă independentă</a:t>
            </a:r>
            <a:r>
              <a:rPr lang="ro-RO" sz="1600" dirty="0"/>
              <a:t>: acest sprijin are ca scop dobândirea deprinderilor pentru o viaţă independentă, abilităţi tehnice şi psihosociale care îi permit individului să ducă o existenţă normală, fără a depinde de asistenţă din partea societăţii: </a:t>
            </a:r>
            <a:r>
              <a:rPr lang="ro-RO" sz="1600" b="1" dirty="0"/>
              <a:t>26 persoane</a:t>
            </a:r>
            <a:endParaRPr lang="en-US" sz="1600" b="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533400" y="4876800"/>
            <a:ext cx="3352800" cy="1981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4953000" y="4876800"/>
            <a:ext cx="3835400" cy="1981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940888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sz="2400" dirty="0" err="1"/>
              <a:t>Centrul</a:t>
            </a:r>
            <a:r>
              <a:rPr lang="en-US" altLang="en-US" sz="2400" dirty="0"/>
              <a:t> de ca</a:t>
            </a:r>
            <a:r>
              <a:rPr lang="ro-RO" altLang="en-US" sz="2400" dirty="0"/>
              <a:t>z</a:t>
            </a:r>
            <a:r>
              <a:rPr lang="en-US" altLang="en-US" sz="2400" dirty="0"/>
              <a:t>are </a:t>
            </a:r>
            <a:r>
              <a:rPr lang="en-US" altLang="en-US" sz="2400" dirty="0" err="1"/>
              <a:t>temporar</a:t>
            </a:r>
            <a:r>
              <a:rPr lang="ro-RO" altLang="en-US" sz="2400" dirty="0"/>
              <a:t>ă nr. 1</a:t>
            </a:r>
            <a:br>
              <a:rPr lang="ro-RO" altLang="en-US" sz="2400" dirty="0"/>
            </a:br>
            <a:r>
              <a:rPr lang="ro-RO" altLang="en-US" sz="2400" dirty="0"/>
              <a:t>str. Octavian Goga nr. 4</a:t>
            </a:r>
            <a:br>
              <a:rPr lang="ro-RO" altLang="en-US" sz="2400" dirty="0"/>
            </a:br>
            <a:r>
              <a:rPr lang="ro-RO" altLang="en-US" sz="2400" b="1" dirty="0"/>
              <a:t>- servicii de informare şi consiliere</a:t>
            </a:r>
            <a:r>
              <a:rPr lang="ro-RO" altLang="en-US" sz="2400" dirty="0"/>
              <a:t> - </a:t>
            </a:r>
            <a:endParaRPr lang="en-US" sz="2400" dirty="0"/>
          </a:p>
        </p:txBody>
      </p:sp>
      <p:sp>
        <p:nvSpPr>
          <p:cNvPr id="3" name="Content Placeholder 2"/>
          <p:cNvSpPr>
            <a:spLocks noGrp="1"/>
          </p:cNvSpPr>
          <p:nvPr>
            <p:ph sz="half" idx="1"/>
          </p:nvPr>
        </p:nvSpPr>
        <p:spPr>
          <a:xfrm>
            <a:off x="152400" y="1447800"/>
            <a:ext cx="5715000" cy="5410200"/>
          </a:xfrm>
        </p:spPr>
        <p:txBody>
          <a:bodyPr>
            <a:noAutofit/>
          </a:bodyPr>
          <a:lstStyle/>
          <a:p>
            <a:pPr marL="0" indent="0">
              <a:buNone/>
            </a:pPr>
            <a:r>
              <a:rPr lang="ro-RO" sz="1400" dirty="0"/>
              <a:t>Serviciile sociale prestate prin intermediul centrului constau în:</a:t>
            </a:r>
            <a:endParaRPr lang="en-US" sz="1400" dirty="0"/>
          </a:p>
          <a:p>
            <a:pPr lvl="0"/>
            <a:r>
              <a:rPr lang="ro-RO" sz="1400" dirty="0"/>
              <a:t>asigurarea cazării temporare </a:t>
            </a:r>
            <a:r>
              <a:rPr lang="ro-RO" sz="1400" dirty="0" smtClean="0"/>
              <a:t>a</a:t>
            </a:r>
            <a:r>
              <a:rPr lang="en-US" sz="1400" dirty="0" smtClean="0"/>
              <a:t> </a:t>
            </a:r>
            <a:r>
              <a:rPr lang="en-US" sz="1400" b="1" dirty="0" smtClean="0"/>
              <a:t>98 de</a:t>
            </a:r>
            <a:r>
              <a:rPr lang="ro-RO" sz="1400" b="1" dirty="0" smtClean="0"/>
              <a:t> </a:t>
            </a:r>
            <a:r>
              <a:rPr lang="en-US" sz="1400" b="1" dirty="0" err="1" smtClean="0"/>
              <a:t>persoane</a:t>
            </a:r>
            <a:endParaRPr lang="en-US" sz="1400" b="1" dirty="0"/>
          </a:p>
          <a:p>
            <a:pPr lvl="0"/>
            <a:r>
              <a:rPr lang="ro-RO" sz="1400" dirty="0" smtClean="0"/>
              <a:t>consiliere </a:t>
            </a:r>
            <a:r>
              <a:rPr lang="ro-RO" sz="1400" dirty="0"/>
              <a:t>individuală şi de grup: întocmirea anchetelor sociale, fișelor de evaluare/reevaluare, planuri de intervenție: </a:t>
            </a:r>
            <a:r>
              <a:rPr lang="ro-RO" sz="1400" b="1" dirty="0"/>
              <a:t>31 </a:t>
            </a:r>
            <a:r>
              <a:rPr lang="ro-RO" sz="1400" b="1" dirty="0" smtClean="0"/>
              <a:t>cazuri</a:t>
            </a:r>
            <a:endParaRPr lang="en-US" sz="1400" b="1" dirty="0"/>
          </a:p>
          <a:p>
            <a:pPr lvl="0"/>
            <a:r>
              <a:rPr lang="ro-RO" sz="1400" dirty="0" smtClean="0"/>
              <a:t>implicarea </a:t>
            </a:r>
            <a:r>
              <a:rPr lang="ro-RO" sz="1400" dirty="0"/>
              <a:t>în activităţi gospodăreşti şi activităţi în folosul </a:t>
            </a:r>
            <a:r>
              <a:rPr lang="ro-RO" sz="1400" dirty="0" smtClean="0"/>
              <a:t>comunităţii;</a:t>
            </a:r>
            <a:endParaRPr lang="en-US" sz="1400" dirty="0"/>
          </a:p>
          <a:p>
            <a:pPr lvl="0"/>
            <a:r>
              <a:rPr lang="ro-RO" sz="1400" dirty="0" smtClean="0"/>
              <a:t>deprinderea </a:t>
            </a:r>
            <a:r>
              <a:rPr lang="ro-RO" sz="1400" dirty="0"/>
              <a:t>chiriaşilor cu un mod de viaţă </a:t>
            </a:r>
            <a:r>
              <a:rPr lang="ro-RO" sz="1400" dirty="0" smtClean="0"/>
              <a:t>organizat;</a:t>
            </a:r>
            <a:endParaRPr lang="en-US" sz="1400" dirty="0"/>
          </a:p>
          <a:p>
            <a:pPr lvl="0"/>
            <a:r>
              <a:rPr lang="ro-RO" sz="1400" dirty="0" smtClean="0"/>
              <a:t>formarea </a:t>
            </a:r>
            <a:r>
              <a:rPr lang="ro-RO" sz="1400" dirty="0"/>
              <a:t>abilităţilor necesare unei relaţionări eficiente cu instituţiile furnizoare de servicii sociale.</a:t>
            </a:r>
            <a:endParaRPr lang="en-US" sz="1400" dirty="0"/>
          </a:p>
          <a:p>
            <a:pPr lvl="0"/>
            <a:r>
              <a:rPr lang="ro-RO" sz="1400" dirty="0"/>
              <a:t>sprijin în integrarea în muncă a chiriaşilor, în limita posibilităţilor existente, prin îndrumarea acestora către serviciul public specializat în medierea muncii – Agenţia Judeţeană pentru Ocupare şi Formare Profesională Bihor, crearea şi menţinerea unor relaţii de colaborare cu unităţile care angajează aceste persoane: </a:t>
            </a:r>
            <a:r>
              <a:rPr lang="ro-RO" sz="1400" b="1" dirty="0"/>
              <a:t>12 </a:t>
            </a:r>
            <a:r>
              <a:rPr lang="ro-RO" sz="1400" b="1" dirty="0" smtClean="0"/>
              <a:t>persoane</a:t>
            </a:r>
            <a:endParaRPr lang="en-US" sz="1400" b="1" dirty="0"/>
          </a:p>
          <a:p>
            <a:pPr lvl="0"/>
            <a:r>
              <a:rPr lang="ro-RO" sz="1400" dirty="0" smtClean="0"/>
              <a:t>îndrumare </a:t>
            </a:r>
            <a:r>
              <a:rPr lang="ro-RO" sz="1400" dirty="0"/>
              <a:t>pt. înscriere la cursuri de calificare/recalificare: 7 persoane</a:t>
            </a:r>
            <a:endParaRPr lang="en-US" sz="1400" dirty="0"/>
          </a:p>
          <a:p>
            <a:r>
              <a:rPr lang="ro-RO" sz="1400" dirty="0" smtClean="0"/>
              <a:t>sprijin </a:t>
            </a:r>
            <a:r>
              <a:rPr lang="ro-RO" sz="1400" dirty="0"/>
              <a:t>în obţinerea unei locuinţe, în limita posibilităţilor existente şi în condiţiile legii: </a:t>
            </a:r>
            <a:r>
              <a:rPr lang="ro-RO" sz="1400" b="1" dirty="0"/>
              <a:t>31 </a:t>
            </a:r>
            <a:r>
              <a:rPr lang="ro-RO" sz="1400" b="1" dirty="0" smtClean="0"/>
              <a:t>persoane</a:t>
            </a:r>
            <a:endParaRPr lang="en-US" sz="1400" b="1" dirty="0"/>
          </a:p>
          <a:p>
            <a:r>
              <a:rPr lang="ro-RO" sz="1400" dirty="0" smtClean="0"/>
              <a:t> </a:t>
            </a:r>
            <a:r>
              <a:rPr lang="ro-RO" sz="1400" dirty="0"/>
              <a:t>intermedierea obţinerii unor servicii prestate de alte instituţii, astfel:</a:t>
            </a:r>
            <a:endParaRPr lang="en-US" sz="1400" dirty="0"/>
          </a:p>
          <a:p>
            <a:pPr lvl="0"/>
            <a:r>
              <a:rPr lang="ro-RO" sz="1400" dirty="0"/>
              <a:t>sprijin în obţinerea actelor de identitate: 7 persoane</a:t>
            </a:r>
            <a:endParaRPr lang="en-US" sz="1400" dirty="0"/>
          </a:p>
          <a:p>
            <a:pPr lvl="0"/>
            <a:r>
              <a:rPr lang="ro-RO" sz="1400" dirty="0"/>
              <a:t>sprijinirea familiilor defavorizate în vederea înscrierii copiilor la centrul de zi: </a:t>
            </a:r>
            <a:r>
              <a:rPr lang="ro-RO" sz="1400" b="1" dirty="0"/>
              <a:t>2 cazuri</a:t>
            </a:r>
            <a:endParaRPr lang="en-US" sz="1400" b="1" dirty="0"/>
          </a:p>
          <a:p>
            <a:pPr lvl="0"/>
            <a:r>
              <a:rPr lang="ro-RO" sz="1400" dirty="0"/>
              <a:t>întocmirea dosarului de ajutor social, pentru persoanele care nu realizează nici un fel de venit</a:t>
            </a:r>
            <a:endParaRPr lang="en-US" sz="1400" dirty="0"/>
          </a:p>
          <a:p>
            <a:endParaRPr lang="en-US" sz="1400" dirty="0"/>
          </a:p>
        </p:txBody>
      </p:sp>
      <p:pic>
        <p:nvPicPr>
          <p:cNvPr id="2051" name="Picture 3"/>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43600" y="1600200"/>
            <a:ext cx="30480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69199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Autofit/>
          </a:bodyPr>
          <a:lstStyle/>
          <a:p>
            <a:r>
              <a:rPr lang="en-US" altLang="en-US" sz="2800" dirty="0" err="1" smtClean="0"/>
              <a:t>Centrele</a:t>
            </a:r>
            <a:r>
              <a:rPr lang="en-US" altLang="en-US" sz="2800" dirty="0" smtClean="0"/>
              <a:t> </a:t>
            </a:r>
            <a:r>
              <a:rPr lang="en-US" altLang="en-US" sz="2800" dirty="0"/>
              <a:t>de ca</a:t>
            </a:r>
            <a:r>
              <a:rPr lang="ro-RO" altLang="en-US" sz="2800" dirty="0"/>
              <a:t>z</a:t>
            </a:r>
            <a:r>
              <a:rPr lang="en-US" altLang="en-US" sz="2800" dirty="0"/>
              <a:t>are </a:t>
            </a:r>
            <a:r>
              <a:rPr lang="en-US" altLang="en-US" sz="2800" dirty="0" err="1"/>
              <a:t>temporar</a:t>
            </a:r>
            <a:r>
              <a:rPr lang="ro-RO" altLang="en-US" sz="2800" dirty="0"/>
              <a:t>ă nr. </a:t>
            </a:r>
            <a:r>
              <a:rPr lang="en-US" altLang="en-US" sz="2800" dirty="0"/>
              <a:t>2</a:t>
            </a:r>
            <a:r>
              <a:rPr lang="en-US" altLang="en-US" sz="2800" dirty="0" smtClean="0"/>
              <a:t> </a:t>
            </a:r>
            <a:r>
              <a:rPr lang="en-US" altLang="en-US" sz="2800" dirty="0" err="1" smtClean="0"/>
              <a:t>si</a:t>
            </a:r>
            <a:r>
              <a:rPr lang="en-US" altLang="en-US" sz="2800" dirty="0" smtClean="0"/>
              <a:t> 3</a:t>
            </a:r>
            <a:r>
              <a:rPr lang="ro-RO" altLang="en-US" sz="2800" dirty="0"/>
              <a:t/>
            </a:r>
            <a:br>
              <a:rPr lang="ro-RO" altLang="en-US" sz="2800" dirty="0"/>
            </a:br>
            <a:r>
              <a:rPr lang="ro-RO" altLang="en-US" sz="2800" dirty="0"/>
              <a:t>str. </a:t>
            </a:r>
            <a:r>
              <a:rPr lang="en-US" altLang="en-US" sz="2800" dirty="0" err="1" smtClean="0"/>
              <a:t>Atelierelor</a:t>
            </a:r>
            <a:r>
              <a:rPr lang="en-US" altLang="en-US" sz="2800" dirty="0" smtClean="0"/>
              <a:t> </a:t>
            </a:r>
            <a:r>
              <a:rPr lang="ro-RO" altLang="en-US" sz="2800" dirty="0" smtClean="0"/>
              <a:t>nr</a:t>
            </a:r>
            <a:r>
              <a:rPr lang="ro-RO" altLang="en-US" sz="2800" dirty="0"/>
              <a:t>. </a:t>
            </a:r>
            <a:r>
              <a:rPr lang="en-US" altLang="en-US" sz="2800" dirty="0" smtClean="0"/>
              <a:t>13 </a:t>
            </a:r>
            <a:r>
              <a:rPr lang="ro-RO" altLang="en-US" sz="2800" dirty="0" smtClean="0"/>
              <a:t> </a:t>
            </a:r>
            <a:endParaRPr lang="en-US" sz="2800" dirty="0"/>
          </a:p>
        </p:txBody>
      </p:sp>
      <p:sp>
        <p:nvSpPr>
          <p:cNvPr id="4" name="Content Placeholder 3"/>
          <p:cNvSpPr>
            <a:spLocks noGrp="1"/>
          </p:cNvSpPr>
          <p:nvPr>
            <p:ph sz="half" idx="2"/>
          </p:nvPr>
        </p:nvSpPr>
        <p:spPr>
          <a:xfrm>
            <a:off x="4267200" y="1295400"/>
            <a:ext cx="4419600" cy="5486400"/>
          </a:xfrm>
        </p:spPr>
        <p:txBody>
          <a:bodyPr>
            <a:normAutofit fontScale="25000" lnSpcReduction="20000"/>
          </a:bodyPr>
          <a:lstStyle/>
          <a:p>
            <a:pPr marL="0" indent="0">
              <a:lnSpc>
                <a:spcPct val="120000"/>
              </a:lnSpc>
              <a:buNone/>
            </a:pPr>
            <a:r>
              <a:rPr lang="en-US" dirty="0" smtClean="0"/>
              <a:t>	</a:t>
            </a:r>
            <a:r>
              <a:rPr lang="en-US" sz="5600" dirty="0" smtClean="0"/>
              <a:t>Au </a:t>
            </a:r>
            <a:r>
              <a:rPr lang="en-US" sz="5600" dirty="0" err="1" smtClean="0"/>
              <a:t>fost</a:t>
            </a:r>
            <a:r>
              <a:rPr lang="en-US" sz="5600" dirty="0" smtClean="0"/>
              <a:t> date in </a:t>
            </a:r>
            <a:r>
              <a:rPr lang="en-US" sz="5600" dirty="0" err="1" smtClean="0"/>
              <a:t>folosinta</a:t>
            </a:r>
            <a:r>
              <a:rPr lang="en-US" sz="5600" dirty="0" smtClean="0"/>
              <a:t>  </a:t>
            </a:r>
            <a:r>
              <a:rPr lang="en-US" sz="5600" dirty="0" err="1" smtClean="0"/>
              <a:t>celor</a:t>
            </a:r>
            <a:r>
              <a:rPr lang="en-US" sz="5600" dirty="0" smtClean="0"/>
              <a:t>  </a:t>
            </a:r>
            <a:r>
              <a:rPr lang="ro-RO" sz="5600" b="1" dirty="0" smtClean="0"/>
              <a:t>50 </a:t>
            </a:r>
            <a:r>
              <a:rPr lang="en-US" sz="5600" b="1" dirty="0" err="1" smtClean="0"/>
              <a:t>beneficiari</a:t>
            </a:r>
            <a:r>
              <a:rPr lang="ro-RO" sz="5600" b="1" dirty="0" smtClean="0"/>
              <a:t> </a:t>
            </a:r>
            <a:r>
              <a:rPr lang="ro-RO" sz="5600" b="1" dirty="0"/>
              <a:t>la CCT2 şi </a:t>
            </a:r>
            <a:r>
              <a:rPr lang="ro-RO" sz="5600" b="1" dirty="0" smtClean="0"/>
              <a:t>71</a:t>
            </a:r>
            <a:r>
              <a:rPr lang="en-US" sz="5600" b="1" dirty="0" smtClean="0"/>
              <a:t> de </a:t>
            </a:r>
            <a:r>
              <a:rPr lang="en-US" sz="5600" b="1" dirty="0" err="1" smtClean="0"/>
              <a:t>beneficiari</a:t>
            </a:r>
            <a:r>
              <a:rPr lang="ro-RO" sz="5600" b="1" dirty="0" smtClean="0"/>
              <a:t> </a:t>
            </a:r>
            <a:r>
              <a:rPr lang="ro-RO" sz="5600" b="1" dirty="0"/>
              <a:t>la </a:t>
            </a:r>
            <a:r>
              <a:rPr lang="ro-RO" sz="5600" b="1" dirty="0" smtClean="0"/>
              <a:t>CCT3</a:t>
            </a:r>
            <a:r>
              <a:rPr lang="en-US" sz="5600" b="1" dirty="0" smtClean="0"/>
              <a:t>,</a:t>
            </a:r>
            <a:r>
              <a:rPr lang="ro-RO" sz="5600" b="1" dirty="0" smtClean="0"/>
              <a:t> </a:t>
            </a:r>
            <a:r>
              <a:rPr lang="en-US" sz="5600" b="1" dirty="0" smtClean="0"/>
              <a:t> in </a:t>
            </a:r>
            <a:r>
              <a:rPr lang="en-US" sz="5600" b="1" dirty="0" err="1" smtClean="0"/>
              <a:t>octombrie</a:t>
            </a:r>
            <a:r>
              <a:rPr lang="en-US" sz="5600" b="1" dirty="0" smtClean="0"/>
              <a:t> 2015</a:t>
            </a:r>
            <a:r>
              <a:rPr lang="en-US" sz="4300" dirty="0" smtClean="0"/>
              <a:t>. </a:t>
            </a:r>
          </a:p>
          <a:p>
            <a:pPr marL="0" indent="0">
              <a:lnSpc>
                <a:spcPct val="120000"/>
              </a:lnSpc>
              <a:buNone/>
            </a:pPr>
            <a:r>
              <a:rPr lang="en-US" sz="4300" dirty="0" smtClean="0"/>
              <a:t>	</a:t>
            </a:r>
            <a:r>
              <a:rPr lang="en-US" sz="5600" dirty="0" err="1" smtClean="0"/>
              <a:t>Serviciile</a:t>
            </a:r>
            <a:r>
              <a:rPr lang="en-US" sz="5600" dirty="0" smtClean="0"/>
              <a:t> </a:t>
            </a:r>
            <a:r>
              <a:rPr lang="en-US" sz="5600" dirty="0" err="1" smtClean="0"/>
              <a:t>sociale</a:t>
            </a:r>
            <a:r>
              <a:rPr lang="en-US" sz="5600" dirty="0" smtClean="0"/>
              <a:t> </a:t>
            </a:r>
            <a:r>
              <a:rPr lang="en-US" sz="5600" dirty="0" err="1" smtClean="0"/>
              <a:t>acordate</a:t>
            </a:r>
            <a:r>
              <a:rPr lang="en-US" sz="5600" dirty="0" smtClean="0"/>
              <a:t> in </a:t>
            </a:r>
            <a:r>
              <a:rPr lang="en-US" sz="5600" dirty="0" err="1" smtClean="0"/>
              <a:t>cadrul</a:t>
            </a:r>
            <a:r>
              <a:rPr lang="en-US" sz="5600" dirty="0" smtClean="0"/>
              <a:t> </a:t>
            </a:r>
            <a:r>
              <a:rPr lang="en-US" sz="5600" dirty="0" err="1" smtClean="0"/>
              <a:t>acestor</a:t>
            </a:r>
            <a:r>
              <a:rPr lang="en-US" sz="5600" dirty="0" smtClean="0"/>
              <a:t> </a:t>
            </a:r>
            <a:r>
              <a:rPr lang="en-US" sz="5600" dirty="0" err="1" smtClean="0"/>
              <a:t>centre</a:t>
            </a:r>
            <a:r>
              <a:rPr lang="en-US" sz="5600" dirty="0" smtClean="0"/>
              <a:t> </a:t>
            </a:r>
            <a:r>
              <a:rPr lang="en-US" sz="5600" dirty="0" err="1" smtClean="0"/>
              <a:t>constau</a:t>
            </a:r>
            <a:r>
              <a:rPr lang="en-US" sz="5600" dirty="0" smtClean="0"/>
              <a:t>  in</a:t>
            </a:r>
            <a:r>
              <a:rPr lang="ro-RO" sz="5600" dirty="0" smtClean="0"/>
              <a:t>:</a:t>
            </a:r>
            <a:endParaRPr lang="en-US" sz="5600" dirty="0"/>
          </a:p>
          <a:p>
            <a:pPr lvl="1"/>
            <a:r>
              <a:rPr lang="ro-RO" sz="5600" dirty="0"/>
              <a:t>consiliere individuală şi de grup;</a:t>
            </a:r>
            <a:endParaRPr lang="en-US" sz="5600" dirty="0"/>
          </a:p>
          <a:p>
            <a:pPr lvl="1"/>
            <a:r>
              <a:rPr lang="ro-RO" sz="5600" dirty="0"/>
              <a:t>educaţie sanitară;</a:t>
            </a:r>
            <a:endParaRPr lang="en-US" sz="5600" dirty="0"/>
          </a:p>
          <a:p>
            <a:pPr lvl="1"/>
            <a:r>
              <a:rPr lang="ro-RO" sz="5600" dirty="0"/>
              <a:t>implicarea în activităţi gospodăreşti şi activităţi în folosul comunităţii;</a:t>
            </a:r>
            <a:endParaRPr lang="en-US" sz="5600" dirty="0"/>
          </a:p>
          <a:p>
            <a:pPr lvl="1"/>
            <a:r>
              <a:rPr lang="ro-RO" sz="5600" dirty="0"/>
              <a:t>deprinderea chiriaşilor cu un mod de viaţă organizat;</a:t>
            </a:r>
            <a:endParaRPr lang="en-US" sz="5600" dirty="0"/>
          </a:p>
          <a:p>
            <a:pPr lvl="1"/>
            <a:r>
              <a:rPr lang="ro-RO" sz="5600" dirty="0"/>
              <a:t>formarea abilităţilor necesare unei relaţionări eficiente cu instituţiile furnizoare de servicii sociale.</a:t>
            </a:r>
            <a:endParaRPr lang="en-US" sz="5600" dirty="0"/>
          </a:p>
          <a:p>
            <a:pPr lvl="0"/>
            <a:r>
              <a:rPr lang="ro-RO" sz="5600" dirty="0"/>
              <a:t>sprijin în integrarea în muncă a chiriaşilor, în limita posibilităţilor existente, prin îndrumarea acestora către serviciul public specializat în medierea muncii – Agenţia Judeţeană pentru Ocupare şi Formare Profesională Bihor, crearea şi menţinerea unor relaţii de colaborare cu unităţile care angajează aceste persoane;</a:t>
            </a:r>
            <a:endParaRPr lang="en-US" sz="5600" dirty="0"/>
          </a:p>
          <a:p>
            <a:pPr lvl="0"/>
            <a:r>
              <a:rPr lang="ro-RO" sz="5600" dirty="0"/>
              <a:t>sprijin în obţinerea unei locuinţe, în limita posibilităţilor existente şi în condiţiile legii;</a:t>
            </a:r>
            <a:endParaRPr lang="en-US" sz="5600" dirty="0"/>
          </a:p>
          <a:p>
            <a:pPr lvl="0"/>
            <a:r>
              <a:rPr lang="ro-RO" sz="5600" dirty="0"/>
              <a:t>intermedierea obţinerii unor servicii prestate de alte instituţii, astfel:</a:t>
            </a:r>
            <a:endParaRPr lang="en-US" sz="5600" dirty="0"/>
          </a:p>
          <a:p>
            <a:pPr lvl="0"/>
            <a:r>
              <a:rPr lang="ro-RO" sz="5600" dirty="0"/>
              <a:t>sprijin în obţinerea actelor de identitate;</a:t>
            </a:r>
            <a:endParaRPr lang="en-US" sz="5600" dirty="0"/>
          </a:p>
          <a:p>
            <a:pPr lvl="0"/>
            <a:r>
              <a:rPr lang="ro-RO" sz="5600" dirty="0" smtClean="0"/>
              <a:t>intermedierea </a:t>
            </a:r>
            <a:r>
              <a:rPr lang="ro-RO" sz="5600" dirty="0"/>
              <a:t>internării în instituţii care acordă asistenţă socială şi medicală persoanelor vârstnice;</a:t>
            </a:r>
            <a:endParaRPr lang="en-US" sz="5600" dirty="0"/>
          </a:p>
          <a:p>
            <a:endParaRPr lang="en-US" sz="5600" dirty="0"/>
          </a:p>
        </p:txBody>
      </p:sp>
      <p:pic>
        <p:nvPicPr>
          <p:cNvPr id="3074"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1447800"/>
            <a:ext cx="3810000" cy="22074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3733800"/>
            <a:ext cx="3886200" cy="2667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401007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685799"/>
          </a:xfrm>
        </p:spPr>
        <p:txBody>
          <a:bodyPr>
            <a:normAutofit fontScale="90000"/>
          </a:bodyPr>
          <a:lstStyle/>
          <a:p>
            <a:r>
              <a:rPr lang="ro-RO" sz="2700" b="1" dirty="0" smtClean="0"/>
              <a:t/>
            </a:r>
            <a:br>
              <a:rPr lang="ro-RO" sz="2700" b="1" dirty="0" smtClean="0"/>
            </a:br>
            <a:r>
              <a:rPr lang="ro-RO" sz="2700" b="1" dirty="0" smtClean="0"/>
              <a:t/>
            </a:r>
            <a:br>
              <a:rPr lang="ro-RO" sz="2700" b="1" dirty="0" smtClean="0"/>
            </a:br>
            <a:r>
              <a:rPr lang="ro-RO" sz="2700" b="1" dirty="0" smtClean="0"/>
              <a:t>PARTENERIATE </a:t>
            </a:r>
            <a:r>
              <a:rPr lang="ro-RO" sz="2700" b="1" dirty="0"/>
              <a:t>ÎN DESFĂŞURARE</a:t>
            </a:r>
            <a:r>
              <a:rPr lang="en-US" sz="2700" dirty="0"/>
              <a:t/>
            </a:r>
            <a:br>
              <a:rPr lang="en-US" sz="2700" dirty="0"/>
            </a:br>
            <a:r>
              <a:rPr lang="ro-RO" sz="2700" b="1" dirty="0"/>
              <a:t>ÎN ANUL 2015</a:t>
            </a:r>
            <a:r>
              <a:rPr lang="en-US" dirty="0"/>
              <a:t/>
            </a:r>
            <a:br>
              <a:rPr lang="en-US" dirty="0"/>
            </a:br>
            <a:endParaRPr lang="en-US" dirty="0"/>
          </a:p>
        </p:txBody>
      </p:sp>
      <p:sp>
        <p:nvSpPr>
          <p:cNvPr id="3" name="Subtitle 2"/>
          <p:cNvSpPr>
            <a:spLocks noGrp="1"/>
          </p:cNvSpPr>
          <p:nvPr>
            <p:ph type="subTitle" idx="1"/>
          </p:nvPr>
        </p:nvSpPr>
        <p:spPr>
          <a:xfrm>
            <a:off x="457200" y="914400"/>
            <a:ext cx="8382000" cy="5638800"/>
          </a:xfrm>
        </p:spPr>
        <p:txBody>
          <a:bodyPr>
            <a:noAutofit/>
          </a:bodyPr>
          <a:lstStyle/>
          <a:p>
            <a:pPr marL="171450" lvl="0" indent="-171450" algn="just">
              <a:buFont typeface="Arial" panose="020B0604020202020204" pitchFamily="34" charset="0"/>
              <a:buChar char="•"/>
            </a:pPr>
            <a:r>
              <a:rPr lang="ro-RO" sz="1200" dirty="0">
                <a:solidFill>
                  <a:schemeClr val="tx1"/>
                </a:solidFill>
              </a:rPr>
              <a:t>Acord de parteneriat încheiat între Administraţia Socială Comunitară Oradea şi Direcţia Generală de Asistenţă Socială şi Protecţia Copilului Bihor privind acordarea furnizării de servicii de recuperare pentru copiii cu dizabilităţi din municipiul Oradea, în vederea prevenirii unor situaţii de dificultate sau vulnerabilitate, care pot duce la marginalizare sau excludere socială.</a:t>
            </a:r>
            <a:endParaRPr lang="en-US" sz="1200" dirty="0">
              <a:solidFill>
                <a:schemeClr val="tx1"/>
              </a:solidFill>
            </a:endParaRPr>
          </a:p>
          <a:p>
            <a:pPr marL="171450" lvl="0" indent="-171450" algn="just">
              <a:buFont typeface="Arial" panose="020B0604020202020204" pitchFamily="34" charset="0"/>
              <a:buChar char="•"/>
            </a:pPr>
            <a:r>
              <a:rPr lang="ro-RO" sz="1200" dirty="0" smtClean="0">
                <a:solidFill>
                  <a:schemeClr val="tx1"/>
                </a:solidFill>
              </a:rPr>
              <a:t>Acord </a:t>
            </a:r>
            <a:r>
              <a:rPr lang="ro-RO" sz="1200" dirty="0">
                <a:solidFill>
                  <a:schemeClr val="tx1"/>
                </a:solidFill>
              </a:rPr>
              <a:t>de parteneriat între Administrația Socială Comunitară Oradea, Liceul Don Orione Oradea şi Societatea de Binefacere „Don Orione</a:t>
            </a:r>
            <a:r>
              <a:rPr lang="en-US" sz="1200" dirty="0">
                <a:solidFill>
                  <a:schemeClr val="tx1"/>
                </a:solidFill>
              </a:rPr>
              <a:t>”</a:t>
            </a:r>
            <a:r>
              <a:rPr lang="ro-RO" sz="1200" dirty="0">
                <a:solidFill>
                  <a:schemeClr val="tx1"/>
                </a:solidFill>
              </a:rPr>
              <a:t> privind acordarea serviciilor sociale pentru copiii cu vârste cuprinse între 5-18 ani, proveniţi din familii aflate în situaţie de risc social din municipiul Oradea;</a:t>
            </a:r>
            <a:endParaRPr lang="en-US" sz="1200" dirty="0">
              <a:solidFill>
                <a:schemeClr val="tx1"/>
              </a:solidFill>
            </a:endParaRPr>
          </a:p>
          <a:p>
            <a:pPr marL="171450" lvl="0" indent="-171450" algn="just">
              <a:buFont typeface="Arial" panose="020B0604020202020204" pitchFamily="34" charset="0"/>
              <a:buChar char="•"/>
            </a:pPr>
            <a:r>
              <a:rPr lang="ro-RO" sz="1200" dirty="0">
                <a:solidFill>
                  <a:schemeClr val="tx1"/>
                </a:solidFill>
              </a:rPr>
              <a:t>Acord de parteneriat încheiat între Administraţia Socială Comunitară Oradea şi Inspectoratul Şcolar Judeţean Bihor, având în vedere asigurarea asistenţei medicale preşcolarilor şi elevilor din unităţile de învăţământ din municipiul Oradea, în vederea participării acestora la concursurile/ competiţiile sportive cu caracter de masă, comunicate de către Inspectoratul Şcolar Judeţean Bihor.</a:t>
            </a:r>
            <a:endParaRPr lang="en-US" sz="1200" dirty="0">
              <a:solidFill>
                <a:schemeClr val="tx1"/>
              </a:solidFill>
            </a:endParaRPr>
          </a:p>
          <a:p>
            <a:pPr marL="171450" lvl="0" indent="-171450" algn="just">
              <a:buFont typeface="Arial" panose="020B0604020202020204" pitchFamily="34" charset="0"/>
              <a:buChar char="•"/>
            </a:pPr>
            <a:r>
              <a:rPr lang="ro-RO" sz="1200" dirty="0">
                <a:solidFill>
                  <a:schemeClr val="tx1"/>
                </a:solidFill>
              </a:rPr>
              <a:t>Acord de parteneriat între Administraţia Socială Comunitară Oradea şi Univesitatea din Oradea având ca obiect darea în folosinţă gratuită de către Univesitatea din Oradea a spaţiului situat în Oradea str. Universităţii nr. 1, în vederea funcţionării unui cabinet medical studenţesc necesar asigurării asistenţei medicale preventive şi curative studenţilor din Univesitatea din Oradea.</a:t>
            </a:r>
            <a:endParaRPr lang="en-US" sz="1200" dirty="0">
              <a:solidFill>
                <a:schemeClr val="tx1"/>
              </a:solidFill>
            </a:endParaRPr>
          </a:p>
          <a:p>
            <a:pPr marL="171450" lvl="0" indent="-171450" algn="just">
              <a:buFont typeface="Arial" panose="020B0604020202020204" pitchFamily="34" charset="0"/>
              <a:buChar char="•"/>
            </a:pPr>
            <a:r>
              <a:rPr lang="ro-RO" sz="1200" dirty="0">
                <a:solidFill>
                  <a:schemeClr val="tx1"/>
                </a:solidFill>
              </a:rPr>
              <a:t>Acord de parteneriat între Administraţia Socială Comunitară Oradea şi Asociaţia SOS Autism Bihor, având ca obiect dezvoltarea serviciilor de asistenţă socială care au ca scop integrarea socială şi educaţională a copiilor şi adulţilor cu tulburări din spectrul autist din municipiul Oradea şi sprijinirea familiilor acestora.</a:t>
            </a:r>
            <a:endParaRPr lang="en-US" sz="1200" dirty="0">
              <a:solidFill>
                <a:schemeClr val="tx1"/>
              </a:solidFill>
            </a:endParaRPr>
          </a:p>
          <a:p>
            <a:pPr marL="171450" lvl="0" indent="-171450" algn="just">
              <a:buFont typeface="Arial" panose="020B0604020202020204" pitchFamily="34" charset="0"/>
              <a:buChar char="•"/>
            </a:pPr>
            <a:r>
              <a:rPr lang="ro-RO" sz="1200" dirty="0">
                <a:solidFill>
                  <a:schemeClr val="tx1"/>
                </a:solidFill>
              </a:rPr>
              <a:t> Convenţie de colaborare între Administraţia Socială Comunitară Oradea şi Fundaţia Est Europa, având ca obiect colaborarea instituţională a părţilor, asistenţă reciprocă prin sprijin metodologic şi de specialitate, în domeniile în care Fundaţia este acreditată ca furnizor de servicii sociale specializate, respectiv în domeniile în care ASCO are competenţe.</a:t>
            </a:r>
            <a:endParaRPr lang="en-US" sz="1200" dirty="0">
              <a:solidFill>
                <a:schemeClr val="tx1"/>
              </a:solidFill>
            </a:endParaRPr>
          </a:p>
          <a:p>
            <a:pPr marL="171450" lvl="0" indent="-171450" algn="just">
              <a:buFont typeface="Arial" panose="020B0604020202020204" pitchFamily="34" charset="0"/>
              <a:buChar char="•"/>
            </a:pPr>
            <a:r>
              <a:rPr lang="ro-RO" sz="1200" dirty="0">
                <a:solidFill>
                  <a:schemeClr val="tx1"/>
                </a:solidFill>
              </a:rPr>
              <a:t> Protocol de colaborare între Administraţia Socială Comunitară Oradea şi Societatea Civilă Profesională de Psihologie Creţu Alin şi Creţu Crina (Cabinet psihologic), având ca obiect serviciile de evaluare şi intervenţie psihologică pentru beneficiarii Centrelor sociale cu destinaţie multifuncţională Dignitas şi Candeo.</a:t>
            </a:r>
            <a:endParaRPr lang="en-US" sz="1200" dirty="0">
              <a:solidFill>
                <a:schemeClr val="tx1"/>
              </a:solidFill>
            </a:endParaRPr>
          </a:p>
          <a:p>
            <a:pPr marL="171450" lvl="0" indent="-171450" algn="just">
              <a:buFont typeface="Arial" panose="020B0604020202020204" pitchFamily="34" charset="0"/>
              <a:buChar char="•"/>
            </a:pPr>
            <a:r>
              <a:rPr lang="ro-RO" sz="1200" dirty="0">
                <a:solidFill>
                  <a:schemeClr val="tx1"/>
                </a:solidFill>
              </a:rPr>
              <a:t> Convenţie de colaborare între Administraţia Socială Comunitară Oradea şi Asociaţia Caritas Eparhial Oradea, obiectul convenţiei fiind colaborarea instituţională a părţilor, asistenţă reciprocă prin sprijin metodologic şi de specialitate, în domeniile în care Asociaţia este acreditată ca furnizor de servicii sociale specializate, respectiv în domeniile în care ASCO are competenţe.</a:t>
            </a:r>
            <a:endParaRPr lang="en-US" sz="1200" dirty="0">
              <a:solidFill>
                <a:schemeClr val="tx1"/>
              </a:solidFill>
            </a:endParaRPr>
          </a:p>
          <a:p>
            <a:pPr marL="171450" indent="-171450" algn="just">
              <a:buFont typeface="Arial" pitchFamily="34" charset="0"/>
              <a:buChar char="•"/>
            </a:pPr>
            <a:r>
              <a:rPr lang="ro-RO" sz="1200" dirty="0">
                <a:solidFill>
                  <a:schemeClr val="tx1"/>
                </a:solidFill>
              </a:rPr>
              <a:t>Convenţie de colaborare între Administraţia Socială Comunitară Oradea şi Asociaţia Down  Oradea România, având ca obiect colaborarea instituţională a părţilor, asistenţă reciprocă prin sprijin metodologic şi de specialitate, în domeniile în care Asociaţia este acreditată ca furnizor de servicii sociale specializate, respectiv în domeniile în care ASCO are competenţe.</a:t>
            </a:r>
            <a:endParaRPr lang="en-US" sz="1200" dirty="0">
              <a:solidFill>
                <a:schemeClr val="tx1"/>
              </a:solidFill>
            </a:endParaRPr>
          </a:p>
          <a:p>
            <a:pPr marL="171450" lvl="0" indent="-171450" algn="just">
              <a:buFont typeface="Arial" panose="020B0604020202020204" pitchFamily="34" charset="0"/>
              <a:buChar char="•"/>
            </a:pPr>
            <a:endParaRPr lang="en-US" sz="1200" dirty="0"/>
          </a:p>
        </p:txBody>
      </p:sp>
    </p:spTree>
    <p:extLst>
      <p:ext uri="{BB962C8B-B14F-4D97-AF65-F5344CB8AC3E}">
        <p14:creationId xmlns:p14="http://schemas.microsoft.com/office/powerpoint/2010/main" xmlns="" val="1839470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76201"/>
            <a:ext cx="8382000" cy="685799"/>
          </a:xfrm>
        </p:spPr>
        <p:txBody>
          <a:bodyPr>
            <a:noAutofit/>
          </a:bodyPr>
          <a:lstStyle/>
          <a:p>
            <a:r>
              <a:rPr lang="ro-RO" sz="2000" b="1" dirty="0"/>
              <a:t>PARTENERIATE ÎN </a:t>
            </a:r>
            <a:r>
              <a:rPr lang="ro-RO" sz="2000" b="1" dirty="0" smtClean="0"/>
              <a:t>DESFĂŞURARE</a:t>
            </a:r>
            <a:r>
              <a:rPr lang="ro-RO" sz="2000" dirty="0" smtClean="0"/>
              <a:t> </a:t>
            </a:r>
            <a:r>
              <a:rPr lang="ro-RO" sz="2000" b="1" dirty="0" smtClean="0"/>
              <a:t>ÎN </a:t>
            </a:r>
            <a:r>
              <a:rPr lang="ro-RO" sz="2000" b="1" dirty="0"/>
              <a:t>ANUL 2015</a:t>
            </a:r>
            <a:endParaRPr lang="en-US" sz="2000" dirty="0"/>
          </a:p>
        </p:txBody>
      </p:sp>
      <p:sp>
        <p:nvSpPr>
          <p:cNvPr id="3" name="Subtitle 2"/>
          <p:cNvSpPr>
            <a:spLocks noGrp="1"/>
          </p:cNvSpPr>
          <p:nvPr>
            <p:ph type="subTitle" idx="1"/>
          </p:nvPr>
        </p:nvSpPr>
        <p:spPr>
          <a:xfrm>
            <a:off x="304800" y="609600"/>
            <a:ext cx="8610600" cy="6172200"/>
          </a:xfrm>
        </p:spPr>
        <p:txBody>
          <a:bodyPr>
            <a:noAutofit/>
          </a:bodyPr>
          <a:lstStyle/>
          <a:p>
            <a:pPr marL="228600" lvl="0" indent="-228600" algn="just">
              <a:buFont typeface="Arial" panose="020B0604020202020204" pitchFamily="34" charset="0"/>
              <a:buChar char="•"/>
            </a:pPr>
            <a:r>
              <a:rPr lang="ro-RO" sz="1200" dirty="0">
                <a:solidFill>
                  <a:schemeClr val="tx1"/>
                </a:solidFill>
              </a:rPr>
              <a:t>Protocol de colaborare între Administraţia Socială Comunitară Oradea şi Cabinetul Medical Individual dr. Frăţilă Anca </a:t>
            </a:r>
            <a:r>
              <a:rPr lang="ro-RO" sz="1200" dirty="0" smtClean="0">
                <a:solidFill>
                  <a:schemeClr val="tx1"/>
                </a:solidFill>
              </a:rPr>
              <a:t>Rodica </a:t>
            </a:r>
            <a:r>
              <a:rPr lang="ro-RO" sz="1200" dirty="0">
                <a:solidFill>
                  <a:schemeClr val="tx1"/>
                </a:solidFill>
              </a:rPr>
              <a:t>având ca obiect </a:t>
            </a:r>
            <a:r>
              <a:rPr lang="ro-RO" sz="1200" dirty="0" smtClean="0">
                <a:solidFill>
                  <a:schemeClr val="tx1"/>
                </a:solidFill>
              </a:rPr>
              <a:t>promovarea </a:t>
            </a:r>
            <a:r>
              <a:rPr lang="ro-RO" sz="1200" dirty="0">
                <a:solidFill>
                  <a:schemeClr val="tx1"/>
                </a:solidFill>
              </a:rPr>
              <a:t>şi realizarea obiectivelor comune în ceea ce priveşte susţinerea copiilor rămaşi singuri acasă ca urmare a plecării părinţilor la muncă în străinătate, activitate desfăşurată în cadrul campaniei de informare publică </a:t>
            </a:r>
            <a:r>
              <a:rPr lang="en-US" sz="1200" dirty="0">
                <a:solidFill>
                  <a:schemeClr val="tx1"/>
                </a:solidFill>
              </a:rPr>
              <a:t>“</a:t>
            </a:r>
            <a:r>
              <a:rPr lang="en-US" sz="1200" dirty="0" err="1">
                <a:solidFill>
                  <a:schemeClr val="tx1"/>
                </a:solidFill>
              </a:rPr>
              <a:t>Singuri</a:t>
            </a:r>
            <a:r>
              <a:rPr lang="en-US" sz="1200" dirty="0">
                <a:solidFill>
                  <a:schemeClr val="tx1"/>
                </a:solidFill>
              </a:rPr>
              <a:t> </a:t>
            </a:r>
            <a:r>
              <a:rPr lang="en-US" sz="1200" dirty="0" err="1">
                <a:solidFill>
                  <a:schemeClr val="tx1"/>
                </a:solidFill>
              </a:rPr>
              <a:t>acasă</a:t>
            </a:r>
            <a:r>
              <a:rPr lang="en-US" sz="1200" dirty="0">
                <a:solidFill>
                  <a:schemeClr val="tx1"/>
                </a:solidFill>
              </a:rPr>
              <a:t> – </a:t>
            </a:r>
            <a:r>
              <a:rPr lang="en-US" sz="1200" dirty="0" err="1">
                <a:solidFill>
                  <a:schemeClr val="tx1"/>
                </a:solidFill>
              </a:rPr>
              <a:t>ai</a:t>
            </a:r>
            <a:r>
              <a:rPr lang="en-US" sz="1200" dirty="0">
                <a:solidFill>
                  <a:schemeClr val="tx1"/>
                </a:solidFill>
              </a:rPr>
              <a:t> </a:t>
            </a:r>
            <a:r>
              <a:rPr lang="en-US" sz="1200" dirty="0" err="1">
                <a:solidFill>
                  <a:schemeClr val="tx1"/>
                </a:solidFill>
              </a:rPr>
              <a:t>grijă</a:t>
            </a:r>
            <a:r>
              <a:rPr lang="en-US" sz="1200" dirty="0">
                <a:solidFill>
                  <a:schemeClr val="tx1"/>
                </a:solidFill>
              </a:rPr>
              <a:t> de </a:t>
            </a:r>
            <a:r>
              <a:rPr lang="en-US" sz="1200" dirty="0" err="1">
                <a:solidFill>
                  <a:schemeClr val="tx1"/>
                </a:solidFill>
              </a:rPr>
              <a:t>copiii</a:t>
            </a:r>
            <a:r>
              <a:rPr lang="en-US" sz="1200" dirty="0">
                <a:solidFill>
                  <a:schemeClr val="tx1"/>
                </a:solidFill>
              </a:rPr>
              <a:t> </a:t>
            </a:r>
            <a:r>
              <a:rPr lang="en-US" sz="1200" dirty="0" err="1">
                <a:solidFill>
                  <a:schemeClr val="tx1"/>
                </a:solidFill>
              </a:rPr>
              <a:t>tăi</a:t>
            </a:r>
            <a:r>
              <a:rPr lang="en-US" sz="1200" dirty="0">
                <a:solidFill>
                  <a:schemeClr val="tx1"/>
                </a:solidFill>
              </a:rPr>
              <a:t> </a:t>
            </a:r>
            <a:r>
              <a:rPr lang="en-US" sz="1200" dirty="0" err="1">
                <a:solidFill>
                  <a:schemeClr val="tx1"/>
                </a:solidFill>
              </a:rPr>
              <a:t>oriunde</a:t>
            </a:r>
            <a:r>
              <a:rPr lang="en-US" sz="1200" dirty="0">
                <a:solidFill>
                  <a:schemeClr val="tx1"/>
                </a:solidFill>
              </a:rPr>
              <a:t> </a:t>
            </a:r>
            <a:r>
              <a:rPr lang="en-US" sz="1200" dirty="0" err="1">
                <a:solidFill>
                  <a:schemeClr val="tx1"/>
                </a:solidFill>
              </a:rPr>
              <a:t>te</a:t>
            </a:r>
            <a:r>
              <a:rPr lang="en-US" sz="1200" dirty="0">
                <a:solidFill>
                  <a:schemeClr val="tx1"/>
                </a:solidFill>
              </a:rPr>
              <a:t> </a:t>
            </a:r>
            <a:r>
              <a:rPr lang="en-US" sz="1200" dirty="0" err="1">
                <a:solidFill>
                  <a:schemeClr val="tx1"/>
                </a:solidFill>
              </a:rPr>
              <a:t>afli</a:t>
            </a:r>
            <a:r>
              <a:rPr lang="en-US" sz="1200" dirty="0">
                <a:solidFill>
                  <a:schemeClr val="tx1"/>
                </a:solidFill>
              </a:rPr>
              <a:t>”, </a:t>
            </a:r>
            <a:endParaRPr lang="ro-RO" sz="1200" dirty="0">
              <a:solidFill>
                <a:schemeClr val="tx1"/>
              </a:solidFill>
            </a:endParaRPr>
          </a:p>
          <a:p>
            <a:pPr marL="228600" lvl="0" indent="-228600" algn="just">
              <a:buFont typeface="Arial" panose="020B0604020202020204" pitchFamily="34" charset="0"/>
              <a:buChar char="•"/>
            </a:pPr>
            <a:r>
              <a:rPr lang="ro-RO" sz="1200" dirty="0" smtClean="0">
                <a:solidFill>
                  <a:schemeClr val="tx1"/>
                </a:solidFill>
              </a:rPr>
              <a:t>Protocol </a:t>
            </a:r>
            <a:r>
              <a:rPr lang="ro-RO" sz="1200" dirty="0">
                <a:solidFill>
                  <a:schemeClr val="tx1"/>
                </a:solidFill>
              </a:rPr>
              <a:t>de colaborare între Administraţia Socială Comunitară Oradea şi Inspectoratul de Poliţie Judeţean Bihor şi Centrul de Îngrijire de Zi Oradea, având ca obiect </a:t>
            </a:r>
            <a:r>
              <a:rPr lang="ro-RO" sz="1200" dirty="0" smtClean="0">
                <a:solidFill>
                  <a:schemeClr val="tx1"/>
                </a:solidFill>
              </a:rPr>
              <a:t>promovarea </a:t>
            </a:r>
            <a:r>
              <a:rPr lang="ro-RO" sz="1200" dirty="0">
                <a:solidFill>
                  <a:schemeClr val="tx1"/>
                </a:solidFill>
              </a:rPr>
              <a:t>şi realizarea obiectivelor comune în ceea ce priveşte promovarea şi protecţia drepturilor copilului şi care vizează asigurarea de consiliere şi sprijin psihologic pentru copii şi/sau familiile acestora. </a:t>
            </a:r>
            <a:endParaRPr lang="en-US" sz="1200" dirty="0">
              <a:solidFill>
                <a:schemeClr val="tx1"/>
              </a:solidFill>
            </a:endParaRPr>
          </a:p>
          <a:p>
            <a:pPr marL="228600" lvl="0" indent="-228600" algn="just">
              <a:buFont typeface="Arial" panose="020B0604020202020204" pitchFamily="34" charset="0"/>
              <a:buChar char="•"/>
            </a:pPr>
            <a:r>
              <a:rPr lang="ro-RO" sz="1200" dirty="0">
                <a:solidFill>
                  <a:schemeClr val="tx1"/>
                </a:solidFill>
              </a:rPr>
              <a:t>Protocol de colaborare între Administraţia Socială Comunitară Oradea şi Liceul Teoretic </a:t>
            </a:r>
            <a:r>
              <a:rPr lang="en-US" sz="1200" dirty="0">
                <a:solidFill>
                  <a:schemeClr val="tx1"/>
                </a:solidFill>
              </a:rPr>
              <a:t>“</a:t>
            </a:r>
            <a:r>
              <a:rPr lang="en-US" sz="1200" dirty="0" err="1">
                <a:solidFill>
                  <a:schemeClr val="tx1"/>
                </a:solidFill>
              </a:rPr>
              <a:t>Aurel</a:t>
            </a:r>
            <a:r>
              <a:rPr lang="en-US" sz="1200" dirty="0">
                <a:solidFill>
                  <a:schemeClr val="tx1"/>
                </a:solidFill>
              </a:rPr>
              <a:t> </a:t>
            </a:r>
            <a:r>
              <a:rPr lang="en-US" sz="1200" dirty="0" err="1">
                <a:solidFill>
                  <a:schemeClr val="tx1"/>
                </a:solidFill>
              </a:rPr>
              <a:t>Lazăr</a:t>
            </a:r>
            <a:r>
              <a:rPr lang="en-US" sz="1200" dirty="0">
                <a:solidFill>
                  <a:schemeClr val="tx1"/>
                </a:solidFill>
              </a:rPr>
              <a:t>”, </a:t>
            </a:r>
            <a:r>
              <a:rPr lang="en-US" sz="1200" dirty="0" err="1">
                <a:solidFill>
                  <a:schemeClr val="tx1"/>
                </a:solidFill>
              </a:rPr>
              <a:t>având</a:t>
            </a:r>
            <a:r>
              <a:rPr lang="en-US" sz="1200" dirty="0">
                <a:solidFill>
                  <a:schemeClr val="tx1"/>
                </a:solidFill>
              </a:rPr>
              <a:t> ca </a:t>
            </a:r>
            <a:r>
              <a:rPr lang="en-US" sz="1200" dirty="0" err="1">
                <a:solidFill>
                  <a:schemeClr val="tx1"/>
                </a:solidFill>
              </a:rPr>
              <a:t>obiectul</a:t>
            </a:r>
            <a:r>
              <a:rPr lang="en-US" sz="1200" dirty="0">
                <a:solidFill>
                  <a:schemeClr val="tx1"/>
                </a:solidFill>
              </a:rPr>
              <a:t> </a:t>
            </a:r>
            <a:r>
              <a:rPr lang="en-US" sz="1200" dirty="0" err="1" smtClean="0">
                <a:solidFill>
                  <a:schemeClr val="tx1"/>
                </a:solidFill>
              </a:rPr>
              <a:t>oferirea</a:t>
            </a:r>
            <a:r>
              <a:rPr lang="en-US" sz="1200" dirty="0" smtClean="0">
                <a:solidFill>
                  <a:schemeClr val="tx1"/>
                </a:solidFill>
              </a:rPr>
              <a:t> </a:t>
            </a:r>
            <a:r>
              <a:rPr lang="en-US" sz="1200" dirty="0">
                <a:solidFill>
                  <a:schemeClr val="tx1"/>
                </a:solidFill>
              </a:rPr>
              <a:t>de </a:t>
            </a:r>
            <a:r>
              <a:rPr lang="en-US" sz="1200" dirty="0" err="1">
                <a:solidFill>
                  <a:schemeClr val="tx1"/>
                </a:solidFill>
              </a:rPr>
              <a:t>sprijin</a:t>
            </a:r>
            <a:r>
              <a:rPr lang="en-US" sz="1200" dirty="0">
                <a:solidFill>
                  <a:schemeClr val="tx1"/>
                </a:solidFill>
              </a:rPr>
              <a:t> material </a:t>
            </a:r>
            <a:r>
              <a:rPr lang="en-US" sz="1200" dirty="0" err="1">
                <a:solidFill>
                  <a:schemeClr val="tx1"/>
                </a:solidFill>
              </a:rPr>
              <a:t>familiilor</a:t>
            </a:r>
            <a:r>
              <a:rPr lang="en-US" sz="1200" dirty="0">
                <a:solidFill>
                  <a:schemeClr val="tx1"/>
                </a:solidFill>
              </a:rPr>
              <a:t> </a:t>
            </a:r>
            <a:r>
              <a:rPr lang="en-US" sz="1200" dirty="0" err="1">
                <a:solidFill>
                  <a:schemeClr val="tx1"/>
                </a:solidFill>
              </a:rPr>
              <a:t>nevoiaşe</a:t>
            </a:r>
            <a:r>
              <a:rPr lang="en-US" sz="1200" dirty="0">
                <a:solidFill>
                  <a:schemeClr val="tx1"/>
                </a:solidFill>
              </a:rPr>
              <a:t> ale </a:t>
            </a:r>
            <a:r>
              <a:rPr lang="en-US" sz="1200" dirty="0" err="1">
                <a:solidFill>
                  <a:schemeClr val="tx1"/>
                </a:solidFill>
              </a:rPr>
              <a:t>căror</a:t>
            </a:r>
            <a:r>
              <a:rPr lang="en-US" sz="1200" dirty="0">
                <a:solidFill>
                  <a:schemeClr val="tx1"/>
                </a:solidFill>
              </a:rPr>
              <a:t> </a:t>
            </a:r>
            <a:r>
              <a:rPr lang="en-US" sz="1200" dirty="0" err="1">
                <a:solidFill>
                  <a:schemeClr val="tx1"/>
                </a:solidFill>
              </a:rPr>
              <a:t>copii</a:t>
            </a:r>
            <a:r>
              <a:rPr lang="en-US" sz="1200" dirty="0">
                <a:solidFill>
                  <a:schemeClr val="tx1"/>
                </a:solidFill>
              </a:rPr>
              <a:t> </a:t>
            </a:r>
            <a:r>
              <a:rPr lang="en-US" sz="1200" dirty="0" err="1" smtClean="0">
                <a:solidFill>
                  <a:schemeClr val="tx1"/>
                </a:solidFill>
              </a:rPr>
              <a:t>frecventeaz</a:t>
            </a:r>
            <a:r>
              <a:rPr lang="ro-RO" sz="1200" dirty="0" smtClean="0">
                <a:solidFill>
                  <a:schemeClr val="tx1"/>
                </a:solidFill>
              </a:rPr>
              <a:t>ă</a:t>
            </a:r>
            <a:r>
              <a:rPr lang="en-US" sz="1200" dirty="0" smtClean="0">
                <a:solidFill>
                  <a:schemeClr val="tx1"/>
                </a:solidFill>
              </a:rPr>
              <a:t> </a:t>
            </a:r>
            <a:r>
              <a:rPr lang="en-US" sz="1200" dirty="0" err="1">
                <a:solidFill>
                  <a:schemeClr val="tx1"/>
                </a:solidFill>
              </a:rPr>
              <a:t>Centrul</a:t>
            </a:r>
            <a:r>
              <a:rPr lang="en-US" sz="1200" dirty="0">
                <a:solidFill>
                  <a:schemeClr val="tx1"/>
                </a:solidFill>
              </a:rPr>
              <a:t> de </a:t>
            </a:r>
            <a:r>
              <a:rPr lang="en-US" sz="1200" dirty="0" err="1">
                <a:solidFill>
                  <a:schemeClr val="tx1"/>
                </a:solidFill>
              </a:rPr>
              <a:t>Îngrijire</a:t>
            </a:r>
            <a:r>
              <a:rPr lang="en-US" sz="1200" dirty="0">
                <a:solidFill>
                  <a:schemeClr val="tx1"/>
                </a:solidFill>
              </a:rPr>
              <a:t> de </a:t>
            </a:r>
            <a:r>
              <a:rPr lang="en-US" sz="1200" dirty="0" err="1">
                <a:solidFill>
                  <a:schemeClr val="tx1"/>
                </a:solidFill>
              </a:rPr>
              <a:t>Zi</a:t>
            </a:r>
            <a:r>
              <a:rPr lang="en-US" sz="1200" dirty="0">
                <a:solidFill>
                  <a:schemeClr val="tx1"/>
                </a:solidFill>
              </a:rPr>
              <a:t> – Oradea, </a:t>
            </a:r>
            <a:r>
              <a:rPr lang="en-US" sz="1200" dirty="0" err="1">
                <a:solidFill>
                  <a:schemeClr val="tx1"/>
                </a:solidFill>
              </a:rPr>
              <a:t>distribuirea</a:t>
            </a:r>
            <a:r>
              <a:rPr lang="en-US" sz="1200" dirty="0">
                <a:solidFill>
                  <a:schemeClr val="tx1"/>
                </a:solidFill>
              </a:rPr>
              <a:t> de </a:t>
            </a:r>
            <a:r>
              <a:rPr lang="en-US" sz="1200" dirty="0" err="1">
                <a:solidFill>
                  <a:schemeClr val="tx1"/>
                </a:solidFill>
              </a:rPr>
              <a:t>pachete</a:t>
            </a:r>
            <a:r>
              <a:rPr lang="en-US" sz="1200" dirty="0">
                <a:solidFill>
                  <a:schemeClr val="tx1"/>
                </a:solidFill>
              </a:rPr>
              <a:t> </a:t>
            </a:r>
            <a:r>
              <a:rPr lang="en-US" sz="1200" dirty="0" err="1">
                <a:solidFill>
                  <a:schemeClr val="tx1"/>
                </a:solidFill>
              </a:rPr>
              <a:t>acestor</a:t>
            </a:r>
            <a:r>
              <a:rPr lang="en-US" sz="1200" dirty="0">
                <a:solidFill>
                  <a:schemeClr val="tx1"/>
                </a:solidFill>
              </a:rPr>
              <a:t> </a:t>
            </a:r>
            <a:r>
              <a:rPr lang="en-US" sz="1200" dirty="0" err="1">
                <a:solidFill>
                  <a:schemeClr val="tx1"/>
                </a:solidFill>
              </a:rPr>
              <a:t>copii</a:t>
            </a:r>
            <a:r>
              <a:rPr lang="en-US" sz="1200" dirty="0">
                <a:solidFill>
                  <a:schemeClr val="tx1"/>
                </a:solidFill>
              </a:rPr>
              <a:t>, </a:t>
            </a:r>
            <a:r>
              <a:rPr lang="en-US" sz="1200" dirty="0" err="1">
                <a:solidFill>
                  <a:schemeClr val="tx1"/>
                </a:solidFill>
              </a:rPr>
              <a:t>acordarea</a:t>
            </a:r>
            <a:r>
              <a:rPr lang="en-US" sz="1200" dirty="0">
                <a:solidFill>
                  <a:schemeClr val="tx1"/>
                </a:solidFill>
              </a:rPr>
              <a:t> de </a:t>
            </a:r>
            <a:r>
              <a:rPr lang="en-US" sz="1200" dirty="0" err="1">
                <a:solidFill>
                  <a:schemeClr val="tx1"/>
                </a:solidFill>
              </a:rPr>
              <a:t>sprijin</a:t>
            </a:r>
            <a:r>
              <a:rPr lang="en-US" sz="1200" dirty="0">
                <a:solidFill>
                  <a:schemeClr val="tx1"/>
                </a:solidFill>
              </a:rPr>
              <a:t> moral </a:t>
            </a:r>
            <a:r>
              <a:rPr lang="en-US" sz="1200" dirty="0" err="1">
                <a:solidFill>
                  <a:schemeClr val="tx1"/>
                </a:solidFill>
              </a:rPr>
              <a:t>copiilor</a:t>
            </a:r>
            <a:r>
              <a:rPr lang="en-US" sz="1200" dirty="0">
                <a:solidFill>
                  <a:schemeClr val="tx1"/>
                </a:solidFill>
              </a:rPr>
              <a:t> din </a:t>
            </a:r>
            <a:r>
              <a:rPr lang="en-US" sz="1200" dirty="0" err="1">
                <a:solidFill>
                  <a:schemeClr val="tx1"/>
                </a:solidFill>
              </a:rPr>
              <a:t>familiile</a:t>
            </a:r>
            <a:r>
              <a:rPr lang="en-US" sz="1200" dirty="0">
                <a:solidFill>
                  <a:schemeClr val="tx1"/>
                </a:solidFill>
              </a:rPr>
              <a:t> </a:t>
            </a:r>
            <a:r>
              <a:rPr lang="en-US" sz="1200" dirty="0" err="1">
                <a:solidFill>
                  <a:schemeClr val="tx1"/>
                </a:solidFill>
              </a:rPr>
              <a:t>în</a:t>
            </a:r>
            <a:r>
              <a:rPr lang="en-US" sz="1200" dirty="0">
                <a:solidFill>
                  <a:schemeClr val="tx1"/>
                </a:solidFill>
              </a:rPr>
              <a:t> care </a:t>
            </a:r>
            <a:r>
              <a:rPr lang="en-US" sz="1200" dirty="0" err="1">
                <a:solidFill>
                  <a:schemeClr val="tx1"/>
                </a:solidFill>
              </a:rPr>
              <a:t>unul</a:t>
            </a:r>
            <a:r>
              <a:rPr lang="en-US" sz="1200" dirty="0">
                <a:solidFill>
                  <a:schemeClr val="tx1"/>
                </a:solidFill>
              </a:rPr>
              <a:t> </a:t>
            </a:r>
            <a:r>
              <a:rPr lang="en-US" sz="1200" dirty="0" err="1">
                <a:solidFill>
                  <a:schemeClr val="tx1"/>
                </a:solidFill>
              </a:rPr>
              <a:t>dintre</a:t>
            </a:r>
            <a:r>
              <a:rPr lang="en-US" sz="1200" dirty="0">
                <a:solidFill>
                  <a:schemeClr val="tx1"/>
                </a:solidFill>
              </a:rPr>
              <a:t> </a:t>
            </a:r>
            <a:r>
              <a:rPr lang="en-US" sz="1200" dirty="0" err="1">
                <a:solidFill>
                  <a:schemeClr val="tx1"/>
                </a:solidFill>
              </a:rPr>
              <a:t>părinţi</a:t>
            </a:r>
            <a:r>
              <a:rPr lang="en-US" sz="1200" dirty="0">
                <a:solidFill>
                  <a:schemeClr val="tx1"/>
                </a:solidFill>
              </a:rPr>
              <a:t> </a:t>
            </a:r>
            <a:r>
              <a:rPr lang="en-US" sz="1200" dirty="0" err="1">
                <a:solidFill>
                  <a:schemeClr val="tx1"/>
                </a:solidFill>
              </a:rPr>
              <a:t>lucrează</a:t>
            </a:r>
            <a:r>
              <a:rPr lang="en-US" sz="1200" dirty="0">
                <a:solidFill>
                  <a:schemeClr val="tx1"/>
                </a:solidFill>
              </a:rPr>
              <a:t> </a:t>
            </a:r>
            <a:r>
              <a:rPr lang="en-US" sz="1200" dirty="0" err="1">
                <a:solidFill>
                  <a:schemeClr val="tx1"/>
                </a:solidFill>
              </a:rPr>
              <a:t>în</a:t>
            </a:r>
            <a:r>
              <a:rPr lang="en-US" sz="1200" dirty="0">
                <a:solidFill>
                  <a:schemeClr val="tx1"/>
                </a:solidFill>
              </a:rPr>
              <a:t> </a:t>
            </a:r>
            <a:r>
              <a:rPr lang="en-US" sz="1200" dirty="0" err="1">
                <a:solidFill>
                  <a:schemeClr val="tx1"/>
                </a:solidFill>
              </a:rPr>
              <a:t>străinătate</a:t>
            </a:r>
            <a:r>
              <a:rPr lang="en-US" sz="1200" dirty="0">
                <a:solidFill>
                  <a:schemeClr val="tx1"/>
                </a:solidFill>
              </a:rPr>
              <a:t> </a:t>
            </a:r>
            <a:r>
              <a:rPr lang="en-US" sz="1200" dirty="0" err="1">
                <a:solidFill>
                  <a:schemeClr val="tx1"/>
                </a:solidFill>
              </a:rPr>
              <a:t>şi</a:t>
            </a:r>
            <a:r>
              <a:rPr lang="en-US" sz="1200" dirty="0">
                <a:solidFill>
                  <a:schemeClr val="tx1"/>
                </a:solidFill>
              </a:rPr>
              <a:t> </a:t>
            </a:r>
            <a:r>
              <a:rPr lang="en-US" sz="1200" dirty="0" err="1">
                <a:solidFill>
                  <a:schemeClr val="tx1"/>
                </a:solidFill>
              </a:rPr>
              <a:t>sunt</a:t>
            </a:r>
            <a:r>
              <a:rPr lang="en-US" sz="1200" dirty="0">
                <a:solidFill>
                  <a:schemeClr val="tx1"/>
                </a:solidFill>
              </a:rPr>
              <a:t> </a:t>
            </a:r>
            <a:r>
              <a:rPr lang="en-US" sz="1200" dirty="0" err="1">
                <a:solidFill>
                  <a:schemeClr val="tx1"/>
                </a:solidFill>
              </a:rPr>
              <a:t>în</a:t>
            </a:r>
            <a:r>
              <a:rPr lang="en-US" sz="1200" dirty="0">
                <a:solidFill>
                  <a:schemeClr val="tx1"/>
                </a:solidFill>
              </a:rPr>
              <a:t> </a:t>
            </a:r>
            <a:r>
              <a:rPr lang="en-US" sz="1200" dirty="0" err="1">
                <a:solidFill>
                  <a:schemeClr val="tx1"/>
                </a:solidFill>
              </a:rPr>
              <a:t>întreţinerea</a:t>
            </a:r>
            <a:r>
              <a:rPr lang="en-US" sz="1200" dirty="0">
                <a:solidFill>
                  <a:schemeClr val="tx1"/>
                </a:solidFill>
              </a:rPr>
              <a:t> </a:t>
            </a:r>
            <a:r>
              <a:rPr lang="en-US" sz="1200" dirty="0" err="1">
                <a:solidFill>
                  <a:schemeClr val="tx1"/>
                </a:solidFill>
              </a:rPr>
              <a:t>celui</a:t>
            </a:r>
            <a:r>
              <a:rPr lang="en-US" sz="1200" dirty="0">
                <a:solidFill>
                  <a:schemeClr val="tx1"/>
                </a:solidFill>
              </a:rPr>
              <a:t> </a:t>
            </a:r>
            <a:r>
              <a:rPr lang="en-US" sz="1200" dirty="0" err="1">
                <a:solidFill>
                  <a:schemeClr val="tx1"/>
                </a:solidFill>
              </a:rPr>
              <a:t>rămas</a:t>
            </a:r>
            <a:r>
              <a:rPr lang="en-US" sz="1200" dirty="0">
                <a:solidFill>
                  <a:schemeClr val="tx1"/>
                </a:solidFill>
              </a:rPr>
              <a:t> </a:t>
            </a:r>
            <a:r>
              <a:rPr lang="en-US" sz="1200" dirty="0" err="1">
                <a:solidFill>
                  <a:schemeClr val="tx1"/>
                </a:solidFill>
              </a:rPr>
              <a:t>în</a:t>
            </a:r>
            <a:r>
              <a:rPr lang="en-US" sz="1200" dirty="0">
                <a:solidFill>
                  <a:schemeClr val="tx1"/>
                </a:solidFill>
              </a:rPr>
              <a:t> </a:t>
            </a:r>
            <a:r>
              <a:rPr lang="en-US" sz="1200" dirty="0" err="1">
                <a:solidFill>
                  <a:schemeClr val="tx1"/>
                </a:solidFill>
              </a:rPr>
              <a:t>ţara</a:t>
            </a:r>
            <a:r>
              <a:rPr lang="en-US" sz="1200" dirty="0">
                <a:solidFill>
                  <a:schemeClr val="tx1"/>
                </a:solidFill>
              </a:rPr>
              <a:t> </a:t>
            </a:r>
            <a:r>
              <a:rPr lang="en-US" sz="1200" dirty="0" err="1">
                <a:solidFill>
                  <a:schemeClr val="tx1"/>
                </a:solidFill>
              </a:rPr>
              <a:t>sau</a:t>
            </a:r>
            <a:r>
              <a:rPr lang="en-US" sz="1200" dirty="0">
                <a:solidFill>
                  <a:schemeClr val="tx1"/>
                </a:solidFill>
              </a:rPr>
              <a:t> a </a:t>
            </a:r>
            <a:r>
              <a:rPr lang="en-US" sz="1200" dirty="0" err="1">
                <a:solidFill>
                  <a:schemeClr val="tx1"/>
                </a:solidFill>
              </a:rPr>
              <a:t>bunicilor</a:t>
            </a:r>
            <a:r>
              <a:rPr lang="en-US" sz="1200" dirty="0">
                <a:solidFill>
                  <a:schemeClr val="tx1"/>
                </a:solidFill>
              </a:rPr>
              <a:t>, </a:t>
            </a:r>
            <a:r>
              <a:rPr lang="en-US" sz="1200" dirty="0" err="1">
                <a:solidFill>
                  <a:schemeClr val="tx1"/>
                </a:solidFill>
              </a:rPr>
              <a:t>şi</a:t>
            </a:r>
            <a:r>
              <a:rPr lang="en-US" sz="1200" dirty="0">
                <a:solidFill>
                  <a:schemeClr val="tx1"/>
                </a:solidFill>
              </a:rPr>
              <a:t> care </a:t>
            </a:r>
            <a:r>
              <a:rPr lang="en-US" sz="1200" dirty="0" err="1">
                <a:solidFill>
                  <a:schemeClr val="tx1"/>
                </a:solidFill>
              </a:rPr>
              <a:t>fac</a:t>
            </a:r>
            <a:r>
              <a:rPr lang="en-US" sz="1200" dirty="0">
                <a:solidFill>
                  <a:schemeClr val="tx1"/>
                </a:solidFill>
              </a:rPr>
              <a:t> parte din </a:t>
            </a:r>
            <a:r>
              <a:rPr lang="en-US" sz="1200" dirty="0" err="1">
                <a:solidFill>
                  <a:schemeClr val="tx1"/>
                </a:solidFill>
              </a:rPr>
              <a:t>proiectul</a:t>
            </a:r>
            <a:r>
              <a:rPr lang="en-US" sz="1200" dirty="0">
                <a:solidFill>
                  <a:schemeClr val="tx1"/>
                </a:solidFill>
              </a:rPr>
              <a:t> “</a:t>
            </a:r>
            <a:r>
              <a:rPr lang="en-US" sz="1200" dirty="0" err="1">
                <a:solidFill>
                  <a:schemeClr val="tx1"/>
                </a:solidFill>
              </a:rPr>
              <a:t>Singuri</a:t>
            </a:r>
            <a:r>
              <a:rPr lang="en-US" sz="1200" dirty="0">
                <a:solidFill>
                  <a:schemeClr val="tx1"/>
                </a:solidFill>
              </a:rPr>
              <a:t> </a:t>
            </a:r>
            <a:r>
              <a:rPr lang="en-US" sz="1200" dirty="0" err="1">
                <a:solidFill>
                  <a:schemeClr val="tx1"/>
                </a:solidFill>
              </a:rPr>
              <a:t>acasă</a:t>
            </a:r>
            <a:r>
              <a:rPr lang="en-US" sz="1200" dirty="0" smtClean="0">
                <a:solidFill>
                  <a:schemeClr val="tx1"/>
                </a:solidFill>
              </a:rPr>
              <a:t>” </a:t>
            </a:r>
            <a:r>
              <a:rPr lang="en-US" sz="1200" dirty="0" err="1">
                <a:solidFill>
                  <a:schemeClr val="tx1"/>
                </a:solidFill>
              </a:rPr>
              <a:t>şi</a:t>
            </a:r>
            <a:r>
              <a:rPr lang="en-US" sz="1200" dirty="0">
                <a:solidFill>
                  <a:schemeClr val="tx1"/>
                </a:solidFill>
              </a:rPr>
              <a:t> </a:t>
            </a:r>
            <a:r>
              <a:rPr lang="en-US" sz="1200" dirty="0" err="1">
                <a:solidFill>
                  <a:schemeClr val="tx1"/>
                </a:solidFill>
              </a:rPr>
              <a:t>desfăşurarea</a:t>
            </a:r>
            <a:r>
              <a:rPr lang="en-US" sz="1200" dirty="0">
                <a:solidFill>
                  <a:schemeClr val="tx1"/>
                </a:solidFill>
              </a:rPr>
              <a:t> de </a:t>
            </a:r>
            <a:r>
              <a:rPr lang="en-US" sz="1200" dirty="0" err="1">
                <a:solidFill>
                  <a:schemeClr val="tx1"/>
                </a:solidFill>
              </a:rPr>
              <a:t>acţiuni</a:t>
            </a:r>
            <a:r>
              <a:rPr lang="en-US" sz="1200" dirty="0">
                <a:solidFill>
                  <a:schemeClr val="tx1"/>
                </a:solidFill>
              </a:rPr>
              <a:t> cu </a:t>
            </a:r>
            <a:r>
              <a:rPr lang="en-US" sz="1200" dirty="0" err="1">
                <a:solidFill>
                  <a:schemeClr val="tx1"/>
                </a:solidFill>
              </a:rPr>
              <a:t>scop</a:t>
            </a:r>
            <a:r>
              <a:rPr lang="en-US" sz="1200" dirty="0">
                <a:solidFill>
                  <a:schemeClr val="tx1"/>
                </a:solidFill>
              </a:rPr>
              <a:t> </a:t>
            </a:r>
            <a:r>
              <a:rPr lang="en-US" sz="1200" dirty="0" err="1">
                <a:solidFill>
                  <a:schemeClr val="tx1"/>
                </a:solidFill>
              </a:rPr>
              <a:t>caritativ</a:t>
            </a:r>
            <a:r>
              <a:rPr lang="en-US" sz="1200" dirty="0">
                <a:solidFill>
                  <a:schemeClr val="tx1"/>
                </a:solidFill>
              </a:rPr>
              <a:t> la </a:t>
            </a:r>
            <a:r>
              <a:rPr lang="en-US" sz="1200" dirty="0" err="1">
                <a:solidFill>
                  <a:schemeClr val="tx1"/>
                </a:solidFill>
              </a:rPr>
              <a:t>Azilul</a:t>
            </a:r>
            <a:r>
              <a:rPr lang="en-US" sz="1200" dirty="0">
                <a:solidFill>
                  <a:schemeClr val="tx1"/>
                </a:solidFill>
              </a:rPr>
              <a:t> de </a:t>
            </a:r>
            <a:r>
              <a:rPr lang="en-US" sz="1200" dirty="0" err="1">
                <a:solidFill>
                  <a:schemeClr val="tx1"/>
                </a:solidFill>
              </a:rPr>
              <a:t>noapte</a:t>
            </a:r>
            <a:r>
              <a:rPr lang="en-US" sz="1200" dirty="0">
                <a:solidFill>
                  <a:schemeClr val="tx1"/>
                </a:solidFill>
              </a:rPr>
              <a:t>.</a:t>
            </a:r>
          </a:p>
          <a:p>
            <a:pPr marL="228600" lvl="0" indent="-228600" algn="just">
              <a:buFont typeface="Arial" panose="020B0604020202020204" pitchFamily="34" charset="0"/>
              <a:buChar char="•"/>
            </a:pPr>
            <a:r>
              <a:rPr lang="ro-RO" sz="1200" dirty="0">
                <a:solidFill>
                  <a:schemeClr val="tx1"/>
                </a:solidFill>
              </a:rPr>
              <a:t>Protocol de colaborare între Administraţia Socială Comunitară Oradea, </a:t>
            </a:r>
            <a:r>
              <a:rPr lang="ro-RO" sz="1200" dirty="0" smtClean="0">
                <a:solidFill>
                  <a:schemeClr val="tx1"/>
                </a:solidFill>
              </a:rPr>
              <a:t>Inspectoratul </a:t>
            </a:r>
            <a:r>
              <a:rPr lang="ro-RO" sz="1200" dirty="0">
                <a:solidFill>
                  <a:schemeClr val="tx1"/>
                </a:solidFill>
              </a:rPr>
              <a:t>Şcolar Judeţean Bihor şi Centrul Judeţean de Resurse şi Asistenţă Educaţională Bihor, </a:t>
            </a:r>
            <a:r>
              <a:rPr lang="en-US" sz="1200" dirty="0" err="1">
                <a:solidFill>
                  <a:schemeClr val="tx1"/>
                </a:solidFill>
              </a:rPr>
              <a:t>având</a:t>
            </a:r>
            <a:r>
              <a:rPr lang="en-US" sz="1200" dirty="0">
                <a:solidFill>
                  <a:schemeClr val="tx1"/>
                </a:solidFill>
              </a:rPr>
              <a:t> ca </a:t>
            </a:r>
            <a:r>
              <a:rPr lang="en-US" sz="1200" dirty="0" err="1">
                <a:solidFill>
                  <a:schemeClr val="tx1"/>
                </a:solidFill>
              </a:rPr>
              <a:t>obiectul</a:t>
            </a:r>
            <a:r>
              <a:rPr lang="en-US" sz="1200" dirty="0">
                <a:solidFill>
                  <a:schemeClr val="tx1"/>
                </a:solidFill>
              </a:rPr>
              <a:t> </a:t>
            </a:r>
            <a:r>
              <a:rPr lang="en-US" sz="1200" dirty="0" err="1">
                <a:solidFill>
                  <a:schemeClr val="tx1"/>
                </a:solidFill>
              </a:rPr>
              <a:t>colaborării</a:t>
            </a:r>
            <a:r>
              <a:rPr lang="en-US" sz="1200" dirty="0">
                <a:solidFill>
                  <a:schemeClr val="tx1"/>
                </a:solidFill>
              </a:rPr>
              <a:t> </a:t>
            </a:r>
            <a:r>
              <a:rPr lang="en-US" sz="1200" dirty="0" err="1">
                <a:solidFill>
                  <a:schemeClr val="tx1"/>
                </a:solidFill>
              </a:rPr>
              <a:t>promovarea</a:t>
            </a:r>
            <a:r>
              <a:rPr lang="en-US" sz="1200" dirty="0">
                <a:solidFill>
                  <a:schemeClr val="tx1"/>
                </a:solidFill>
              </a:rPr>
              <a:t> </a:t>
            </a:r>
            <a:r>
              <a:rPr lang="en-US" sz="1200" dirty="0" err="1">
                <a:solidFill>
                  <a:schemeClr val="tx1"/>
                </a:solidFill>
              </a:rPr>
              <a:t>şi</a:t>
            </a:r>
            <a:r>
              <a:rPr lang="en-US" sz="1200" dirty="0">
                <a:solidFill>
                  <a:schemeClr val="tx1"/>
                </a:solidFill>
              </a:rPr>
              <a:t> </a:t>
            </a:r>
            <a:r>
              <a:rPr lang="en-US" sz="1200" dirty="0" err="1">
                <a:solidFill>
                  <a:schemeClr val="tx1"/>
                </a:solidFill>
              </a:rPr>
              <a:t>realizarea</a:t>
            </a:r>
            <a:r>
              <a:rPr lang="en-US" sz="1200" dirty="0">
                <a:solidFill>
                  <a:schemeClr val="tx1"/>
                </a:solidFill>
              </a:rPr>
              <a:t> </a:t>
            </a:r>
            <a:r>
              <a:rPr lang="en-US" sz="1200" dirty="0" err="1">
                <a:solidFill>
                  <a:schemeClr val="tx1"/>
                </a:solidFill>
              </a:rPr>
              <a:t>campaniei</a:t>
            </a:r>
            <a:r>
              <a:rPr lang="en-US" sz="1200" dirty="0">
                <a:solidFill>
                  <a:schemeClr val="tx1"/>
                </a:solidFill>
              </a:rPr>
              <a:t> de </a:t>
            </a:r>
            <a:r>
              <a:rPr lang="en-US" sz="1200" dirty="0" err="1">
                <a:solidFill>
                  <a:schemeClr val="tx1"/>
                </a:solidFill>
              </a:rPr>
              <a:t>informare</a:t>
            </a:r>
            <a:r>
              <a:rPr lang="en-US" sz="1200" dirty="0">
                <a:solidFill>
                  <a:schemeClr val="tx1"/>
                </a:solidFill>
              </a:rPr>
              <a:t> </a:t>
            </a:r>
            <a:r>
              <a:rPr lang="en-US" sz="1200" dirty="0" smtClean="0">
                <a:solidFill>
                  <a:schemeClr val="tx1"/>
                </a:solidFill>
              </a:rPr>
              <a:t>public</a:t>
            </a:r>
            <a:r>
              <a:rPr lang="ro-RO" sz="1200" dirty="0" smtClean="0">
                <a:solidFill>
                  <a:schemeClr val="tx1"/>
                </a:solidFill>
              </a:rPr>
              <a:t>ă</a:t>
            </a:r>
            <a:r>
              <a:rPr lang="en-US" sz="1200" dirty="0" smtClean="0">
                <a:solidFill>
                  <a:schemeClr val="tx1"/>
                </a:solidFill>
              </a:rPr>
              <a:t> </a:t>
            </a:r>
            <a:r>
              <a:rPr lang="en-US" sz="1200" dirty="0">
                <a:solidFill>
                  <a:schemeClr val="tx1"/>
                </a:solidFill>
              </a:rPr>
              <a:t>“</a:t>
            </a:r>
            <a:r>
              <a:rPr lang="en-US" sz="1200" dirty="0" err="1">
                <a:solidFill>
                  <a:schemeClr val="tx1"/>
                </a:solidFill>
              </a:rPr>
              <a:t>Singuri</a:t>
            </a:r>
            <a:r>
              <a:rPr lang="en-US" sz="1200" dirty="0">
                <a:solidFill>
                  <a:schemeClr val="tx1"/>
                </a:solidFill>
              </a:rPr>
              <a:t> </a:t>
            </a:r>
            <a:r>
              <a:rPr lang="en-US" sz="1200" dirty="0" err="1">
                <a:solidFill>
                  <a:schemeClr val="tx1"/>
                </a:solidFill>
              </a:rPr>
              <a:t>acasă</a:t>
            </a:r>
            <a:r>
              <a:rPr lang="en-US" sz="1200" dirty="0">
                <a:solidFill>
                  <a:schemeClr val="tx1"/>
                </a:solidFill>
              </a:rPr>
              <a:t> – </a:t>
            </a:r>
            <a:r>
              <a:rPr lang="en-US" sz="1200" dirty="0" err="1">
                <a:solidFill>
                  <a:schemeClr val="tx1"/>
                </a:solidFill>
              </a:rPr>
              <a:t>ai</a:t>
            </a:r>
            <a:r>
              <a:rPr lang="en-US" sz="1200" dirty="0">
                <a:solidFill>
                  <a:schemeClr val="tx1"/>
                </a:solidFill>
              </a:rPr>
              <a:t> </a:t>
            </a:r>
            <a:r>
              <a:rPr lang="en-US" sz="1200" dirty="0" err="1">
                <a:solidFill>
                  <a:schemeClr val="tx1"/>
                </a:solidFill>
              </a:rPr>
              <a:t>grijă</a:t>
            </a:r>
            <a:r>
              <a:rPr lang="en-US" sz="1200" dirty="0">
                <a:solidFill>
                  <a:schemeClr val="tx1"/>
                </a:solidFill>
              </a:rPr>
              <a:t> de </a:t>
            </a:r>
            <a:r>
              <a:rPr lang="en-US" sz="1200" dirty="0" err="1">
                <a:solidFill>
                  <a:schemeClr val="tx1"/>
                </a:solidFill>
              </a:rPr>
              <a:t>copiii</a:t>
            </a:r>
            <a:r>
              <a:rPr lang="en-US" sz="1200" dirty="0">
                <a:solidFill>
                  <a:schemeClr val="tx1"/>
                </a:solidFill>
              </a:rPr>
              <a:t> </a:t>
            </a:r>
            <a:r>
              <a:rPr lang="en-US" sz="1200" dirty="0" err="1">
                <a:solidFill>
                  <a:schemeClr val="tx1"/>
                </a:solidFill>
              </a:rPr>
              <a:t>tăi</a:t>
            </a:r>
            <a:r>
              <a:rPr lang="en-US" sz="1200" dirty="0">
                <a:solidFill>
                  <a:schemeClr val="tx1"/>
                </a:solidFill>
              </a:rPr>
              <a:t> </a:t>
            </a:r>
            <a:r>
              <a:rPr lang="en-US" sz="1200" dirty="0" err="1">
                <a:solidFill>
                  <a:schemeClr val="tx1"/>
                </a:solidFill>
              </a:rPr>
              <a:t>oriunde</a:t>
            </a:r>
            <a:r>
              <a:rPr lang="en-US" sz="1200" dirty="0">
                <a:solidFill>
                  <a:schemeClr val="tx1"/>
                </a:solidFill>
              </a:rPr>
              <a:t> </a:t>
            </a:r>
            <a:r>
              <a:rPr lang="en-US" sz="1200" dirty="0" err="1">
                <a:solidFill>
                  <a:schemeClr val="tx1"/>
                </a:solidFill>
              </a:rPr>
              <a:t>te</a:t>
            </a:r>
            <a:r>
              <a:rPr lang="en-US" sz="1200" dirty="0">
                <a:solidFill>
                  <a:schemeClr val="tx1"/>
                </a:solidFill>
              </a:rPr>
              <a:t> </a:t>
            </a:r>
            <a:r>
              <a:rPr lang="en-US" sz="1200" dirty="0" err="1">
                <a:solidFill>
                  <a:schemeClr val="tx1"/>
                </a:solidFill>
              </a:rPr>
              <a:t>afli</a:t>
            </a:r>
            <a:r>
              <a:rPr lang="en-US" sz="1200" dirty="0" smtClean="0">
                <a:solidFill>
                  <a:schemeClr val="tx1"/>
                </a:solidFill>
              </a:rPr>
              <a:t>”.</a:t>
            </a:r>
            <a:endParaRPr lang="en-US" sz="1200" dirty="0">
              <a:solidFill>
                <a:schemeClr val="tx1"/>
              </a:solidFill>
            </a:endParaRPr>
          </a:p>
          <a:p>
            <a:pPr marL="228600" lvl="0" indent="-228600" algn="just">
              <a:buFont typeface="Arial" panose="020B0604020202020204" pitchFamily="34" charset="0"/>
              <a:buChar char="•"/>
            </a:pPr>
            <a:r>
              <a:rPr lang="ro-RO" sz="1200" dirty="0">
                <a:solidFill>
                  <a:schemeClr val="tx1"/>
                </a:solidFill>
              </a:rPr>
              <a:t>Acord de parteneriat între Administraţia Socială Comunitară Oradea şi Fundaţia People to People, </a:t>
            </a:r>
            <a:r>
              <a:rPr lang="ro-RO" sz="1200" dirty="0" smtClean="0">
                <a:solidFill>
                  <a:schemeClr val="tx1"/>
                </a:solidFill>
              </a:rPr>
              <a:t>având ca obiect </a:t>
            </a:r>
            <a:r>
              <a:rPr lang="ro-RO" sz="1200" dirty="0">
                <a:solidFill>
                  <a:schemeClr val="tx1"/>
                </a:solidFill>
              </a:rPr>
              <a:t>implementarea activităţilor din cadrul </a:t>
            </a:r>
            <a:r>
              <a:rPr lang="en-US" sz="1200" dirty="0">
                <a:solidFill>
                  <a:schemeClr val="tx1"/>
                </a:solidFill>
              </a:rPr>
              <a:t>“</a:t>
            </a:r>
            <a:r>
              <a:rPr lang="ro-RO" sz="1200" dirty="0">
                <a:solidFill>
                  <a:schemeClr val="tx1"/>
                </a:solidFill>
              </a:rPr>
              <a:t>Centrului de prevenire şi asistenţă a victimelor traficului de persoane</a:t>
            </a:r>
            <a:r>
              <a:rPr lang="en-US" sz="1200" dirty="0" smtClean="0">
                <a:solidFill>
                  <a:schemeClr val="tx1"/>
                </a:solidFill>
              </a:rPr>
              <a:t>”</a:t>
            </a:r>
            <a:r>
              <a:rPr lang="ro-RO" sz="1200" dirty="0" smtClean="0">
                <a:solidFill>
                  <a:schemeClr val="tx1"/>
                </a:solidFill>
              </a:rPr>
              <a:t>,</a:t>
            </a:r>
            <a:r>
              <a:rPr lang="en-US" sz="1200" dirty="0" smtClean="0">
                <a:solidFill>
                  <a:schemeClr val="tx1"/>
                </a:solidFill>
              </a:rPr>
              <a:t> </a:t>
            </a:r>
            <a:r>
              <a:rPr lang="en-US" sz="1200" dirty="0" err="1">
                <a:solidFill>
                  <a:schemeClr val="tx1"/>
                </a:solidFill>
              </a:rPr>
              <a:t>prin</a:t>
            </a:r>
            <a:r>
              <a:rPr lang="en-US" sz="1200" dirty="0">
                <a:solidFill>
                  <a:schemeClr val="tx1"/>
                </a:solidFill>
              </a:rPr>
              <a:t> </a:t>
            </a:r>
            <a:r>
              <a:rPr lang="en-US" sz="1200" dirty="0" err="1">
                <a:solidFill>
                  <a:schemeClr val="tx1"/>
                </a:solidFill>
              </a:rPr>
              <a:t>dezvoltarea</a:t>
            </a:r>
            <a:r>
              <a:rPr lang="en-US" sz="1200" dirty="0">
                <a:solidFill>
                  <a:schemeClr val="tx1"/>
                </a:solidFill>
              </a:rPr>
              <a:t> de </a:t>
            </a:r>
            <a:r>
              <a:rPr lang="en-US" sz="1200" dirty="0" err="1">
                <a:solidFill>
                  <a:schemeClr val="tx1"/>
                </a:solidFill>
              </a:rPr>
              <a:t>activităţi</a:t>
            </a:r>
            <a:r>
              <a:rPr lang="en-US" sz="1200" dirty="0">
                <a:solidFill>
                  <a:schemeClr val="tx1"/>
                </a:solidFill>
              </a:rPr>
              <a:t> de </a:t>
            </a:r>
            <a:r>
              <a:rPr lang="en-US" sz="1200" dirty="0" err="1">
                <a:solidFill>
                  <a:schemeClr val="tx1"/>
                </a:solidFill>
              </a:rPr>
              <a:t>prevenire</a:t>
            </a:r>
            <a:r>
              <a:rPr lang="en-US" sz="1200" dirty="0">
                <a:solidFill>
                  <a:schemeClr val="tx1"/>
                </a:solidFill>
              </a:rPr>
              <a:t> a </a:t>
            </a:r>
            <a:r>
              <a:rPr lang="en-US" sz="1200" dirty="0" err="1">
                <a:solidFill>
                  <a:schemeClr val="tx1"/>
                </a:solidFill>
              </a:rPr>
              <a:t>acestui</a:t>
            </a:r>
            <a:r>
              <a:rPr lang="en-US" sz="1200" dirty="0">
                <a:solidFill>
                  <a:schemeClr val="tx1"/>
                </a:solidFill>
              </a:rPr>
              <a:t> </a:t>
            </a:r>
            <a:r>
              <a:rPr lang="en-US" sz="1200" dirty="0" err="1">
                <a:solidFill>
                  <a:schemeClr val="tx1"/>
                </a:solidFill>
              </a:rPr>
              <a:t>fenomen</a:t>
            </a:r>
            <a:r>
              <a:rPr lang="en-US" sz="1200" dirty="0">
                <a:solidFill>
                  <a:schemeClr val="tx1"/>
                </a:solidFill>
              </a:rPr>
              <a:t> </a:t>
            </a:r>
            <a:r>
              <a:rPr lang="en-US" sz="1200" dirty="0" err="1">
                <a:solidFill>
                  <a:schemeClr val="tx1"/>
                </a:solidFill>
              </a:rPr>
              <a:t>şi</a:t>
            </a:r>
            <a:r>
              <a:rPr lang="en-US" sz="1200" dirty="0">
                <a:solidFill>
                  <a:schemeClr val="tx1"/>
                </a:solidFill>
              </a:rPr>
              <a:t> </a:t>
            </a:r>
            <a:r>
              <a:rPr lang="en-US" sz="1200" dirty="0" err="1">
                <a:solidFill>
                  <a:schemeClr val="tx1"/>
                </a:solidFill>
              </a:rPr>
              <a:t>oferirea</a:t>
            </a:r>
            <a:r>
              <a:rPr lang="en-US" sz="1200" dirty="0">
                <a:solidFill>
                  <a:schemeClr val="tx1"/>
                </a:solidFill>
              </a:rPr>
              <a:t> de </a:t>
            </a:r>
            <a:r>
              <a:rPr lang="en-US" sz="1200" dirty="0" err="1">
                <a:solidFill>
                  <a:schemeClr val="tx1"/>
                </a:solidFill>
              </a:rPr>
              <a:t>asistenţă</a:t>
            </a:r>
            <a:r>
              <a:rPr lang="en-US" sz="1200" dirty="0">
                <a:solidFill>
                  <a:schemeClr val="tx1"/>
                </a:solidFill>
              </a:rPr>
              <a:t> </a:t>
            </a:r>
            <a:r>
              <a:rPr lang="en-US" sz="1200" dirty="0" err="1">
                <a:solidFill>
                  <a:schemeClr val="tx1"/>
                </a:solidFill>
              </a:rPr>
              <a:t>victimelor</a:t>
            </a:r>
            <a:r>
              <a:rPr lang="en-US" sz="1200" dirty="0">
                <a:solidFill>
                  <a:schemeClr val="tx1"/>
                </a:solidFill>
              </a:rPr>
              <a:t> </a:t>
            </a:r>
            <a:r>
              <a:rPr lang="en-US" sz="1200" dirty="0" err="1">
                <a:solidFill>
                  <a:schemeClr val="tx1"/>
                </a:solidFill>
              </a:rPr>
              <a:t>traficului</a:t>
            </a:r>
            <a:r>
              <a:rPr lang="en-US" sz="1200" dirty="0">
                <a:solidFill>
                  <a:schemeClr val="tx1"/>
                </a:solidFill>
              </a:rPr>
              <a:t> de </a:t>
            </a:r>
            <a:r>
              <a:rPr lang="en-US" sz="1200" dirty="0" err="1">
                <a:solidFill>
                  <a:schemeClr val="tx1"/>
                </a:solidFill>
              </a:rPr>
              <a:t>persoane</a:t>
            </a:r>
            <a:r>
              <a:rPr lang="en-US" sz="1200" dirty="0">
                <a:solidFill>
                  <a:schemeClr val="tx1"/>
                </a:solidFill>
              </a:rPr>
              <a:t>.</a:t>
            </a:r>
            <a:r>
              <a:rPr lang="ro-RO" sz="1200" dirty="0">
                <a:solidFill>
                  <a:schemeClr val="tx1"/>
                </a:solidFill>
              </a:rPr>
              <a:t> </a:t>
            </a:r>
            <a:endParaRPr lang="en-US" sz="1200" dirty="0">
              <a:solidFill>
                <a:schemeClr val="tx1"/>
              </a:solidFill>
            </a:endParaRPr>
          </a:p>
          <a:p>
            <a:pPr marL="228600" lvl="0" indent="-228600" algn="just">
              <a:buFont typeface="Arial" panose="020B0604020202020204" pitchFamily="34" charset="0"/>
              <a:buChar char="•"/>
            </a:pPr>
            <a:r>
              <a:rPr lang="ro-RO" sz="1200" dirty="0" smtClean="0">
                <a:solidFill>
                  <a:schemeClr val="tx1"/>
                </a:solidFill>
              </a:rPr>
              <a:t>Protocol </a:t>
            </a:r>
            <a:r>
              <a:rPr lang="ro-RO" sz="1200" dirty="0">
                <a:solidFill>
                  <a:schemeClr val="tx1"/>
                </a:solidFill>
              </a:rPr>
              <a:t>de colaborare între Administraţia Socială Comunitară Oradea şi Centrul de Îngrijire de Zi Oradea, având ca obiect stabilirea obiectivelor şi modul de colaborare între Administraţia Socială Comunitară Oradea – Centrul de Îngrijire şi Educaţie Timpurie – Creşe </a:t>
            </a:r>
            <a:r>
              <a:rPr lang="ro-RO" sz="1200" dirty="0" smtClean="0">
                <a:solidFill>
                  <a:schemeClr val="tx1"/>
                </a:solidFill>
              </a:rPr>
              <a:t> </a:t>
            </a:r>
            <a:r>
              <a:rPr lang="ro-RO" sz="1200" dirty="0">
                <a:solidFill>
                  <a:schemeClr val="tx1"/>
                </a:solidFill>
              </a:rPr>
              <a:t>şi Centrul de Îngrijire de Zi Oradea în ceea ce priveşte acordarea de servicii psihologice copiilor care frecventează creşa şi/sau familiilor acestora în vederea înlăturării riscului separării copilului de familia sa.</a:t>
            </a:r>
            <a:endParaRPr lang="en-US" sz="1200" dirty="0">
              <a:solidFill>
                <a:schemeClr val="tx1"/>
              </a:solidFill>
            </a:endParaRPr>
          </a:p>
          <a:p>
            <a:pPr marL="228600" lvl="0" indent="-228600" algn="just">
              <a:buFont typeface="Arial" panose="020B0604020202020204" pitchFamily="34" charset="0"/>
              <a:buChar char="•"/>
            </a:pPr>
            <a:r>
              <a:rPr lang="ro-RO" sz="1200" dirty="0">
                <a:solidFill>
                  <a:schemeClr val="tx1"/>
                </a:solidFill>
              </a:rPr>
              <a:t> Acord de parteneriat între Administraţia Socială Comunitară Oradea şi Asociaţia Naţională a Surzilor din România, Filiala Bihor, având ca obiect asigurarea de interpreţi autorizaţi ai limbajului mimico-gestual şi ai limbajului specific persoanelor cu surdocecitate, şi creşterea calităţii serviciilor sociale acordate persoanelor cu deficienţe de auz din municipiul Oradea, care se adresează instituţiei de interes public local </a:t>
            </a:r>
            <a:r>
              <a:rPr lang="ro-RO" sz="1200" dirty="0" smtClean="0">
                <a:solidFill>
                  <a:schemeClr val="tx1"/>
                </a:solidFill>
              </a:rPr>
              <a:t>- </a:t>
            </a:r>
            <a:r>
              <a:rPr lang="ro-RO" sz="1200" dirty="0">
                <a:solidFill>
                  <a:schemeClr val="tx1"/>
                </a:solidFill>
              </a:rPr>
              <a:t>ASCO.</a:t>
            </a:r>
            <a:endParaRPr lang="en-US" sz="1200" dirty="0">
              <a:solidFill>
                <a:schemeClr val="tx1"/>
              </a:solidFill>
            </a:endParaRPr>
          </a:p>
          <a:p>
            <a:pPr marL="228600" lvl="0" indent="-228600" algn="just">
              <a:buFont typeface="Arial" panose="020B0604020202020204" pitchFamily="34" charset="0"/>
              <a:buChar char="•"/>
            </a:pPr>
            <a:r>
              <a:rPr lang="ro-RO" sz="1200" dirty="0">
                <a:solidFill>
                  <a:schemeClr val="tx1"/>
                </a:solidFill>
              </a:rPr>
              <a:t>Acord de parteneriat între Administraţia Socială Comunitară Oradea, Administraţia Imobiliară Oradea şi Asociaţia Româno-Germană  Alsterdorf, obiectul contractului constatând </a:t>
            </a:r>
            <a:r>
              <a:rPr lang="ro-RO" sz="1200" dirty="0" smtClean="0">
                <a:solidFill>
                  <a:schemeClr val="tx1"/>
                </a:solidFill>
              </a:rPr>
              <a:t>în sprijinirea </a:t>
            </a:r>
            <a:r>
              <a:rPr lang="ro-RO" sz="1200" dirty="0">
                <a:solidFill>
                  <a:schemeClr val="tx1"/>
                </a:solidFill>
              </a:rPr>
              <a:t>integrării persoanelor cu dizabilităţi mintale şi psihice din Oradea prin acordarea de asistenţă la domiciliu şi la locul de muncă şi antrenarea în programe de training a competenţelor sociale, organizarea unor ateliere de activităţi ocupaţionale, exersarea şi învăţarea unor activităţi practice de viaţă şi gospodăreşti, ajutor în structurarea vieţii de zi cu zi, consiliere </a:t>
            </a:r>
            <a:r>
              <a:rPr lang="ro-RO" sz="1200" dirty="0" smtClean="0">
                <a:solidFill>
                  <a:schemeClr val="tx1"/>
                </a:solidFill>
              </a:rPr>
              <a:t>psiho-socială </a:t>
            </a:r>
            <a:r>
              <a:rPr lang="ro-RO" sz="1200" dirty="0">
                <a:solidFill>
                  <a:schemeClr val="tx1"/>
                </a:solidFill>
              </a:rPr>
              <a:t>în perioade de criză, terapie ocupaţională şi o gustare pe zi, pregătită împreună în cadrul Centrului de zi pentru persoane cu dizabilităţi psihice şi mintale.</a:t>
            </a:r>
            <a:endParaRPr lang="en-US" sz="1200" dirty="0">
              <a:solidFill>
                <a:schemeClr val="tx1"/>
              </a:solidFill>
            </a:endParaRPr>
          </a:p>
          <a:p>
            <a:pPr marL="228600" indent="-228600"/>
            <a:endParaRPr lang="en-US" sz="1200" dirty="0"/>
          </a:p>
        </p:txBody>
      </p:sp>
    </p:spTree>
    <p:extLst>
      <p:ext uri="{BB962C8B-B14F-4D97-AF65-F5344CB8AC3E}">
        <p14:creationId xmlns:p14="http://schemas.microsoft.com/office/powerpoint/2010/main" xmlns="" val="2882764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normAutofit/>
          </a:bodyPr>
          <a:lstStyle/>
          <a:p>
            <a:r>
              <a:rPr lang="ro-RO" altLang="en-US" sz="2000" dirty="0"/>
              <a:t>Centrul de Reintegrare </a:t>
            </a:r>
            <a:r>
              <a:rPr lang="ro-RO" altLang="en-US" sz="2000" dirty="0" smtClean="0"/>
              <a:t>Socială - str</a:t>
            </a:r>
            <a:r>
              <a:rPr lang="ro-RO" altLang="en-US" sz="2000" dirty="0"/>
              <a:t>. Vămii nr. 34/A</a:t>
            </a:r>
            <a:br>
              <a:rPr lang="ro-RO" altLang="en-US" sz="2000" dirty="0"/>
            </a:br>
            <a:r>
              <a:rPr lang="ro-RO" altLang="en-US" sz="2000" dirty="0"/>
              <a:t>- </a:t>
            </a:r>
            <a:r>
              <a:rPr lang="ro-RO" altLang="en-US" sz="2000" b="1" dirty="0"/>
              <a:t>cu o capacitate de 48 de locuri-</a:t>
            </a:r>
            <a:endParaRPr lang="en-US" sz="2000" dirty="0"/>
          </a:p>
        </p:txBody>
      </p:sp>
      <p:sp>
        <p:nvSpPr>
          <p:cNvPr id="3" name="Content Placeholder 2"/>
          <p:cNvSpPr>
            <a:spLocks noGrp="1"/>
          </p:cNvSpPr>
          <p:nvPr>
            <p:ph sz="half" idx="1"/>
          </p:nvPr>
        </p:nvSpPr>
        <p:spPr>
          <a:xfrm>
            <a:off x="304800" y="990600"/>
            <a:ext cx="4267200" cy="5562600"/>
          </a:xfrm>
        </p:spPr>
        <p:txBody>
          <a:bodyPr>
            <a:normAutofit fontScale="92500" lnSpcReduction="10000"/>
          </a:bodyPr>
          <a:lstStyle/>
          <a:p>
            <a:pPr marL="0" indent="0" algn="just">
              <a:spcBef>
                <a:spcPct val="0"/>
              </a:spcBef>
              <a:buFont typeface="Arial" charset="0"/>
              <a:buNone/>
              <a:tabLst>
                <a:tab pos="342900" algn="l"/>
              </a:tabLst>
            </a:pPr>
            <a:r>
              <a:rPr lang="ro-RO" altLang="en-US" sz="1400" dirty="0" smtClean="0"/>
              <a:t>	</a:t>
            </a:r>
            <a:r>
              <a:rPr lang="ro-RO" altLang="en-US" sz="1500" dirty="0" smtClean="0"/>
              <a:t>Prin </a:t>
            </a:r>
            <a:r>
              <a:rPr lang="ro-RO" altLang="en-US" sz="1500" dirty="0"/>
              <a:t>HCL nr. 625 din 30 iulie 2014  a fost aprobat acordul de colaborare încheiat între Administraţia Socială Comunitară Oradea, Municipiul Oradea şi Asociaţia Smiles, având ca obiect reintegrarea socială a persoanelor aflate în dificultate, prin acordarea de servicii sociale integrate, în </a:t>
            </a:r>
            <a:r>
              <a:rPr lang="ro-RO" altLang="en-US" sz="1500" b="1" dirty="0"/>
              <a:t>Centrul de Reintegrare Socială situat în Oradea</a:t>
            </a:r>
            <a:r>
              <a:rPr lang="ro-RO" altLang="en-US" sz="1500" dirty="0"/>
              <a:t>, strada Vămii nr. 34/A. Astfel,  </a:t>
            </a:r>
            <a:r>
              <a:rPr lang="ro-RO" altLang="en-US" sz="1500" b="1" dirty="0"/>
              <a:t>c</a:t>
            </a:r>
            <a:r>
              <a:rPr lang="vi-VN" altLang="en-US" sz="1500" b="1" dirty="0"/>
              <a:t>entrul </a:t>
            </a:r>
            <a:r>
              <a:rPr lang="ro-RO" altLang="en-US" sz="1500" b="1" dirty="0"/>
              <a:t>este </a:t>
            </a:r>
            <a:r>
              <a:rPr lang="vi-VN" altLang="en-US" sz="1500" b="1" dirty="0"/>
              <a:t>administrat în totalitate de către Asociația Smiles</a:t>
            </a:r>
            <a:r>
              <a:rPr lang="vi-VN" altLang="en-US" sz="1500" dirty="0"/>
              <a:t>, care asigura</a:t>
            </a:r>
            <a:r>
              <a:rPr lang="ro-RO" altLang="en-US" sz="1500" dirty="0"/>
              <a:t> următoarele servicii : </a:t>
            </a:r>
          </a:p>
          <a:p>
            <a:pPr marL="0" indent="0" algn="ctr">
              <a:spcBef>
                <a:spcPct val="0"/>
              </a:spcBef>
            </a:pPr>
            <a:r>
              <a:rPr lang="ro-RO" altLang="en-US" sz="1500" dirty="0"/>
              <a:t>servicii de asistenţă socială, </a:t>
            </a:r>
          </a:p>
          <a:p>
            <a:pPr marL="0" indent="0" algn="ctr">
              <a:spcBef>
                <a:spcPct val="0"/>
              </a:spcBef>
            </a:pPr>
            <a:r>
              <a:rPr lang="ro-RO" altLang="en-US" sz="1500" dirty="0"/>
              <a:t>servicii de cazare, alimentaţie adecvată, </a:t>
            </a:r>
          </a:p>
          <a:p>
            <a:pPr marL="0" indent="0" algn="ctr">
              <a:spcBef>
                <a:spcPct val="0"/>
              </a:spcBef>
            </a:pPr>
            <a:r>
              <a:rPr lang="ro-RO" altLang="en-US" sz="1500" dirty="0"/>
              <a:t>servicii de îngrijire personală, </a:t>
            </a:r>
          </a:p>
          <a:p>
            <a:pPr marL="0" indent="0" algn="ctr">
              <a:spcBef>
                <a:spcPct val="0"/>
              </a:spcBef>
            </a:pPr>
            <a:r>
              <a:rPr lang="ro-RO" altLang="en-US" sz="1500" dirty="0"/>
              <a:t>consiliere psihologică şi juridică, </a:t>
            </a:r>
          </a:p>
          <a:p>
            <a:pPr marL="0" indent="0" algn="ctr">
              <a:spcBef>
                <a:spcPct val="0"/>
              </a:spcBef>
            </a:pPr>
            <a:r>
              <a:rPr lang="ro-RO" altLang="en-US" sz="1500" dirty="0"/>
              <a:t>servicii de recuperare/dezvoltare,</a:t>
            </a:r>
          </a:p>
          <a:p>
            <a:pPr marL="0" indent="0" algn="ctr">
              <a:spcBef>
                <a:spcPct val="0"/>
              </a:spcBef>
            </a:pPr>
            <a:r>
              <a:rPr lang="ro-RO" altLang="en-US" sz="1500" dirty="0"/>
              <a:t>asistenţă medicală, </a:t>
            </a:r>
          </a:p>
          <a:p>
            <a:pPr marL="0" indent="0" algn="ctr">
              <a:spcBef>
                <a:spcPct val="0"/>
              </a:spcBef>
            </a:pPr>
            <a:r>
              <a:rPr lang="ro-RO" altLang="en-US" sz="1500" dirty="0"/>
              <a:t>activităţi de </a:t>
            </a:r>
            <a:r>
              <a:rPr lang="ro-RO" altLang="en-US" sz="1500" dirty="0" smtClean="0"/>
              <a:t>socializare</a:t>
            </a:r>
          </a:p>
          <a:p>
            <a:pPr marL="0" indent="0" algn="ctr">
              <a:spcBef>
                <a:spcPct val="0"/>
              </a:spcBef>
              <a:buNone/>
            </a:pPr>
            <a:endParaRPr lang="ro-RO" altLang="en-US" sz="1500" dirty="0" smtClean="0"/>
          </a:p>
          <a:p>
            <a:pPr marL="0" indent="0" algn="just" defTabSz="457200">
              <a:spcBef>
                <a:spcPct val="0"/>
              </a:spcBef>
              <a:buNone/>
            </a:pPr>
            <a:r>
              <a:rPr lang="ro-RO" sz="1500" dirty="0" smtClean="0"/>
              <a:t>	</a:t>
            </a:r>
            <a:r>
              <a:rPr lang="en-US" sz="1500" dirty="0" err="1" smtClean="0"/>
              <a:t>În</a:t>
            </a:r>
            <a:r>
              <a:rPr lang="en-US" sz="1500" dirty="0" smtClean="0"/>
              <a:t> </a:t>
            </a:r>
            <a:r>
              <a:rPr lang="en-US" sz="1500" dirty="0" err="1"/>
              <a:t>cursul</a:t>
            </a:r>
            <a:r>
              <a:rPr lang="en-US" sz="1500" dirty="0"/>
              <a:t> </a:t>
            </a:r>
            <a:r>
              <a:rPr lang="en-US" sz="1500" dirty="0" err="1"/>
              <a:t>anului</a:t>
            </a:r>
            <a:r>
              <a:rPr lang="en-US" sz="1500" dirty="0"/>
              <a:t> 2015 au </a:t>
            </a:r>
            <a:r>
              <a:rPr lang="en-US" sz="1500" dirty="0" err="1"/>
              <a:t>beneficiat</a:t>
            </a:r>
            <a:r>
              <a:rPr lang="en-US" sz="1500" dirty="0"/>
              <a:t> de </a:t>
            </a:r>
            <a:r>
              <a:rPr lang="en-US" sz="1500" dirty="0" err="1"/>
              <a:t>serviciile</a:t>
            </a:r>
            <a:r>
              <a:rPr lang="en-US" sz="1500" dirty="0"/>
              <a:t> </a:t>
            </a:r>
            <a:r>
              <a:rPr lang="en-US" sz="1500" dirty="0" err="1"/>
              <a:t>centrului</a:t>
            </a:r>
            <a:r>
              <a:rPr lang="en-US" sz="1500" dirty="0"/>
              <a:t> </a:t>
            </a:r>
            <a:r>
              <a:rPr lang="en-US" sz="1500" b="1" dirty="0"/>
              <a:t>95 </a:t>
            </a:r>
            <a:r>
              <a:rPr lang="en-US" sz="1500" b="1" dirty="0" err="1"/>
              <a:t>persoane</a:t>
            </a:r>
            <a:r>
              <a:rPr lang="en-US" sz="1500" dirty="0"/>
              <a:t>, din care </a:t>
            </a:r>
            <a:r>
              <a:rPr lang="en-US" sz="1500" b="1" dirty="0"/>
              <a:t>24</a:t>
            </a:r>
            <a:r>
              <a:rPr lang="en-US" sz="1500" dirty="0"/>
              <a:t> </a:t>
            </a:r>
            <a:r>
              <a:rPr lang="en-US" sz="1500" dirty="0" err="1"/>
              <a:t>fiind</a:t>
            </a:r>
            <a:r>
              <a:rPr lang="en-US" sz="1500" dirty="0"/>
              <a:t> considerate </a:t>
            </a:r>
            <a:r>
              <a:rPr lang="en-US" sz="1500" b="1" dirty="0" err="1"/>
              <a:t>cazuri</a:t>
            </a:r>
            <a:r>
              <a:rPr lang="en-US" sz="1500" b="1" dirty="0"/>
              <a:t> </a:t>
            </a:r>
            <a:r>
              <a:rPr lang="en-US" sz="1500" b="1" dirty="0" err="1"/>
              <a:t>sociale</a:t>
            </a:r>
            <a:r>
              <a:rPr lang="en-US" sz="1500" dirty="0"/>
              <a:t>. Din </a:t>
            </a:r>
            <a:r>
              <a:rPr lang="en-US" sz="1500" b="1" dirty="0" err="1"/>
              <a:t>mediul</a:t>
            </a:r>
            <a:r>
              <a:rPr lang="en-US" sz="1500" b="1" dirty="0"/>
              <a:t> rural </a:t>
            </a:r>
            <a:r>
              <a:rPr lang="en-US" sz="1500" dirty="0" err="1"/>
              <a:t>provin</a:t>
            </a:r>
            <a:r>
              <a:rPr lang="en-US" sz="1500" dirty="0"/>
              <a:t> </a:t>
            </a:r>
            <a:r>
              <a:rPr lang="en-US" sz="1500" b="1" dirty="0"/>
              <a:t>35 </a:t>
            </a:r>
            <a:r>
              <a:rPr lang="en-US" sz="1500" b="1" dirty="0" err="1"/>
              <a:t>beneficiari</a:t>
            </a:r>
            <a:r>
              <a:rPr lang="en-US" sz="1500" b="1" dirty="0"/>
              <a:t> </a:t>
            </a:r>
            <a:r>
              <a:rPr lang="en-US" sz="1500" dirty="0" err="1"/>
              <a:t>și</a:t>
            </a:r>
            <a:r>
              <a:rPr lang="en-US" sz="1500" dirty="0"/>
              <a:t> </a:t>
            </a:r>
            <a:r>
              <a:rPr lang="en-US" sz="1500" b="1" dirty="0"/>
              <a:t>59 din urban</a:t>
            </a:r>
            <a:r>
              <a:rPr lang="en-US" sz="1500" dirty="0"/>
              <a:t>. </a:t>
            </a:r>
            <a:r>
              <a:rPr lang="en-US" sz="1500" dirty="0" err="1"/>
              <a:t>Beneficiarii</a:t>
            </a:r>
            <a:r>
              <a:rPr lang="en-US" sz="1500" dirty="0"/>
              <a:t> au </a:t>
            </a:r>
            <a:r>
              <a:rPr lang="en-US" sz="1500" dirty="0" err="1"/>
              <a:t>avut</a:t>
            </a:r>
            <a:r>
              <a:rPr lang="en-US" sz="1500" dirty="0"/>
              <a:t> </a:t>
            </a:r>
            <a:r>
              <a:rPr lang="en-US" sz="1500" b="1" dirty="0" err="1"/>
              <a:t>vârsta</a:t>
            </a:r>
            <a:r>
              <a:rPr lang="en-US" sz="1500" dirty="0"/>
              <a:t> </a:t>
            </a:r>
            <a:r>
              <a:rPr lang="en-US" sz="1500" dirty="0" err="1"/>
              <a:t>cuprinsă</a:t>
            </a:r>
            <a:r>
              <a:rPr lang="en-US" sz="1500" dirty="0"/>
              <a:t> </a:t>
            </a:r>
            <a:r>
              <a:rPr lang="en-US" sz="1500" dirty="0" err="1"/>
              <a:t>între</a:t>
            </a:r>
            <a:r>
              <a:rPr lang="en-US" sz="1500" dirty="0"/>
              <a:t> </a:t>
            </a:r>
            <a:r>
              <a:rPr lang="en-US" sz="1500" b="1" dirty="0"/>
              <a:t>60-94 de </a:t>
            </a:r>
            <a:r>
              <a:rPr lang="en-US" sz="1500" b="1" dirty="0" err="1" smtClean="0"/>
              <a:t>ani</a:t>
            </a:r>
            <a:r>
              <a:rPr lang="ro-RO" sz="1500" dirty="0" smtClean="0"/>
              <a:t>.</a:t>
            </a:r>
          </a:p>
          <a:p>
            <a:pPr marL="0" indent="0" algn="just" defTabSz="457200">
              <a:spcBef>
                <a:spcPct val="0"/>
              </a:spcBef>
              <a:buNone/>
            </a:pPr>
            <a:r>
              <a:rPr lang="ro-RO" sz="1500" dirty="0" smtClean="0"/>
              <a:t>	</a:t>
            </a:r>
            <a:r>
              <a:rPr lang="en-US" sz="1500" dirty="0" smtClean="0"/>
              <a:t>S-au </a:t>
            </a:r>
            <a:r>
              <a:rPr lang="en-US" sz="1500" dirty="0" err="1"/>
              <a:t>înregistrat</a:t>
            </a:r>
            <a:r>
              <a:rPr lang="en-US" sz="1500" dirty="0"/>
              <a:t> </a:t>
            </a:r>
            <a:r>
              <a:rPr lang="en-US" sz="1500" b="1" dirty="0"/>
              <a:t>35 </a:t>
            </a:r>
            <a:r>
              <a:rPr lang="en-US" sz="1500" b="1" dirty="0" err="1"/>
              <a:t>decese</a:t>
            </a:r>
            <a:r>
              <a:rPr lang="en-US" sz="1500" b="1" dirty="0"/>
              <a:t> </a:t>
            </a:r>
            <a:r>
              <a:rPr lang="en-US" sz="1500" b="1" dirty="0" err="1"/>
              <a:t>în</a:t>
            </a:r>
            <a:r>
              <a:rPr lang="en-US" sz="1500" b="1" dirty="0"/>
              <a:t> </a:t>
            </a:r>
            <a:r>
              <a:rPr lang="en-US" sz="1500" b="1" dirty="0" err="1"/>
              <a:t>decursul</a:t>
            </a:r>
            <a:r>
              <a:rPr lang="en-US" sz="1500" b="1" dirty="0"/>
              <a:t> </a:t>
            </a:r>
            <a:r>
              <a:rPr lang="en-US" sz="1500" b="1" dirty="0" err="1"/>
              <a:t>anului</a:t>
            </a:r>
            <a:r>
              <a:rPr lang="en-US" sz="1500" b="1" dirty="0"/>
              <a:t> din care 7 </a:t>
            </a:r>
            <a:r>
              <a:rPr lang="en-US" sz="1500" b="1" dirty="0" err="1"/>
              <a:t>în</a:t>
            </a:r>
            <a:r>
              <a:rPr lang="en-US" sz="1500" b="1" dirty="0"/>
              <a:t> </a:t>
            </a:r>
            <a:r>
              <a:rPr lang="en-US" sz="1500" b="1" dirty="0" err="1"/>
              <a:t>spita</a:t>
            </a:r>
            <a:r>
              <a:rPr lang="en-US" sz="1500" dirty="0" err="1"/>
              <a:t>l</a:t>
            </a:r>
            <a:r>
              <a:rPr lang="en-US" sz="1500" dirty="0"/>
              <a:t>. </a:t>
            </a:r>
            <a:r>
              <a:rPr lang="en-US" sz="1500" dirty="0" err="1"/>
              <a:t>În</a:t>
            </a:r>
            <a:r>
              <a:rPr lang="en-US" sz="1500" dirty="0"/>
              <a:t> </a:t>
            </a:r>
            <a:r>
              <a:rPr lang="en-US" sz="1500" dirty="0" err="1"/>
              <a:t>decursul</a:t>
            </a:r>
            <a:r>
              <a:rPr lang="en-US" sz="1500" dirty="0"/>
              <a:t> </a:t>
            </a:r>
            <a:r>
              <a:rPr lang="en-US" sz="1500" dirty="0" err="1"/>
              <a:t>anului</a:t>
            </a:r>
            <a:r>
              <a:rPr lang="en-US" sz="1500" dirty="0"/>
              <a:t> un </a:t>
            </a:r>
            <a:r>
              <a:rPr lang="en-US" sz="1500" dirty="0" err="1"/>
              <a:t>numar</a:t>
            </a:r>
            <a:r>
              <a:rPr lang="en-US" sz="1500" dirty="0"/>
              <a:t> de </a:t>
            </a:r>
            <a:r>
              <a:rPr lang="en-US" sz="1500" b="1" dirty="0"/>
              <a:t>11 </a:t>
            </a:r>
            <a:r>
              <a:rPr lang="en-US" sz="1500" b="1" dirty="0" err="1"/>
              <a:t>beneficiari</a:t>
            </a:r>
            <a:r>
              <a:rPr lang="en-US" sz="1500" b="1" dirty="0"/>
              <a:t> au </a:t>
            </a:r>
            <a:r>
              <a:rPr lang="en-US" sz="1500" b="1" dirty="0" err="1"/>
              <a:t>fost</a:t>
            </a:r>
            <a:r>
              <a:rPr lang="en-US" sz="1500" b="1" dirty="0"/>
              <a:t> </a:t>
            </a:r>
            <a:r>
              <a:rPr lang="en-US" sz="1500" b="1" dirty="0" err="1"/>
              <a:t>reintegrați</a:t>
            </a:r>
            <a:r>
              <a:rPr lang="en-US" sz="1500" b="1" dirty="0"/>
              <a:t> </a:t>
            </a:r>
            <a:r>
              <a:rPr lang="en-US" sz="1500" b="1" dirty="0" err="1"/>
              <a:t>în</a:t>
            </a:r>
            <a:r>
              <a:rPr lang="en-US" sz="1500" b="1" dirty="0"/>
              <a:t> </a:t>
            </a:r>
            <a:r>
              <a:rPr lang="en-US" sz="1500" b="1" dirty="0" err="1"/>
              <a:t>familie</a:t>
            </a:r>
            <a:r>
              <a:rPr lang="en-US" sz="1500" dirty="0"/>
              <a:t>. Un </a:t>
            </a:r>
            <a:r>
              <a:rPr lang="en-US" sz="1500" dirty="0" err="1"/>
              <a:t>numar</a:t>
            </a:r>
            <a:r>
              <a:rPr lang="en-US" sz="1500" dirty="0"/>
              <a:t> de 8 </a:t>
            </a:r>
            <a:r>
              <a:rPr lang="en-US" sz="1500" dirty="0" err="1"/>
              <a:t>beneficiari</a:t>
            </a:r>
            <a:r>
              <a:rPr lang="en-US" sz="1500" dirty="0"/>
              <a:t> au </a:t>
            </a:r>
            <a:r>
              <a:rPr lang="en-US" sz="1500" dirty="0" err="1"/>
              <a:t>fost</a:t>
            </a:r>
            <a:r>
              <a:rPr lang="en-US" sz="1500" dirty="0"/>
              <a:t> </a:t>
            </a:r>
            <a:r>
              <a:rPr lang="en-US" sz="1500" dirty="0" err="1"/>
              <a:t>nevoiți</a:t>
            </a:r>
            <a:r>
              <a:rPr lang="en-US" sz="1500" dirty="0"/>
              <a:t> se </a:t>
            </a:r>
            <a:r>
              <a:rPr lang="en-US" sz="1500" dirty="0" err="1"/>
              <a:t>părăsească</a:t>
            </a:r>
            <a:r>
              <a:rPr lang="en-US" sz="1500" dirty="0"/>
              <a:t> </a:t>
            </a:r>
            <a:r>
              <a:rPr lang="en-US" sz="1500" dirty="0" err="1"/>
              <a:t>centrul</a:t>
            </a:r>
            <a:r>
              <a:rPr lang="en-US" sz="1500" dirty="0"/>
              <a:t> </a:t>
            </a:r>
            <a:r>
              <a:rPr lang="en-US" sz="1500" dirty="0" err="1"/>
              <a:t>datorită</a:t>
            </a:r>
            <a:r>
              <a:rPr lang="en-US" sz="1500" dirty="0"/>
              <a:t> </a:t>
            </a:r>
            <a:r>
              <a:rPr lang="en-US" sz="1500" dirty="0" err="1"/>
              <a:t>dificultăți</a:t>
            </a:r>
            <a:r>
              <a:rPr lang="en-US" sz="1500" dirty="0"/>
              <a:t> de </a:t>
            </a:r>
            <a:r>
              <a:rPr lang="en-US" sz="1500" dirty="0" err="1" smtClean="0"/>
              <a:t>adaptare</a:t>
            </a:r>
            <a:r>
              <a:rPr lang="en-US" sz="1500" dirty="0" smtClean="0"/>
              <a:t>. </a:t>
            </a:r>
            <a:r>
              <a:rPr lang="en-US" sz="1500" dirty="0"/>
              <a:t>La </a:t>
            </a:r>
            <a:r>
              <a:rPr lang="en-US" sz="1500" b="1" dirty="0"/>
              <a:t>31.12.2015</a:t>
            </a:r>
            <a:r>
              <a:rPr lang="en-US" sz="1500" dirty="0"/>
              <a:t> </a:t>
            </a:r>
            <a:r>
              <a:rPr lang="en-US" sz="1500" dirty="0" err="1"/>
              <a:t>în</a:t>
            </a:r>
            <a:r>
              <a:rPr lang="en-US" sz="1500" dirty="0"/>
              <a:t> </a:t>
            </a:r>
            <a:r>
              <a:rPr lang="en-US" sz="1500" dirty="0" err="1"/>
              <a:t>centru</a:t>
            </a:r>
            <a:r>
              <a:rPr lang="en-US" sz="1500" dirty="0"/>
              <a:t> se </a:t>
            </a:r>
            <a:r>
              <a:rPr lang="en-US" sz="1500" dirty="0" err="1"/>
              <a:t>aflau</a:t>
            </a:r>
            <a:r>
              <a:rPr lang="en-US" sz="1500" dirty="0"/>
              <a:t> un </a:t>
            </a:r>
            <a:r>
              <a:rPr lang="en-US" sz="1500" dirty="0" err="1"/>
              <a:t>numar</a:t>
            </a:r>
            <a:r>
              <a:rPr lang="en-US" sz="1500" dirty="0"/>
              <a:t> de </a:t>
            </a:r>
            <a:r>
              <a:rPr lang="en-US" sz="1500" b="1" dirty="0"/>
              <a:t>41 </a:t>
            </a:r>
            <a:r>
              <a:rPr lang="en-US" sz="1500" b="1" dirty="0" err="1"/>
              <a:t>beneficiari</a:t>
            </a:r>
            <a:r>
              <a:rPr lang="en-US" sz="1500" dirty="0"/>
              <a:t>.</a:t>
            </a:r>
          </a:p>
          <a:p>
            <a:pPr marL="0" indent="0" algn="just">
              <a:spcBef>
                <a:spcPct val="0"/>
              </a:spcBef>
              <a:buNone/>
            </a:pPr>
            <a:endParaRPr lang="en-US" sz="1400" dirty="0"/>
          </a:p>
          <a:p>
            <a:pPr marL="0" indent="0" algn="ctr">
              <a:spcBef>
                <a:spcPct val="0"/>
              </a:spcBef>
            </a:pPr>
            <a:endParaRPr lang="en-US" sz="1400" dirty="0"/>
          </a:p>
        </p:txBody>
      </p:sp>
      <p:pic>
        <p:nvPicPr>
          <p:cNvPr id="409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05400" y="1143000"/>
            <a:ext cx="3657600" cy="2286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05400" y="3733800"/>
            <a:ext cx="3657600" cy="2667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607597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76200"/>
            <a:ext cx="7772400" cy="914401"/>
          </a:xfrm>
        </p:spPr>
        <p:txBody>
          <a:bodyPr>
            <a:normAutofit fontScale="90000"/>
          </a:bodyPr>
          <a:lstStyle/>
          <a:p>
            <a:pPr lvl="1" algn="ctr"/>
            <a:r>
              <a:rPr lang="ro-RO" altLang="en-US" sz="1400" b="1" dirty="0" smtClean="0">
                <a:latin typeface="Calibri" pitchFamily="34" charset="0"/>
                <a:ea typeface="Times New Roman" pitchFamily="18" charset="0"/>
                <a:cs typeface="Arial" charset="0"/>
              </a:rPr>
              <a:t/>
            </a:r>
            <a:br>
              <a:rPr lang="ro-RO" altLang="en-US" sz="1400" b="1" dirty="0" smtClean="0">
                <a:latin typeface="Calibri" pitchFamily="34" charset="0"/>
                <a:ea typeface="Times New Roman" pitchFamily="18" charset="0"/>
                <a:cs typeface="Arial" charset="0"/>
              </a:rPr>
            </a:br>
            <a:r>
              <a:rPr lang="ro-RO" altLang="en-US" sz="1400" b="1" dirty="0" smtClean="0">
                <a:latin typeface="Calibri" pitchFamily="34" charset="0"/>
                <a:ea typeface="Times New Roman" pitchFamily="18" charset="0"/>
                <a:cs typeface="Arial" charset="0"/>
              </a:rPr>
              <a:t>ACORDAREA DE SUBVENŢII ÎN BAZA LEGII NR. 34/1998,  </a:t>
            </a:r>
            <a:br>
              <a:rPr lang="ro-RO" altLang="en-US" sz="1400" b="1" dirty="0" smtClean="0">
                <a:latin typeface="Calibri" pitchFamily="34" charset="0"/>
                <a:ea typeface="Times New Roman" pitchFamily="18" charset="0"/>
                <a:cs typeface="Arial" charset="0"/>
              </a:rPr>
            </a:br>
            <a:r>
              <a:rPr lang="ro-RO" altLang="en-US" sz="1400" b="1" dirty="0" smtClean="0">
                <a:latin typeface="Calibri" pitchFamily="34" charset="0"/>
                <a:ea typeface="Times New Roman" pitchFamily="18" charset="0"/>
                <a:cs typeface="Arial" charset="0"/>
              </a:rPr>
              <a:t>ASOCIAŢIILOR ŞI FUNDAŢIILOR ROMÂNE CU PERSONALITATE JURIDICĂ,  CARE ÎNFIINŢEAZĂ ŞI ADMINISTREAZĂ UNITĂŢI DE ASISTENŢĂ SOCIALĂ </a:t>
            </a:r>
            <a:br>
              <a:rPr lang="ro-RO" altLang="en-US" sz="1400" b="1" dirty="0" smtClean="0">
                <a:latin typeface="Calibri" pitchFamily="34" charset="0"/>
                <a:ea typeface="Times New Roman" pitchFamily="18" charset="0"/>
                <a:cs typeface="Arial" charset="0"/>
              </a:rPr>
            </a:br>
            <a:r>
              <a:rPr lang="ro-RO" altLang="en-US" sz="1400" b="1" dirty="0" smtClean="0">
                <a:latin typeface="Calibri" pitchFamily="34" charset="0"/>
                <a:ea typeface="Times New Roman" pitchFamily="18" charset="0"/>
                <a:cs typeface="Arial" charset="0"/>
              </a:rPr>
              <a:t> PE RAZA MUNICIPIULUI ORADEA</a:t>
            </a:r>
            <a:br>
              <a:rPr lang="ro-RO" altLang="en-US" sz="1400" b="1" dirty="0" smtClean="0">
                <a:latin typeface="Calibri" pitchFamily="34" charset="0"/>
                <a:ea typeface="Times New Roman" pitchFamily="18" charset="0"/>
                <a:cs typeface="Arial" charset="0"/>
              </a:rPr>
            </a:br>
            <a:endParaRPr lang="en-US" sz="1400" dirty="0"/>
          </a:p>
        </p:txBody>
      </p:sp>
      <p:sp>
        <p:nvSpPr>
          <p:cNvPr id="3" name="Subtitle 2"/>
          <p:cNvSpPr>
            <a:spLocks noGrp="1"/>
          </p:cNvSpPr>
          <p:nvPr>
            <p:ph type="subTitle" idx="1"/>
          </p:nvPr>
        </p:nvSpPr>
        <p:spPr>
          <a:xfrm>
            <a:off x="457200" y="990600"/>
            <a:ext cx="8458200" cy="5486400"/>
          </a:xfrm>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xmlns="" val="1950534530"/>
              </p:ext>
            </p:extLst>
          </p:nvPr>
        </p:nvGraphicFramePr>
        <p:xfrm>
          <a:off x="457200" y="990598"/>
          <a:ext cx="8458200" cy="5486405"/>
        </p:xfrm>
        <a:graphic>
          <a:graphicData uri="http://schemas.openxmlformats.org/drawingml/2006/table">
            <a:tbl>
              <a:tblPr firstRow="1" bandRow="1">
                <a:tableStyleId>{5C22544A-7EE6-4342-B048-85BDC9FD1C3A}</a:tableStyleId>
              </a:tblPr>
              <a:tblGrid>
                <a:gridCol w="634365"/>
                <a:gridCol w="5004435"/>
                <a:gridCol w="2819400"/>
              </a:tblGrid>
              <a:tr h="1150733">
                <a:tc>
                  <a:txBody>
                    <a:bodyPr/>
                    <a:lstStyle/>
                    <a:p>
                      <a:pPr marL="0" marR="0" algn="just">
                        <a:spcBef>
                          <a:spcPts val="0"/>
                        </a:spcBef>
                        <a:spcAft>
                          <a:spcPts val="0"/>
                        </a:spcAft>
                      </a:pPr>
                      <a:r>
                        <a:rPr lang="ro-RO" sz="1100" b="1" dirty="0">
                          <a:effectLst/>
                          <a:latin typeface="Arial"/>
                          <a:ea typeface="Times New Roman"/>
                        </a:rPr>
                        <a:t>Nr. crt.</a:t>
                      </a:r>
                      <a:endParaRPr lang="en-US" sz="1200" dirty="0">
                        <a:effectLst/>
                        <a:latin typeface="Times New Roman"/>
                        <a:ea typeface="Times New Roman"/>
                      </a:endParaRPr>
                    </a:p>
                  </a:txBody>
                  <a:tcPr marL="68580" marR="68580" marT="0" marB="0" anchor="ctr"/>
                </a:tc>
                <a:tc>
                  <a:txBody>
                    <a:bodyPr/>
                    <a:lstStyle/>
                    <a:p>
                      <a:pPr marL="0" marR="180340" algn="just">
                        <a:spcBef>
                          <a:spcPts val="0"/>
                        </a:spcBef>
                        <a:spcAft>
                          <a:spcPts val="0"/>
                        </a:spcAft>
                      </a:pPr>
                      <a:r>
                        <a:rPr lang="ro-RO" sz="1100" b="1" dirty="0">
                          <a:effectLst/>
                          <a:latin typeface="Arial"/>
                          <a:ea typeface="Times New Roman"/>
                        </a:rPr>
                        <a:t>Denumirea asociaţiei/fundaţiei care </a:t>
                      </a:r>
                      <a:r>
                        <a:rPr lang="ro-RO" sz="1100" b="1" dirty="0" smtClean="0">
                          <a:effectLst/>
                          <a:latin typeface="Arial"/>
                          <a:ea typeface="Times New Roman"/>
                        </a:rPr>
                        <a:t>a beneficiat </a:t>
                      </a:r>
                      <a:r>
                        <a:rPr lang="ro-RO" sz="1100" b="1" dirty="0">
                          <a:effectLst/>
                          <a:latin typeface="Arial"/>
                          <a:ea typeface="Times New Roman"/>
                        </a:rPr>
                        <a:t>de subvenţii de la bugetul local al municipiului Oradea în anul 2015</a:t>
                      </a:r>
                      <a:endParaRPr lang="en-US" sz="1200" dirty="0">
                        <a:effectLst/>
                        <a:latin typeface="Times New Roman"/>
                        <a:ea typeface="Times New Roman"/>
                      </a:endParaRPr>
                    </a:p>
                  </a:txBody>
                  <a:tcPr marL="68580" marR="68580" marT="0" marB="0" anchor="ctr"/>
                </a:tc>
                <a:tc>
                  <a:txBody>
                    <a:bodyPr/>
                    <a:lstStyle/>
                    <a:p>
                      <a:pPr marL="0" marR="0" algn="just">
                        <a:spcBef>
                          <a:spcPts val="0"/>
                        </a:spcBef>
                        <a:spcAft>
                          <a:spcPts val="0"/>
                        </a:spcAft>
                      </a:pPr>
                      <a:r>
                        <a:rPr lang="ro-RO" sz="1100" b="1" dirty="0" smtClean="0">
                          <a:effectLst/>
                          <a:latin typeface="Arial"/>
                          <a:ea typeface="Times New Roman"/>
                        </a:rPr>
                        <a:t>Cuantumul</a:t>
                      </a:r>
                      <a:r>
                        <a:rPr lang="ro-RO" sz="1100" b="1" baseline="0" dirty="0" smtClean="0">
                          <a:effectLst/>
                          <a:latin typeface="Arial"/>
                          <a:ea typeface="Times New Roman"/>
                        </a:rPr>
                        <a:t> </a:t>
                      </a:r>
                      <a:r>
                        <a:rPr lang="ro-RO" sz="1100" b="1" dirty="0" smtClean="0">
                          <a:effectLst/>
                          <a:latin typeface="Arial"/>
                          <a:ea typeface="Times New Roman"/>
                        </a:rPr>
                        <a:t>subvenţiei </a:t>
                      </a:r>
                      <a:r>
                        <a:rPr lang="ro-RO" sz="1100" b="1" dirty="0">
                          <a:effectLst/>
                          <a:latin typeface="Arial"/>
                          <a:ea typeface="Times New Roman"/>
                        </a:rPr>
                        <a:t>aprobate</a:t>
                      </a:r>
                      <a:endParaRPr lang="en-US" sz="1200" dirty="0">
                        <a:effectLst/>
                        <a:latin typeface="Times New Roman"/>
                        <a:ea typeface="Times New Roman"/>
                      </a:endParaRPr>
                    </a:p>
                  </a:txBody>
                  <a:tcPr marL="68580" marR="68580" marT="0" marB="0" anchor="ctr"/>
                </a:tc>
              </a:tr>
              <a:tr h="541959">
                <a:tc>
                  <a:txBody>
                    <a:bodyPr/>
                    <a:lstStyle/>
                    <a:p>
                      <a:pPr marL="0" marR="0" algn="just">
                        <a:spcBef>
                          <a:spcPts val="0"/>
                        </a:spcBef>
                        <a:spcAft>
                          <a:spcPts val="0"/>
                        </a:spcAft>
                      </a:pPr>
                      <a:r>
                        <a:rPr lang="ro-RO" sz="1800" dirty="0">
                          <a:effectLst/>
                          <a:latin typeface="Arial"/>
                          <a:ea typeface="Times New Roman"/>
                        </a:rPr>
                        <a:t>1</a:t>
                      </a:r>
                      <a:endParaRPr lang="en-US" sz="1800" dirty="0">
                        <a:effectLst/>
                        <a:latin typeface="Times New Roman"/>
                        <a:ea typeface="Times New Roman"/>
                      </a:endParaRPr>
                    </a:p>
                  </a:txBody>
                  <a:tcPr marL="68580" marR="68580" marT="0" marB="0"/>
                </a:tc>
                <a:tc>
                  <a:txBody>
                    <a:bodyPr/>
                    <a:lstStyle/>
                    <a:p>
                      <a:pPr marL="0" marR="0" algn="just">
                        <a:spcBef>
                          <a:spcPts val="0"/>
                        </a:spcBef>
                        <a:spcAft>
                          <a:spcPts val="0"/>
                        </a:spcAft>
                      </a:pPr>
                      <a:r>
                        <a:rPr lang="ro-RO" sz="1800" dirty="0">
                          <a:effectLst/>
                          <a:latin typeface="Arial"/>
                          <a:ea typeface="Times New Roman"/>
                        </a:rPr>
                        <a:t>Asociaţia Caritas Catolica</a:t>
                      </a:r>
                      <a:endParaRPr lang="en-US" sz="1800" dirty="0">
                        <a:effectLst/>
                        <a:latin typeface="Times New Roman"/>
                        <a:ea typeface="Times New Roman"/>
                      </a:endParaRPr>
                    </a:p>
                  </a:txBody>
                  <a:tcPr marL="68580" marR="68580" marT="0" marB="0"/>
                </a:tc>
                <a:tc>
                  <a:txBody>
                    <a:bodyPr/>
                    <a:lstStyle/>
                    <a:p>
                      <a:pPr marL="0" marR="0" algn="just">
                        <a:spcBef>
                          <a:spcPts val="0"/>
                        </a:spcBef>
                        <a:spcAft>
                          <a:spcPts val="0"/>
                        </a:spcAft>
                      </a:pPr>
                      <a:r>
                        <a:rPr lang="ro-RO" sz="1800">
                          <a:effectLst/>
                          <a:latin typeface="Arial"/>
                          <a:ea typeface="Times New Roman"/>
                        </a:rPr>
                        <a:t>20.000 lei</a:t>
                      </a:r>
                      <a:endParaRPr lang="en-US" sz="1800">
                        <a:effectLst/>
                        <a:latin typeface="Times New Roman"/>
                        <a:ea typeface="Times New Roman"/>
                      </a:endParaRPr>
                    </a:p>
                  </a:txBody>
                  <a:tcPr marL="68580" marR="68580" marT="0" marB="0"/>
                </a:tc>
              </a:tr>
              <a:tr h="541959">
                <a:tc>
                  <a:txBody>
                    <a:bodyPr/>
                    <a:lstStyle/>
                    <a:p>
                      <a:pPr marL="0" marR="0" algn="just">
                        <a:spcBef>
                          <a:spcPts val="0"/>
                        </a:spcBef>
                        <a:spcAft>
                          <a:spcPts val="0"/>
                        </a:spcAft>
                      </a:pPr>
                      <a:r>
                        <a:rPr lang="ro-RO" sz="1800" dirty="0">
                          <a:effectLst/>
                          <a:latin typeface="Arial"/>
                          <a:ea typeface="Times New Roman"/>
                        </a:rPr>
                        <a:t>2</a:t>
                      </a:r>
                      <a:endParaRPr lang="en-US" sz="1800" dirty="0">
                        <a:effectLst/>
                        <a:latin typeface="Times New Roman"/>
                        <a:ea typeface="Times New Roman"/>
                      </a:endParaRPr>
                    </a:p>
                  </a:txBody>
                  <a:tcPr marL="68580" marR="68580" marT="0" marB="0"/>
                </a:tc>
                <a:tc>
                  <a:txBody>
                    <a:bodyPr/>
                    <a:lstStyle/>
                    <a:p>
                      <a:pPr marL="0" marR="0" algn="just">
                        <a:spcBef>
                          <a:spcPts val="0"/>
                        </a:spcBef>
                        <a:spcAft>
                          <a:spcPts val="0"/>
                        </a:spcAft>
                      </a:pPr>
                      <a:r>
                        <a:rPr lang="ro-RO" sz="1800" dirty="0">
                          <a:effectLst/>
                          <a:latin typeface="Arial"/>
                          <a:ea typeface="Times New Roman"/>
                        </a:rPr>
                        <a:t>Fundaţia Hospice Emanuel</a:t>
                      </a:r>
                      <a:endParaRPr lang="en-US" sz="1800" dirty="0">
                        <a:effectLst/>
                        <a:latin typeface="Times New Roman"/>
                        <a:ea typeface="Times New Roman"/>
                      </a:endParaRPr>
                    </a:p>
                  </a:txBody>
                  <a:tcPr marL="68580" marR="68580" marT="0" marB="0"/>
                </a:tc>
                <a:tc>
                  <a:txBody>
                    <a:bodyPr/>
                    <a:lstStyle/>
                    <a:p>
                      <a:pPr marL="0" marR="45720" algn="just">
                        <a:spcBef>
                          <a:spcPts val="0"/>
                        </a:spcBef>
                        <a:spcAft>
                          <a:spcPts val="0"/>
                        </a:spcAft>
                      </a:pPr>
                      <a:r>
                        <a:rPr lang="ro-RO" sz="1800">
                          <a:effectLst/>
                          <a:latin typeface="Arial"/>
                          <a:ea typeface="Times New Roman"/>
                        </a:rPr>
                        <a:t>15.000 lei</a:t>
                      </a:r>
                      <a:endParaRPr lang="en-US" sz="1800">
                        <a:effectLst/>
                        <a:latin typeface="Times New Roman"/>
                        <a:ea typeface="Times New Roman"/>
                      </a:endParaRPr>
                    </a:p>
                  </a:txBody>
                  <a:tcPr marL="68580" marR="68580" marT="0" marB="0"/>
                </a:tc>
              </a:tr>
              <a:tr h="541959">
                <a:tc>
                  <a:txBody>
                    <a:bodyPr/>
                    <a:lstStyle/>
                    <a:p>
                      <a:pPr marL="0" marR="0" algn="just">
                        <a:spcBef>
                          <a:spcPts val="0"/>
                        </a:spcBef>
                        <a:spcAft>
                          <a:spcPts val="0"/>
                        </a:spcAft>
                      </a:pPr>
                      <a:r>
                        <a:rPr lang="ro-RO" sz="1800">
                          <a:effectLst/>
                          <a:latin typeface="Arial"/>
                          <a:ea typeface="Times New Roman"/>
                        </a:rPr>
                        <a:t>3</a:t>
                      </a:r>
                      <a:endParaRPr lang="en-US" sz="1800">
                        <a:effectLst/>
                        <a:latin typeface="Times New Roman"/>
                        <a:ea typeface="Times New Roman"/>
                      </a:endParaRPr>
                    </a:p>
                  </a:txBody>
                  <a:tcPr marL="68580" marR="68580" marT="0" marB="0"/>
                </a:tc>
                <a:tc>
                  <a:txBody>
                    <a:bodyPr/>
                    <a:lstStyle/>
                    <a:p>
                      <a:pPr marL="0" marR="0" algn="just">
                        <a:spcBef>
                          <a:spcPts val="0"/>
                        </a:spcBef>
                        <a:spcAft>
                          <a:spcPts val="0"/>
                        </a:spcAft>
                      </a:pPr>
                      <a:r>
                        <a:rPr lang="ro-RO" sz="1800" dirty="0">
                          <a:effectLst/>
                          <a:latin typeface="Arial"/>
                          <a:ea typeface="Times New Roman"/>
                        </a:rPr>
                        <a:t>Asociaţia Down</a:t>
                      </a:r>
                      <a:endParaRPr lang="en-US" sz="1800" dirty="0">
                        <a:effectLst/>
                        <a:latin typeface="Times New Roman"/>
                        <a:ea typeface="Times New Roman"/>
                      </a:endParaRPr>
                    </a:p>
                  </a:txBody>
                  <a:tcPr marL="68580" marR="68580" marT="0" marB="0"/>
                </a:tc>
                <a:tc>
                  <a:txBody>
                    <a:bodyPr/>
                    <a:lstStyle/>
                    <a:p>
                      <a:pPr marL="0" marR="45720" algn="just">
                        <a:spcBef>
                          <a:spcPts val="0"/>
                        </a:spcBef>
                        <a:spcAft>
                          <a:spcPts val="0"/>
                        </a:spcAft>
                      </a:pPr>
                      <a:r>
                        <a:rPr lang="ro-RO" sz="1800">
                          <a:effectLst/>
                          <a:latin typeface="Arial"/>
                          <a:ea typeface="Times New Roman"/>
                        </a:rPr>
                        <a:t>11.000 lei</a:t>
                      </a:r>
                      <a:endParaRPr lang="en-US" sz="1800">
                        <a:effectLst/>
                        <a:latin typeface="Times New Roman"/>
                        <a:ea typeface="Times New Roman"/>
                      </a:endParaRPr>
                    </a:p>
                  </a:txBody>
                  <a:tcPr marL="68580" marR="68580" marT="0" marB="0"/>
                </a:tc>
              </a:tr>
              <a:tr h="541959">
                <a:tc>
                  <a:txBody>
                    <a:bodyPr/>
                    <a:lstStyle/>
                    <a:p>
                      <a:pPr marL="0" marR="0" algn="just">
                        <a:spcBef>
                          <a:spcPts val="0"/>
                        </a:spcBef>
                        <a:spcAft>
                          <a:spcPts val="0"/>
                        </a:spcAft>
                      </a:pPr>
                      <a:r>
                        <a:rPr lang="ro-RO" sz="1800">
                          <a:effectLst/>
                          <a:latin typeface="Arial"/>
                          <a:ea typeface="Times New Roman"/>
                        </a:rPr>
                        <a:t>4</a:t>
                      </a:r>
                      <a:endParaRPr lang="en-US" sz="1800">
                        <a:effectLst/>
                        <a:latin typeface="Times New Roman"/>
                        <a:ea typeface="Times New Roman"/>
                      </a:endParaRPr>
                    </a:p>
                  </a:txBody>
                  <a:tcPr marL="68580" marR="68580" marT="0" marB="0"/>
                </a:tc>
                <a:tc>
                  <a:txBody>
                    <a:bodyPr/>
                    <a:lstStyle/>
                    <a:p>
                      <a:pPr marL="0" marR="0" algn="just">
                        <a:spcBef>
                          <a:spcPts val="0"/>
                        </a:spcBef>
                        <a:spcAft>
                          <a:spcPts val="0"/>
                        </a:spcAft>
                      </a:pPr>
                      <a:r>
                        <a:rPr lang="ro-RO" sz="1800" dirty="0">
                          <a:effectLst/>
                          <a:latin typeface="Arial"/>
                          <a:ea typeface="Times New Roman"/>
                        </a:rPr>
                        <a:t>Asociaţia Caritas Eparhial</a:t>
                      </a:r>
                      <a:endParaRPr lang="en-US" sz="1800" dirty="0">
                        <a:effectLst/>
                        <a:latin typeface="Times New Roman"/>
                        <a:ea typeface="Times New Roman"/>
                      </a:endParaRPr>
                    </a:p>
                  </a:txBody>
                  <a:tcPr marL="68580" marR="68580" marT="0" marB="0"/>
                </a:tc>
                <a:tc>
                  <a:txBody>
                    <a:bodyPr/>
                    <a:lstStyle/>
                    <a:p>
                      <a:pPr marL="0" marR="45720" algn="just">
                        <a:spcBef>
                          <a:spcPts val="0"/>
                        </a:spcBef>
                        <a:spcAft>
                          <a:spcPts val="0"/>
                        </a:spcAft>
                      </a:pPr>
                      <a:r>
                        <a:rPr lang="ro-RO" sz="1800">
                          <a:effectLst/>
                          <a:latin typeface="Arial"/>
                          <a:ea typeface="Times New Roman"/>
                        </a:rPr>
                        <a:t>7.000 lei</a:t>
                      </a:r>
                      <a:endParaRPr lang="en-US" sz="1800">
                        <a:effectLst/>
                        <a:latin typeface="Times New Roman"/>
                        <a:ea typeface="Times New Roman"/>
                      </a:endParaRPr>
                    </a:p>
                  </a:txBody>
                  <a:tcPr marL="68580" marR="68580" marT="0" marB="0"/>
                </a:tc>
              </a:tr>
              <a:tr h="541959">
                <a:tc>
                  <a:txBody>
                    <a:bodyPr/>
                    <a:lstStyle/>
                    <a:p>
                      <a:pPr marL="0" marR="0" algn="just">
                        <a:spcBef>
                          <a:spcPts val="0"/>
                        </a:spcBef>
                        <a:spcAft>
                          <a:spcPts val="0"/>
                        </a:spcAft>
                      </a:pPr>
                      <a:r>
                        <a:rPr lang="ro-RO" sz="1800">
                          <a:effectLst/>
                          <a:latin typeface="Arial"/>
                          <a:ea typeface="Times New Roman"/>
                        </a:rPr>
                        <a:t>5</a:t>
                      </a:r>
                      <a:endParaRPr lang="en-US" sz="1800">
                        <a:effectLst/>
                        <a:latin typeface="Times New Roman"/>
                        <a:ea typeface="Times New Roman"/>
                      </a:endParaRPr>
                    </a:p>
                  </a:txBody>
                  <a:tcPr marL="68580" marR="68580" marT="0" marB="0"/>
                </a:tc>
                <a:tc>
                  <a:txBody>
                    <a:bodyPr/>
                    <a:lstStyle/>
                    <a:p>
                      <a:pPr marL="0" marR="0" algn="just">
                        <a:spcBef>
                          <a:spcPts val="0"/>
                        </a:spcBef>
                        <a:spcAft>
                          <a:spcPts val="0"/>
                        </a:spcAft>
                      </a:pPr>
                      <a:r>
                        <a:rPr lang="ro-RO" sz="1800" dirty="0">
                          <a:effectLst/>
                          <a:latin typeface="Arial"/>
                          <a:ea typeface="Times New Roman"/>
                        </a:rPr>
                        <a:t>Fundaţia People to People</a:t>
                      </a:r>
                      <a:endParaRPr lang="en-US" sz="1800" dirty="0">
                        <a:effectLst/>
                        <a:latin typeface="Times New Roman"/>
                        <a:ea typeface="Times New Roman"/>
                      </a:endParaRPr>
                    </a:p>
                  </a:txBody>
                  <a:tcPr marL="68580" marR="68580" marT="0" marB="0"/>
                </a:tc>
                <a:tc>
                  <a:txBody>
                    <a:bodyPr/>
                    <a:lstStyle/>
                    <a:p>
                      <a:pPr marL="0" marR="45720" algn="just">
                        <a:spcBef>
                          <a:spcPts val="0"/>
                        </a:spcBef>
                        <a:spcAft>
                          <a:spcPts val="0"/>
                        </a:spcAft>
                      </a:pPr>
                      <a:r>
                        <a:rPr lang="ro-RO" sz="1800">
                          <a:effectLst/>
                          <a:latin typeface="Arial"/>
                          <a:ea typeface="Times New Roman"/>
                        </a:rPr>
                        <a:t>6.000 lei</a:t>
                      </a:r>
                      <a:endParaRPr lang="en-US" sz="1800">
                        <a:effectLst/>
                        <a:latin typeface="Times New Roman"/>
                        <a:ea typeface="Times New Roman"/>
                      </a:endParaRPr>
                    </a:p>
                  </a:txBody>
                  <a:tcPr marL="68580" marR="68580" marT="0" marB="0"/>
                </a:tc>
              </a:tr>
              <a:tr h="541959">
                <a:tc>
                  <a:txBody>
                    <a:bodyPr/>
                    <a:lstStyle/>
                    <a:p>
                      <a:pPr marL="0" marR="0" algn="just">
                        <a:spcBef>
                          <a:spcPts val="0"/>
                        </a:spcBef>
                        <a:spcAft>
                          <a:spcPts val="0"/>
                        </a:spcAft>
                      </a:pPr>
                      <a:r>
                        <a:rPr lang="ro-RO" sz="1800">
                          <a:effectLst/>
                          <a:latin typeface="Arial"/>
                          <a:ea typeface="Times New Roman"/>
                        </a:rPr>
                        <a:t>6</a:t>
                      </a:r>
                      <a:endParaRPr lang="en-US" sz="1800">
                        <a:effectLst/>
                        <a:latin typeface="Times New Roman"/>
                        <a:ea typeface="Times New Roman"/>
                      </a:endParaRPr>
                    </a:p>
                  </a:txBody>
                  <a:tcPr marL="68580" marR="68580" marT="0" marB="0"/>
                </a:tc>
                <a:tc>
                  <a:txBody>
                    <a:bodyPr/>
                    <a:lstStyle/>
                    <a:p>
                      <a:pPr marL="0" marR="0" algn="just">
                        <a:spcBef>
                          <a:spcPts val="0"/>
                        </a:spcBef>
                        <a:spcAft>
                          <a:spcPts val="0"/>
                        </a:spcAft>
                      </a:pPr>
                      <a:r>
                        <a:rPr lang="ro-RO" sz="1800" dirty="0">
                          <a:effectLst/>
                          <a:latin typeface="Arial"/>
                          <a:ea typeface="Times New Roman"/>
                        </a:rPr>
                        <a:t>Fundaţia Copiii Făgăduinţei</a:t>
                      </a:r>
                      <a:endParaRPr lang="en-US" sz="1800" dirty="0">
                        <a:effectLst/>
                        <a:latin typeface="Times New Roman"/>
                        <a:ea typeface="Times New Roman"/>
                      </a:endParaRPr>
                    </a:p>
                  </a:txBody>
                  <a:tcPr marL="68580" marR="68580" marT="0" marB="0"/>
                </a:tc>
                <a:tc>
                  <a:txBody>
                    <a:bodyPr/>
                    <a:lstStyle/>
                    <a:p>
                      <a:pPr marL="0" marR="45720" algn="just">
                        <a:spcBef>
                          <a:spcPts val="0"/>
                        </a:spcBef>
                        <a:spcAft>
                          <a:spcPts val="0"/>
                        </a:spcAft>
                      </a:pPr>
                      <a:r>
                        <a:rPr lang="ro-RO" sz="1800">
                          <a:effectLst/>
                          <a:latin typeface="Arial"/>
                          <a:ea typeface="Times New Roman"/>
                        </a:rPr>
                        <a:t>6.000 lei</a:t>
                      </a:r>
                      <a:endParaRPr lang="en-US" sz="1800">
                        <a:effectLst/>
                        <a:latin typeface="Times New Roman"/>
                        <a:ea typeface="Times New Roman"/>
                      </a:endParaRPr>
                    </a:p>
                  </a:txBody>
                  <a:tcPr marL="68580" marR="68580" marT="0" marB="0"/>
                </a:tc>
              </a:tr>
              <a:tr h="541959">
                <a:tc>
                  <a:txBody>
                    <a:bodyPr/>
                    <a:lstStyle/>
                    <a:p>
                      <a:pPr marL="0" marR="0" algn="just">
                        <a:spcBef>
                          <a:spcPts val="0"/>
                        </a:spcBef>
                        <a:spcAft>
                          <a:spcPts val="0"/>
                        </a:spcAft>
                      </a:pPr>
                      <a:r>
                        <a:rPr lang="ro-RO" sz="1800">
                          <a:effectLst/>
                          <a:latin typeface="Arial"/>
                          <a:ea typeface="Times New Roman"/>
                        </a:rPr>
                        <a:t>7</a:t>
                      </a:r>
                      <a:endParaRPr lang="en-US" sz="1800">
                        <a:effectLst/>
                        <a:latin typeface="Times New Roman"/>
                        <a:ea typeface="Times New Roman"/>
                      </a:endParaRPr>
                    </a:p>
                  </a:txBody>
                  <a:tcPr marL="68580" marR="68580" marT="0" marB="0"/>
                </a:tc>
                <a:tc>
                  <a:txBody>
                    <a:bodyPr/>
                    <a:lstStyle/>
                    <a:p>
                      <a:pPr marL="0" marR="0" algn="just">
                        <a:spcBef>
                          <a:spcPts val="0"/>
                        </a:spcBef>
                        <a:spcAft>
                          <a:spcPts val="0"/>
                        </a:spcAft>
                      </a:pPr>
                      <a:r>
                        <a:rPr lang="ro-RO" sz="1800" dirty="0">
                          <a:effectLst/>
                          <a:latin typeface="Arial"/>
                          <a:ea typeface="Times New Roman"/>
                        </a:rPr>
                        <a:t>Societatea de Binefacere “Don Orione”</a:t>
                      </a:r>
                      <a:endParaRPr lang="en-US" sz="1800" dirty="0">
                        <a:effectLst/>
                        <a:latin typeface="Times New Roman"/>
                        <a:ea typeface="Times New Roman"/>
                      </a:endParaRPr>
                    </a:p>
                  </a:txBody>
                  <a:tcPr marL="68580" marR="68580" marT="0" marB="0"/>
                </a:tc>
                <a:tc>
                  <a:txBody>
                    <a:bodyPr/>
                    <a:lstStyle/>
                    <a:p>
                      <a:pPr marL="0" marR="45720" algn="just">
                        <a:spcBef>
                          <a:spcPts val="0"/>
                        </a:spcBef>
                        <a:spcAft>
                          <a:spcPts val="0"/>
                        </a:spcAft>
                      </a:pPr>
                      <a:r>
                        <a:rPr lang="ro-RO" sz="1800">
                          <a:effectLst/>
                          <a:latin typeface="Arial"/>
                          <a:ea typeface="Times New Roman"/>
                        </a:rPr>
                        <a:t>5.000 lei</a:t>
                      </a:r>
                      <a:endParaRPr lang="en-US" sz="1800">
                        <a:effectLst/>
                        <a:latin typeface="Times New Roman"/>
                        <a:ea typeface="Times New Roman"/>
                      </a:endParaRPr>
                    </a:p>
                  </a:txBody>
                  <a:tcPr marL="68580" marR="68580" marT="0" marB="0"/>
                </a:tc>
              </a:tr>
              <a:tr h="541959">
                <a:tc>
                  <a:txBody>
                    <a:bodyPr/>
                    <a:lstStyle/>
                    <a:p>
                      <a:pPr marL="0" marR="0" algn="just">
                        <a:spcBef>
                          <a:spcPts val="0"/>
                        </a:spcBef>
                        <a:spcAft>
                          <a:spcPts val="0"/>
                        </a:spcAft>
                      </a:pPr>
                      <a:r>
                        <a:rPr lang="ro-RO" sz="1800">
                          <a:effectLst/>
                          <a:latin typeface="Arial"/>
                          <a:ea typeface="Times New Roman"/>
                        </a:rPr>
                        <a:t>8</a:t>
                      </a:r>
                      <a:endParaRPr lang="en-US" sz="1800">
                        <a:effectLst/>
                        <a:latin typeface="Times New Roman"/>
                        <a:ea typeface="Times New Roman"/>
                      </a:endParaRPr>
                    </a:p>
                  </a:txBody>
                  <a:tcPr marL="68580" marR="68580" marT="0" marB="0"/>
                </a:tc>
                <a:tc>
                  <a:txBody>
                    <a:bodyPr/>
                    <a:lstStyle/>
                    <a:p>
                      <a:pPr marL="0" marR="0" algn="just">
                        <a:spcBef>
                          <a:spcPts val="0"/>
                        </a:spcBef>
                        <a:spcAft>
                          <a:spcPts val="0"/>
                        </a:spcAft>
                      </a:pPr>
                      <a:r>
                        <a:rPr lang="ro-RO" sz="1800" dirty="0">
                          <a:effectLst/>
                          <a:latin typeface="Arial"/>
                          <a:ea typeface="Times New Roman"/>
                        </a:rPr>
                        <a:t>Asociaţia Ramiluck</a:t>
                      </a:r>
                      <a:endParaRPr lang="en-US" sz="1800" dirty="0">
                        <a:effectLst/>
                        <a:latin typeface="Times New Roman"/>
                        <a:ea typeface="Times New Roman"/>
                      </a:endParaRPr>
                    </a:p>
                  </a:txBody>
                  <a:tcPr marL="68580" marR="68580" marT="0" marB="0"/>
                </a:tc>
                <a:tc>
                  <a:txBody>
                    <a:bodyPr/>
                    <a:lstStyle/>
                    <a:p>
                      <a:pPr marL="0" marR="45720" algn="just">
                        <a:spcBef>
                          <a:spcPts val="0"/>
                        </a:spcBef>
                        <a:spcAft>
                          <a:spcPts val="0"/>
                        </a:spcAft>
                      </a:pPr>
                      <a:r>
                        <a:rPr lang="ro-RO" sz="1800" dirty="0">
                          <a:effectLst/>
                          <a:latin typeface="Arial"/>
                          <a:ea typeface="Times New Roman"/>
                        </a:rPr>
                        <a:t>2.000 lei</a:t>
                      </a:r>
                      <a:endParaRPr lang="en-US" sz="1800" dirty="0">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xmlns="" val="3435078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914400" y="277813"/>
            <a:ext cx="7772400" cy="508000"/>
          </a:xfrm>
        </p:spPr>
        <p:txBody>
          <a:bodyPr rtlCol="0">
            <a:normAutofit fontScale="90000"/>
          </a:bodyPr>
          <a:lstStyle/>
          <a:p>
            <a:pPr eaLnBrk="1" fontAlgn="auto" hangingPunct="1">
              <a:spcAft>
                <a:spcPts val="0"/>
              </a:spcAft>
              <a:defRPr/>
            </a:pPr>
            <a:r>
              <a:rPr lang="ro-RO" sz="1800" b="1" dirty="0" smtClean="0">
                <a:solidFill>
                  <a:schemeClr val="accent1">
                    <a:lumMod val="50000"/>
                  </a:schemeClr>
                </a:solidFill>
                <a:latin typeface="+mn-lt"/>
                <a:ea typeface="+mn-ea"/>
                <a:cs typeface="+mn-cs"/>
              </a:rPr>
              <a:t/>
            </a:r>
            <a:br>
              <a:rPr lang="ro-RO" sz="1800" b="1" dirty="0" smtClean="0">
                <a:solidFill>
                  <a:schemeClr val="accent1">
                    <a:lumMod val="50000"/>
                  </a:schemeClr>
                </a:solidFill>
                <a:latin typeface="+mn-lt"/>
                <a:ea typeface="+mn-ea"/>
                <a:cs typeface="+mn-cs"/>
              </a:rPr>
            </a:br>
            <a:r>
              <a:rPr lang="en-US" sz="1800" b="1" dirty="0" smtClean="0">
                <a:solidFill>
                  <a:schemeClr val="accent1">
                    <a:lumMod val="50000"/>
                  </a:schemeClr>
                </a:solidFill>
                <a:latin typeface="+mn-lt"/>
                <a:ea typeface="+mn-ea"/>
                <a:cs typeface="+mn-cs"/>
              </a:rPr>
              <a:t/>
            </a:r>
            <a:br>
              <a:rPr lang="en-US" sz="1800" b="1" dirty="0" smtClean="0">
                <a:solidFill>
                  <a:schemeClr val="accent1">
                    <a:lumMod val="50000"/>
                  </a:schemeClr>
                </a:solidFill>
                <a:latin typeface="+mn-lt"/>
                <a:ea typeface="+mn-ea"/>
                <a:cs typeface="+mn-cs"/>
              </a:rPr>
            </a:br>
            <a:endParaRPr lang="en-US" sz="1800" b="1" dirty="0">
              <a:solidFill>
                <a:schemeClr val="accent1">
                  <a:lumMod val="50000"/>
                </a:schemeClr>
              </a:solidFill>
            </a:endParaRPr>
          </a:p>
        </p:txBody>
      </p:sp>
      <p:sp>
        <p:nvSpPr>
          <p:cNvPr id="1028" name="Substituent conținut 2"/>
          <p:cNvSpPr>
            <a:spLocks noGrp="1"/>
          </p:cNvSpPr>
          <p:nvPr>
            <p:ph idx="1"/>
          </p:nvPr>
        </p:nvSpPr>
        <p:spPr>
          <a:xfrm>
            <a:off x="500063" y="228600"/>
            <a:ext cx="8491537" cy="2667000"/>
          </a:xfrm>
        </p:spPr>
        <p:txBody>
          <a:bodyPr>
            <a:normAutofit fontScale="25000" lnSpcReduction="20000"/>
          </a:bodyPr>
          <a:lstStyle/>
          <a:p>
            <a:pPr marL="273050" indent="-273050" algn="ctr" eaLnBrk="1" hangingPunct="1">
              <a:buFont typeface="Wingdings" pitchFamily="2" charset="2"/>
              <a:buNone/>
            </a:pPr>
            <a:r>
              <a:rPr lang="ro-RO" altLang="en-US" sz="7200" b="1" dirty="0" smtClean="0"/>
              <a:t>PROGRAMUL  „ACCES-OR”</a:t>
            </a:r>
          </a:p>
          <a:p>
            <a:pPr marL="273050" indent="-273050" algn="ctr" eaLnBrk="1" hangingPunct="1">
              <a:buFont typeface="Wingdings" pitchFamily="2" charset="2"/>
              <a:buNone/>
            </a:pPr>
            <a:r>
              <a:rPr lang="ro-RO" altLang="en-US" sz="7200" b="1" dirty="0" smtClean="0"/>
              <a:t>Serviciu gratuit de transport accesibilizat pentru persoanele cu dizabilităţi din municipiul Oradea</a:t>
            </a:r>
          </a:p>
          <a:p>
            <a:pPr marL="273050" indent="-273050" algn="ctr" eaLnBrk="1" hangingPunct="1">
              <a:buFont typeface="Wingdings" pitchFamily="2" charset="2"/>
              <a:buNone/>
            </a:pPr>
            <a:endParaRPr lang="ro-RO" altLang="en-US" sz="5000" b="1" dirty="0" smtClean="0"/>
          </a:p>
          <a:p>
            <a:pPr marL="0" indent="0">
              <a:buNone/>
            </a:pPr>
            <a:r>
              <a:rPr lang="ro-RO" sz="4000" dirty="0"/>
              <a:t> </a:t>
            </a:r>
            <a:r>
              <a:rPr lang="ro-RO" sz="6400" dirty="0"/>
              <a:t>În perioada </a:t>
            </a:r>
            <a:r>
              <a:rPr lang="ro-RO" sz="6400" b="1" dirty="0" smtClean="0"/>
              <a:t>anul</a:t>
            </a:r>
            <a:r>
              <a:rPr lang="en-US" sz="6400" b="1" dirty="0" err="1" smtClean="0"/>
              <a:t>ui</a:t>
            </a:r>
            <a:r>
              <a:rPr lang="ro-RO" sz="6400" b="1" dirty="0" smtClean="0"/>
              <a:t> 2015, s-au </a:t>
            </a:r>
            <a:r>
              <a:rPr lang="ro-RO" sz="6400" b="1" dirty="0"/>
              <a:t>înregistrat un număr de 2563 cereri de transport pentru persoane cu </a:t>
            </a:r>
            <a:r>
              <a:rPr lang="ro-RO" sz="6400" b="1" dirty="0" smtClean="0"/>
              <a:t>dizabilităţi şi :</a:t>
            </a:r>
            <a:endParaRPr lang="en-US" sz="6400" dirty="0"/>
          </a:p>
          <a:p>
            <a:pPr lvl="0" algn="just"/>
            <a:r>
              <a:rPr lang="ro-RO" sz="6400" dirty="0"/>
              <a:t>s-au efectuat </a:t>
            </a:r>
            <a:r>
              <a:rPr lang="ro-RO" sz="6400" b="1" dirty="0"/>
              <a:t>3080 curse pe parcursul anului 2015;</a:t>
            </a:r>
            <a:endParaRPr lang="en-US" sz="6400" dirty="0"/>
          </a:p>
          <a:p>
            <a:pPr lvl="0" algn="just"/>
            <a:r>
              <a:rPr lang="ro-RO" sz="6400" dirty="0"/>
              <a:t>s-a efectuat un transport dus-întors la Pădurea Neagră pentru persoane cu dizabilităţi în perioada  mai - iunie 2015;</a:t>
            </a:r>
            <a:endParaRPr lang="en-US" sz="6400" dirty="0"/>
          </a:p>
          <a:p>
            <a:pPr lvl="0" algn="just"/>
            <a:r>
              <a:rPr lang="ro-RO" sz="6400" dirty="0"/>
              <a:t>s-au acordat servicii de tranport, pentru persoane cu dizabilităţi la servicii medicale, Comisia de Expertiză Medicală a Persoanelor cu Handicap, unităţi de învăţământ şi educaţie formală şi informală, centre de recuperare şi </a:t>
            </a:r>
            <a:r>
              <a:rPr lang="ro-RO" sz="6400" dirty="0" smtClean="0"/>
              <a:t>recreere</a:t>
            </a:r>
            <a:r>
              <a:rPr lang="ro-RO" sz="6400" dirty="0"/>
              <a:t>.</a:t>
            </a:r>
            <a:r>
              <a:rPr lang="ro-RO" sz="6400" b="1" dirty="0"/>
              <a:t> </a:t>
            </a:r>
            <a:endParaRPr lang="en-US" altLang="en-US" sz="6400" dirty="0" smtClean="0"/>
          </a:p>
        </p:txBody>
      </p:sp>
      <p:pic>
        <p:nvPicPr>
          <p:cNvPr id="1029" name="Picture 2" descr="PB15002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3388" y="3048000"/>
            <a:ext cx="3887787" cy="3449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o-RO" altLang="en-US"/>
          </a:p>
        </p:txBody>
      </p:sp>
      <p:graphicFrame>
        <p:nvGraphicFramePr>
          <p:cNvPr id="1026" name="Object 5"/>
          <p:cNvGraphicFramePr>
            <a:graphicFrameLocks noChangeAspect="1"/>
          </p:cNvGraphicFramePr>
          <p:nvPr/>
        </p:nvGraphicFramePr>
        <p:xfrm>
          <a:off x="4314825" y="3429000"/>
          <a:ext cx="4829175" cy="3105150"/>
        </p:xfrm>
        <a:graphic>
          <a:graphicData uri="http://schemas.openxmlformats.org/presentationml/2006/ole">
            <p:oleObj spid="_x0000_s5136" name="Slide" r:id="rId4" imgW="4485202" imgH="3105755" progId="PowerPoint.Slide.8">
              <p:embed/>
            </p:oleObj>
          </a:graphicData>
        </a:graphic>
      </p:graphicFrame>
    </p:spTree>
    <p:extLst>
      <p:ext uri="{BB962C8B-B14F-4D97-AF65-F5344CB8AC3E}">
        <p14:creationId xmlns:p14="http://schemas.microsoft.com/office/powerpoint/2010/main" xmlns="" val="4166656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sz="2800" b="1" dirty="0" smtClean="0"/>
              <a:t>GALA VOLUNTARIATULUI</a:t>
            </a:r>
            <a:r>
              <a:rPr lang="ro-RO" sz="2800" dirty="0" smtClean="0"/>
              <a:t/>
            </a:r>
            <a:br>
              <a:rPr lang="ro-RO" sz="2800" dirty="0" smtClean="0"/>
            </a:br>
            <a:r>
              <a:rPr lang="ro-RO" sz="2800" dirty="0" smtClean="0"/>
              <a:t> </a:t>
            </a:r>
            <a:r>
              <a:rPr lang="ro-RO" sz="2800" b="1" dirty="0" smtClean="0"/>
              <a:t>în domeniul asistenţei sociale  2015 </a:t>
            </a:r>
            <a:br>
              <a:rPr lang="ro-RO" sz="2800" b="1" dirty="0" smtClean="0"/>
            </a:br>
            <a:r>
              <a:rPr lang="ro-RO" sz="2800" b="1" dirty="0" smtClean="0"/>
              <a:t>– editia a III-a</a:t>
            </a:r>
            <a:endParaRPr lang="en-US" sz="2800" b="1" dirty="0"/>
          </a:p>
        </p:txBody>
      </p:sp>
      <p:sp>
        <p:nvSpPr>
          <p:cNvPr id="3" name="Content Placeholder 2"/>
          <p:cNvSpPr>
            <a:spLocks noGrp="1"/>
          </p:cNvSpPr>
          <p:nvPr>
            <p:ph idx="1"/>
          </p:nvPr>
        </p:nvSpPr>
        <p:spPr>
          <a:xfrm>
            <a:off x="228600" y="1447800"/>
            <a:ext cx="4343400" cy="5181600"/>
          </a:xfrm>
        </p:spPr>
        <p:txBody>
          <a:bodyPr>
            <a:normAutofit fontScale="92500" lnSpcReduction="10000"/>
          </a:bodyPr>
          <a:lstStyle/>
          <a:p>
            <a:pPr marL="0" indent="0" algn="just">
              <a:buNone/>
            </a:pPr>
            <a:r>
              <a:rPr lang="ro-RO" sz="2000" dirty="0" smtClean="0"/>
              <a:t>	</a:t>
            </a:r>
            <a:r>
              <a:rPr lang="vi-VN" sz="2000" dirty="0" smtClean="0"/>
              <a:t>Evenimentul </a:t>
            </a:r>
            <a:r>
              <a:rPr lang="vi-VN" sz="2000" dirty="0"/>
              <a:t>a avut loc în Sala „Florica Ungur" din </a:t>
            </a:r>
            <a:r>
              <a:rPr lang="vi-VN" sz="2000" dirty="0" smtClean="0"/>
              <a:t>Oradea</a:t>
            </a:r>
            <a:r>
              <a:rPr lang="ro-RO" sz="2000" dirty="0" smtClean="0"/>
              <a:t> în 25 februarie 2015</a:t>
            </a:r>
            <a:r>
              <a:rPr lang="vi-VN" sz="2000" dirty="0" smtClean="0"/>
              <a:t> </a:t>
            </a:r>
            <a:r>
              <a:rPr lang="vi-VN" sz="2000" dirty="0"/>
              <a:t>şi a adunat peste 170 de voluntari în domeniul social, reprezentanţi ai organizaţiilor neguvernamentale din municipiul Oradea, ai societăţilor comerciale, dar şi reprezentanţi ai instituţiilor publice, pentru a le recunoaşte contribuţia la creşterea calităţii vieţii orădenilor şi pentru a le evidenţia sprijinul oferit comunităţii din care fac parte.</a:t>
            </a:r>
          </a:p>
          <a:p>
            <a:pPr marL="0" indent="0" algn="just">
              <a:buNone/>
            </a:pPr>
            <a:r>
              <a:rPr lang="ro-RO" sz="2000" dirty="0" smtClean="0"/>
              <a:t>	</a:t>
            </a:r>
            <a:r>
              <a:rPr lang="vi-VN" sz="2000" dirty="0" smtClean="0"/>
              <a:t>În </a:t>
            </a:r>
            <a:r>
              <a:rPr lang="vi-VN" sz="2000" dirty="0"/>
              <a:t>cadrul Galei au fost premiaţi </a:t>
            </a:r>
            <a:r>
              <a:rPr lang="vi-VN" sz="2000" b="1" dirty="0"/>
              <a:t>16 voluntari, 14 organizaţii neguvernamentale şi 2 societaţi comerciale</a:t>
            </a:r>
            <a:r>
              <a:rPr lang="vi-VN" sz="2000" dirty="0"/>
              <a:t> pentru activitatea de voluntariat desfăşurată pe parcursul anului 2014 .</a:t>
            </a:r>
          </a:p>
          <a:p>
            <a:pPr marL="0" indent="0">
              <a:buNone/>
            </a:pP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53000" y="4191000"/>
            <a:ext cx="3886200" cy="2438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50"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53000" y="1524000"/>
            <a:ext cx="3886200" cy="2514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668273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3581400" cy="685800"/>
          </a:xfrm>
        </p:spPr>
        <p:txBody>
          <a:bodyPr>
            <a:normAutofit/>
          </a:bodyPr>
          <a:lstStyle/>
          <a:p>
            <a:r>
              <a:rPr lang="en-US" sz="2400" dirty="0" smtClean="0">
                <a:solidFill>
                  <a:schemeClr val="accent5">
                    <a:lumMod val="50000"/>
                  </a:schemeClr>
                </a:solidFill>
              </a:rPr>
              <a:t>CUM </a:t>
            </a:r>
            <a:r>
              <a:rPr lang="en-US" sz="2400" dirty="0" err="1" smtClean="0">
                <a:solidFill>
                  <a:schemeClr val="accent5">
                    <a:lumMod val="50000"/>
                  </a:schemeClr>
                </a:solidFill>
              </a:rPr>
              <a:t>FACEM</a:t>
            </a:r>
            <a:r>
              <a:rPr lang="en-US" sz="2400" dirty="0" smtClean="0">
                <a:solidFill>
                  <a:schemeClr val="accent5">
                    <a:lumMod val="50000"/>
                  </a:schemeClr>
                </a:solidFill>
              </a:rPr>
              <a:t>?</a:t>
            </a:r>
            <a:endParaRPr lang="ro-RO" sz="2400" dirty="0"/>
          </a:p>
        </p:txBody>
      </p:sp>
      <p:sp>
        <p:nvSpPr>
          <p:cNvPr id="4" name="Subtitle 12"/>
          <p:cNvSpPr>
            <a:spLocks noGrp="1"/>
          </p:cNvSpPr>
          <p:nvPr>
            <p:ph idx="1"/>
          </p:nvPr>
        </p:nvSpPr>
        <p:spPr>
          <a:xfrm>
            <a:off x="533400" y="914400"/>
            <a:ext cx="8153400" cy="5638800"/>
          </a:xfrm>
        </p:spPr>
        <p:txBody>
          <a:bodyPr>
            <a:normAutofit lnSpcReduction="10000"/>
          </a:bodyPr>
          <a:lstStyle/>
          <a:p>
            <a:pPr>
              <a:buNone/>
            </a:pPr>
            <a:r>
              <a:rPr lang="en-US" sz="1800" dirty="0" err="1" smtClean="0"/>
              <a:t>Prin</a:t>
            </a:r>
            <a:r>
              <a:rPr lang="en-US" sz="1800" dirty="0" smtClean="0"/>
              <a:t> </a:t>
            </a:r>
            <a:r>
              <a:rPr lang="en-US" sz="1800" dirty="0" err="1" smtClean="0"/>
              <a:t>facilitarea</a:t>
            </a:r>
            <a:r>
              <a:rPr lang="en-US" sz="1800" dirty="0" smtClean="0"/>
              <a:t> </a:t>
            </a:r>
            <a:r>
              <a:rPr lang="en-US" sz="1800" dirty="0" err="1" smtClean="0"/>
              <a:t>sau</a:t>
            </a:r>
            <a:r>
              <a:rPr lang="en-US" sz="1800" dirty="0" smtClean="0"/>
              <a:t> </a:t>
            </a:r>
            <a:r>
              <a:rPr lang="en-US" sz="1800" dirty="0" err="1" smtClean="0"/>
              <a:t>asigurarea</a:t>
            </a:r>
            <a:r>
              <a:rPr lang="en-US" sz="1800" dirty="0" smtClean="0"/>
              <a:t> ob</a:t>
            </a:r>
            <a:r>
              <a:rPr lang="ro-RO" sz="1800" dirty="0" smtClean="0"/>
              <a:t>ţ</a:t>
            </a:r>
            <a:r>
              <a:rPr lang="en-US" sz="1800" dirty="0" err="1" smtClean="0"/>
              <a:t>inerii</a:t>
            </a:r>
            <a:r>
              <a:rPr lang="ro-RO" sz="1800" dirty="0" smtClean="0"/>
              <a:t> /acordării de: </a:t>
            </a:r>
          </a:p>
          <a:p>
            <a:pPr>
              <a:buNone/>
            </a:pPr>
            <a:endParaRPr lang="ro-RO" sz="1800" dirty="0" smtClean="0"/>
          </a:p>
          <a:p>
            <a:pPr algn="just"/>
            <a:r>
              <a:rPr lang="ro-RO" sz="1800" b="1" dirty="0" smtClean="0">
                <a:solidFill>
                  <a:schemeClr val="accent5">
                    <a:lumMod val="50000"/>
                  </a:schemeClr>
                </a:solidFill>
              </a:rPr>
              <a:t>BENEFICII DE ASISTENŢĂ SOCIALĂ, </a:t>
            </a:r>
            <a:r>
              <a:rPr lang="ro-RO" sz="1800" dirty="0" smtClean="0"/>
              <a:t>beneficii care reprezintă o forma de suplimentare sau substituire a veniturilor individuale/familiale obţinute din muncă, în vederea asigurării  unui nivel de trai minimal, precum şi o formă de sprijin  în scopul creşterii calităţii vieţii anumitor categorii de persoane ale căror drepturi sociale sunt prevăzute expres de lege. Acestea sunt concretizate sub forma: </a:t>
            </a:r>
            <a:r>
              <a:rPr lang="ro-RO" sz="1800" b="1" dirty="0" smtClean="0"/>
              <a:t>venitului minim </a:t>
            </a:r>
            <a:r>
              <a:rPr lang="ro-RO" sz="1800" b="1" dirty="0" err="1" smtClean="0"/>
              <a:t>grantat</a:t>
            </a:r>
            <a:r>
              <a:rPr lang="ro-RO" sz="1800" b="1" dirty="0" smtClean="0"/>
              <a:t>, </a:t>
            </a:r>
            <a:r>
              <a:rPr lang="ro-RO" sz="1800" b="1" dirty="0" err="1" smtClean="0"/>
              <a:t>alocatiilor</a:t>
            </a:r>
            <a:r>
              <a:rPr lang="ro-RO" sz="1800" b="1" dirty="0" smtClean="0"/>
              <a:t>, </a:t>
            </a:r>
            <a:r>
              <a:rPr lang="ro-RO" sz="1800" b="1" dirty="0" err="1" smtClean="0"/>
              <a:t>îndemnizatiilor</a:t>
            </a:r>
            <a:r>
              <a:rPr lang="ro-RO" sz="1800" b="1" dirty="0" smtClean="0"/>
              <a:t>, ajutoarelor materiale si financiare, subvenţiilor .</a:t>
            </a:r>
          </a:p>
          <a:p>
            <a:pPr algn="just"/>
            <a:endParaRPr lang="ro-RO" sz="1800" b="1" dirty="0" smtClean="0"/>
          </a:p>
          <a:p>
            <a:pPr algn="just"/>
            <a:r>
              <a:rPr lang="ro-RO" sz="1800" b="1" dirty="0" smtClean="0">
                <a:solidFill>
                  <a:schemeClr val="accent5">
                    <a:lumMod val="50000"/>
                  </a:schemeClr>
                </a:solidFill>
              </a:rPr>
              <a:t>SERVICII SOCIALE</a:t>
            </a:r>
            <a:r>
              <a:rPr lang="ro-RO" sz="1800" dirty="0" smtClean="0"/>
              <a:t>, </a:t>
            </a:r>
            <a:r>
              <a:rPr lang="ro-RO" sz="1900" dirty="0" smtClean="0"/>
              <a:t>care reprezintă activitatea sau ansamblul de activităţi realizate pentru a răspunde nevoilor sociale, precum şi a celor speciale, individuale, familiale sau de grup, în vederea depăşirii situaţiilor de dificultate, prevenirea si combaterea riscului social, promovarea incluziunii sociale şi creşterea calităţii vieţii. </a:t>
            </a:r>
            <a:r>
              <a:rPr lang="ro-RO" sz="1900" b="1" dirty="0" smtClean="0"/>
              <a:t>Serviciile sociale se pot organiza şi acorda în sistem integrat cu serviciile de sănătate, educaţie </a:t>
            </a:r>
            <a:r>
              <a:rPr lang="ro-RO" sz="1900" dirty="0" smtClean="0"/>
              <a:t>(creşele), </a:t>
            </a:r>
            <a:r>
              <a:rPr lang="ro-RO" sz="1900" b="1" dirty="0" smtClean="0"/>
              <a:t>serviciile de ocupare </a:t>
            </a:r>
            <a:r>
              <a:rPr lang="ro-RO" sz="1900" dirty="0" smtClean="0"/>
              <a:t>(centrele de cazare temporară)sau alte </a:t>
            </a:r>
            <a:r>
              <a:rPr lang="ro-RO" sz="1900" b="1" dirty="0" smtClean="0"/>
              <a:t>servicii de interes general</a:t>
            </a:r>
            <a:r>
              <a:rPr lang="ro-RO" sz="1900" dirty="0" smtClean="0"/>
              <a:t>.</a:t>
            </a:r>
          </a:p>
          <a:p>
            <a:pPr algn="just">
              <a:buNone/>
            </a:pPr>
            <a:r>
              <a:rPr lang="ro-RO" sz="1900" dirty="0" smtClean="0"/>
              <a:t>	Tipuri de servicii sociale: </a:t>
            </a:r>
            <a:r>
              <a:rPr lang="ro-RO" sz="1900" b="1" dirty="0" smtClean="0"/>
              <a:t>centre de zi, centre rezidenţiale, servicii la domiciliul beneficiarului, servicii in comunitate</a:t>
            </a:r>
            <a:r>
              <a:rPr lang="ro-RO" sz="1900" dirty="0" smtClean="0"/>
              <a: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u 1"/>
          <p:cNvSpPr>
            <a:spLocks noGrp="1"/>
          </p:cNvSpPr>
          <p:nvPr>
            <p:ph type="title"/>
          </p:nvPr>
        </p:nvSpPr>
        <p:spPr/>
        <p:txBody>
          <a:bodyPr>
            <a:normAutofit fontScale="90000"/>
          </a:bodyPr>
          <a:lstStyle/>
          <a:p>
            <a:pPr eaLnBrk="1" hangingPunct="1"/>
            <a:r>
              <a:rPr lang="ro-RO" altLang="en-US" sz="2800" b="1" dirty="0" smtClean="0"/>
              <a:t>Ziua veteranilor de razboi (29 aprilie) şi </a:t>
            </a:r>
            <a:br>
              <a:rPr lang="ro-RO" altLang="en-US" sz="2800" b="1" dirty="0" smtClean="0"/>
            </a:br>
            <a:r>
              <a:rPr lang="ro-RO" altLang="en-US" sz="2800" b="1" dirty="0" smtClean="0"/>
              <a:t>Ziua internaţională a persoanelor vârstnice (1 octombrie)</a:t>
            </a:r>
            <a:endParaRPr lang="en-US" altLang="en-US" sz="2800" dirty="0" smtClean="0"/>
          </a:p>
        </p:txBody>
      </p:sp>
      <p:sp>
        <p:nvSpPr>
          <p:cNvPr id="27651" name="Substituent conținut 2"/>
          <p:cNvSpPr>
            <a:spLocks noGrp="1"/>
          </p:cNvSpPr>
          <p:nvPr>
            <p:ph idx="1"/>
          </p:nvPr>
        </p:nvSpPr>
        <p:spPr>
          <a:xfrm>
            <a:off x="228600" y="1371600"/>
            <a:ext cx="5410200" cy="5486400"/>
          </a:xfrm>
        </p:spPr>
        <p:txBody>
          <a:bodyPr>
            <a:normAutofit fontScale="25000" lnSpcReduction="20000"/>
          </a:bodyPr>
          <a:lstStyle/>
          <a:p>
            <a:pPr marL="0" indent="457200" algn="just">
              <a:lnSpc>
                <a:spcPct val="140000"/>
              </a:lnSpc>
              <a:buNone/>
            </a:pPr>
            <a:endParaRPr lang="ro-RO" sz="2000" i="1" dirty="0"/>
          </a:p>
          <a:p>
            <a:pPr marL="0" indent="457200" algn="just">
              <a:lnSpc>
                <a:spcPct val="140000"/>
              </a:lnSpc>
              <a:buNone/>
            </a:pPr>
            <a:r>
              <a:rPr lang="ro-RO" sz="5600" dirty="0" smtClean="0"/>
              <a:t>In anul 2015 s-au împlinit 70 </a:t>
            </a:r>
            <a:r>
              <a:rPr lang="ro-RO" sz="5600" dirty="0"/>
              <a:t>de ani de la încheierea celui de al Doilea Război Mondial şi </a:t>
            </a:r>
            <a:r>
              <a:rPr lang="ro-RO" sz="5600" b="1" dirty="0"/>
              <a:t>25 de ani de la înfiinţarea Asociaţiei Naţionale a Veteranilor de Război</a:t>
            </a:r>
            <a:r>
              <a:rPr lang="ro-RO" sz="5600" dirty="0"/>
              <a:t>. </a:t>
            </a:r>
            <a:r>
              <a:rPr lang="ro-RO" sz="5600" b="1" dirty="0"/>
              <a:t>Ziua Veteranilor de Război a fost stabilită pe 29 aprilie</a:t>
            </a:r>
            <a:r>
              <a:rPr lang="ro-RO" sz="5600" dirty="0"/>
              <a:t>, </a:t>
            </a:r>
            <a:r>
              <a:rPr lang="ro-RO" sz="5600" dirty="0" smtClean="0"/>
              <a:t>alegerea </a:t>
            </a:r>
            <a:r>
              <a:rPr lang="ro-RO" sz="5600" dirty="0"/>
              <a:t>acestei zile fiind legată de un moment semnificativ, respectiv la 29 aprilie 1902, când se împlinea un sfert de veac de la decretarea mobilizării pentru războiul care avea să ducă la cucerirea independenţei de stat a României, regele Carol I a instituit, prin decret, titlul de veteran de </a:t>
            </a:r>
            <a:r>
              <a:rPr lang="ro-RO" sz="5600" dirty="0" smtClean="0"/>
              <a:t>război.</a:t>
            </a:r>
          </a:p>
          <a:p>
            <a:pPr marL="0" indent="457200" algn="just">
              <a:lnSpc>
                <a:spcPct val="140000"/>
              </a:lnSpc>
              <a:buNone/>
            </a:pPr>
            <a:r>
              <a:rPr lang="ro-RO" sz="5600" dirty="0" smtClean="0"/>
              <a:t>Cu </a:t>
            </a:r>
            <a:r>
              <a:rPr lang="ro-RO" sz="5600" dirty="0"/>
              <a:t>această </a:t>
            </a:r>
            <a:r>
              <a:rPr lang="ro-RO" sz="5600" dirty="0" smtClean="0"/>
              <a:t>ocazie, Primăria </a:t>
            </a:r>
            <a:r>
              <a:rPr lang="ro-RO" sz="5600" dirty="0"/>
              <a:t>Oradea prin Administraţia Socială Comunitară Oradea şi echipajele mixte ale Poliţiei Locale, au dăruit celor 53 de veterani de război, legende vii ale poporului nostru, diplome de recunoştinţă şi pachete cu fructe şi dulciuri, un modest gest de apreciere şi respect faţă de ostaşii români care </a:t>
            </a:r>
            <a:r>
              <a:rPr lang="fr-FR" sz="5600" dirty="0" err="1"/>
              <a:t>prin</a:t>
            </a:r>
            <a:r>
              <a:rPr lang="fr-FR" sz="5600" dirty="0"/>
              <a:t> </a:t>
            </a:r>
            <a:r>
              <a:rPr lang="fr-FR" sz="5600" dirty="0" err="1"/>
              <a:t>curajul</a:t>
            </a:r>
            <a:r>
              <a:rPr lang="fr-FR" sz="5600" dirty="0"/>
              <a:t> </a:t>
            </a:r>
            <a:r>
              <a:rPr lang="fr-FR" sz="5600" dirty="0" err="1"/>
              <a:t>lor</a:t>
            </a:r>
            <a:r>
              <a:rPr lang="fr-FR" sz="5600" dirty="0"/>
              <a:t> au </a:t>
            </a:r>
            <a:r>
              <a:rPr lang="en-US" sz="5600" dirty="0" err="1"/>
              <a:t>contribuit</a:t>
            </a:r>
            <a:r>
              <a:rPr lang="en-US" sz="5600" dirty="0"/>
              <a:t> la </a:t>
            </a:r>
            <a:r>
              <a:rPr lang="en-US" sz="5600" dirty="0" err="1"/>
              <a:t>independenţa</a:t>
            </a:r>
            <a:r>
              <a:rPr lang="en-US" sz="5600" dirty="0"/>
              <a:t>, </a:t>
            </a:r>
            <a:r>
              <a:rPr lang="en-US" sz="5600" dirty="0" err="1"/>
              <a:t>suveranitatea</a:t>
            </a:r>
            <a:r>
              <a:rPr lang="en-US" sz="5600" dirty="0"/>
              <a:t> </a:t>
            </a:r>
            <a:r>
              <a:rPr lang="en-US" sz="5600" dirty="0" err="1"/>
              <a:t>şi</a:t>
            </a:r>
            <a:r>
              <a:rPr lang="en-US" sz="5600" dirty="0"/>
              <a:t> </a:t>
            </a:r>
            <a:r>
              <a:rPr lang="en-US" sz="5600" dirty="0" err="1"/>
              <a:t>integritatea</a:t>
            </a:r>
            <a:r>
              <a:rPr lang="en-US" sz="5600" dirty="0"/>
              <a:t> </a:t>
            </a:r>
            <a:r>
              <a:rPr lang="en-US" sz="5600" dirty="0" err="1"/>
              <a:t>teritorială</a:t>
            </a:r>
            <a:r>
              <a:rPr lang="en-US" sz="5600" dirty="0"/>
              <a:t> a </a:t>
            </a:r>
            <a:r>
              <a:rPr lang="en-US" sz="5600" dirty="0" err="1"/>
              <a:t>României</a:t>
            </a:r>
            <a:r>
              <a:rPr lang="en-US" sz="5600" dirty="0" smtClean="0"/>
              <a:t>.</a:t>
            </a:r>
            <a:endParaRPr lang="ro-RO" altLang="en-US" sz="4000" i="1" dirty="0"/>
          </a:p>
          <a:p>
            <a:pPr marL="0" indent="457200" algn="just" eaLnBrk="1" hangingPunct="1">
              <a:lnSpc>
                <a:spcPct val="140000"/>
              </a:lnSpc>
              <a:buFont typeface="Wingdings" pitchFamily="2" charset="2"/>
              <a:buNone/>
            </a:pPr>
            <a:r>
              <a:rPr lang="ro-RO" altLang="en-US" sz="6400" b="1" i="1" dirty="0" smtClean="0"/>
              <a:t>La fel ca şi </a:t>
            </a:r>
            <a:r>
              <a:rPr lang="ro-RO" altLang="en-US" sz="6400" b="1" i="1" dirty="0"/>
              <a:t>î</a:t>
            </a:r>
            <a:r>
              <a:rPr lang="ro-RO" altLang="en-US" sz="6400" b="1" i="1" dirty="0" smtClean="0"/>
              <a:t>n anii trecuţi în data de 1 octombrie 2015, cu ocazia Zilei Internaţionale a Persoanelor Vârstnice, </a:t>
            </a:r>
            <a:r>
              <a:rPr lang="en-US" altLang="en-US" sz="6400" b="1" i="1" dirty="0" smtClean="0"/>
              <a:t>ASCO </a:t>
            </a:r>
            <a:r>
              <a:rPr lang="ro-RO" altLang="en-US" sz="6400" b="1" i="1" dirty="0" smtClean="0"/>
              <a:t>a organizat o masă festivă pentru 100 de persoane vârstnice, la Cantina Colegiului Tehnic “Transilvania” .</a:t>
            </a:r>
            <a:endParaRPr lang="en-US" altLang="en-US" sz="6400" b="1" i="1" dirty="0" smtClean="0"/>
          </a:p>
          <a:p>
            <a:pPr marL="0" indent="457200" algn="just" eaLnBrk="1" hangingPunct="1">
              <a:lnSpc>
                <a:spcPct val="140000"/>
              </a:lnSpc>
              <a:buFont typeface="Wingdings" pitchFamily="2" charset="2"/>
              <a:buNone/>
            </a:pPr>
            <a:endParaRPr lang="en-US" altLang="en-US" sz="6400" dirty="0" smtClean="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15000" y="1447800"/>
            <a:ext cx="3048000" cy="2057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5000" y="3657600"/>
            <a:ext cx="3200400" cy="2590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9080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791" name="Group 135"/>
          <p:cNvGraphicFramePr>
            <a:graphicFrameLocks noGrp="1"/>
          </p:cNvGraphicFramePr>
          <p:nvPr>
            <p:extLst>
              <p:ext uri="{D42A27DB-BD31-4B8C-83A1-F6EECF244321}">
                <p14:modId xmlns:p14="http://schemas.microsoft.com/office/powerpoint/2010/main" xmlns="" val="3224090401"/>
              </p:ext>
            </p:extLst>
          </p:nvPr>
        </p:nvGraphicFramePr>
        <p:xfrm>
          <a:off x="0" y="719138"/>
          <a:ext cx="9144000" cy="6093147"/>
        </p:xfrm>
        <a:graphic>
          <a:graphicData uri="http://schemas.openxmlformats.org/drawingml/2006/table">
            <a:tbl>
              <a:tblPr/>
              <a:tblGrid>
                <a:gridCol w="2411413"/>
                <a:gridCol w="1800225"/>
                <a:gridCol w="1655762"/>
                <a:gridCol w="1728788"/>
                <a:gridCol w="1547812"/>
              </a:tblGrid>
              <a:tr h="325438">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400" b="1" i="0" u="none" strike="noStrike" cap="none" normalizeH="0" baseline="0" dirty="0" smtClean="0">
                          <a:ln>
                            <a:noFill/>
                          </a:ln>
                          <a:solidFill>
                            <a:schemeClr val="tx1"/>
                          </a:solidFill>
                          <a:effectLst/>
                          <a:latin typeface="Arial" charset="0"/>
                        </a:rPr>
                        <a:t>Programe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400" b="1" i="0" u="none" strike="noStrike" cap="none" normalizeH="0" baseline="0" dirty="0" smtClean="0">
                          <a:ln>
                            <a:noFill/>
                          </a:ln>
                          <a:solidFill>
                            <a:schemeClr val="tx1"/>
                          </a:solidFill>
                          <a:effectLst/>
                          <a:latin typeface="Arial" charset="0"/>
                        </a:rPr>
                        <a:t>2014</a:t>
                      </a:r>
                      <a:endParaRPr kumimoji="0" lang="en-US" altLang="en-US" sz="14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400" b="1" i="0" u="none" strike="noStrike" cap="none" normalizeH="0" baseline="0" dirty="0" smtClean="0">
                          <a:ln>
                            <a:noFill/>
                          </a:ln>
                          <a:solidFill>
                            <a:schemeClr val="tx1"/>
                          </a:solidFill>
                          <a:effectLst/>
                          <a:latin typeface="Arial" charset="0"/>
                        </a:rPr>
                        <a:t>2015</a:t>
                      </a:r>
                      <a:endParaRPr kumimoji="0" lang="en-US" altLang="en-US" sz="14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323850">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ro-RO" altLang="en-US" sz="14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400" b="1" i="0" u="none" strike="noStrike" cap="none" normalizeH="0" baseline="0" dirty="0" smtClean="0">
                          <a:ln>
                            <a:noFill/>
                          </a:ln>
                          <a:solidFill>
                            <a:schemeClr val="tx1"/>
                          </a:solidFill>
                          <a:effectLst/>
                          <a:latin typeface="Arial" charset="0"/>
                        </a:rPr>
                        <a:t>prevederi(lei)</a:t>
                      </a:r>
                      <a:endParaRPr kumimoji="0" lang="en-US" altLang="en-US" sz="14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3CDDD">
                        <a:alpha val="50195"/>
                      </a:srgbClr>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400" b="1" i="0" u="none" strike="noStrike" cap="none" normalizeH="0" baseline="0" smtClean="0">
                          <a:ln>
                            <a:noFill/>
                          </a:ln>
                          <a:solidFill>
                            <a:schemeClr val="tx1"/>
                          </a:solidFill>
                          <a:effectLst/>
                          <a:latin typeface="Arial" charset="0"/>
                        </a:rPr>
                        <a:t>execuţie(lei)</a:t>
                      </a:r>
                      <a:endParaRPr kumimoji="0" lang="en-US" altLang="en-US" sz="14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400" b="1" i="0" u="none" strike="noStrike" cap="none" normalizeH="0" baseline="0" dirty="0" smtClean="0">
                          <a:ln>
                            <a:noFill/>
                          </a:ln>
                          <a:solidFill>
                            <a:schemeClr val="tx1"/>
                          </a:solidFill>
                          <a:effectLst/>
                          <a:latin typeface="Arial" charset="0"/>
                        </a:rPr>
                        <a:t>prevederi(lei)</a:t>
                      </a:r>
                      <a:endParaRPr kumimoji="0" lang="en-US" altLang="en-US" sz="14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3CDDD">
                        <a:alpha val="50195"/>
                      </a:srgbClr>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400" b="1" i="0" u="none" strike="noStrike" cap="none" normalizeH="0" baseline="0" smtClean="0">
                          <a:ln>
                            <a:noFill/>
                          </a:ln>
                          <a:solidFill>
                            <a:schemeClr val="tx1"/>
                          </a:solidFill>
                          <a:effectLst/>
                          <a:latin typeface="Arial" charset="0"/>
                        </a:rPr>
                        <a:t>execuţie(lei)</a:t>
                      </a:r>
                      <a:endParaRPr kumimoji="0" lang="en-US" altLang="en-US" sz="14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r>
              <a:tr h="503238">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400" b="1" i="0" u="none" strike="noStrike" cap="none" normalizeH="0" baseline="0" smtClean="0">
                          <a:ln>
                            <a:noFill/>
                          </a:ln>
                          <a:solidFill>
                            <a:schemeClr val="tx1"/>
                          </a:solidFill>
                          <a:effectLst/>
                          <a:latin typeface="Arial" charset="0"/>
                        </a:rPr>
                        <a:t>subventii L34/1998 –asociaţii şi fundaţii</a:t>
                      </a:r>
                      <a:endParaRPr kumimoji="0" lang="en-US" altLang="en-US" sz="14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en-US" sz="1400" b="1" i="0" u="none" strike="noStrike" cap="none" normalizeH="0" baseline="0" dirty="0" smtClean="0">
                          <a:ln>
                            <a:noFill/>
                          </a:ln>
                          <a:solidFill>
                            <a:schemeClr val="tx1"/>
                          </a:solidFill>
                          <a:effectLst/>
                          <a:latin typeface="Arial" charset="0"/>
                        </a:rPr>
                        <a:t>208.000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3CDDD">
                        <a:alpha val="50195"/>
                      </a:srgbClr>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en-US" sz="1400" b="1" i="0" u="none" strike="noStrike" cap="none" normalizeH="0" baseline="0" dirty="0" smtClean="0">
                          <a:ln>
                            <a:noFill/>
                          </a:ln>
                          <a:solidFill>
                            <a:schemeClr val="tx1"/>
                          </a:solidFill>
                          <a:effectLst/>
                          <a:latin typeface="Arial" charset="0"/>
                        </a:rPr>
                        <a:t>147.337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pPr algn="ctr"/>
                      <a:r>
                        <a:rPr lang="ro-RO" sz="1400" b="1" dirty="0" smtClean="0">
                          <a:latin typeface="Arial" panose="020B0604020202020204" pitchFamily="34" charset="0"/>
                          <a:cs typeface="Arial" panose="020B0604020202020204" pitchFamily="34" charset="0"/>
                        </a:rPr>
                        <a:t>115.000</a:t>
                      </a:r>
                      <a:endParaRPr lang="en-US" sz="1400" b="1" dirty="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3CDDD">
                        <a:alpha val="50195"/>
                      </a:srgbClr>
                    </a:solidFill>
                  </a:tcPr>
                </a:tc>
                <a:tc>
                  <a:txBody>
                    <a:bodyPr/>
                    <a:lstStyle/>
                    <a:p>
                      <a:pPr algn="ctr"/>
                      <a:r>
                        <a:rPr lang="ro-RO" sz="1400" b="1" dirty="0" smtClean="0">
                          <a:latin typeface="Arial" panose="020B0604020202020204" pitchFamily="34" charset="0"/>
                          <a:cs typeface="Arial" panose="020B0604020202020204" pitchFamily="34" charset="0"/>
                        </a:rPr>
                        <a:t>107.018</a:t>
                      </a:r>
                      <a:endParaRPr lang="en-US" sz="1400" b="1" dirty="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r>
              <a:tr h="346075">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400" b="1" i="0" u="none" strike="noStrike" cap="none" normalizeH="0" baseline="0" smtClean="0">
                          <a:ln>
                            <a:noFill/>
                          </a:ln>
                          <a:solidFill>
                            <a:schemeClr val="tx1"/>
                          </a:solidFill>
                          <a:effectLst/>
                          <a:latin typeface="Arial" charset="0"/>
                        </a:rPr>
                        <a:t>aj. încălzire L 416</a:t>
                      </a:r>
                      <a:endParaRPr kumimoji="0" lang="en-US" altLang="en-US" sz="14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400" b="1" i="0" u="none" strike="noStrike" cap="none" normalizeH="0" baseline="0" smtClean="0">
                          <a:ln>
                            <a:noFill/>
                          </a:ln>
                          <a:solidFill>
                            <a:schemeClr val="tx1"/>
                          </a:solidFill>
                          <a:effectLst/>
                          <a:latin typeface="Arial" charset="0"/>
                        </a:rPr>
                        <a:t>70.000</a:t>
                      </a:r>
                      <a:endParaRPr kumimoji="0" lang="en-US" altLang="en-US" sz="14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3CDDD">
                        <a:alpha val="50980"/>
                      </a:srgbClr>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en-US" sz="1400" b="1" i="0" u="none" strike="noStrike" cap="none" normalizeH="0" baseline="0" dirty="0" smtClean="0">
                          <a:ln>
                            <a:noFill/>
                          </a:ln>
                          <a:solidFill>
                            <a:schemeClr val="tx1"/>
                          </a:solidFill>
                          <a:effectLst/>
                          <a:latin typeface="Arial" charset="0"/>
                        </a:rPr>
                        <a:t>60.378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pPr algn="ctr"/>
                      <a:r>
                        <a:rPr lang="ro-RO" sz="1400" b="1" dirty="0" smtClean="0">
                          <a:latin typeface="Arial" panose="020B0604020202020204" pitchFamily="34" charset="0"/>
                          <a:cs typeface="Arial" panose="020B0604020202020204" pitchFamily="34" charset="0"/>
                        </a:rPr>
                        <a:t>70.000</a:t>
                      </a:r>
                      <a:endParaRPr lang="en-US" sz="1400" b="1" dirty="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3CDDD">
                        <a:alpha val="50195"/>
                      </a:srgbClr>
                    </a:solidFill>
                  </a:tcPr>
                </a:tc>
                <a:tc>
                  <a:txBody>
                    <a:bodyPr/>
                    <a:lstStyle/>
                    <a:p>
                      <a:pPr algn="ctr"/>
                      <a:r>
                        <a:rPr lang="ro-RO" sz="1400" b="1" dirty="0" smtClean="0">
                          <a:latin typeface="Arial" panose="020B0604020202020204" pitchFamily="34" charset="0"/>
                          <a:cs typeface="Arial" panose="020B0604020202020204" pitchFamily="34" charset="0"/>
                        </a:rPr>
                        <a:t>54.752</a:t>
                      </a:r>
                      <a:endParaRPr lang="en-US" sz="1400" b="1" dirty="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r>
              <a:tr h="379413">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400" b="1" i="0" u="none" strike="noStrike" cap="none" normalizeH="0" baseline="0" smtClean="0">
                          <a:ln>
                            <a:noFill/>
                          </a:ln>
                          <a:solidFill>
                            <a:schemeClr val="tx1"/>
                          </a:solidFill>
                          <a:effectLst/>
                          <a:latin typeface="Arial" charset="0"/>
                        </a:rPr>
                        <a:t>aj. încălzire  lemne</a:t>
                      </a:r>
                      <a:endParaRPr kumimoji="0" lang="en-US" altLang="en-US" sz="14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en-US" sz="1400" b="1" i="0" u="none" strike="noStrike" cap="none" normalizeH="0" baseline="0" smtClean="0">
                          <a:ln>
                            <a:noFill/>
                          </a:ln>
                          <a:solidFill>
                            <a:schemeClr val="tx1"/>
                          </a:solidFill>
                          <a:effectLst/>
                          <a:latin typeface="Arial" charset="0"/>
                        </a:rPr>
                        <a:t>150.000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3CDDD">
                        <a:alpha val="50980"/>
                      </a:srgbClr>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en-US" sz="1400" b="1" i="0" u="none" strike="noStrike" cap="none" normalizeH="0" baseline="0" dirty="0" smtClean="0">
                          <a:ln>
                            <a:noFill/>
                          </a:ln>
                          <a:solidFill>
                            <a:schemeClr val="tx1"/>
                          </a:solidFill>
                          <a:effectLst/>
                          <a:latin typeface="Arial" charset="0"/>
                        </a:rPr>
                        <a:t>54.753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pPr algn="ctr"/>
                      <a:r>
                        <a:rPr lang="ro-RO" sz="1400" b="1" dirty="0" smtClean="0">
                          <a:latin typeface="Arial" panose="020B0604020202020204" pitchFamily="34" charset="0"/>
                          <a:cs typeface="Arial" panose="020B0604020202020204" pitchFamily="34" charset="0"/>
                        </a:rPr>
                        <a:t>100.000</a:t>
                      </a:r>
                      <a:endParaRPr lang="en-US" sz="1400" b="1" dirty="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3CDDD">
                        <a:alpha val="50195"/>
                      </a:srgbClr>
                    </a:solidFill>
                  </a:tcPr>
                </a:tc>
                <a:tc>
                  <a:txBody>
                    <a:bodyPr/>
                    <a:lstStyle/>
                    <a:p>
                      <a:pPr algn="ctr"/>
                      <a:r>
                        <a:rPr lang="ro-RO" sz="1400" b="1" dirty="0" smtClean="0">
                          <a:latin typeface="Arial" panose="020B0604020202020204" pitchFamily="34" charset="0"/>
                          <a:cs typeface="Arial" panose="020B0604020202020204" pitchFamily="34" charset="0"/>
                        </a:rPr>
                        <a:t>31.415</a:t>
                      </a:r>
                      <a:endParaRPr lang="en-US" sz="1400" b="1" dirty="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r>
              <a:tr h="325438">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400" b="1" i="0" u="none" strike="noStrike" cap="none" normalizeH="0" baseline="0" smtClean="0">
                          <a:ln>
                            <a:noFill/>
                          </a:ln>
                          <a:solidFill>
                            <a:schemeClr val="tx1"/>
                          </a:solidFill>
                          <a:effectLst/>
                          <a:latin typeface="Arial" charset="0"/>
                        </a:rPr>
                        <a:t>aj. de urgenţă</a:t>
                      </a:r>
                      <a:endParaRPr kumimoji="0" lang="en-US" altLang="en-US" sz="14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en-US" sz="1400" b="1" i="0" u="none" strike="noStrike" cap="none" normalizeH="0" baseline="0" smtClean="0">
                          <a:ln>
                            <a:noFill/>
                          </a:ln>
                          <a:solidFill>
                            <a:schemeClr val="tx1"/>
                          </a:solidFill>
                          <a:effectLst/>
                          <a:latin typeface="Arial" charset="0"/>
                        </a:rPr>
                        <a:t>100.000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3CDDD">
                        <a:alpha val="50980"/>
                      </a:srgbClr>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en-US" sz="1400" b="1" i="0" u="none" strike="noStrike" cap="none" normalizeH="0" baseline="0" dirty="0" smtClean="0">
                          <a:ln>
                            <a:noFill/>
                          </a:ln>
                          <a:solidFill>
                            <a:schemeClr val="tx1"/>
                          </a:solidFill>
                          <a:effectLst/>
                          <a:latin typeface="Arial" charset="0"/>
                        </a:rPr>
                        <a:t>80.250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pPr algn="ctr"/>
                      <a:r>
                        <a:rPr lang="ro-RO" sz="1400" b="1" dirty="0" smtClean="0">
                          <a:latin typeface="Arial" panose="020B0604020202020204" pitchFamily="34" charset="0"/>
                          <a:cs typeface="Arial" panose="020B0604020202020204" pitchFamily="34" charset="0"/>
                        </a:rPr>
                        <a:t>100.000</a:t>
                      </a:r>
                      <a:endParaRPr lang="en-US" sz="1400" b="1" dirty="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3CDDD">
                        <a:alpha val="50195"/>
                      </a:srgbClr>
                    </a:solidFill>
                  </a:tcPr>
                </a:tc>
                <a:tc>
                  <a:txBody>
                    <a:bodyPr/>
                    <a:lstStyle/>
                    <a:p>
                      <a:pPr algn="ctr"/>
                      <a:r>
                        <a:rPr lang="ro-RO" sz="1400" b="1" dirty="0" smtClean="0">
                          <a:latin typeface="Arial" panose="020B0604020202020204" pitchFamily="34" charset="0"/>
                          <a:cs typeface="Arial" panose="020B0604020202020204" pitchFamily="34" charset="0"/>
                        </a:rPr>
                        <a:t>98.900</a:t>
                      </a:r>
                      <a:endParaRPr lang="en-US" sz="1400" b="1" dirty="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r>
              <a:tr h="379413">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400" b="1" i="0" u="none" strike="noStrike" cap="none" normalizeH="0" baseline="0" smtClean="0">
                          <a:ln>
                            <a:noFill/>
                          </a:ln>
                          <a:solidFill>
                            <a:schemeClr val="tx1"/>
                          </a:solidFill>
                          <a:effectLst/>
                          <a:latin typeface="Arial" charset="0"/>
                        </a:rPr>
                        <a:t>sal. asist. personal</a:t>
                      </a:r>
                      <a:endParaRPr kumimoji="0" lang="en-US" altLang="en-US" sz="14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en-US" sz="1400" b="1" i="0" u="none" strike="noStrike" cap="none" normalizeH="0" baseline="0" smtClean="0">
                          <a:ln>
                            <a:noFill/>
                          </a:ln>
                          <a:solidFill>
                            <a:schemeClr val="tx1"/>
                          </a:solidFill>
                          <a:effectLst/>
                          <a:latin typeface="Arial" charset="0"/>
                        </a:rPr>
                        <a:t>3.250.000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3CDDD">
                        <a:alpha val="50980"/>
                      </a:srgbClr>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en-US" sz="1400" b="1" i="0" u="none" strike="noStrike" cap="none" normalizeH="0" baseline="0" dirty="0" smtClean="0">
                          <a:ln>
                            <a:noFill/>
                          </a:ln>
                          <a:solidFill>
                            <a:schemeClr val="tx1"/>
                          </a:solidFill>
                          <a:effectLst/>
                          <a:latin typeface="Arial" charset="0"/>
                        </a:rPr>
                        <a:t>3.213.091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pPr algn="ctr"/>
                      <a:r>
                        <a:rPr lang="ro-RO" sz="1400" b="1" dirty="0" smtClean="0">
                          <a:latin typeface="Arial" panose="020B0604020202020204" pitchFamily="34" charset="0"/>
                          <a:cs typeface="Arial" panose="020B0604020202020204" pitchFamily="34" charset="0"/>
                        </a:rPr>
                        <a:t>3.437.000</a:t>
                      </a:r>
                      <a:endParaRPr lang="en-US" sz="1400" b="1" dirty="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3CDDD">
                        <a:alpha val="50195"/>
                      </a:srgbClr>
                    </a:solidFill>
                  </a:tcPr>
                </a:tc>
                <a:tc>
                  <a:txBody>
                    <a:bodyPr/>
                    <a:lstStyle/>
                    <a:p>
                      <a:pPr algn="ctr"/>
                      <a:r>
                        <a:rPr lang="ro-RO" sz="1400" b="1" dirty="0" smtClean="0">
                          <a:latin typeface="Arial" panose="020B0604020202020204" pitchFamily="34" charset="0"/>
                          <a:cs typeface="Arial" panose="020B0604020202020204" pitchFamily="34" charset="0"/>
                        </a:rPr>
                        <a:t>3.406.682</a:t>
                      </a:r>
                      <a:endParaRPr lang="en-US" sz="1400" b="1" dirty="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r>
              <a:tr h="385763">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400" b="1" i="0" u="none" strike="noStrike" cap="none" normalizeH="0" baseline="0" smtClean="0">
                          <a:ln>
                            <a:noFill/>
                          </a:ln>
                          <a:solidFill>
                            <a:schemeClr val="tx1"/>
                          </a:solidFill>
                          <a:effectLst/>
                          <a:latin typeface="Arial" charset="0"/>
                        </a:rPr>
                        <a:t>indemn. dizabilităţi</a:t>
                      </a:r>
                      <a:endParaRPr kumimoji="0" lang="en-US" altLang="en-US" sz="14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en-US" sz="1400" b="1" i="0" u="none" strike="noStrike" cap="none" normalizeH="0" baseline="0" smtClean="0">
                          <a:ln>
                            <a:noFill/>
                          </a:ln>
                          <a:solidFill>
                            <a:schemeClr val="tx1"/>
                          </a:solidFill>
                          <a:effectLst/>
                          <a:latin typeface="Arial" charset="0"/>
                        </a:rPr>
                        <a:t>9.671.000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3CDDD">
                        <a:alpha val="50980"/>
                      </a:srgbClr>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en-US" sz="1400" b="1" i="0" u="none" strike="noStrike" cap="none" normalizeH="0" baseline="0" dirty="0" smtClean="0">
                          <a:ln>
                            <a:noFill/>
                          </a:ln>
                          <a:solidFill>
                            <a:schemeClr val="tx1"/>
                          </a:solidFill>
                          <a:effectLst/>
                          <a:latin typeface="Arial" charset="0"/>
                        </a:rPr>
                        <a:t>9.659.218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pPr algn="ctr"/>
                      <a:r>
                        <a:rPr lang="ro-RO" sz="1400" b="1" dirty="0" smtClean="0">
                          <a:latin typeface="Arial" panose="020B0604020202020204" pitchFamily="34" charset="0"/>
                          <a:cs typeface="Arial" panose="020B0604020202020204" pitchFamily="34" charset="0"/>
                        </a:rPr>
                        <a:t>12.057.000</a:t>
                      </a:r>
                      <a:endParaRPr lang="en-US" sz="1400" b="1" dirty="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3CDDD">
                        <a:alpha val="50195"/>
                      </a:srgbClr>
                    </a:solidFill>
                  </a:tcPr>
                </a:tc>
                <a:tc>
                  <a:txBody>
                    <a:bodyPr/>
                    <a:lstStyle/>
                    <a:p>
                      <a:pPr algn="ctr"/>
                      <a:r>
                        <a:rPr lang="ro-RO" sz="1400" b="1" dirty="0" smtClean="0">
                          <a:latin typeface="Arial" panose="020B0604020202020204" pitchFamily="34" charset="0"/>
                          <a:cs typeface="Arial" panose="020B0604020202020204" pitchFamily="34" charset="0"/>
                        </a:rPr>
                        <a:t>12.004.473</a:t>
                      </a:r>
                      <a:endParaRPr lang="en-US" sz="1400" b="1" dirty="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r>
              <a:tr h="503238">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400" b="1" i="0" u="none" strike="noStrike" cap="none" normalizeH="0" baseline="0" smtClean="0">
                          <a:ln>
                            <a:noFill/>
                          </a:ln>
                          <a:solidFill>
                            <a:schemeClr val="tx1"/>
                          </a:solidFill>
                          <a:effectLst/>
                          <a:latin typeface="Arial" charset="0"/>
                        </a:rPr>
                        <a:t>serv. de recuperare pt. copii cu dizabilităţi</a:t>
                      </a:r>
                      <a:endParaRPr kumimoji="0" lang="en-US" altLang="en-US" sz="14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en-US" sz="1400" b="1" i="0" u="none" strike="noStrike" cap="none" normalizeH="0" baseline="0" smtClean="0">
                          <a:ln>
                            <a:noFill/>
                          </a:ln>
                          <a:solidFill>
                            <a:schemeClr val="tx1"/>
                          </a:solidFill>
                          <a:effectLst/>
                          <a:latin typeface="Arial" charset="0"/>
                        </a:rPr>
                        <a:t>102.000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3CDDD">
                        <a:alpha val="50980"/>
                      </a:srgbClr>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en-US" sz="1400" b="1" i="0" u="none" strike="noStrike" cap="none" normalizeH="0" baseline="0" dirty="0" smtClean="0">
                          <a:ln>
                            <a:noFill/>
                          </a:ln>
                          <a:solidFill>
                            <a:schemeClr val="tx1"/>
                          </a:solidFill>
                          <a:effectLst/>
                          <a:latin typeface="Arial" charset="0"/>
                        </a:rPr>
                        <a:t>92.854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pPr algn="ctr"/>
                      <a:r>
                        <a:rPr lang="ro-RO" sz="1400" b="1" dirty="0" smtClean="0">
                          <a:latin typeface="Arial" panose="020B0604020202020204" pitchFamily="34" charset="0"/>
                          <a:cs typeface="Arial" panose="020B0604020202020204" pitchFamily="34" charset="0"/>
                        </a:rPr>
                        <a:t>46.000</a:t>
                      </a:r>
                      <a:endParaRPr lang="en-US" sz="1400" b="1" dirty="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3CDDD">
                        <a:alpha val="50195"/>
                      </a:srgbClr>
                    </a:solidFill>
                  </a:tcPr>
                </a:tc>
                <a:tc>
                  <a:txBody>
                    <a:bodyPr/>
                    <a:lstStyle/>
                    <a:p>
                      <a:pPr algn="ctr"/>
                      <a:r>
                        <a:rPr lang="ro-RO" sz="1400" b="1" dirty="0" smtClean="0">
                          <a:latin typeface="Arial" panose="020B0604020202020204" pitchFamily="34" charset="0"/>
                          <a:cs typeface="Arial" panose="020B0604020202020204" pitchFamily="34" charset="0"/>
                        </a:rPr>
                        <a:t>42.073</a:t>
                      </a:r>
                      <a:endParaRPr lang="en-US" sz="1400" b="1" dirty="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r>
              <a:tr h="323850">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400" b="1" i="0" u="none" strike="noStrike" cap="none" normalizeH="0" baseline="0" smtClean="0">
                          <a:ln>
                            <a:noFill/>
                          </a:ln>
                          <a:solidFill>
                            <a:schemeClr val="tx1"/>
                          </a:solidFill>
                          <a:effectLst/>
                          <a:latin typeface="Arial" charset="0"/>
                        </a:rPr>
                        <a:t>transport</a:t>
                      </a:r>
                      <a:endParaRPr kumimoji="0" lang="en-US" altLang="en-US" sz="14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400" b="1" i="0" u="none" strike="noStrike" cap="none" normalizeH="0" baseline="0" smtClean="0">
                          <a:ln>
                            <a:noFill/>
                          </a:ln>
                          <a:solidFill>
                            <a:schemeClr val="tx1"/>
                          </a:solidFill>
                          <a:effectLst/>
                          <a:latin typeface="Arial" charset="0"/>
                        </a:rPr>
                        <a:t>3.</a:t>
                      </a:r>
                      <a:r>
                        <a:rPr kumimoji="0" lang="en-US" altLang="en-US" sz="1400" b="1" i="0" u="none" strike="noStrike" cap="none" normalizeH="0" baseline="0" smtClean="0">
                          <a:ln>
                            <a:noFill/>
                          </a:ln>
                          <a:solidFill>
                            <a:schemeClr val="tx1"/>
                          </a:solidFill>
                          <a:effectLst/>
                          <a:latin typeface="Arial" charset="0"/>
                        </a:rPr>
                        <a:t>5</a:t>
                      </a:r>
                      <a:r>
                        <a:rPr kumimoji="0" lang="ro-RO" altLang="en-US" sz="1400" b="1" i="0" u="none" strike="noStrike" cap="none" normalizeH="0" baseline="0" smtClean="0">
                          <a:ln>
                            <a:noFill/>
                          </a:ln>
                          <a:solidFill>
                            <a:schemeClr val="tx1"/>
                          </a:solidFill>
                          <a:effectLst/>
                          <a:latin typeface="Arial" charset="0"/>
                        </a:rPr>
                        <a:t>00.000</a:t>
                      </a:r>
                      <a:endParaRPr kumimoji="0" lang="en-US" altLang="en-US" sz="14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3CDDD">
                        <a:alpha val="50980"/>
                      </a:srgbClr>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en-US" sz="1400" b="1" i="0" u="none" strike="noStrike" cap="none" normalizeH="0" baseline="0" dirty="0" smtClean="0">
                          <a:ln>
                            <a:noFill/>
                          </a:ln>
                          <a:solidFill>
                            <a:schemeClr val="tx1"/>
                          </a:solidFill>
                          <a:effectLst/>
                          <a:latin typeface="Arial" charset="0"/>
                        </a:rPr>
                        <a:t>3.412.770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pPr algn="ctr"/>
                      <a:r>
                        <a:rPr lang="ro-RO" sz="1400" b="1" dirty="0" smtClean="0">
                          <a:latin typeface="Arial" panose="020B0604020202020204" pitchFamily="34" charset="0"/>
                          <a:cs typeface="Arial" panose="020B0604020202020204" pitchFamily="34" charset="0"/>
                        </a:rPr>
                        <a:t>991.000</a:t>
                      </a:r>
                      <a:endParaRPr lang="en-US" sz="1400" b="1" dirty="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3CDDD">
                        <a:alpha val="50195"/>
                      </a:srgbClr>
                    </a:solidFill>
                  </a:tcPr>
                </a:tc>
                <a:tc>
                  <a:txBody>
                    <a:bodyPr/>
                    <a:lstStyle/>
                    <a:p>
                      <a:pPr algn="ctr"/>
                      <a:r>
                        <a:rPr lang="ro-RO" sz="1400" b="1" dirty="0" smtClean="0">
                          <a:latin typeface="Arial" panose="020B0604020202020204" pitchFamily="34" charset="0"/>
                          <a:cs typeface="Arial" panose="020B0604020202020204" pitchFamily="34" charset="0"/>
                        </a:rPr>
                        <a:t>982.213</a:t>
                      </a:r>
                      <a:endParaRPr lang="en-US" sz="1400" b="1" dirty="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r>
              <a:tr h="442913">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400" b="1" i="0" u="none" strike="noStrike" cap="none" normalizeH="0" baseline="0" smtClean="0">
                          <a:ln>
                            <a:noFill/>
                          </a:ln>
                          <a:solidFill>
                            <a:schemeClr val="tx1"/>
                          </a:solidFill>
                          <a:effectLst/>
                          <a:latin typeface="Arial" charset="0"/>
                        </a:rPr>
                        <a:t>cantina socială</a:t>
                      </a:r>
                      <a:endParaRPr kumimoji="0" lang="en-US" altLang="en-US" sz="14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400" b="1" i="0" u="none" strike="noStrike" cap="none" normalizeH="0" baseline="0" smtClean="0">
                          <a:ln>
                            <a:noFill/>
                          </a:ln>
                          <a:solidFill>
                            <a:schemeClr val="tx1"/>
                          </a:solidFill>
                          <a:effectLst/>
                          <a:latin typeface="Arial" charset="0"/>
                        </a:rPr>
                        <a:t>52</a:t>
                      </a:r>
                      <a:r>
                        <a:rPr kumimoji="0" lang="en-US" altLang="en-US" sz="1400" b="1" i="0" u="none" strike="noStrike" cap="none" normalizeH="0" baseline="0" smtClean="0">
                          <a:ln>
                            <a:noFill/>
                          </a:ln>
                          <a:solidFill>
                            <a:schemeClr val="tx1"/>
                          </a:solidFill>
                          <a:effectLst/>
                          <a:latin typeface="Arial" charset="0"/>
                        </a:rPr>
                        <a:t>0</a:t>
                      </a:r>
                      <a:r>
                        <a:rPr kumimoji="0" lang="ro-RO" altLang="en-US" sz="1400" b="1" i="0" u="none" strike="noStrike" cap="none" normalizeH="0" baseline="0" smtClean="0">
                          <a:ln>
                            <a:noFill/>
                          </a:ln>
                          <a:solidFill>
                            <a:schemeClr val="tx1"/>
                          </a:solidFill>
                          <a:effectLst/>
                          <a:latin typeface="Arial" charset="0"/>
                        </a:rPr>
                        <a:t>.000</a:t>
                      </a:r>
                      <a:endParaRPr kumimoji="0" lang="en-US" altLang="en-US" sz="14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3CDDD">
                        <a:alpha val="50980"/>
                      </a:srgbClr>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en-US" sz="1400" b="1" i="0" u="none" strike="noStrike" cap="none" normalizeH="0" baseline="0" dirty="0" smtClean="0">
                          <a:ln>
                            <a:noFill/>
                          </a:ln>
                          <a:solidFill>
                            <a:schemeClr val="tx1"/>
                          </a:solidFill>
                          <a:effectLst/>
                          <a:latin typeface="Arial" charset="0"/>
                        </a:rPr>
                        <a:t>486.988</a:t>
                      </a:r>
                      <a:endParaRPr kumimoji="0" lang="ro-RO" altLang="en-US" sz="14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pPr algn="ctr"/>
                      <a:r>
                        <a:rPr lang="ro-RO" sz="1400" b="1" dirty="0" smtClean="0">
                          <a:latin typeface="Arial" panose="020B0604020202020204" pitchFamily="34" charset="0"/>
                          <a:cs typeface="Arial" panose="020B0604020202020204" pitchFamily="34" charset="0"/>
                        </a:rPr>
                        <a:t>370.000</a:t>
                      </a:r>
                      <a:endParaRPr lang="en-US" sz="1400" b="1" dirty="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3CDDD">
                        <a:alpha val="50195"/>
                      </a:srgbClr>
                    </a:solidFill>
                  </a:tcPr>
                </a:tc>
                <a:tc>
                  <a:txBody>
                    <a:bodyPr/>
                    <a:lstStyle/>
                    <a:p>
                      <a:pPr algn="ctr"/>
                      <a:r>
                        <a:rPr lang="ro-RO" sz="1400" b="1" dirty="0" smtClean="0">
                          <a:latin typeface="Arial" panose="020B0604020202020204" pitchFamily="34" charset="0"/>
                          <a:cs typeface="Arial" panose="020B0604020202020204" pitchFamily="34" charset="0"/>
                        </a:rPr>
                        <a:t>368.239</a:t>
                      </a:r>
                      <a:endParaRPr lang="en-US" sz="1400" b="1" dirty="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r>
              <a:tr h="503238">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400" b="1" i="0" u="none" strike="noStrike" cap="none" normalizeH="0" baseline="0" smtClean="0">
                          <a:ln>
                            <a:noFill/>
                          </a:ln>
                          <a:solidFill>
                            <a:schemeClr val="tx1"/>
                          </a:solidFill>
                          <a:effectLst/>
                          <a:latin typeface="Arial" charset="0"/>
                        </a:rPr>
                        <a:t>Prânzul pe roţi pt. oamenii străzii</a:t>
                      </a:r>
                      <a:endParaRPr kumimoji="0" lang="en-US" altLang="en-US" sz="14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400" b="1" i="0" u="none" strike="noStrike" cap="none" normalizeH="0" baseline="0" smtClean="0">
                          <a:ln>
                            <a:noFill/>
                          </a:ln>
                          <a:solidFill>
                            <a:schemeClr val="tx1"/>
                          </a:solidFill>
                          <a:effectLst/>
                          <a:latin typeface="Arial" charset="0"/>
                        </a:rPr>
                        <a:t>10.000</a:t>
                      </a:r>
                      <a:endParaRPr kumimoji="0" lang="en-US" altLang="en-US" sz="14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3CDDD">
                        <a:alpha val="50980"/>
                      </a:srgbClr>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en-US" sz="1400" b="1" i="0" u="none" strike="noStrike" cap="none" normalizeH="0" baseline="0" dirty="0" smtClean="0">
                          <a:ln>
                            <a:noFill/>
                          </a:ln>
                          <a:solidFill>
                            <a:schemeClr val="tx1"/>
                          </a:solidFill>
                          <a:effectLst/>
                          <a:latin typeface="Arial" charset="0"/>
                        </a:rPr>
                        <a:t>8.850</a:t>
                      </a:r>
                      <a:endParaRPr kumimoji="0" lang="ro-RO" altLang="en-US" sz="14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pPr algn="ctr"/>
                      <a:r>
                        <a:rPr lang="ro-RO" sz="1400" b="1" dirty="0" smtClean="0">
                          <a:latin typeface="Arial" panose="020B0604020202020204" pitchFamily="34" charset="0"/>
                          <a:cs typeface="Arial" panose="020B0604020202020204" pitchFamily="34" charset="0"/>
                        </a:rPr>
                        <a:t>10.000</a:t>
                      </a:r>
                      <a:endParaRPr lang="en-US" sz="1400" b="1" dirty="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3CDDD">
                        <a:alpha val="50195"/>
                      </a:srgbClr>
                    </a:solidFill>
                  </a:tcPr>
                </a:tc>
                <a:tc>
                  <a:txBody>
                    <a:bodyPr/>
                    <a:lstStyle/>
                    <a:p>
                      <a:pPr algn="ctr"/>
                      <a:r>
                        <a:rPr lang="ro-RO" sz="1400" b="1" dirty="0" smtClean="0">
                          <a:latin typeface="Arial" panose="020B0604020202020204" pitchFamily="34" charset="0"/>
                          <a:cs typeface="Arial" panose="020B0604020202020204" pitchFamily="34" charset="0"/>
                        </a:rPr>
                        <a:t>9.350</a:t>
                      </a:r>
                      <a:endParaRPr lang="en-US" sz="1400" b="1" dirty="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r>
              <a:tr h="319088">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400" b="1" i="0" u="none" strike="noStrike" cap="none" normalizeH="0" baseline="0" smtClean="0">
                          <a:ln>
                            <a:noFill/>
                          </a:ln>
                          <a:solidFill>
                            <a:schemeClr val="tx1"/>
                          </a:solidFill>
                          <a:effectLst/>
                          <a:latin typeface="Arial" charset="0"/>
                        </a:rPr>
                        <a:t>creşa</a:t>
                      </a:r>
                      <a:endParaRPr kumimoji="0" lang="en-US" altLang="en-US" sz="14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en-US" sz="1400" b="1" i="0" u="none" strike="noStrike" cap="none" normalizeH="0" baseline="0" smtClean="0">
                          <a:ln>
                            <a:noFill/>
                          </a:ln>
                          <a:solidFill>
                            <a:schemeClr val="tx1"/>
                          </a:solidFill>
                          <a:effectLst/>
                          <a:latin typeface="Arial" charset="0"/>
                        </a:rPr>
                        <a:t>3.006.000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3CDDD">
                        <a:alpha val="50980"/>
                      </a:srgbClr>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en-US" sz="1400" b="1" i="0" u="none" strike="noStrike" cap="none" normalizeH="0" baseline="0" dirty="0" smtClean="0">
                          <a:ln>
                            <a:noFill/>
                          </a:ln>
                          <a:solidFill>
                            <a:schemeClr val="tx1"/>
                          </a:solidFill>
                          <a:effectLst/>
                          <a:latin typeface="Arial" charset="0"/>
                        </a:rPr>
                        <a:t>2.761.966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pPr algn="ctr"/>
                      <a:r>
                        <a:rPr lang="ro-RO" sz="1400" b="1" dirty="0" smtClean="0">
                          <a:latin typeface="Arial" panose="020B0604020202020204" pitchFamily="34" charset="0"/>
                          <a:cs typeface="Arial" panose="020B0604020202020204" pitchFamily="34" charset="0"/>
                        </a:rPr>
                        <a:t>2.882.000</a:t>
                      </a:r>
                      <a:endParaRPr lang="en-US" sz="1400" b="1" dirty="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3CDDD">
                        <a:alpha val="50195"/>
                      </a:srgbClr>
                    </a:solidFill>
                  </a:tcPr>
                </a:tc>
                <a:tc>
                  <a:txBody>
                    <a:bodyPr/>
                    <a:lstStyle/>
                    <a:p>
                      <a:pPr algn="ctr"/>
                      <a:r>
                        <a:rPr lang="ro-RO" sz="1400" b="1" dirty="0" smtClean="0">
                          <a:latin typeface="Arial" panose="020B0604020202020204" pitchFamily="34" charset="0"/>
                          <a:cs typeface="Arial" panose="020B0604020202020204" pitchFamily="34" charset="0"/>
                        </a:rPr>
                        <a:t>2.804.966</a:t>
                      </a:r>
                      <a:endParaRPr lang="en-US" sz="1400" b="1" dirty="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r>
              <a:tr h="417513">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400" b="1" i="0" u="none" strike="noStrike" cap="none" normalizeH="0" baseline="0" smtClean="0">
                          <a:ln>
                            <a:noFill/>
                          </a:ln>
                          <a:solidFill>
                            <a:schemeClr val="tx1"/>
                          </a:solidFill>
                          <a:effectLst/>
                          <a:latin typeface="Arial" charset="0"/>
                        </a:rPr>
                        <a:t>cabinete şcolare</a:t>
                      </a:r>
                      <a:endParaRPr kumimoji="0" lang="en-US" altLang="en-US" sz="14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en-US" sz="1400" b="1" i="0" u="none" strike="noStrike" cap="none" normalizeH="0" baseline="0" smtClean="0">
                          <a:ln>
                            <a:noFill/>
                          </a:ln>
                          <a:solidFill>
                            <a:schemeClr val="tx1"/>
                          </a:solidFill>
                          <a:effectLst/>
                          <a:latin typeface="Arial" charset="0"/>
                        </a:rPr>
                        <a:t>2.531.000</a:t>
                      </a:r>
                      <a:endParaRPr kumimoji="0" lang="ro-RO" altLang="en-US" sz="14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3CDDD">
                        <a:alpha val="50980"/>
                      </a:srgbClr>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en-US" sz="1400" b="1" i="0" u="none" strike="noStrike" cap="none" normalizeH="0" baseline="0" dirty="0" smtClean="0">
                          <a:ln>
                            <a:noFill/>
                          </a:ln>
                          <a:solidFill>
                            <a:schemeClr val="tx1"/>
                          </a:solidFill>
                          <a:effectLst/>
                          <a:latin typeface="Arial" charset="0"/>
                        </a:rPr>
                        <a:t>2.453.589</a:t>
                      </a:r>
                      <a:endParaRPr kumimoji="0" lang="ro-RO" altLang="en-US" sz="14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pPr algn="ctr"/>
                      <a:r>
                        <a:rPr lang="ro-RO" sz="1400" b="1" dirty="0" smtClean="0">
                          <a:latin typeface="Arial" panose="020B0604020202020204" pitchFamily="34" charset="0"/>
                          <a:cs typeface="Arial" panose="020B0604020202020204" pitchFamily="34" charset="0"/>
                        </a:rPr>
                        <a:t>2.745.000</a:t>
                      </a:r>
                      <a:endParaRPr lang="en-US" sz="1400" b="1" dirty="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3CDDD">
                        <a:alpha val="50195"/>
                      </a:srgbClr>
                    </a:solidFill>
                  </a:tcPr>
                </a:tc>
                <a:tc>
                  <a:txBody>
                    <a:bodyPr/>
                    <a:lstStyle/>
                    <a:p>
                      <a:pPr algn="ctr"/>
                      <a:r>
                        <a:rPr lang="ro-RO" sz="1400" b="1" dirty="0" smtClean="0">
                          <a:latin typeface="Arial" panose="020B0604020202020204" pitchFamily="34" charset="0"/>
                          <a:cs typeface="Arial" panose="020B0604020202020204" pitchFamily="34" charset="0"/>
                        </a:rPr>
                        <a:t>2.548.729</a:t>
                      </a:r>
                      <a:endParaRPr lang="en-US" sz="1400" b="1" dirty="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r>
              <a:tr h="569913">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o-RO" altLang="en-US" sz="1400" b="1" i="0" u="none" strike="noStrike" cap="none" normalizeH="0" baseline="0" smtClean="0">
                          <a:ln>
                            <a:noFill/>
                          </a:ln>
                          <a:solidFill>
                            <a:schemeClr val="tx1"/>
                          </a:solidFill>
                          <a:effectLst/>
                          <a:latin typeface="Arial" charset="0"/>
                        </a:rPr>
                        <a:t>ASCO</a:t>
                      </a:r>
                      <a:endParaRPr kumimoji="0" lang="en-US" altLang="en-US" sz="14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en-US" sz="1400" b="1" i="0" u="none" strike="noStrike" cap="none" normalizeH="0" baseline="0" smtClean="0">
                          <a:ln>
                            <a:noFill/>
                          </a:ln>
                          <a:solidFill>
                            <a:schemeClr val="tx1"/>
                          </a:solidFill>
                          <a:effectLst/>
                          <a:latin typeface="Arial" charset="0"/>
                        </a:rPr>
                        <a:t>2.612.000</a:t>
                      </a:r>
                      <a:endParaRPr kumimoji="0" lang="ro-RO" altLang="en-US" sz="14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3CDDD">
                        <a:alpha val="50980"/>
                      </a:srgbClr>
                    </a:solid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altLang="en-US" sz="1400" b="1" i="0" u="none" strike="noStrike" cap="none" normalizeH="0" baseline="0" dirty="0" smtClean="0">
                          <a:ln>
                            <a:noFill/>
                          </a:ln>
                          <a:solidFill>
                            <a:schemeClr val="tx1"/>
                          </a:solidFill>
                          <a:effectLst/>
                          <a:latin typeface="Arial" charset="0"/>
                        </a:rPr>
                        <a:t>2.502.340</a:t>
                      </a:r>
                      <a:endParaRPr kumimoji="0" lang="ro-RO" altLang="en-US" sz="14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c>
                  <a:txBody>
                    <a:bodyPr/>
                    <a:lstStyle/>
                    <a:p>
                      <a:pPr algn="ctr"/>
                      <a:r>
                        <a:rPr lang="ro-RO" sz="1400" b="1" dirty="0" smtClean="0">
                          <a:latin typeface="Arial" panose="020B0604020202020204" pitchFamily="34" charset="0"/>
                          <a:cs typeface="Arial" panose="020B0604020202020204" pitchFamily="34" charset="0"/>
                        </a:rPr>
                        <a:t>2.765.000</a:t>
                      </a:r>
                      <a:endParaRPr lang="en-US" sz="1400" b="1" dirty="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3CDDD">
                        <a:alpha val="50195"/>
                      </a:srgbClr>
                    </a:solidFill>
                  </a:tcPr>
                </a:tc>
                <a:tc>
                  <a:txBody>
                    <a:bodyPr/>
                    <a:lstStyle/>
                    <a:p>
                      <a:pPr algn="ctr"/>
                      <a:r>
                        <a:rPr lang="ro-RO" sz="1400" b="1" dirty="0" smtClean="0">
                          <a:latin typeface="Arial" panose="020B0604020202020204" pitchFamily="34" charset="0"/>
                          <a:cs typeface="Arial" panose="020B0604020202020204" pitchFamily="34" charset="0"/>
                        </a:rPr>
                        <a:t>2.579.522</a:t>
                      </a:r>
                      <a:endParaRPr lang="en-US" sz="1400" b="1" dirty="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C5ED">
                        <a:alpha val="50195"/>
                      </a:srgbClr>
                    </a:solidFill>
                  </a:tcPr>
                </a:tc>
              </a:tr>
            </a:tbl>
          </a:graphicData>
        </a:graphic>
      </p:graphicFrame>
      <p:sp>
        <p:nvSpPr>
          <p:cNvPr id="8290" name="Text Box 112"/>
          <p:cNvSpPr txBox="1">
            <a:spLocks noChangeArrowheads="1"/>
          </p:cNvSpPr>
          <p:nvPr/>
        </p:nvSpPr>
        <p:spPr bwMode="auto">
          <a:xfrm>
            <a:off x="609600" y="214313"/>
            <a:ext cx="7848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ro-RO" altLang="en-US" sz="2000" dirty="0"/>
              <a:t>Situaţia comparativă a cheltuielilor </a:t>
            </a:r>
            <a:r>
              <a:rPr lang="ro-RO" altLang="en-US" sz="2000" dirty="0" smtClean="0"/>
              <a:t>pe beneficii/ </a:t>
            </a:r>
            <a:r>
              <a:rPr lang="ro-RO" altLang="en-US" sz="2000" dirty="0"/>
              <a:t>programe sociale</a:t>
            </a:r>
            <a:endParaRPr lang="en-US" altLang="en-US" sz="2000" dirty="0"/>
          </a:p>
        </p:txBody>
      </p:sp>
    </p:spTree>
    <p:extLst>
      <p:ext uri="{BB962C8B-B14F-4D97-AF65-F5344CB8AC3E}">
        <p14:creationId xmlns:p14="http://schemas.microsoft.com/office/powerpoint/2010/main" xmlns="" val="3040104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u 1"/>
          <p:cNvSpPr>
            <a:spLocks noGrp="1"/>
          </p:cNvSpPr>
          <p:nvPr>
            <p:ph type="title"/>
          </p:nvPr>
        </p:nvSpPr>
        <p:spPr>
          <a:xfrm>
            <a:off x="2051050" y="357188"/>
            <a:ext cx="5113338" cy="582612"/>
          </a:xfrm>
        </p:spPr>
        <p:txBody>
          <a:bodyPr>
            <a:normAutofit fontScale="90000"/>
          </a:bodyPr>
          <a:lstStyle/>
          <a:p>
            <a:pPr eaLnBrk="1" hangingPunct="1"/>
            <a:r>
              <a:rPr lang="ro-RO" altLang="en-US" sz="2400" b="1" dirty="0" smtClean="0">
                <a:cs typeface="Arial" charset="0"/>
              </a:rPr>
              <a:t/>
            </a:r>
            <a:br>
              <a:rPr lang="ro-RO" altLang="en-US" sz="2400" b="1" dirty="0" smtClean="0">
                <a:cs typeface="Arial" charset="0"/>
              </a:rPr>
            </a:br>
            <a:r>
              <a:rPr lang="ro-RO" altLang="en-US" sz="2400" b="1" dirty="0" smtClean="0">
                <a:cs typeface="Arial" charset="0"/>
              </a:rPr>
              <a:t>OBIECTIVE 2016</a:t>
            </a:r>
            <a:br>
              <a:rPr lang="ro-RO" altLang="en-US" sz="2400" b="1" dirty="0" smtClean="0">
                <a:cs typeface="Arial" charset="0"/>
              </a:rPr>
            </a:br>
            <a:endParaRPr lang="en-US" altLang="en-US" dirty="0" smtClean="0"/>
          </a:p>
        </p:txBody>
      </p:sp>
      <p:sp>
        <p:nvSpPr>
          <p:cNvPr id="28675" name="Substituent conținut 2"/>
          <p:cNvSpPr>
            <a:spLocks noGrp="1"/>
          </p:cNvSpPr>
          <p:nvPr>
            <p:ph idx="1"/>
          </p:nvPr>
        </p:nvSpPr>
        <p:spPr>
          <a:xfrm>
            <a:off x="214313" y="908050"/>
            <a:ext cx="8715375" cy="5761038"/>
          </a:xfrm>
        </p:spPr>
        <p:txBody>
          <a:bodyPr>
            <a:normAutofit fontScale="92500" lnSpcReduction="20000"/>
          </a:bodyPr>
          <a:lstStyle/>
          <a:p>
            <a:pPr algn="ctr" eaLnBrk="1" hangingPunct="1">
              <a:buFont typeface="Calibri" pitchFamily="34" charset="0"/>
              <a:buAutoNum type="arabicPeriod"/>
            </a:pPr>
            <a:r>
              <a:rPr lang="ro-RO" altLang="en-US" sz="1800" b="1" dirty="0" smtClean="0">
                <a:cs typeface="Arial" charset="0"/>
              </a:rPr>
              <a:t>Creşterea calităţii serviciilor sociale care să determine creşterea gradului de independenţă a beneficiarilor</a:t>
            </a:r>
          </a:p>
          <a:p>
            <a:pPr algn="ctr" eaLnBrk="1" hangingPunct="1">
              <a:buFont typeface="Calibri" pitchFamily="34" charset="0"/>
              <a:buAutoNum type="arabicPeriod"/>
            </a:pPr>
            <a:endParaRPr lang="ro-RO" altLang="en-US" sz="1800" b="1" dirty="0" smtClean="0">
              <a:cs typeface="Arial" charset="0"/>
            </a:endParaRPr>
          </a:p>
          <a:p>
            <a:pPr algn="ctr" eaLnBrk="1" hangingPunct="1">
              <a:buFont typeface="Calibri" pitchFamily="34" charset="0"/>
              <a:buAutoNum type="arabicPeriod"/>
            </a:pPr>
            <a:r>
              <a:rPr lang="ro-RO" altLang="en-US" sz="1800" b="1" dirty="0" smtClean="0">
                <a:cs typeface="Arial" charset="0"/>
              </a:rPr>
              <a:t>Promovarea serviciilor de creşa in comunitate</a:t>
            </a:r>
          </a:p>
          <a:p>
            <a:pPr algn="ctr" eaLnBrk="1" hangingPunct="1">
              <a:buFont typeface="Calibri" pitchFamily="34" charset="0"/>
              <a:buAutoNum type="arabicPeriod"/>
            </a:pPr>
            <a:endParaRPr lang="ro-RO" altLang="en-US" sz="1800" b="1" dirty="0" smtClean="0">
              <a:cs typeface="Arial" charset="0"/>
            </a:endParaRPr>
          </a:p>
          <a:p>
            <a:pPr algn="ctr">
              <a:buFont typeface="Calibri" pitchFamily="34" charset="0"/>
              <a:buAutoNum type="arabicPeriod"/>
            </a:pPr>
            <a:r>
              <a:rPr lang="ro-RO" sz="1800" b="1" dirty="0" smtClean="0">
                <a:cs typeface="Arial" charset="0"/>
              </a:rPr>
              <a:t>Promovarea  şi dezvoltarea </a:t>
            </a:r>
            <a:r>
              <a:rPr lang="en-US" sz="1800" b="1" dirty="0" err="1" smtClean="0">
                <a:cs typeface="Arial" charset="0"/>
              </a:rPr>
              <a:t>Campani</a:t>
            </a:r>
            <a:r>
              <a:rPr lang="ro-RO" sz="1800" b="1" dirty="0" smtClean="0">
                <a:cs typeface="Arial" charset="0"/>
              </a:rPr>
              <a:t>ei</a:t>
            </a:r>
            <a:r>
              <a:rPr lang="en-US" sz="1800" b="1" dirty="0" smtClean="0">
                <a:cs typeface="Arial" charset="0"/>
              </a:rPr>
              <a:t> “</a:t>
            </a:r>
            <a:r>
              <a:rPr lang="en-US" sz="1800" b="1" dirty="0"/>
              <a:t>SINGURI </a:t>
            </a:r>
            <a:r>
              <a:rPr lang="en-US" sz="1800" b="1" dirty="0" smtClean="0"/>
              <a:t>ACASĂ</a:t>
            </a:r>
            <a:r>
              <a:rPr lang="ro-RO" sz="1800" b="1" dirty="0" smtClean="0"/>
              <a:t> </a:t>
            </a:r>
            <a:r>
              <a:rPr lang="en-US" sz="1800" b="1" dirty="0" smtClean="0"/>
              <a:t>-</a:t>
            </a:r>
            <a:r>
              <a:rPr lang="ro-RO" sz="1800" b="1" dirty="0" smtClean="0"/>
              <a:t> </a:t>
            </a:r>
            <a:r>
              <a:rPr lang="en-US" sz="1800" b="1" dirty="0" smtClean="0"/>
              <a:t> </a:t>
            </a:r>
            <a:r>
              <a:rPr lang="en-US" sz="1800" b="1" dirty="0" err="1"/>
              <a:t>ai</a:t>
            </a:r>
            <a:r>
              <a:rPr lang="en-US" sz="1800" b="1" dirty="0"/>
              <a:t> </a:t>
            </a:r>
            <a:r>
              <a:rPr lang="en-US" sz="1800" b="1" dirty="0" err="1"/>
              <a:t>grijă</a:t>
            </a:r>
            <a:r>
              <a:rPr lang="en-US" sz="1800" b="1" dirty="0"/>
              <a:t> de </a:t>
            </a:r>
            <a:r>
              <a:rPr lang="en-US" sz="1800" b="1" dirty="0" err="1"/>
              <a:t>copiii</a:t>
            </a:r>
            <a:r>
              <a:rPr lang="en-US" sz="1800" b="1" dirty="0"/>
              <a:t> </a:t>
            </a:r>
            <a:r>
              <a:rPr lang="en-US" sz="1800" b="1" dirty="0" err="1"/>
              <a:t>tăi</a:t>
            </a:r>
            <a:r>
              <a:rPr lang="en-US" sz="1800" b="1" dirty="0"/>
              <a:t> </a:t>
            </a:r>
            <a:endParaRPr lang="ro-RO" sz="1800" b="1" dirty="0" smtClean="0"/>
          </a:p>
          <a:p>
            <a:pPr marL="0" indent="0" algn="ctr">
              <a:buNone/>
            </a:pPr>
            <a:r>
              <a:rPr lang="en-US" sz="1800" b="1" dirty="0" err="1" smtClean="0"/>
              <a:t>oriunde</a:t>
            </a:r>
            <a:r>
              <a:rPr lang="en-US" sz="1800" b="1" dirty="0" smtClean="0"/>
              <a:t> </a:t>
            </a:r>
            <a:r>
              <a:rPr lang="en-US" sz="1800" b="1" dirty="0" err="1"/>
              <a:t>te</a:t>
            </a:r>
            <a:r>
              <a:rPr lang="en-US" sz="1800" b="1" dirty="0"/>
              <a:t> </a:t>
            </a:r>
            <a:r>
              <a:rPr lang="en-US" sz="1800" b="1" dirty="0" err="1"/>
              <a:t>afli</a:t>
            </a:r>
            <a:r>
              <a:rPr lang="en-US" sz="1800" b="1" dirty="0"/>
              <a:t>!” </a:t>
            </a:r>
            <a:endParaRPr lang="ro-RO" sz="1800" b="1" dirty="0" smtClean="0"/>
          </a:p>
          <a:p>
            <a:pPr marL="0" indent="0" algn="ctr">
              <a:buNone/>
            </a:pPr>
            <a:endParaRPr lang="en-US" sz="1800" b="1" dirty="0" smtClean="0"/>
          </a:p>
          <a:p>
            <a:pPr marL="0" indent="0" algn="ctr">
              <a:buNone/>
            </a:pPr>
            <a:r>
              <a:rPr lang="ro-RO" sz="1800" b="1" dirty="0" smtClean="0"/>
              <a:t>4. </a:t>
            </a:r>
            <a:r>
              <a:rPr lang="en-US" sz="1800" b="1" dirty="0" err="1" smtClean="0"/>
              <a:t>Dezvoltarea</a:t>
            </a:r>
            <a:r>
              <a:rPr lang="en-US" sz="1800" b="1" dirty="0" smtClean="0"/>
              <a:t> </a:t>
            </a:r>
            <a:r>
              <a:rPr lang="en-US" sz="1800" b="1" dirty="0" err="1" smtClean="0"/>
              <a:t>unor</a:t>
            </a:r>
            <a:r>
              <a:rPr lang="en-US" sz="1800" b="1" dirty="0" smtClean="0"/>
              <a:t> </a:t>
            </a:r>
            <a:r>
              <a:rPr lang="en-US" sz="1800" b="1" dirty="0" err="1" smtClean="0"/>
              <a:t>servicii</a:t>
            </a:r>
            <a:r>
              <a:rPr lang="en-US" sz="1800" b="1" dirty="0" smtClean="0"/>
              <a:t> </a:t>
            </a:r>
            <a:r>
              <a:rPr lang="en-US" sz="1800" b="1" dirty="0" err="1" smtClean="0"/>
              <a:t>sociale</a:t>
            </a:r>
            <a:r>
              <a:rPr lang="en-US" sz="1800" b="1" dirty="0" smtClean="0"/>
              <a:t> </a:t>
            </a:r>
            <a:r>
              <a:rPr lang="ro-RO" sz="1800" b="1" dirty="0" smtClean="0"/>
              <a:t>î</a:t>
            </a:r>
            <a:r>
              <a:rPr lang="en-US" sz="1800" b="1" dirty="0" smtClean="0"/>
              <a:t>n </a:t>
            </a:r>
            <a:r>
              <a:rPr lang="en-US" sz="1800" b="1" dirty="0" err="1" smtClean="0"/>
              <a:t>comunitate</a:t>
            </a:r>
            <a:r>
              <a:rPr lang="ro-RO" sz="1800" b="1" dirty="0" smtClean="0"/>
              <a:t>, în centrele multifuncţionale din cartierele de blocuri, în colaborare cu organizaţiile neguvernamentale din domeniul social</a:t>
            </a:r>
          </a:p>
          <a:p>
            <a:pPr marL="0" indent="0" algn="ctr">
              <a:buNone/>
            </a:pPr>
            <a:endParaRPr lang="ro-RO" altLang="en-US" sz="1800" b="1" dirty="0" smtClean="0">
              <a:cs typeface="Arial" charset="0"/>
            </a:endParaRPr>
          </a:p>
          <a:p>
            <a:pPr algn="ctr" eaLnBrk="1" hangingPunct="1">
              <a:buFont typeface="Arial" charset="0"/>
              <a:buNone/>
            </a:pPr>
            <a:r>
              <a:rPr lang="ro-RO" altLang="en-US" sz="1800" b="1" dirty="0" smtClean="0">
                <a:cs typeface="Arial" charset="0"/>
              </a:rPr>
              <a:t>5. Creşterea calităţii serviciilor sociale acordate persoanelor fără adăpost cazate în </a:t>
            </a:r>
          </a:p>
          <a:p>
            <a:pPr algn="ctr" eaLnBrk="1" hangingPunct="1">
              <a:buFont typeface="Arial" charset="0"/>
              <a:buNone/>
            </a:pPr>
            <a:r>
              <a:rPr lang="ro-RO" altLang="en-US" sz="1800" b="1" dirty="0" smtClean="0">
                <a:cs typeface="Arial" charset="0"/>
              </a:rPr>
              <a:t>Azilul de Noapte – str. Gutenberg nr. 8</a:t>
            </a:r>
          </a:p>
          <a:p>
            <a:pPr algn="ctr" eaLnBrk="1" hangingPunct="1">
              <a:buFont typeface="Arial" charset="0"/>
              <a:buNone/>
            </a:pPr>
            <a:endParaRPr lang="ro-RO" altLang="en-US" sz="1800" b="1" dirty="0" smtClean="0">
              <a:cs typeface="Arial" charset="0"/>
            </a:endParaRPr>
          </a:p>
          <a:p>
            <a:pPr algn="ctr">
              <a:buFont typeface="Arial" charset="0"/>
              <a:buNone/>
            </a:pPr>
            <a:r>
              <a:rPr lang="ro-RO" altLang="en-US" sz="1800" b="1" dirty="0" smtClean="0"/>
              <a:t>6. Dezvoltarea dialogului cu sectorul ONG care activează in plan social şi dezvoltarea parteneriatelor in funcţie de nevoile sociale existente</a:t>
            </a:r>
          </a:p>
          <a:p>
            <a:pPr algn="ctr">
              <a:buFont typeface="Arial" charset="0"/>
              <a:buNone/>
            </a:pPr>
            <a:endParaRPr lang="ro-RO" altLang="en-US" sz="1800" b="1" dirty="0" smtClean="0"/>
          </a:p>
          <a:p>
            <a:pPr algn="ctr" eaLnBrk="1" hangingPunct="1">
              <a:buFont typeface="Arial" charset="0"/>
              <a:buNone/>
            </a:pPr>
            <a:r>
              <a:rPr lang="ro-RO" altLang="en-US" sz="1800" b="1" dirty="0" smtClean="0">
                <a:cs typeface="Arial" charset="0"/>
              </a:rPr>
              <a:t>7.Continuarea procesului de acreditare/ licentiere a serviciilor sociale </a:t>
            </a:r>
          </a:p>
          <a:p>
            <a:pPr algn="ctr" eaLnBrk="1" hangingPunct="1">
              <a:buFont typeface="Arial" charset="0"/>
              <a:buNone/>
            </a:pPr>
            <a:r>
              <a:rPr lang="ro-RO" altLang="en-US" sz="1800" b="1" dirty="0" smtClean="0">
                <a:cs typeface="Arial" charset="0"/>
              </a:rPr>
              <a:t>aflate in structura ASCO</a:t>
            </a:r>
          </a:p>
          <a:p>
            <a:pPr algn="ctr" eaLnBrk="1" hangingPunct="1">
              <a:buFont typeface="Arial" charset="0"/>
              <a:buNone/>
            </a:pPr>
            <a:endParaRPr lang="ro-RO" altLang="en-US" sz="1800" b="1" dirty="0" smtClean="0">
              <a:cs typeface="Arial" charset="0"/>
            </a:endParaRPr>
          </a:p>
          <a:p>
            <a:pPr algn="ctr" eaLnBrk="1" hangingPunct="1">
              <a:buFont typeface="Arial" charset="0"/>
              <a:buNone/>
            </a:pPr>
            <a:r>
              <a:rPr lang="ro-RO" altLang="en-US" sz="1800" b="1" dirty="0" smtClean="0">
                <a:cs typeface="Arial" charset="0"/>
              </a:rPr>
              <a:t>8. Dezvoltarea unor programe de sănătate care au ca scop prevenirea unor afecţiuni cu incidenţa crescută în rândul copiilor de vârstă şcolară.</a:t>
            </a:r>
            <a:endParaRPr lang="en-US" altLang="en-US" sz="1800" b="1" dirty="0" smtClean="0">
              <a:cs typeface="Arial" charset="0"/>
            </a:endParaRPr>
          </a:p>
        </p:txBody>
      </p:sp>
    </p:spTree>
    <p:extLst>
      <p:ext uri="{BB962C8B-B14F-4D97-AF65-F5344CB8AC3E}">
        <p14:creationId xmlns:p14="http://schemas.microsoft.com/office/powerpoint/2010/main" xmlns="" val="1754934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endParaRPr lang="ro-RO" altLang="en-US" sz="2800" b="1" smtClean="0">
              <a:latin typeface="Baskerville Old Face" pitchFamily="18" charset="0"/>
            </a:endParaRPr>
          </a:p>
        </p:txBody>
      </p:sp>
      <p:pic>
        <p:nvPicPr>
          <p:cNvPr id="29699" name="Picture 3" descr="asco 017"/>
          <p:cNvPicPr>
            <a:picLocks noChangeAspect="1" noChangeArrowheads="1"/>
          </p:cNvPicPr>
          <p:nvPr/>
        </p:nvPicPr>
        <p:blipFill>
          <a:blip r:embed="rId2" cstate="print">
            <a:lum bright="60000" contrast="-46000"/>
            <a:extLst>
              <a:ext uri="{28A0092B-C50C-407E-A947-70E740481C1C}">
                <a14:useLocalDpi xmlns:a14="http://schemas.microsoft.com/office/drawing/2010/main" xmlns="" val="0"/>
              </a:ext>
            </a:extLst>
          </a:blip>
          <a:srcRect/>
          <a:stretch>
            <a:fillRect/>
          </a:stretch>
        </p:blipFill>
        <p:spPr bwMode="auto">
          <a:xfrm>
            <a:off x="0" y="7143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6" name="Text Box 4"/>
          <p:cNvSpPr txBox="1">
            <a:spLocks noChangeArrowheads="1"/>
          </p:cNvSpPr>
          <p:nvPr/>
        </p:nvSpPr>
        <p:spPr bwMode="auto">
          <a:xfrm>
            <a:off x="238933" y="2500306"/>
            <a:ext cx="8905067" cy="1754326"/>
          </a:xfrm>
          <a:prstGeom prst="rect">
            <a:avLst/>
          </a:prstGeom>
          <a:noFill/>
          <a:ln w="9525">
            <a:noFill/>
            <a:miter lim="800000"/>
            <a:headEnd/>
            <a:tailEnd/>
          </a:ln>
          <a:effectLst/>
        </p:spPr>
        <p:txBody>
          <a:bodyPr>
            <a:spAutoFit/>
          </a:bodyPr>
          <a:lstStyle/>
          <a:p>
            <a:pPr>
              <a:defRPr/>
            </a:pPr>
            <a:endParaRPr lang="ro-RO" sz="2800" b="1" dirty="0">
              <a:solidFill>
                <a:schemeClr val="tx2"/>
              </a:solidFill>
            </a:endParaRPr>
          </a:p>
          <a:p>
            <a:pPr algn="ctr">
              <a:defRPr/>
            </a:pPr>
            <a:r>
              <a:rPr lang="ro-RO" sz="4400" b="1" dirty="0">
                <a:solidFill>
                  <a:schemeClr val="tx2">
                    <a:alpha val="52000"/>
                  </a:schemeClr>
                </a:solidFill>
              </a:rPr>
              <a:t>Vă mulţumim pentru atenţie</a:t>
            </a:r>
            <a:r>
              <a:rPr lang="en-US" sz="4400" b="1" dirty="0">
                <a:solidFill>
                  <a:schemeClr val="tx2">
                    <a:alpha val="52000"/>
                  </a:schemeClr>
                </a:solidFill>
              </a:rPr>
              <a:t>!</a:t>
            </a:r>
            <a:r>
              <a:rPr lang="ro-RO" sz="3600" b="1" dirty="0">
                <a:solidFill>
                  <a:schemeClr val="tx2">
                    <a:alpha val="46000"/>
                  </a:schemeClr>
                </a:solidFill>
              </a:rPr>
              <a:t/>
            </a:r>
            <a:br>
              <a:rPr lang="ro-RO" sz="3600" b="1" dirty="0">
                <a:solidFill>
                  <a:schemeClr val="tx2">
                    <a:alpha val="46000"/>
                  </a:schemeClr>
                </a:solidFill>
              </a:rPr>
            </a:br>
            <a:endParaRPr lang="ro-RO" sz="3600" b="1" dirty="0">
              <a:solidFill>
                <a:schemeClr val="tx2">
                  <a:alpha val="46000"/>
                </a:schemeClr>
              </a:solidFill>
            </a:endParaRPr>
          </a:p>
        </p:txBody>
      </p:sp>
    </p:spTree>
    <p:extLst>
      <p:ext uri="{BB962C8B-B14F-4D97-AF65-F5344CB8AC3E}">
        <p14:creationId xmlns:p14="http://schemas.microsoft.com/office/powerpoint/2010/main" xmlns="" val="752030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u 2"/>
          <p:cNvSpPr>
            <a:spLocks noGrp="1"/>
          </p:cNvSpPr>
          <p:nvPr>
            <p:ph type="title"/>
          </p:nvPr>
        </p:nvSpPr>
        <p:spPr>
          <a:xfrm>
            <a:off x="457200" y="304800"/>
            <a:ext cx="8229600" cy="381000"/>
          </a:xfrm>
        </p:spPr>
        <p:txBody>
          <a:bodyPr>
            <a:normAutofit fontScale="90000"/>
          </a:bodyPr>
          <a:lstStyle/>
          <a:p>
            <a:r>
              <a:rPr lang="ro-RO" sz="3600" b="1" dirty="0" smtClean="0"/>
              <a:t/>
            </a:r>
            <a:br>
              <a:rPr lang="ro-RO" sz="3600" b="1" dirty="0" smtClean="0"/>
            </a:br>
            <a:r>
              <a:rPr lang="ro-RO" sz="3600" b="1" u="sng" dirty="0" smtClean="0"/>
              <a:t>Beneficii acordate de către ASCO in anul 2015</a:t>
            </a:r>
            <a:r>
              <a:rPr lang="ro-RO" b="1" dirty="0" smtClean="0"/>
              <a:t/>
            </a:r>
            <a:br>
              <a:rPr lang="ro-RO" b="1" dirty="0" smtClean="0"/>
            </a:br>
            <a:endParaRPr lang="ro-RO" dirty="0" smtClean="0"/>
          </a:p>
        </p:txBody>
      </p:sp>
      <p:sp>
        <p:nvSpPr>
          <p:cNvPr id="5123" name="Rectangle 3"/>
          <p:cNvSpPr>
            <a:spLocks noGrp="1" noChangeArrowheads="1"/>
          </p:cNvSpPr>
          <p:nvPr>
            <p:ph idx="1"/>
          </p:nvPr>
        </p:nvSpPr>
        <p:spPr>
          <a:xfrm>
            <a:off x="228600" y="762000"/>
            <a:ext cx="8458200" cy="5791200"/>
          </a:xfrm>
        </p:spPr>
        <p:txBody>
          <a:bodyPr>
            <a:normAutofit/>
          </a:bodyPr>
          <a:lstStyle/>
          <a:p>
            <a:pPr algn="just">
              <a:buNone/>
            </a:pPr>
            <a:r>
              <a:rPr lang="ro-RO" sz="1900" b="1" u="sng" dirty="0" smtClean="0"/>
              <a:t>Legea nr. 416/2001</a:t>
            </a:r>
          </a:p>
          <a:p>
            <a:pPr>
              <a:buFont typeface="Wingdings" panose="05000000000000000000" pitchFamily="2" charset="2"/>
              <a:buChar char="Ø"/>
            </a:pPr>
            <a:r>
              <a:rPr lang="ro-RO" sz="1900" b="1" dirty="0" smtClean="0"/>
              <a:t>223 de dosare/ luna aflate în plata şi  530</a:t>
            </a:r>
            <a:r>
              <a:rPr lang="ro-RO" sz="1900" dirty="0" smtClean="0"/>
              <a:t> </a:t>
            </a:r>
            <a:r>
              <a:rPr lang="ro-RO" sz="1900" b="1" dirty="0" smtClean="0"/>
              <a:t>persoane beneficiare de </a:t>
            </a:r>
            <a:r>
              <a:rPr lang="ro-RO" sz="1900" b="1" u="sng" dirty="0" smtClean="0"/>
              <a:t>AJUTOR SOCIA</a:t>
            </a:r>
            <a:r>
              <a:rPr lang="ro-RO" sz="1900" b="1" dirty="0" smtClean="0"/>
              <a:t>L/luna.</a:t>
            </a:r>
            <a:r>
              <a:rPr lang="ro-RO" sz="1900" dirty="0" smtClean="0"/>
              <a:t> </a:t>
            </a:r>
            <a:r>
              <a:rPr lang="en-US" sz="2000" dirty="0" smtClean="0"/>
              <a:t>Suma </a:t>
            </a:r>
            <a:r>
              <a:rPr lang="en-US" sz="2000" dirty="0" err="1" smtClean="0"/>
              <a:t>totală</a:t>
            </a:r>
            <a:r>
              <a:rPr lang="en-US" sz="2000" dirty="0" smtClean="0"/>
              <a:t> </a:t>
            </a:r>
            <a:r>
              <a:rPr lang="en-US" sz="2000" dirty="0" err="1" smtClean="0"/>
              <a:t>acordată</a:t>
            </a:r>
            <a:r>
              <a:rPr lang="en-US" sz="2000" dirty="0" smtClean="0"/>
              <a:t> (</a:t>
            </a:r>
            <a:r>
              <a:rPr lang="en-US" sz="2000" dirty="0" err="1" smtClean="0"/>
              <a:t>plătită</a:t>
            </a:r>
            <a:r>
              <a:rPr lang="en-US" sz="2000" dirty="0" smtClean="0"/>
              <a:t> de </a:t>
            </a:r>
            <a:r>
              <a:rPr lang="en-US" sz="2000" dirty="0" err="1" smtClean="0"/>
              <a:t>AJPIS</a:t>
            </a:r>
            <a:r>
              <a:rPr lang="en-US" sz="2000" dirty="0" smtClean="0"/>
              <a:t> </a:t>
            </a:r>
            <a:r>
              <a:rPr lang="en-US" sz="2000" dirty="0" err="1" smtClean="0"/>
              <a:t>Bihor</a:t>
            </a:r>
            <a:r>
              <a:rPr lang="en-US" sz="2000" dirty="0" smtClean="0"/>
              <a:t>):  </a:t>
            </a:r>
            <a:r>
              <a:rPr lang="en-US" sz="2000" b="1" dirty="0" smtClean="0"/>
              <a:t>573.469 lei</a:t>
            </a:r>
            <a:r>
              <a:rPr lang="ro-RO" sz="2000" b="1" dirty="0" smtClean="0"/>
              <a:t>. </a:t>
            </a:r>
            <a:r>
              <a:rPr lang="ro-RO" sz="1800" dirty="0" smtClean="0"/>
              <a:t>Lunar un nr. mediu </a:t>
            </a:r>
            <a:r>
              <a:rPr lang="ro-RO" sz="1800" b="1" dirty="0" smtClean="0"/>
              <a:t>de 72 de persoane apte de muncă</a:t>
            </a:r>
            <a:r>
              <a:rPr lang="ro-RO" sz="1800" dirty="0" smtClean="0"/>
              <a:t>, beneficiare de ajutor social au fost propuse pentru efectuarea unor acţiuni sau lucrări de interes local</a:t>
            </a:r>
            <a:r>
              <a:rPr lang="ro-RO" sz="2000" dirty="0" smtClean="0"/>
              <a:t>. Totodata au fost:</a:t>
            </a:r>
          </a:p>
          <a:p>
            <a:pPr lvl="2">
              <a:buFont typeface="Wingdings" pitchFamily="2" charset="2"/>
              <a:buChar char="ü"/>
            </a:pPr>
            <a:r>
              <a:rPr lang="ro-RO" sz="1800" b="1" dirty="0" smtClean="0"/>
              <a:t>17 </a:t>
            </a:r>
            <a:r>
              <a:rPr lang="ro-RO" sz="1800" dirty="0" smtClean="0"/>
              <a:t>persoane singure /familii /luna, beneficiare de ajutor social care au beneficiat şi de ajutor de încălzire cu combustibili solizi sau lichizi în perioada ianuarie – martie 2015 </a:t>
            </a:r>
          </a:p>
          <a:p>
            <a:pPr lvl="2" algn="just">
              <a:buFont typeface="Wingdings" pitchFamily="2" charset="2"/>
              <a:buChar char="ü"/>
            </a:pPr>
            <a:r>
              <a:rPr lang="ro-RO" sz="1800" b="1" dirty="0" smtClean="0"/>
              <a:t>116 </a:t>
            </a:r>
            <a:r>
              <a:rPr lang="ro-RO" sz="1800" dirty="0" smtClean="0"/>
              <a:t>persoane singure /familii /luna, beneficiare de ajutor social care au beneficiat şi de ajutor de încălzire cu combustibili solizi sau lichizi în perioada noiembrie  - decembrie 2015</a:t>
            </a:r>
          </a:p>
          <a:p>
            <a:pPr algn="just">
              <a:buFont typeface="Wingdings" pitchFamily="2" charset="2"/>
              <a:buChar char="Ø"/>
            </a:pPr>
            <a:r>
              <a:rPr lang="ro-RO" sz="1900" b="1" dirty="0" smtClean="0"/>
              <a:t>111 </a:t>
            </a:r>
            <a:r>
              <a:rPr lang="ro-RO" sz="1900" dirty="0" smtClean="0"/>
              <a:t>solicitări de </a:t>
            </a:r>
            <a:r>
              <a:rPr lang="ro-RO" sz="1900" b="1" dirty="0" smtClean="0"/>
              <a:t>AJUTOR DE URGENŢĂ  </a:t>
            </a:r>
            <a:r>
              <a:rPr lang="ro-RO" sz="1900" dirty="0" smtClean="0"/>
              <a:t>din care 73 de solicitări  au fost aprobate, suma totala acordată fiind de </a:t>
            </a:r>
            <a:r>
              <a:rPr lang="ro-RO" sz="1900" b="1" dirty="0" smtClean="0"/>
              <a:t>98.900 de lei. </a:t>
            </a:r>
          </a:p>
          <a:p>
            <a:pPr algn="just">
              <a:buFont typeface="Wingdings" pitchFamily="2" charset="2"/>
              <a:buChar char="Ø"/>
            </a:pPr>
            <a:r>
              <a:rPr lang="ro-RO" sz="1900" b="1" dirty="0" smtClean="0"/>
              <a:t>137</a:t>
            </a:r>
            <a:r>
              <a:rPr lang="ro-RO" sz="1900" dirty="0" smtClean="0"/>
              <a:t> persoane/lună beneficiare de </a:t>
            </a:r>
            <a:r>
              <a:rPr lang="ro-RO" sz="1900" b="1" dirty="0" smtClean="0"/>
              <a:t>CANTINĂ SOCIALĂ</a:t>
            </a:r>
            <a:r>
              <a:rPr lang="ro-RO" sz="1900" dirty="0" smtClean="0"/>
              <a:t>. </a:t>
            </a:r>
            <a:r>
              <a:rPr lang="ro-RO" sz="1800" dirty="0" smtClean="0"/>
              <a:t>Lunar un nr. mediu </a:t>
            </a:r>
            <a:r>
              <a:rPr lang="ro-RO" sz="1800" b="1" dirty="0" smtClean="0"/>
              <a:t>de 52 de persoane apte de muncă</a:t>
            </a:r>
            <a:r>
              <a:rPr lang="ro-RO" sz="1800" dirty="0" smtClean="0"/>
              <a:t>, beneficiare de cantina socială au fost propuse pentru efectuarea unor acţiuni sau lucrări de interes local.</a:t>
            </a:r>
            <a:endParaRPr lang="ro-RO" sz="1900" dirty="0" smtClean="0"/>
          </a:p>
          <a:p>
            <a:pPr algn="just">
              <a:buFont typeface="Wingdings" pitchFamily="2" charset="2"/>
              <a:buChar char="Ø"/>
            </a:pPr>
            <a:r>
              <a:rPr lang="ro-RO" sz="1900" b="1" dirty="0" smtClean="0"/>
              <a:t> 9 ÎNMORMÂNTĂRI GRATUITE</a:t>
            </a:r>
          </a:p>
          <a:p>
            <a:pPr algn="just">
              <a:buNone/>
            </a:pPr>
            <a:endParaRPr lang="ro-RO" sz="1800" dirty="0" smtClean="0">
              <a:latin typeface="Arial" charset="0"/>
              <a:cs typeface="Arial" charset="0"/>
            </a:endParaRPr>
          </a:p>
          <a:p>
            <a:pPr algn="just"/>
            <a:endParaRPr lang="ro-RO" dirty="0" smtClean="0"/>
          </a:p>
          <a:p>
            <a:pPr algn="just" eaLnBrk="1" hangingPunct="1">
              <a:buFont typeface="Arial" charset="0"/>
              <a:buNone/>
            </a:pPr>
            <a:endParaRPr lang="ro-RO" b="1"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u 2"/>
          <p:cNvSpPr>
            <a:spLocks noGrp="1"/>
          </p:cNvSpPr>
          <p:nvPr>
            <p:ph type="title"/>
          </p:nvPr>
        </p:nvSpPr>
        <p:spPr>
          <a:xfrm>
            <a:off x="457200" y="381000"/>
            <a:ext cx="8229600" cy="457200"/>
          </a:xfrm>
        </p:spPr>
        <p:txBody>
          <a:bodyPr>
            <a:normAutofit fontScale="90000"/>
          </a:bodyPr>
          <a:lstStyle/>
          <a:p>
            <a:r>
              <a:rPr lang="ro-RO" sz="3600" b="1" dirty="0" smtClean="0"/>
              <a:t/>
            </a:r>
            <a:br>
              <a:rPr lang="ro-RO" sz="3600" b="1" dirty="0" smtClean="0"/>
            </a:br>
            <a:r>
              <a:rPr lang="ro-RO" sz="2700" b="1" dirty="0" smtClean="0"/>
              <a:t>AJUTORUL DE ÎNCĂLZIRE</a:t>
            </a:r>
            <a:r>
              <a:rPr lang="ro-RO" b="1" dirty="0" smtClean="0"/>
              <a:t/>
            </a:r>
            <a:br>
              <a:rPr lang="ro-RO" b="1" dirty="0" smtClean="0"/>
            </a:br>
            <a:endParaRPr lang="ro-RO" dirty="0" smtClean="0"/>
          </a:p>
        </p:txBody>
      </p:sp>
      <p:sp>
        <p:nvSpPr>
          <p:cNvPr id="5123" name="Rectangle 3"/>
          <p:cNvSpPr>
            <a:spLocks noGrp="1" noChangeArrowheads="1"/>
          </p:cNvSpPr>
          <p:nvPr>
            <p:ph idx="1"/>
          </p:nvPr>
        </p:nvSpPr>
        <p:spPr>
          <a:xfrm>
            <a:off x="457200" y="762000"/>
            <a:ext cx="8229600" cy="5943600"/>
          </a:xfrm>
        </p:spPr>
        <p:txBody>
          <a:bodyPr>
            <a:normAutofit/>
          </a:bodyPr>
          <a:lstStyle/>
          <a:p>
            <a:pPr algn="just">
              <a:buNone/>
            </a:pPr>
            <a:r>
              <a:rPr lang="ro-RO" sz="2000" b="1" dirty="0" smtClean="0"/>
              <a:t>	     Energie termica		                          Gaze naturale</a:t>
            </a:r>
          </a:p>
          <a:p>
            <a:pPr algn="just">
              <a:buNone/>
            </a:pPr>
            <a:endParaRPr lang="ro-RO" dirty="0" smtClean="0"/>
          </a:p>
          <a:p>
            <a:pPr algn="just" eaLnBrk="1" hangingPunct="1">
              <a:buFont typeface="Arial" charset="0"/>
              <a:buNone/>
            </a:pPr>
            <a:endParaRPr lang="ro-RO" b="1" dirty="0" smtClean="0"/>
          </a:p>
          <a:p>
            <a:pPr algn="just" eaLnBrk="1" hangingPunct="1">
              <a:buFont typeface="Arial" charset="0"/>
              <a:buNone/>
            </a:pPr>
            <a:endParaRPr lang="ro-RO" b="1" dirty="0" smtClean="0"/>
          </a:p>
          <a:p>
            <a:pPr algn="just" eaLnBrk="1" hangingPunct="1">
              <a:buFont typeface="Arial" charset="0"/>
              <a:buNone/>
            </a:pPr>
            <a:endParaRPr lang="ro-RO" b="1" dirty="0" smtClean="0"/>
          </a:p>
          <a:p>
            <a:pPr algn="just" eaLnBrk="1" hangingPunct="1">
              <a:buFont typeface="Arial" charset="0"/>
              <a:buNone/>
            </a:pPr>
            <a:r>
              <a:rPr lang="ro-RO" b="1" dirty="0" smtClean="0"/>
              <a:t>	</a:t>
            </a:r>
            <a:r>
              <a:rPr lang="ro-RO" sz="1800" b="1" dirty="0" smtClean="0"/>
              <a:t>Combustibili solizi sau petrolieri                              Energie Electrică</a:t>
            </a:r>
          </a:p>
        </p:txBody>
      </p:sp>
      <p:graphicFrame>
        <p:nvGraphicFramePr>
          <p:cNvPr id="4" name="Table 3"/>
          <p:cNvGraphicFramePr>
            <a:graphicFrameLocks noGrp="1"/>
          </p:cNvGraphicFramePr>
          <p:nvPr/>
        </p:nvGraphicFramePr>
        <p:xfrm>
          <a:off x="609600" y="1219199"/>
          <a:ext cx="3581400" cy="2209801"/>
        </p:xfrm>
        <a:graphic>
          <a:graphicData uri="http://schemas.openxmlformats.org/drawingml/2006/table">
            <a:tbl>
              <a:tblPr firstRow="1" bandRow="1">
                <a:tableStyleId>{5C22544A-7EE6-4342-B048-85BDC9FD1C3A}</a:tableStyleId>
              </a:tblPr>
              <a:tblGrid>
                <a:gridCol w="1790700"/>
                <a:gridCol w="1790700"/>
              </a:tblGrid>
              <a:tr h="381001">
                <a:tc>
                  <a:txBody>
                    <a:bodyPr/>
                    <a:lstStyle/>
                    <a:p>
                      <a:r>
                        <a:rPr lang="ro-RO" dirty="0" smtClean="0"/>
                        <a:t>Luna  </a:t>
                      </a:r>
                      <a:endParaRPr lang="ro-RO" dirty="0"/>
                    </a:p>
                  </a:txBody>
                  <a:tcPr/>
                </a:tc>
                <a:tc>
                  <a:txBody>
                    <a:bodyPr/>
                    <a:lstStyle/>
                    <a:p>
                      <a:r>
                        <a:rPr lang="ro-RO" dirty="0" smtClean="0"/>
                        <a:t>Total</a:t>
                      </a:r>
                      <a:r>
                        <a:rPr lang="ro-RO" baseline="0" dirty="0" smtClean="0"/>
                        <a:t> beneficiari</a:t>
                      </a:r>
                      <a:endParaRPr lang="ro-RO" dirty="0"/>
                    </a:p>
                  </a:txBody>
                  <a:tcPr/>
                </a:tc>
              </a:tr>
              <a:tr h="338667">
                <a:tc>
                  <a:txBody>
                    <a:bodyPr/>
                    <a:lstStyle/>
                    <a:p>
                      <a:r>
                        <a:rPr lang="ro-RO" dirty="0" smtClean="0"/>
                        <a:t>Ian. 2015</a:t>
                      </a:r>
                      <a:endParaRPr lang="ro-RO" dirty="0"/>
                    </a:p>
                  </a:txBody>
                  <a:tcPr/>
                </a:tc>
                <a:tc>
                  <a:txBody>
                    <a:bodyPr/>
                    <a:lstStyle/>
                    <a:p>
                      <a:pPr marL="0" marR="0">
                        <a:spcBef>
                          <a:spcPts val="0"/>
                        </a:spcBef>
                        <a:spcAft>
                          <a:spcPts val="0"/>
                        </a:spcAft>
                      </a:pPr>
                      <a:r>
                        <a:rPr lang="ro-RO" sz="1800" dirty="0">
                          <a:latin typeface="Arial"/>
                          <a:ea typeface="Times New Roman"/>
                          <a:cs typeface="Times New Roman"/>
                        </a:rPr>
                        <a:t>4015</a:t>
                      </a:r>
                      <a:endParaRPr lang="ro-RO" sz="1800" dirty="0">
                        <a:latin typeface="Times New Roman"/>
                        <a:ea typeface="Times New Roman"/>
                        <a:cs typeface="Times New Roman"/>
                      </a:endParaRPr>
                    </a:p>
                  </a:txBody>
                  <a:tcPr marL="68580" marR="68580" marT="0" marB="0"/>
                </a:tc>
              </a:tr>
              <a:tr h="338667">
                <a:tc>
                  <a:txBody>
                    <a:bodyPr/>
                    <a:lstStyle/>
                    <a:p>
                      <a:r>
                        <a:rPr lang="ro-RO" dirty="0" smtClean="0"/>
                        <a:t>Feb. 2015</a:t>
                      </a:r>
                      <a:endParaRPr lang="ro-RO" dirty="0"/>
                    </a:p>
                  </a:txBody>
                  <a:tcPr/>
                </a:tc>
                <a:tc>
                  <a:txBody>
                    <a:bodyPr/>
                    <a:lstStyle/>
                    <a:p>
                      <a:pPr marL="0" marR="0">
                        <a:spcBef>
                          <a:spcPts val="0"/>
                        </a:spcBef>
                        <a:spcAft>
                          <a:spcPts val="0"/>
                        </a:spcAft>
                      </a:pPr>
                      <a:r>
                        <a:rPr lang="ro-RO" sz="1800" dirty="0">
                          <a:latin typeface="Arial"/>
                          <a:ea typeface="Times New Roman"/>
                          <a:cs typeface="Times New Roman"/>
                        </a:rPr>
                        <a:t>4013</a:t>
                      </a:r>
                      <a:endParaRPr lang="ro-RO" sz="1800" dirty="0">
                        <a:latin typeface="Times New Roman"/>
                        <a:ea typeface="Times New Roman"/>
                        <a:cs typeface="Times New Roman"/>
                      </a:endParaRPr>
                    </a:p>
                  </a:txBody>
                  <a:tcPr marL="68580" marR="68580" marT="0" marB="0"/>
                </a:tc>
              </a:tr>
              <a:tr h="338667">
                <a:tc>
                  <a:txBody>
                    <a:bodyPr/>
                    <a:lstStyle/>
                    <a:p>
                      <a:r>
                        <a:rPr lang="ro-RO" dirty="0" smtClean="0"/>
                        <a:t>Mar. 2015</a:t>
                      </a:r>
                      <a:endParaRPr lang="ro-RO" dirty="0"/>
                    </a:p>
                  </a:txBody>
                  <a:tcPr/>
                </a:tc>
                <a:tc>
                  <a:txBody>
                    <a:bodyPr/>
                    <a:lstStyle/>
                    <a:p>
                      <a:pPr marL="0" marR="0">
                        <a:spcBef>
                          <a:spcPts val="0"/>
                        </a:spcBef>
                        <a:spcAft>
                          <a:spcPts val="0"/>
                        </a:spcAft>
                      </a:pPr>
                      <a:r>
                        <a:rPr lang="ro-RO" sz="1800" dirty="0">
                          <a:latin typeface="Arial"/>
                          <a:ea typeface="Times New Roman"/>
                          <a:cs typeface="Times New Roman"/>
                        </a:rPr>
                        <a:t>3994</a:t>
                      </a:r>
                      <a:endParaRPr lang="ro-RO" sz="1800" dirty="0">
                        <a:latin typeface="Times New Roman"/>
                        <a:ea typeface="Times New Roman"/>
                        <a:cs typeface="Times New Roman"/>
                      </a:endParaRPr>
                    </a:p>
                  </a:txBody>
                  <a:tcPr marL="68580" marR="68580" marT="0" marB="0"/>
                </a:tc>
              </a:tr>
              <a:tr h="338667">
                <a:tc>
                  <a:txBody>
                    <a:bodyPr/>
                    <a:lstStyle/>
                    <a:p>
                      <a:r>
                        <a:rPr lang="ro-RO" dirty="0" smtClean="0"/>
                        <a:t>Nov.</a:t>
                      </a:r>
                      <a:r>
                        <a:rPr lang="ro-RO" baseline="0" dirty="0" smtClean="0"/>
                        <a:t> 2015</a:t>
                      </a:r>
                      <a:endParaRPr lang="ro-RO" dirty="0"/>
                    </a:p>
                  </a:txBody>
                  <a:tcPr/>
                </a:tc>
                <a:tc>
                  <a:txBody>
                    <a:bodyPr/>
                    <a:lstStyle/>
                    <a:p>
                      <a:pPr marL="0" marR="0">
                        <a:spcBef>
                          <a:spcPts val="0"/>
                        </a:spcBef>
                        <a:spcAft>
                          <a:spcPts val="0"/>
                        </a:spcAft>
                      </a:pPr>
                      <a:r>
                        <a:rPr lang="ro-RO" sz="1800" dirty="0">
                          <a:latin typeface="Arial"/>
                          <a:ea typeface="Times New Roman"/>
                          <a:cs typeface="Times New Roman"/>
                        </a:rPr>
                        <a:t>2526</a:t>
                      </a:r>
                      <a:endParaRPr lang="ro-RO" sz="1800" dirty="0">
                        <a:latin typeface="Times New Roman"/>
                        <a:ea typeface="Times New Roman"/>
                        <a:cs typeface="Times New Roman"/>
                      </a:endParaRPr>
                    </a:p>
                  </a:txBody>
                  <a:tcPr marL="68580" marR="68580" marT="0" marB="0"/>
                </a:tc>
              </a:tr>
              <a:tr h="338667">
                <a:tc>
                  <a:txBody>
                    <a:bodyPr/>
                    <a:lstStyle/>
                    <a:p>
                      <a:r>
                        <a:rPr lang="ro-RO" dirty="0" smtClean="0"/>
                        <a:t>Dec. 2015</a:t>
                      </a:r>
                      <a:endParaRPr lang="ro-RO" dirty="0"/>
                    </a:p>
                  </a:txBody>
                  <a:tcPr/>
                </a:tc>
                <a:tc>
                  <a:txBody>
                    <a:bodyPr/>
                    <a:lstStyle/>
                    <a:p>
                      <a:pPr marL="0" marR="0">
                        <a:spcBef>
                          <a:spcPts val="0"/>
                        </a:spcBef>
                        <a:spcAft>
                          <a:spcPts val="0"/>
                        </a:spcAft>
                      </a:pPr>
                      <a:r>
                        <a:rPr lang="ro-RO" sz="1800" dirty="0">
                          <a:latin typeface="Arial"/>
                          <a:ea typeface="Times New Roman"/>
                          <a:cs typeface="Times New Roman"/>
                        </a:rPr>
                        <a:t>2871</a:t>
                      </a:r>
                      <a:endParaRPr lang="ro-RO" sz="1800" dirty="0">
                        <a:latin typeface="Times New Roman"/>
                        <a:ea typeface="Times New Roman"/>
                        <a:cs typeface="Times New Roman"/>
                      </a:endParaRPr>
                    </a:p>
                  </a:txBody>
                  <a:tcPr marL="68580" marR="68580" marT="0" marB="0"/>
                </a:tc>
              </a:tr>
            </a:tbl>
          </a:graphicData>
        </a:graphic>
      </p:graphicFrame>
      <p:graphicFrame>
        <p:nvGraphicFramePr>
          <p:cNvPr id="6" name="Table 5"/>
          <p:cNvGraphicFramePr>
            <a:graphicFrameLocks noGrp="1"/>
          </p:cNvGraphicFramePr>
          <p:nvPr/>
        </p:nvGraphicFramePr>
        <p:xfrm>
          <a:off x="4876800" y="1219200"/>
          <a:ext cx="3581400" cy="2277860"/>
        </p:xfrm>
        <a:graphic>
          <a:graphicData uri="http://schemas.openxmlformats.org/drawingml/2006/table">
            <a:tbl>
              <a:tblPr firstRow="1" bandRow="1">
                <a:tableStyleId>{5C22544A-7EE6-4342-B048-85BDC9FD1C3A}</a:tableStyleId>
              </a:tblPr>
              <a:tblGrid>
                <a:gridCol w="1790700"/>
                <a:gridCol w="1790700"/>
              </a:tblGrid>
              <a:tr h="297701">
                <a:tc>
                  <a:txBody>
                    <a:bodyPr/>
                    <a:lstStyle/>
                    <a:p>
                      <a:r>
                        <a:rPr lang="ro-RO" dirty="0" smtClean="0"/>
                        <a:t>Luna</a:t>
                      </a:r>
                      <a:endParaRPr lang="ro-RO" dirty="0"/>
                    </a:p>
                  </a:txBody>
                  <a:tcPr/>
                </a:tc>
                <a:tc>
                  <a:txBody>
                    <a:bodyPr/>
                    <a:lstStyle/>
                    <a:p>
                      <a:r>
                        <a:rPr lang="ro-RO" dirty="0" smtClean="0"/>
                        <a:t>Total beneficiari</a:t>
                      </a:r>
                      <a:endParaRPr lang="ro-RO" dirty="0"/>
                    </a:p>
                  </a:txBody>
                  <a:tcPr/>
                </a:tc>
              </a:tr>
              <a:tr h="386585">
                <a:tc>
                  <a:txBody>
                    <a:bodyPr/>
                    <a:lstStyle/>
                    <a:p>
                      <a:r>
                        <a:rPr lang="ro-RO" dirty="0" smtClean="0"/>
                        <a:t>Ian. 2015</a:t>
                      </a:r>
                      <a:endParaRPr lang="ro-RO" dirty="0"/>
                    </a:p>
                  </a:txBody>
                  <a:tcPr/>
                </a:tc>
                <a:tc>
                  <a:txBody>
                    <a:bodyPr/>
                    <a:lstStyle/>
                    <a:p>
                      <a:pPr marL="0" marR="0">
                        <a:spcBef>
                          <a:spcPts val="0"/>
                        </a:spcBef>
                        <a:spcAft>
                          <a:spcPts val="0"/>
                        </a:spcAft>
                      </a:pPr>
                      <a:r>
                        <a:rPr lang="ro-RO" sz="1800" dirty="0">
                          <a:latin typeface="Arial"/>
                          <a:ea typeface="Times New Roman"/>
                          <a:cs typeface="Times New Roman"/>
                        </a:rPr>
                        <a:t>30</a:t>
                      </a:r>
                      <a:endParaRPr lang="ro-RO" sz="1800" dirty="0">
                        <a:latin typeface="Times New Roman"/>
                        <a:ea typeface="Times New Roman"/>
                        <a:cs typeface="Times New Roman"/>
                      </a:endParaRPr>
                    </a:p>
                  </a:txBody>
                  <a:tcPr marL="68580" marR="68580" marT="0" marB="0"/>
                </a:tc>
              </a:tr>
              <a:tr h="386585">
                <a:tc>
                  <a:txBody>
                    <a:bodyPr/>
                    <a:lstStyle/>
                    <a:p>
                      <a:r>
                        <a:rPr lang="ro-RO" dirty="0" smtClean="0"/>
                        <a:t>Feb. 2015</a:t>
                      </a:r>
                      <a:endParaRPr lang="ro-RO" dirty="0"/>
                    </a:p>
                  </a:txBody>
                  <a:tcPr/>
                </a:tc>
                <a:tc>
                  <a:txBody>
                    <a:bodyPr/>
                    <a:lstStyle/>
                    <a:p>
                      <a:pPr marL="0" marR="0">
                        <a:spcBef>
                          <a:spcPts val="0"/>
                        </a:spcBef>
                        <a:spcAft>
                          <a:spcPts val="0"/>
                        </a:spcAft>
                      </a:pPr>
                      <a:r>
                        <a:rPr lang="ro-RO" sz="1800">
                          <a:latin typeface="Arial"/>
                          <a:ea typeface="Times New Roman"/>
                          <a:cs typeface="Times New Roman"/>
                        </a:rPr>
                        <a:t>30</a:t>
                      </a:r>
                      <a:endParaRPr lang="ro-RO" sz="1800">
                        <a:latin typeface="Times New Roman"/>
                        <a:ea typeface="Times New Roman"/>
                        <a:cs typeface="Times New Roman"/>
                      </a:endParaRPr>
                    </a:p>
                  </a:txBody>
                  <a:tcPr marL="68580" marR="68580" marT="0" marB="0"/>
                </a:tc>
              </a:tr>
              <a:tr h="386585">
                <a:tc>
                  <a:txBody>
                    <a:bodyPr/>
                    <a:lstStyle/>
                    <a:p>
                      <a:r>
                        <a:rPr lang="ro-RO" dirty="0" smtClean="0"/>
                        <a:t>Mar. 2015</a:t>
                      </a:r>
                      <a:endParaRPr lang="ro-RO" dirty="0"/>
                    </a:p>
                  </a:txBody>
                  <a:tcPr/>
                </a:tc>
                <a:tc>
                  <a:txBody>
                    <a:bodyPr/>
                    <a:lstStyle/>
                    <a:p>
                      <a:pPr marL="0" marR="0">
                        <a:spcBef>
                          <a:spcPts val="0"/>
                        </a:spcBef>
                        <a:spcAft>
                          <a:spcPts val="0"/>
                        </a:spcAft>
                      </a:pPr>
                      <a:r>
                        <a:rPr lang="ro-RO" sz="1800" dirty="0">
                          <a:latin typeface="Arial"/>
                          <a:ea typeface="Times New Roman"/>
                          <a:cs typeface="Times New Roman"/>
                        </a:rPr>
                        <a:t>29</a:t>
                      </a:r>
                      <a:endParaRPr lang="ro-RO" sz="1800" dirty="0">
                        <a:latin typeface="Times New Roman"/>
                        <a:ea typeface="Times New Roman"/>
                        <a:cs typeface="Times New Roman"/>
                      </a:endParaRPr>
                    </a:p>
                  </a:txBody>
                  <a:tcPr marL="68580" marR="68580" marT="0" marB="0"/>
                </a:tc>
              </a:tr>
              <a:tr h="386585">
                <a:tc>
                  <a:txBody>
                    <a:bodyPr/>
                    <a:lstStyle/>
                    <a:p>
                      <a:r>
                        <a:rPr lang="ro-RO" dirty="0" smtClean="0"/>
                        <a:t>Nov. 2015</a:t>
                      </a:r>
                      <a:endParaRPr lang="ro-RO" dirty="0"/>
                    </a:p>
                  </a:txBody>
                  <a:tcPr/>
                </a:tc>
                <a:tc>
                  <a:txBody>
                    <a:bodyPr/>
                    <a:lstStyle/>
                    <a:p>
                      <a:pPr marL="0" marR="0">
                        <a:spcBef>
                          <a:spcPts val="0"/>
                        </a:spcBef>
                        <a:spcAft>
                          <a:spcPts val="0"/>
                        </a:spcAft>
                      </a:pPr>
                      <a:r>
                        <a:rPr lang="ro-RO" sz="1800" dirty="0">
                          <a:latin typeface="Arial"/>
                          <a:ea typeface="Times New Roman"/>
                          <a:cs typeface="Times New Roman"/>
                        </a:rPr>
                        <a:t>24</a:t>
                      </a:r>
                      <a:endParaRPr lang="ro-RO" sz="1800" dirty="0">
                        <a:latin typeface="Times New Roman"/>
                        <a:ea typeface="Times New Roman"/>
                        <a:cs typeface="Times New Roman"/>
                      </a:endParaRPr>
                    </a:p>
                  </a:txBody>
                  <a:tcPr marL="68580" marR="68580" marT="0" marB="0"/>
                </a:tc>
              </a:tr>
              <a:tr h="297697">
                <a:tc>
                  <a:txBody>
                    <a:bodyPr/>
                    <a:lstStyle/>
                    <a:p>
                      <a:r>
                        <a:rPr lang="ro-RO" dirty="0" smtClean="0"/>
                        <a:t>Dec. 2015</a:t>
                      </a:r>
                      <a:endParaRPr lang="ro-RO" dirty="0"/>
                    </a:p>
                  </a:txBody>
                  <a:tcPr/>
                </a:tc>
                <a:tc>
                  <a:txBody>
                    <a:bodyPr/>
                    <a:lstStyle/>
                    <a:p>
                      <a:pPr marL="0" marR="0">
                        <a:spcBef>
                          <a:spcPts val="0"/>
                        </a:spcBef>
                        <a:spcAft>
                          <a:spcPts val="0"/>
                        </a:spcAft>
                      </a:pPr>
                      <a:r>
                        <a:rPr lang="ro-RO" sz="1800" dirty="0">
                          <a:latin typeface="Arial"/>
                          <a:ea typeface="Times New Roman"/>
                          <a:cs typeface="Times New Roman"/>
                        </a:rPr>
                        <a:t>27</a:t>
                      </a:r>
                      <a:endParaRPr lang="ro-RO" sz="1800" dirty="0">
                        <a:latin typeface="Times New Roman"/>
                        <a:ea typeface="Times New Roman"/>
                        <a:cs typeface="Times New Roman"/>
                      </a:endParaRPr>
                    </a:p>
                  </a:txBody>
                  <a:tcPr marL="68580" marR="68580" marT="0" marB="0"/>
                </a:tc>
              </a:tr>
            </a:tbl>
          </a:graphicData>
        </a:graphic>
      </p:graphicFrame>
      <p:graphicFrame>
        <p:nvGraphicFramePr>
          <p:cNvPr id="7" name="Table 6"/>
          <p:cNvGraphicFramePr>
            <a:graphicFrameLocks noGrp="1"/>
          </p:cNvGraphicFramePr>
          <p:nvPr/>
        </p:nvGraphicFramePr>
        <p:xfrm>
          <a:off x="609600" y="4114800"/>
          <a:ext cx="3505200" cy="2468880"/>
        </p:xfrm>
        <a:graphic>
          <a:graphicData uri="http://schemas.openxmlformats.org/drawingml/2006/table">
            <a:tbl>
              <a:tblPr firstRow="1" bandRow="1">
                <a:tableStyleId>{5C22544A-7EE6-4342-B048-85BDC9FD1C3A}</a:tableStyleId>
              </a:tblPr>
              <a:tblGrid>
                <a:gridCol w="1752600"/>
                <a:gridCol w="1752600"/>
              </a:tblGrid>
              <a:tr h="381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o-RO" sz="1800" b="1" dirty="0" smtClean="0"/>
                        <a:t>Luna  </a:t>
                      </a:r>
                    </a:p>
                    <a:p>
                      <a:endParaRPr lang="ro-RO" sz="18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o-RO" dirty="0" smtClean="0"/>
                        <a:t>Total</a:t>
                      </a:r>
                      <a:r>
                        <a:rPr lang="ro-RO" baseline="0" dirty="0" smtClean="0"/>
                        <a:t> beneficiari</a:t>
                      </a:r>
                      <a:endParaRPr lang="ro-RO" dirty="0" smtClean="0"/>
                    </a:p>
                    <a:p>
                      <a:endParaRPr lang="ro-RO" dirty="0"/>
                    </a:p>
                  </a:txBody>
                  <a:tcPr/>
                </a:tc>
              </a:tr>
              <a:tr h="327378">
                <a:tc>
                  <a:txBody>
                    <a:bodyPr/>
                    <a:lstStyle/>
                    <a:p>
                      <a:r>
                        <a:rPr lang="ro-RO" dirty="0" smtClean="0"/>
                        <a:t>Ian. 2015</a:t>
                      </a:r>
                      <a:endParaRPr lang="ro-RO" dirty="0"/>
                    </a:p>
                  </a:txBody>
                  <a:tcPr/>
                </a:tc>
                <a:tc>
                  <a:txBody>
                    <a:bodyPr/>
                    <a:lstStyle/>
                    <a:p>
                      <a:pPr marL="0" marR="0">
                        <a:spcBef>
                          <a:spcPts val="0"/>
                        </a:spcBef>
                        <a:spcAft>
                          <a:spcPts val="0"/>
                        </a:spcAft>
                      </a:pPr>
                      <a:r>
                        <a:rPr lang="ro-RO" sz="1800" dirty="0">
                          <a:latin typeface="Arial"/>
                          <a:ea typeface="Times New Roman"/>
                          <a:cs typeface="Times New Roman"/>
                        </a:rPr>
                        <a:t>8</a:t>
                      </a:r>
                      <a:endParaRPr lang="ro-RO" sz="1800" dirty="0">
                        <a:latin typeface="Times New Roman"/>
                        <a:ea typeface="Times New Roman"/>
                        <a:cs typeface="Times New Roman"/>
                      </a:endParaRPr>
                    </a:p>
                  </a:txBody>
                  <a:tcPr marL="68580" marR="68580" marT="0" marB="0"/>
                </a:tc>
              </a:tr>
              <a:tr h="327378">
                <a:tc>
                  <a:txBody>
                    <a:bodyPr/>
                    <a:lstStyle/>
                    <a:p>
                      <a:r>
                        <a:rPr lang="ro-RO" dirty="0" smtClean="0"/>
                        <a:t>Feb. 2015</a:t>
                      </a:r>
                      <a:endParaRPr lang="ro-RO" dirty="0"/>
                    </a:p>
                  </a:txBody>
                  <a:tcPr/>
                </a:tc>
                <a:tc>
                  <a:txBody>
                    <a:bodyPr/>
                    <a:lstStyle/>
                    <a:p>
                      <a:pPr marL="0" marR="0">
                        <a:spcBef>
                          <a:spcPts val="0"/>
                        </a:spcBef>
                        <a:spcAft>
                          <a:spcPts val="0"/>
                        </a:spcAft>
                      </a:pPr>
                      <a:r>
                        <a:rPr lang="ro-RO" sz="1800" dirty="0">
                          <a:latin typeface="Arial"/>
                          <a:ea typeface="Times New Roman"/>
                          <a:cs typeface="Times New Roman"/>
                        </a:rPr>
                        <a:t>3</a:t>
                      </a:r>
                      <a:endParaRPr lang="ro-RO" sz="1800" dirty="0">
                        <a:latin typeface="Times New Roman"/>
                        <a:ea typeface="Times New Roman"/>
                        <a:cs typeface="Times New Roman"/>
                      </a:endParaRPr>
                    </a:p>
                  </a:txBody>
                  <a:tcPr marL="68580" marR="68580" marT="0" marB="0"/>
                </a:tc>
              </a:tr>
              <a:tr h="327378">
                <a:tc>
                  <a:txBody>
                    <a:bodyPr/>
                    <a:lstStyle/>
                    <a:p>
                      <a:r>
                        <a:rPr lang="ro-RO" dirty="0" smtClean="0"/>
                        <a:t>Mar. 2015</a:t>
                      </a:r>
                      <a:endParaRPr lang="ro-RO" dirty="0"/>
                    </a:p>
                  </a:txBody>
                  <a:tcPr/>
                </a:tc>
                <a:tc>
                  <a:txBody>
                    <a:bodyPr/>
                    <a:lstStyle/>
                    <a:p>
                      <a:pPr marL="0" marR="0">
                        <a:spcBef>
                          <a:spcPts val="0"/>
                        </a:spcBef>
                        <a:spcAft>
                          <a:spcPts val="0"/>
                        </a:spcAft>
                      </a:pPr>
                      <a:r>
                        <a:rPr lang="ro-RO" sz="1800" dirty="0">
                          <a:latin typeface="Arial"/>
                          <a:ea typeface="Times New Roman"/>
                          <a:cs typeface="Times New Roman"/>
                        </a:rPr>
                        <a:t>0</a:t>
                      </a:r>
                      <a:endParaRPr lang="ro-RO" sz="1800" dirty="0">
                        <a:latin typeface="Times New Roman"/>
                        <a:ea typeface="Times New Roman"/>
                        <a:cs typeface="Times New Roman"/>
                      </a:endParaRPr>
                    </a:p>
                  </a:txBody>
                  <a:tcPr marL="68580" marR="68580" marT="0" marB="0"/>
                </a:tc>
              </a:tr>
              <a:tr h="327378">
                <a:tc>
                  <a:txBody>
                    <a:bodyPr/>
                    <a:lstStyle/>
                    <a:p>
                      <a:r>
                        <a:rPr lang="ro-RO" dirty="0" smtClean="0"/>
                        <a:t>Nov.</a:t>
                      </a:r>
                      <a:r>
                        <a:rPr lang="ro-RO" baseline="0" dirty="0" smtClean="0"/>
                        <a:t> 2015</a:t>
                      </a:r>
                      <a:endParaRPr lang="ro-RO" dirty="0"/>
                    </a:p>
                  </a:txBody>
                  <a:tcPr/>
                </a:tc>
                <a:tc>
                  <a:txBody>
                    <a:bodyPr/>
                    <a:lstStyle/>
                    <a:p>
                      <a:pPr marL="0" marR="0">
                        <a:spcBef>
                          <a:spcPts val="0"/>
                        </a:spcBef>
                        <a:spcAft>
                          <a:spcPts val="0"/>
                        </a:spcAft>
                      </a:pPr>
                      <a:r>
                        <a:rPr lang="ro-RO" sz="1800" dirty="0">
                          <a:latin typeface="Arial"/>
                          <a:ea typeface="Times New Roman"/>
                          <a:cs typeface="Times New Roman"/>
                        </a:rPr>
                        <a:t>159</a:t>
                      </a:r>
                      <a:endParaRPr lang="ro-RO" sz="1800" dirty="0">
                        <a:latin typeface="Times New Roman"/>
                        <a:ea typeface="Times New Roman"/>
                        <a:cs typeface="Times New Roman"/>
                      </a:endParaRPr>
                    </a:p>
                  </a:txBody>
                  <a:tcPr marL="68580" marR="68580" marT="0" marB="0"/>
                </a:tc>
              </a:tr>
              <a:tr h="327378">
                <a:tc>
                  <a:txBody>
                    <a:bodyPr/>
                    <a:lstStyle/>
                    <a:p>
                      <a:r>
                        <a:rPr lang="ro-RO" dirty="0" smtClean="0"/>
                        <a:t>Dec. 2015</a:t>
                      </a:r>
                      <a:endParaRPr lang="ro-RO" dirty="0"/>
                    </a:p>
                  </a:txBody>
                  <a:tcPr/>
                </a:tc>
                <a:tc>
                  <a:txBody>
                    <a:bodyPr/>
                    <a:lstStyle/>
                    <a:p>
                      <a:pPr marL="0" marR="0">
                        <a:spcBef>
                          <a:spcPts val="0"/>
                        </a:spcBef>
                        <a:spcAft>
                          <a:spcPts val="0"/>
                        </a:spcAft>
                      </a:pPr>
                      <a:r>
                        <a:rPr lang="ro-RO" sz="1800" dirty="0">
                          <a:latin typeface="Arial"/>
                          <a:ea typeface="Times New Roman"/>
                          <a:cs typeface="Times New Roman"/>
                        </a:rPr>
                        <a:t>31</a:t>
                      </a:r>
                      <a:endParaRPr lang="ro-RO" sz="1800" dirty="0">
                        <a:latin typeface="Times New Roman"/>
                        <a:ea typeface="Times New Roman"/>
                        <a:cs typeface="Times New Roman"/>
                      </a:endParaRPr>
                    </a:p>
                  </a:txBody>
                  <a:tcPr marL="68580" marR="68580" marT="0" marB="0"/>
                </a:tc>
              </a:tr>
            </a:tbl>
          </a:graphicData>
        </a:graphic>
      </p:graphicFrame>
      <p:graphicFrame>
        <p:nvGraphicFramePr>
          <p:cNvPr id="8" name="Table 7"/>
          <p:cNvGraphicFramePr>
            <a:graphicFrameLocks noGrp="1"/>
          </p:cNvGraphicFramePr>
          <p:nvPr/>
        </p:nvGraphicFramePr>
        <p:xfrm>
          <a:off x="4876800" y="4038601"/>
          <a:ext cx="3657600" cy="2499625"/>
        </p:xfrm>
        <a:graphic>
          <a:graphicData uri="http://schemas.openxmlformats.org/drawingml/2006/table">
            <a:tbl>
              <a:tblPr firstRow="1" bandRow="1">
                <a:tableStyleId>{5C22544A-7EE6-4342-B048-85BDC9FD1C3A}</a:tableStyleId>
              </a:tblPr>
              <a:tblGrid>
                <a:gridCol w="1752600"/>
                <a:gridCol w="1905000"/>
              </a:tblGrid>
              <a:tr h="4571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o-RO" dirty="0" smtClean="0"/>
                        <a:t>Luna  </a:t>
                      </a:r>
                    </a:p>
                    <a:p>
                      <a:endParaRPr lang="ro-RO"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o-RO" dirty="0" smtClean="0"/>
                        <a:t>Total</a:t>
                      </a:r>
                      <a:r>
                        <a:rPr lang="ro-RO" baseline="0" dirty="0" smtClean="0"/>
                        <a:t> beneficiari</a:t>
                      </a:r>
                      <a:endParaRPr lang="ro-RO" dirty="0" smtClean="0"/>
                    </a:p>
                    <a:p>
                      <a:endParaRPr lang="ro-RO" dirty="0"/>
                    </a:p>
                  </a:txBody>
                  <a:tcPr/>
                </a:tc>
              </a:tr>
              <a:tr h="371909">
                <a:tc>
                  <a:txBody>
                    <a:bodyPr/>
                    <a:lstStyle/>
                    <a:p>
                      <a:r>
                        <a:rPr lang="ro-RO" dirty="0" smtClean="0"/>
                        <a:t>Ian. 2015</a:t>
                      </a:r>
                      <a:endParaRPr lang="ro-RO" dirty="0"/>
                    </a:p>
                  </a:txBody>
                  <a:tcPr/>
                </a:tc>
                <a:tc>
                  <a:txBody>
                    <a:bodyPr/>
                    <a:lstStyle/>
                    <a:p>
                      <a:pPr marL="0" marR="0">
                        <a:spcBef>
                          <a:spcPts val="0"/>
                        </a:spcBef>
                        <a:spcAft>
                          <a:spcPts val="0"/>
                        </a:spcAft>
                      </a:pPr>
                      <a:r>
                        <a:rPr lang="ro-RO" sz="1800" dirty="0">
                          <a:latin typeface="Arial"/>
                          <a:ea typeface="Times New Roman"/>
                          <a:cs typeface="Times New Roman"/>
                        </a:rPr>
                        <a:t>11</a:t>
                      </a:r>
                      <a:endParaRPr lang="ro-RO" sz="1800" dirty="0">
                        <a:latin typeface="Times New Roman"/>
                        <a:ea typeface="Times New Roman"/>
                        <a:cs typeface="Times New Roman"/>
                      </a:endParaRPr>
                    </a:p>
                  </a:txBody>
                  <a:tcPr marL="68580" marR="68580" marT="0" marB="0"/>
                </a:tc>
              </a:tr>
              <a:tr h="371909">
                <a:tc>
                  <a:txBody>
                    <a:bodyPr/>
                    <a:lstStyle/>
                    <a:p>
                      <a:r>
                        <a:rPr lang="ro-RO" dirty="0" smtClean="0"/>
                        <a:t>Feb. 2015</a:t>
                      </a:r>
                      <a:endParaRPr lang="ro-RO" dirty="0"/>
                    </a:p>
                  </a:txBody>
                  <a:tcPr/>
                </a:tc>
                <a:tc>
                  <a:txBody>
                    <a:bodyPr/>
                    <a:lstStyle/>
                    <a:p>
                      <a:pPr marL="0" marR="0">
                        <a:spcBef>
                          <a:spcPts val="0"/>
                        </a:spcBef>
                        <a:spcAft>
                          <a:spcPts val="0"/>
                        </a:spcAft>
                      </a:pPr>
                      <a:r>
                        <a:rPr lang="ro-RO" sz="1800" dirty="0">
                          <a:latin typeface="Arial"/>
                          <a:ea typeface="Times New Roman"/>
                          <a:cs typeface="Times New Roman"/>
                        </a:rPr>
                        <a:t>11</a:t>
                      </a:r>
                      <a:endParaRPr lang="ro-RO" sz="1800" dirty="0">
                        <a:latin typeface="Times New Roman"/>
                        <a:ea typeface="Times New Roman"/>
                        <a:cs typeface="Times New Roman"/>
                      </a:endParaRPr>
                    </a:p>
                  </a:txBody>
                  <a:tcPr marL="68580" marR="68580" marT="0" marB="0"/>
                </a:tc>
              </a:tr>
              <a:tr h="371909">
                <a:tc>
                  <a:txBody>
                    <a:bodyPr/>
                    <a:lstStyle/>
                    <a:p>
                      <a:r>
                        <a:rPr lang="ro-RO" dirty="0" smtClean="0"/>
                        <a:t>Mar. 2015</a:t>
                      </a:r>
                      <a:endParaRPr lang="ro-RO" dirty="0"/>
                    </a:p>
                  </a:txBody>
                  <a:tcPr/>
                </a:tc>
                <a:tc>
                  <a:txBody>
                    <a:bodyPr/>
                    <a:lstStyle/>
                    <a:p>
                      <a:pPr marL="0" marR="0">
                        <a:spcBef>
                          <a:spcPts val="0"/>
                        </a:spcBef>
                        <a:spcAft>
                          <a:spcPts val="0"/>
                        </a:spcAft>
                      </a:pPr>
                      <a:r>
                        <a:rPr lang="ro-RO" sz="1800" dirty="0">
                          <a:latin typeface="Arial"/>
                          <a:ea typeface="Times New Roman"/>
                          <a:cs typeface="Times New Roman"/>
                        </a:rPr>
                        <a:t>11</a:t>
                      </a:r>
                      <a:endParaRPr lang="ro-RO" sz="1800" dirty="0">
                        <a:latin typeface="Times New Roman"/>
                        <a:ea typeface="Times New Roman"/>
                        <a:cs typeface="Times New Roman"/>
                      </a:endParaRPr>
                    </a:p>
                  </a:txBody>
                  <a:tcPr marL="68580" marR="68580" marT="0" marB="0"/>
                </a:tc>
              </a:tr>
              <a:tr h="371909">
                <a:tc>
                  <a:txBody>
                    <a:bodyPr/>
                    <a:lstStyle/>
                    <a:p>
                      <a:r>
                        <a:rPr lang="ro-RO" dirty="0" smtClean="0"/>
                        <a:t>Nov.</a:t>
                      </a:r>
                      <a:r>
                        <a:rPr lang="ro-RO" baseline="0" dirty="0" smtClean="0"/>
                        <a:t> 2015</a:t>
                      </a:r>
                      <a:endParaRPr lang="ro-RO" dirty="0"/>
                    </a:p>
                  </a:txBody>
                  <a:tcPr/>
                </a:tc>
                <a:tc>
                  <a:txBody>
                    <a:bodyPr/>
                    <a:lstStyle/>
                    <a:p>
                      <a:pPr marL="0" marR="0">
                        <a:spcBef>
                          <a:spcPts val="0"/>
                        </a:spcBef>
                        <a:spcAft>
                          <a:spcPts val="0"/>
                        </a:spcAft>
                      </a:pPr>
                      <a:r>
                        <a:rPr lang="ro-RO" sz="1800" dirty="0">
                          <a:latin typeface="Arial"/>
                          <a:ea typeface="Times New Roman"/>
                          <a:cs typeface="Times New Roman"/>
                        </a:rPr>
                        <a:t>3</a:t>
                      </a:r>
                      <a:endParaRPr lang="ro-RO" sz="1800" dirty="0">
                        <a:latin typeface="Times New Roman"/>
                        <a:ea typeface="Times New Roman"/>
                        <a:cs typeface="Times New Roman"/>
                      </a:endParaRPr>
                    </a:p>
                  </a:txBody>
                  <a:tcPr marL="68580" marR="68580" marT="0" marB="0"/>
                </a:tc>
              </a:tr>
              <a:tr h="371909">
                <a:tc>
                  <a:txBody>
                    <a:bodyPr/>
                    <a:lstStyle/>
                    <a:p>
                      <a:r>
                        <a:rPr lang="ro-RO" dirty="0" smtClean="0"/>
                        <a:t>Dec. 2015</a:t>
                      </a:r>
                      <a:endParaRPr lang="ro-RO" dirty="0"/>
                    </a:p>
                  </a:txBody>
                  <a:tcPr/>
                </a:tc>
                <a:tc>
                  <a:txBody>
                    <a:bodyPr/>
                    <a:lstStyle/>
                    <a:p>
                      <a:pPr marL="0" marR="0">
                        <a:spcBef>
                          <a:spcPts val="0"/>
                        </a:spcBef>
                        <a:spcAft>
                          <a:spcPts val="0"/>
                        </a:spcAft>
                      </a:pPr>
                      <a:r>
                        <a:rPr lang="ro-RO" sz="1800" dirty="0">
                          <a:latin typeface="Arial"/>
                          <a:ea typeface="Times New Roman"/>
                          <a:cs typeface="Times New Roman"/>
                        </a:rPr>
                        <a:t>4</a:t>
                      </a:r>
                      <a:endParaRPr lang="ro-RO" sz="1800" dirty="0">
                        <a:latin typeface="Times New Roman"/>
                        <a:ea typeface="Times New Roman"/>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32"/>
          </a:xfrm>
        </p:spPr>
        <p:txBody>
          <a:bodyPr>
            <a:noAutofit/>
          </a:bodyPr>
          <a:lstStyle/>
          <a:p>
            <a:r>
              <a:rPr lang="ro-RO" sz="2800" b="1" dirty="0" smtClean="0"/>
              <a:t>AJUTORUL DE ÎNCĂLZIRE</a:t>
            </a:r>
            <a:r>
              <a:rPr lang="ro-RO" sz="2800" dirty="0" smtClean="0"/>
              <a:t/>
            </a:r>
            <a:br>
              <a:rPr lang="ro-RO" sz="2800" dirty="0" smtClean="0"/>
            </a:br>
            <a:r>
              <a:rPr lang="ro-RO" sz="2800" dirty="0" smtClean="0"/>
              <a:t>-situaţie comparativă – 2013 – 2014 - 2015</a:t>
            </a:r>
            <a:endParaRPr lang="en-US" sz="2800" dirty="0"/>
          </a:p>
        </p:txBody>
      </p:sp>
      <p:sp>
        <p:nvSpPr>
          <p:cNvPr id="3" name="Content Placeholder 2"/>
          <p:cNvSpPr>
            <a:spLocks noGrp="1"/>
          </p:cNvSpPr>
          <p:nvPr>
            <p:ph idx="1"/>
          </p:nvPr>
        </p:nvSpPr>
        <p:spPr>
          <a:xfrm>
            <a:off x="457200" y="1000108"/>
            <a:ext cx="8229600" cy="5715040"/>
          </a:xfrm>
        </p:spPr>
        <p:txBody>
          <a:bodyPr/>
          <a:lstStyle/>
          <a:p>
            <a:r>
              <a:rPr lang="ro-RO" sz="2000" b="1" dirty="0" smtClean="0">
                <a:latin typeface="Calibri" pitchFamily="34" charset="0"/>
                <a:ea typeface="Calibri" pitchFamily="34" charset="0"/>
                <a:cs typeface="Times New Roman" pitchFamily="18" charset="0"/>
              </a:rPr>
              <a:t>Sezonul rece 2012 – 2013 (perioada ianuarie - martie 2013)</a:t>
            </a:r>
          </a:p>
          <a:p>
            <a:pPr>
              <a:buNone/>
            </a:pPr>
            <a:endParaRPr lang="ro-RO" dirty="0" smtClean="0"/>
          </a:p>
          <a:p>
            <a:pPr>
              <a:buNone/>
            </a:pPr>
            <a:endParaRPr lang="ro-RO" dirty="0" smtClean="0"/>
          </a:p>
          <a:p>
            <a:endParaRPr lang="ro-RO" sz="2000" b="1" dirty="0" smtClean="0">
              <a:ea typeface="Calibri" pitchFamily="34" charset="0"/>
              <a:cs typeface="Times New Roman" pitchFamily="18" charset="0"/>
            </a:endParaRPr>
          </a:p>
          <a:p>
            <a:r>
              <a:rPr lang="ro-RO" sz="2000" b="1" dirty="0" smtClean="0">
                <a:ea typeface="Calibri" pitchFamily="34" charset="0"/>
                <a:cs typeface="Times New Roman" pitchFamily="18" charset="0"/>
              </a:rPr>
              <a:t>Sezonul rece 2013 – 2014 (perioada ianuarie - martie 2014)</a:t>
            </a:r>
            <a:endParaRPr lang="en-US" sz="2000" dirty="0" smtClean="0">
              <a:ea typeface="Calibri" pitchFamily="34" charset="0"/>
              <a:cs typeface="Times New Roman" pitchFamily="18" charset="0"/>
            </a:endParaRPr>
          </a:p>
          <a:p>
            <a:pPr>
              <a:buNone/>
            </a:pPr>
            <a:endParaRPr lang="en-US" dirty="0"/>
          </a:p>
        </p:txBody>
      </p:sp>
      <p:graphicFrame>
        <p:nvGraphicFramePr>
          <p:cNvPr id="4" name="Table 3"/>
          <p:cNvGraphicFramePr>
            <a:graphicFrameLocks noGrp="1"/>
          </p:cNvGraphicFramePr>
          <p:nvPr/>
        </p:nvGraphicFramePr>
        <p:xfrm>
          <a:off x="571472" y="1357299"/>
          <a:ext cx="8072496" cy="1428760"/>
        </p:xfrm>
        <a:graphic>
          <a:graphicData uri="http://schemas.openxmlformats.org/drawingml/2006/table">
            <a:tbl>
              <a:tblPr firstRow="1" bandRow="1">
                <a:tableStyleId>{5C22544A-7EE6-4342-B048-85BDC9FD1C3A}</a:tableStyleId>
              </a:tblPr>
              <a:tblGrid>
                <a:gridCol w="1571638"/>
                <a:gridCol w="1928826"/>
                <a:gridCol w="1928826"/>
                <a:gridCol w="2643206"/>
              </a:tblGrid>
              <a:tr h="5650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Luna / tip ajutor</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Energie termică/</a:t>
                      </a:r>
                    </a:p>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Nr. beneficiari</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Gaze naturale/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Nr. beneficiari</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Combustibili solizi sau petrolieri / Nr. beneficiari</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tc>
              </a:tr>
              <a:tr h="25250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Ianuarie</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8878</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81</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675</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r>
              <a:tr h="25250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Februarie</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8904</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81</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682</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r>
              <a:tr h="35868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Martie</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8819</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80</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682</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r>
            </a:tbl>
          </a:graphicData>
        </a:graphic>
      </p:graphicFrame>
      <p:graphicFrame>
        <p:nvGraphicFramePr>
          <p:cNvPr id="5" name="Table 4"/>
          <p:cNvGraphicFramePr>
            <a:graphicFrameLocks noGrp="1"/>
          </p:cNvGraphicFramePr>
          <p:nvPr/>
        </p:nvGraphicFramePr>
        <p:xfrm>
          <a:off x="500034" y="3286123"/>
          <a:ext cx="8143933" cy="1500199"/>
        </p:xfrm>
        <a:graphic>
          <a:graphicData uri="http://schemas.openxmlformats.org/drawingml/2006/table">
            <a:tbl>
              <a:tblPr firstRow="1" bandRow="1">
                <a:tableStyleId>{5C22544A-7EE6-4342-B048-85BDC9FD1C3A}</a:tableStyleId>
              </a:tblPr>
              <a:tblGrid>
                <a:gridCol w="1571636"/>
                <a:gridCol w="2000264"/>
                <a:gridCol w="1928826"/>
                <a:gridCol w="2643207"/>
              </a:tblGrid>
              <a:tr h="5647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Luna / tip ajutor</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Energie termică/</a:t>
                      </a:r>
                    </a:p>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Nr. beneficiari</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Gaze naturale/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Nr. beneficiari</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Combustibili solizi sau petrolieri / Nr. beneficiari</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tc>
              </a:tr>
              <a:tr h="3118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Ianuarie</a:t>
                      </a:r>
                      <a:endParaRPr kumimoji="0" lang="en-US" sz="16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6093</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60</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465</a:t>
                      </a:r>
                      <a:endParaRPr kumimoji="0" lang="en-US" sz="16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r>
              <a:tr h="3118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Februarie</a:t>
                      </a:r>
                      <a:endParaRPr kumimoji="0" lang="en-US" sz="16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6057</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61</a:t>
                      </a:r>
                      <a:endParaRPr kumimoji="0" lang="en-US" sz="16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467</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r>
              <a:tr h="3118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Martie</a:t>
                      </a:r>
                      <a:endParaRPr kumimoji="0" lang="en-US" sz="16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5983</a:t>
                      </a:r>
                      <a:endParaRPr kumimoji="0" lang="en-US" sz="16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61</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471</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r>
            </a:tbl>
          </a:graphicData>
        </a:graphic>
      </p:graphicFrame>
      <p:graphicFrame>
        <p:nvGraphicFramePr>
          <p:cNvPr id="6" name="Table 5"/>
          <p:cNvGraphicFramePr>
            <a:graphicFrameLocks noGrp="1"/>
          </p:cNvGraphicFramePr>
          <p:nvPr/>
        </p:nvGraphicFramePr>
        <p:xfrm>
          <a:off x="500033" y="5286389"/>
          <a:ext cx="8143932" cy="1379408"/>
        </p:xfrm>
        <a:graphic>
          <a:graphicData uri="http://schemas.openxmlformats.org/drawingml/2006/table">
            <a:tbl>
              <a:tblPr firstRow="1" bandRow="1">
                <a:tableStyleId>{5C22544A-7EE6-4342-B048-85BDC9FD1C3A}</a:tableStyleId>
              </a:tblPr>
              <a:tblGrid>
                <a:gridCol w="1557970"/>
                <a:gridCol w="2053687"/>
                <a:gridCol w="1912054"/>
                <a:gridCol w="2620221"/>
              </a:tblGrid>
              <a:tr h="4766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Luna / tip ajutor</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Energie termică/</a:t>
                      </a:r>
                    </a:p>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Nr. beneficiari</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Gaze naturale/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Nr. beneficiari</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Combustibili solizi sau petrolieri / Nr. beneficiari</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tc>
              </a:tr>
              <a:tr h="15526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Ianuarie</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4015</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30</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8</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r>
              <a:tr h="238319">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Februarie</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4013</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30</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3</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r>
              <a:tr h="40404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Martie</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3994</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29</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0</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tc>
              </a:tr>
            </a:tbl>
          </a:graphicData>
        </a:graphic>
      </p:graphicFrame>
      <p:sp>
        <p:nvSpPr>
          <p:cNvPr id="7" name="Rectangle 6"/>
          <p:cNvSpPr/>
          <p:nvPr/>
        </p:nvSpPr>
        <p:spPr>
          <a:xfrm>
            <a:off x="571472" y="4786322"/>
            <a:ext cx="6786610" cy="400110"/>
          </a:xfrm>
          <a:prstGeom prst="rect">
            <a:avLst/>
          </a:prstGeom>
        </p:spPr>
        <p:txBody>
          <a:bodyPr wrap="square">
            <a:spAutoFit/>
          </a:bodyPr>
          <a:lstStyle/>
          <a:p>
            <a:pPr>
              <a:buFont typeface="Arial" pitchFamily="34" charset="0"/>
              <a:buChar char="•"/>
            </a:pPr>
            <a:r>
              <a:rPr lang="ro-RO" sz="2000" b="1" dirty="0" smtClean="0">
                <a:latin typeface="Calibri" pitchFamily="34" charset="0"/>
                <a:ea typeface="Calibri" pitchFamily="34" charset="0"/>
                <a:cs typeface="Times New Roman" pitchFamily="18" charset="0"/>
              </a:rPr>
              <a:t>  Sezonul rece 2014 – 2015 (perioada ianuarie - martie 2015)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28600"/>
            <a:ext cx="8077200" cy="369332"/>
          </a:xfrm>
          <a:prstGeom prst="rect">
            <a:avLst/>
          </a:prstGeom>
        </p:spPr>
        <p:txBody>
          <a:bodyPr wrap="square">
            <a:spAutoFit/>
          </a:bodyPr>
          <a:lstStyle/>
          <a:p>
            <a:pPr algn="just">
              <a:buNone/>
            </a:pPr>
            <a:r>
              <a:rPr lang="ro-RO" b="1" dirty="0" smtClean="0"/>
              <a:t>	</a:t>
            </a:r>
          </a:p>
        </p:txBody>
      </p:sp>
      <p:sp>
        <p:nvSpPr>
          <p:cNvPr id="4" name="Rectangle 3"/>
          <p:cNvSpPr/>
          <p:nvPr/>
        </p:nvSpPr>
        <p:spPr>
          <a:xfrm>
            <a:off x="571500" y="904374"/>
            <a:ext cx="8077200" cy="4524315"/>
          </a:xfrm>
          <a:prstGeom prst="rect">
            <a:avLst/>
          </a:prstGeom>
        </p:spPr>
        <p:txBody>
          <a:bodyPr wrap="square">
            <a:spAutoFit/>
          </a:bodyPr>
          <a:lstStyle/>
          <a:p>
            <a:pPr algn="just"/>
            <a:endParaRPr lang="en-US" b="1" dirty="0" smtClean="0"/>
          </a:p>
          <a:p>
            <a:pPr algn="just">
              <a:buFont typeface="Wingdings" pitchFamily="2" charset="2"/>
              <a:buChar char="Ø"/>
            </a:pPr>
            <a:r>
              <a:rPr lang="en-US" b="1" dirty="0" smtClean="0"/>
              <a:t> 9.303 </a:t>
            </a:r>
            <a:r>
              <a:rPr lang="ro-RO" dirty="0" smtClean="0"/>
              <a:t>de beneficiari de </a:t>
            </a:r>
            <a:r>
              <a:rPr lang="en-US" b="1" u="sng" dirty="0" smtClean="0">
                <a:cs typeface="Arial" charset="0"/>
              </a:rPr>
              <a:t>A</a:t>
            </a:r>
            <a:r>
              <a:rPr lang="ro-RO" b="1" u="sng" dirty="0" err="1" smtClean="0">
                <a:cs typeface="Arial" charset="0"/>
              </a:rPr>
              <a:t>JUTOARE</a:t>
            </a:r>
            <a:r>
              <a:rPr lang="ro-RO" b="1" u="sng" dirty="0" smtClean="0">
                <a:cs typeface="Arial" charset="0"/>
              </a:rPr>
              <a:t> ALIMENTARE </a:t>
            </a:r>
            <a:r>
              <a:rPr lang="ro-RO" dirty="0" err="1" smtClean="0">
                <a:cs typeface="Arial" charset="0"/>
              </a:rPr>
              <a:t>prov</a:t>
            </a:r>
            <a:r>
              <a:rPr lang="en-US" dirty="0" smtClean="0">
                <a:cs typeface="Arial" charset="0"/>
              </a:rPr>
              <a:t>e</a:t>
            </a:r>
            <a:r>
              <a:rPr lang="ro-RO" dirty="0" smtClean="0">
                <a:cs typeface="Arial" charset="0"/>
              </a:rPr>
              <a:t>n</a:t>
            </a:r>
            <a:r>
              <a:rPr lang="en-US" dirty="0" err="1" smtClean="0">
                <a:cs typeface="Arial" charset="0"/>
              </a:rPr>
              <a:t>ite</a:t>
            </a:r>
            <a:r>
              <a:rPr lang="ro-RO" dirty="0" smtClean="0">
                <a:cs typeface="Arial" charset="0"/>
              </a:rPr>
              <a:t> din stocurile de intervenţie comunitare </a:t>
            </a:r>
            <a:r>
              <a:rPr lang="en-US" dirty="0" smtClean="0">
                <a:cs typeface="Arial" charset="0"/>
              </a:rPr>
              <a:t>- POAD  201</a:t>
            </a:r>
            <a:r>
              <a:rPr lang="ro-RO" dirty="0" smtClean="0">
                <a:cs typeface="Arial" charset="0"/>
              </a:rPr>
              <a:t>4</a:t>
            </a:r>
          </a:p>
          <a:p>
            <a:pPr algn="just">
              <a:buFont typeface="Wingdings" pitchFamily="2" charset="2"/>
              <a:buChar char="Ø"/>
            </a:pPr>
            <a:endParaRPr lang="ro-RO" dirty="0" smtClean="0">
              <a:cs typeface="Arial" charset="0"/>
            </a:endParaRPr>
          </a:p>
          <a:p>
            <a:pPr marL="285750" indent="-285750">
              <a:buFont typeface="Wingdings" panose="05000000000000000000" pitchFamily="2" charset="2"/>
              <a:buChar char="Ø"/>
            </a:pPr>
            <a:r>
              <a:rPr lang="en-US" dirty="0" smtClean="0">
                <a:cs typeface="Arial" charset="0"/>
              </a:rPr>
              <a:t> </a:t>
            </a:r>
            <a:r>
              <a:rPr lang="ro-RO" dirty="0" smtClean="0">
                <a:cs typeface="Arial" charset="0"/>
              </a:rPr>
              <a:t>plata salariului pentru </a:t>
            </a:r>
            <a:r>
              <a:rPr lang="fr-FR" b="1" u="sng" dirty="0"/>
              <a:t>232</a:t>
            </a:r>
            <a:r>
              <a:rPr lang="fr-FR" u="sng" dirty="0"/>
              <a:t> </a:t>
            </a:r>
            <a:r>
              <a:rPr lang="fr-FR" b="1" u="sng" dirty="0"/>
              <a:t>de  </a:t>
            </a:r>
            <a:r>
              <a:rPr lang="fr-FR" b="1" u="sng" dirty="0" err="1"/>
              <a:t>asistenţi</a:t>
            </a:r>
            <a:r>
              <a:rPr lang="fr-FR" b="1" u="sng" dirty="0"/>
              <a:t> </a:t>
            </a:r>
            <a:r>
              <a:rPr lang="fr-FR" b="1" u="sng" dirty="0" err="1"/>
              <a:t>personali</a:t>
            </a:r>
            <a:r>
              <a:rPr lang="fr-FR" b="1" u="sng" dirty="0"/>
              <a:t> ai </a:t>
            </a:r>
            <a:r>
              <a:rPr lang="fr-FR" b="1" u="sng" dirty="0" err="1"/>
              <a:t>persoanelor</a:t>
            </a:r>
            <a:r>
              <a:rPr lang="fr-FR" b="1" u="sng" dirty="0"/>
              <a:t> </a:t>
            </a:r>
            <a:r>
              <a:rPr lang="fr-FR" b="1" u="sng" dirty="0" err="1"/>
              <a:t>cu</a:t>
            </a:r>
            <a:r>
              <a:rPr lang="fr-FR" b="1" u="sng" dirty="0"/>
              <a:t> handicap </a:t>
            </a:r>
            <a:r>
              <a:rPr lang="fr-FR" b="1" u="sng" dirty="0" err="1"/>
              <a:t>grav</a:t>
            </a:r>
            <a:r>
              <a:rPr lang="fr-FR" dirty="0"/>
              <a:t> , </a:t>
            </a:r>
            <a:r>
              <a:rPr lang="fr-FR" dirty="0" err="1"/>
              <a:t>din</a:t>
            </a:r>
            <a:r>
              <a:rPr lang="fr-FR" dirty="0"/>
              <a:t> care </a:t>
            </a:r>
            <a:r>
              <a:rPr lang="fr-FR" dirty="0" smtClean="0"/>
              <a:t>:</a:t>
            </a:r>
            <a:endParaRPr lang="ro-RO" dirty="0" smtClean="0"/>
          </a:p>
          <a:p>
            <a:pPr marL="285750" indent="-285750">
              <a:buFont typeface="Wingdings" panose="05000000000000000000" pitchFamily="2" charset="2"/>
              <a:buChar char="Ø"/>
            </a:pPr>
            <a:endParaRPr lang="en-US" dirty="0"/>
          </a:p>
          <a:p>
            <a:r>
              <a:rPr lang="fr-FR" dirty="0"/>
              <a:t>           </a:t>
            </a:r>
            <a:r>
              <a:rPr lang="fr-FR" b="1" dirty="0"/>
              <a:t>- 93</a:t>
            </a:r>
            <a:r>
              <a:rPr lang="fr-FR" dirty="0"/>
              <a:t> </a:t>
            </a:r>
            <a:r>
              <a:rPr lang="fr-FR" dirty="0" err="1"/>
              <a:t>asistenţi</a:t>
            </a:r>
            <a:r>
              <a:rPr lang="fr-FR" dirty="0"/>
              <a:t> </a:t>
            </a:r>
            <a:r>
              <a:rPr lang="fr-FR" dirty="0" err="1"/>
              <a:t>personali</a:t>
            </a:r>
            <a:r>
              <a:rPr lang="fr-FR" dirty="0"/>
              <a:t> </a:t>
            </a:r>
            <a:r>
              <a:rPr lang="fr-FR" dirty="0" err="1"/>
              <a:t>angajaţi</a:t>
            </a:r>
            <a:r>
              <a:rPr lang="fr-FR" dirty="0"/>
              <a:t> </a:t>
            </a:r>
            <a:r>
              <a:rPr lang="fr-FR" dirty="0" err="1"/>
              <a:t>pentru</a:t>
            </a:r>
            <a:r>
              <a:rPr lang="fr-FR" dirty="0"/>
              <a:t> </a:t>
            </a:r>
            <a:r>
              <a:rPr lang="fr-FR" b="1" dirty="0" err="1"/>
              <a:t>copii</a:t>
            </a:r>
            <a:r>
              <a:rPr lang="fr-FR" dirty="0"/>
              <a:t> </a:t>
            </a:r>
            <a:r>
              <a:rPr lang="fr-FR" dirty="0" err="1"/>
              <a:t>încadraţi</a:t>
            </a:r>
            <a:r>
              <a:rPr lang="fr-FR" dirty="0"/>
              <a:t> </a:t>
            </a:r>
            <a:r>
              <a:rPr lang="fr-FR" dirty="0" err="1"/>
              <a:t>în</a:t>
            </a:r>
            <a:r>
              <a:rPr lang="fr-FR" dirty="0"/>
              <a:t> </a:t>
            </a:r>
            <a:r>
              <a:rPr lang="fr-FR" dirty="0" err="1"/>
              <a:t>grad</a:t>
            </a:r>
            <a:r>
              <a:rPr lang="fr-FR" dirty="0"/>
              <a:t> de handicap </a:t>
            </a:r>
            <a:r>
              <a:rPr lang="fr-FR" dirty="0" err="1"/>
              <a:t>grav</a:t>
            </a:r>
            <a:r>
              <a:rPr lang="fr-FR" dirty="0"/>
              <a:t> </a:t>
            </a:r>
            <a:r>
              <a:rPr lang="fr-FR" dirty="0" err="1"/>
              <a:t>cu</a:t>
            </a:r>
            <a:r>
              <a:rPr lang="fr-FR" dirty="0"/>
              <a:t> </a:t>
            </a:r>
            <a:r>
              <a:rPr lang="fr-FR" dirty="0" err="1"/>
              <a:t>asistent</a:t>
            </a:r>
            <a:r>
              <a:rPr lang="fr-FR" dirty="0"/>
              <a:t> </a:t>
            </a:r>
            <a:r>
              <a:rPr lang="fr-FR" dirty="0" err="1"/>
              <a:t>personal</a:t>
            </a:r>
            <a:r>
              <a:rPr lang="fr-FR" dirty="0" smtClean="0"/>
              <a:t>;</a:t>
            </a:r>
            <a:endParaRPr lang="ro-RO" dirty="0" smtClean="0"/>
          </a:p>
          <a:p>
            <a:endParaRPr lang="en-US" dirty="0"/>
          </a:p>
          <a:p>
            <a:r>
              <a:rPr lang="fr-FR" dirty="0"/>
              <a:t>           - </a:t>
            </a:r>
            <a:r>
              <a:rPr lang="fr-FR" b="1" dirty="0"/>
              <a:t>139</a:t>
            </a:r>
            <a:r>
              <a:rPr lang="fr-FR" dirty="0"/>
              <a:t>  </a:t>
            </a:r>
            <a:r>
              <a:rPr lang="fr-FR" dirty="0" err="1"/>
              <a:t>asistenţi</a:t>
            </a:r>
            <a:r>
              <a:rPr lang="fr-FR" dirty="0"/>
              <a:t> </a:t>
            </a:r>
            <a:r>
              <a:rPr lang="fr-FR" dirty="0" err="1"/>
              <a:t>personali</a:t>
            </a:r>
            <a:r>
              <a:rPr lang="fr-FR" dirty="0"/>
              <a:t> </a:t>
            </a:r>
            <a:r>
              <a:rPr lang="fr-FR" dirty="0" err="1"/>
              <a:t>angajaţi</a:t>
            </a:r>
            <a:r>
              <a:rPr lang="fr-FR" dirty="0"/>
              <a:t> </a:t>
            </a:r>
            <a:r>
              <a:rPr lang="fr-FR" dirty="0" err="1"/>
              <a:t>pentru</a:t>
            </a:r>
            <a:r>
              <a:rPr lang="fr-FR" dirty="0"/>
              <a:t> </a:t>
            </a:r>
            <a:r>
              <a:rPr lang="fr-FR" b="1" dirty="0" err="1"/>
              <a:t>persoane</a:t>
            </a:r>
            <a:r>
              <a:rPr lang="fr-FR" b="1" dirty="0"/>
              <a:t> adulte </a:t>
            </a:r>
            <a:r>
              <a:rPr lang="fr-FR" dirty="0" err="1"/>
              <a:t>încadrate</a:t>
            </a:r>
            <a:r>
              <a:rPr lang="fr-FR" dirty="0"/>
              <a:t> </a:t>
            </a:r>
            <a:r>
              <a:rPr lang="fr-FR" dirty="0" err="1"/>
              <a:t>în</a:t>
            </a:r>
            <a:r>
              <a:rPr lang="fr-FR" dirty="0"/>
              <a:t> </a:t>
            </a:r>
            <a:r>
              <a:rPr lang="fr-FR" dirty="0" err="1"/>
              <a:t>grad</a:t>
            </a:r>
            <a:r>
              <a:rPr lang="fr-FR" dirty="0"/>
              <a:t> de handicap </a:t>
            </a:r>
            <a:r>
              <a:rPr lang="fr-FR" dirty="0" err="1"/>
              <a:t>grav</a:t>
            </a:r>
            <a:r>
              <a:rPr lang="fr-FR" dirty="0"/>
              <a:t> </a:t>
            </a:r>
            <a:r>
              <a:rPr lang="fr-FR" dirty="0" err="1"/>
              <a:t>cu</a:t>
            </a:r>
            <a:r>
              <a:rPr lang="fr-FR" dirty="0"/>
              <a:t> </a:t>
            </a:r>
            <a:r>
              <a:rPr lang="fr-FR" dirty="0" err="1"/>
              <a:t>asistent</a:t>
            </a:r>
            <a:r>
              <a:rPr lang="fr-FR" dirty="0"/>
              <a:t> </a:t>
            </a:r>
            <a:r>
              <a:rPr lang="fr-FR" dirty="0" err="1"/>
              <a:t>personal</a:t>
            </a:r>
            <a:r>
              <a:rPr lang="fr-FR" dirty="0" smtClean="0"/>
              <a:t>;</a:t>
            </a:r>
            <a:endParaRPr lang="ro-RO" dirty="0" smtClean="0"/>
          </a:p>
          <a:p>
            <a:endParaRPr lang="en-US" dirty="0"/>
          </a:p>
          <a:p>
            <a:pPr marL="285750" indent="-285750">
              <a:buFont typeface="Wingdings" panose="05000000000000000000" pitchFamily="2" charset="2"/>
              <a:buChar char="Ø"/>
            </a:pPr>
            <a:r>
              <a:rPr lang="en-US" b="1" dirty="0" smtClean="0">
                <a:cs typeface="Arial" charset="0"/>
              </a:rPr>
              <a:t> </a:t>
            </a:r>
            <a:r>
              <a:rPr lang="ro-RO" b="1" u="sng" dirty="0"/>
              <a:t>1346 beneficiari de indemnizaţie lunară</a:t>
            </a:r>
            <a:r>
              <a:rPr lang="ro-RO" b="1" dirty="0"/>
              <a:t>, </a:t>
            </a:r>
            <a:r>
              <a:rPr lang="ro-RO" dirty="0"/>
              <a:t>din care </a:t>
            </a:r>
            <a:r>
              <a:rPr lang="ro-RO" b="1" dirty="0"/>
              <a:t>1217 persoane adulte</a:t>
            </a:r>
            <a:r>
              <a:rPr lang="ro-RO" dirty="0"/>
              <a:t> şi </a:t>
            </a:r>
            <a:r>
              <a:rPr lang="ro-RO" b="1" dirty="0"/>
              <a:t>129 copii</a:t>
            </a:r>
            <a:r>
              <a:rPr lang="ro-RO" dirty="0"/>
              <a:t>.</a:t>
            </a:r>
            <a:endParaRPr lang="en-US" dirty="0"/>
          </a:p>
          <a:p>
            <a:pPr algn="just">
              <a:buFont typeface="Wingdings" pitchFamily="2" charset="2"/>
              <a:buChar char="Ø"/>
            </a:pPr>
            <a:endParaRPr lang="en-US" b="1" u="sng" dirty="0" smtClean="0">
              <a:cs typeface="Arial" charset="0"/>
            </a:endParaRPr>
          </a:p>
        </p:txBody>
      </p:sp>
      <p:sp>
        <p:nvSpPr>
          <p:cNvPr id="5" name="Rectangle 4"/>
          <p:cNvSpPr/>
          <p:nvPr/>
        </p:nvSpPr>
        <p:spPr>
          <a:xfrm>
            <a:off x="533400" y="152400"/>
            <a:ext cx="8153400" cy="523220"/>
          </a:xfrm>
          <a:prstGeom prst="rect">
            <a:avLst/>
          </a:prstGeom>
        </p:spPr>
        <p:txBody>
          <a:bodyPr wrap="square">
            <a:spAutoFit/>
          </a:bodyPr>
          <a:lstStyle/>
          <a:p>
            <a:r>
              <a:rPr lang="en-US" sz="2800" b="1" u="sng" dirty="0" err="1" smtClean="0"/>
              <a:t>Alte</a:t>
            </a:r>
            <a:r>
              <a:rPr lang="en-US" sz="2800" b="1" u="sng" dirty="0" smtClean="0"/>
              <a:t> b</a:t>
            </a:r>
            <a:r>
              <a:rPr lang="ro-RO" sz="2800" b="1" u="sng" dirty="0" err="1" smtClean="0"/>
              <a:t>eneficii</a:t>
            </a:r>
            <a:r>
              <a:rPr lang="ro-RO" sz="2800" b="1" u="sng" dirty="0" smtClean="0"/>
              <a:t> acordate de către ASCO in anul 2015</a:t>
            </a:r>
            <a:endParaRPr lang="ro-RO" sz="2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28600"/>
            <a:ext cx="8077200" cy="369332"/>
          </a:xfrm>
          <a:prstGeom prst="rect">
            <a:avLst/>
          </a:prstGeom>
        </p:spPr>
        <p:txBody>
          <a:bodyPr wrap="square">
            <a:spAutoFit/>
          </a:bodyPr>
          <a:lstStyle/>
          <a:p>
            <a:pPr algn="just">
              <a:buNone/>
            </a:pPr>
            <a:r>
              <a:rPr lang="ro-RO" b="1" dirty="0" smtClean="0"/>
              <a:t>	</a:t>
            </a:r>
          </a:p>
        </p:txBody>
      </p:sp>
      <p:sp>
        <p:nvSpPr>
          <p:cNvPr id="4" name="Rectangle 3"/>
          <p:cNvSpPr/>
          <p:nvPr/>
        </p:nvSpPr>
        <p:spPr>
          <a:xfrm>
            <a:off x="381000" y="904375"/>
            <a:ext cx="8534400" cy="5909310"/>
          </a:xfrm>
          <a:prstGeom prst="rect">
            <a:avLst/>
          </a:prstGeom>
        </p:spPr>
        <p:txBody>
          <a:bodyPr wrap="square">
            <a:spAutoFit/>
          </a:bodyPr>
          <a:lstStyle/>
          <a:p>
            <a:pPr marL="285750" indent="-285750" algn="just">
              <a:buFont typeface="Wingdings" panose="05000000000000000000" pitchFamily="2" charset="2"/>
              <a:buChar char="Ø"/>
            </a:pPr>
            <a:r>
              <a:rPr lang="ro-RO" b="1" dirty="0" smtClean="0"/>
              <a:t> 928 </a:t>
            </a:r>
            <a:r>
              <a:rPr lang="ro-RO" b="1" dirty="0"/>
              <a:t>dispoziţii</a:t>
            </a:r>
            <a:r>
              <a:rPr lang="ro-RO" dirty="0"/>
              <a:t> privind acordarea, modificarea, suspendarea, repunerea sau încetarea dreptului la alocaţia pentru susţinerea </a:t>
            </a:r>
            <a:r>
              <a:rPr lang="ro-RO" dirty="0" smtClean="0"/>
              <a:t>familiei</a:t>
            </a:r>
          </a:p>
          <a:p>
            <a:pPr algn="just">
              <a:buFont typeface="Wingdings" pitchFamily="2" charset="2"/>
              <a:buChar char="Ø"/>
            </a:pPr>
            <a:r>
              <a:rPr lang="ro-RO" b="1" dirty="0" smtClean="0"/>
              <a:t>  730 anchete</a:t>
            </a:r>
            <a:r>
              <a:rPr lang="ro-RO" dirty="0" smtClean="0"/>
              <a:t> </a:t>
            </a:r>
            <a:r>
              <a:rPr lang="ro-RO" dirty="0"/>
              <a:t>sociale la domiciliul solicitanţilor conform prevederilor Legii 277/2010. </a:t>
            </a:r>
            <a:endParaRPr lang="en-US" dirty="0"/>
          </a:p>
          <a:p>
            <a:pPr marL="285750" lvl="0" indent="-285750">
              <a:buFont typeface="Wingdings" panose="05000000000000000000" pitchFamily="2" charset="2"/>
              <a:buChar char="Ø"/>
            </a:pPr>
            <a:r>
              <a:rPr lang="ro-RO" b="1" dirty="0"/>
              <a:t>7 anchete sociale solicitate de DGASPC Bihor</a:t>
            </a:r>
            <a:endParaRPr lang="en-US" dirty="0"/>
          </a:p>
          <a:p>
            <a:pPr marL="285750" lvl="0" indent="-285750">
              <a:buFont typeface="Wingdings" panose="05000000000000000000" pitchFamily="2" charset="2"/>
              <a:buChar char="Ø"/>
            </a:pPr>
            <a:r>
              <a:rPr lang="ro-RO" b="1" dirty="0"/>
              <a:t>102 de anchete sociale în vederea integrării copiilor în  învăţământul  </a:t>
            </a:r>
            <a:r>
              <a:rPr lang="ro-RO" b="1" dirty="0" smtClean="0"/>
              <a:t>special</a:t>
            </a:r>
            <a:endParaRPr lang="en-US" dirty="0"/>
          </a:p>
          <a:p>
            <a:pPr marL="285750" lvl="0" indent="-285750">
              <a:buFont typeface="Wingdings" panose="05000000000000000000" pitchFamily="2" charset="2"/>
              <a:buChar char="Ø"/>
            </a:pPr>
            <a:r>
              <a:rPr lang="ro-RO" b="1" dirty="0"/>
              <a:t>6 anchete solicitate de alte instituţii şi </a:t>
            </a:r>
            <a:r>
              <a:rPr lang="ro-RO" b="1" dirty="0" smtClean="0"/>
              <a:t>fundaţii</a:t>
            </a:r>
            <a:endParaRPr lang="en-US" dirty="0"/>
          </a:p>
          <a:p>
            <a:pPr marL="285750" lvl="0" indent="-285750">
              <a:buFont typeface="Wingdings" panose="05000000000000000000" pitchFamily="2" charset="2"/>
              <a:buChar char="Ø"/>
            </a:pPr>
            <a:r>
              <a:rPr lang="ro-RO" b="1" dirty="0"/>
              <a:t>7 cazuri de înregistrare tardivă a </a:t>
            </a:r>
            <a:r>
              <a:rPr lang="ro-RO" b="1" dirty="0" smtClean="0"/>
              <a:t>naşterii</a:t>
            </a:r>
          </a:p>
          <a:p>
            <a:pPr marL="285750" indent="-285750">
              <a:buFont typeface="Wingdings" panose="05000000000000000000" pitchFamily="2" charset="2"/>
              <a:buChar char="Ø"/>
            </a:pPr>
            <a:r>
              <a:rPr lang="ro-RO" b="1" dirty="0"/>
              <a:t>179 de verificări în teren, la domiciliul </a:t>
            </a:r>
            <a:r>
              <a:rPr lang="ro-RO" b="1" dirty="0" smtClean="0"/>
              <a:t>copiilor lipsiti de grija unuia sau a ambilor parinti plecati la munca in străinătate</a:t>
            </a:r>
            <a:endParaRPr lang="en-US" dirty="0"/>
          </a:p>
          <a:p>
            <a:pPr marL="285750" indent="-285750">
              <a:buFont typeface="Wingdings" panose="05000000000000000000" pitchFamily="2" charset="2"/>
              <a:buChar char="Ø"/>
            </a:pPr>
            <a:r>
              <a:rPr lang="ro-RO" b="1" dirty="0"/>
              <a:t>102 de anchete sociale în vederea integrării copiilor în  învăţământul </a:t>
            </a:r>
            <a:r>
              <a:rPr lang="ro-RO" b="1" dirty="0" smtClean="0"/>
              <a:t>special</a:t>
            </a:r>
          </a:p>
          <a:p>
            <a:pPr marL="285750" indent="-285750">
              <a:buFont typeface="Wingdings" panose="05000000000000000000" pitchFamily="2" charset="2"/>
              <a:buChar char="Ø"/>
            </a:pPr>
            <a:r>
              <a:rPr lang="ro-RO" b="1" dirty="0"/>
              <a:t>843 anchete sociale </a:t>
            </a:r>
            <a:r>
              <a:rPr lang="ro-RO" dirty="0"/>
              <a:t>pentru solicitanţii/ beneficiarii de </a:t>
            </a:r>
            <a:r>
              <a:rPr lang="ro-RO" b="1" dirty="0"/>
              <a:t>venit minim </a:t>
            </a:r>
            <a:r>
              <a:rPr lang="ro-RO" b="1" dirty="0" smtClean="0"/>
              <a:t>garantat</a:t>
            </a:r>
            <a:endParaRPr lang="ro-RO" dirty="0" smtClean="0"/>
          </a:p>
          <a:p>
            <a:pPr marL="285750" indent="-285750">
              <a:buFont typeface="Wingdings" panose="05000000000000000000" pitchFamily="2" charset="2"/>
              <a:buChar char="Ø"/>
            </a:pPr>
            <a:r>
              <a:rPr lang="ro-RO" b="1" dirty="0"/>
              <a:t>16 grile de evaluare medico-socială pentru internarea în unităţi de asistenţă medico-socială</a:t>
            </a:r>
            <a:endParaRPr lang="en-US" dirty="0"/>
          </a:p>
          <a:p>
            <a:pPr marL="285750" indent="-285750">
              <a:buFont typeface="Wingdings" panose="05000000000000000000" pitchFamily="2" charset="2"/>
              <a:buChar char="Ø"/>
            </a:pPr>
            <a:r>
              <a:rPr lang="ro-RO" dirty="0"/>
              <a:t>s-au efectuat </a:t>
            </a:r>
            <a:r>
              <a:rPr lang="ro-RO" b="1" dirty="0"/>
              <a:t>3043</a:t>
            </a:r>
            <a:r>
              <a:rPr lang="ro-RO" dirty="0"/>
              <a:t> </a:t>
            </a:r>
            <a:r>
              <a:rPr lang="ro-RO" b="1" dirty="0"/>
              <a:t>anchete sociale </a:t>
            </a:r>
            <a:r>
              <a:rPr lang="ro-RO" dirty="0"/>
              <a:t>pentru </a:t>
            </a:r>
            <a:r>
              <a:rPr lang="ro-RO" b="1" dirty="0"/>
              <a:t>persoane cu </a:t>
            </a:r>
            <a:r>
              <a:rPr lang="ro-RO" b="1" dirty="0" smtClean="0"/>
              <a:t>handicap</a:t>
            </a:r>
          </a:p>
          <a:p>
            <a:pPr marL="285750" indent="-285750">
              <a:buFont typeface="Wingdings" panose="05000000000000000000" pitchFamily="2" charset="2"/>
              <a:buChar char="Ø"/>
            </a:pPr>
            <a:r>
              <a:rPr lang="ro-RO" b="1" dirty="0" smtClean="0"/>
              <a:t>10 anchete sociale </a:t>
            </a:r>
            <a:r>
              <a:rPr lang="ro-RO" dirty="0" smtClean="0"/>
              <a:t>pentru </a:t>
            </a:r>
            <a:r>
              <a:rPr lang="ro-RO" b="1" dirty="0" smtClean="0"/>
              <a:t>internarea </a:t>
            </a:r>
            <a:r>
              <a:rPr lang="ro-RO" b="1" dirty="0"/>
              <a:t>în centru </a:t>
            </a:r>
            <a:r>
              <a:rPr lang="ro-RO" b="1" dirty="0" smtClean="0"/>
              <a:t>rezidenţial </a:t>
            </a:r>
          </a:p>
          <a:p>
            <a:pPr marL="285750" indent="-285750">
              <a:buFont typeface="Wingdings" panose="05000000000000000000" pitchFamily="2" charset="2"/>
              <a:buChar char="Ø"/>
            </a:pPr>
            <a:r>
              <a:rPr lang="ro-RO" b="1" dirty="0" smtClean="0"/>
              <a:t>406 </a:t>
            </a:r>
            <a:r>
              <a:rPr lang="ro-RO" b="1" dirty="0"/>
              <a:t>solicitări locuinţe/ spaţii de cazare şi anchete sociale </a:t>
            </a:r>
            <a:r>
              <a:rPr lang="ro-RO" dirty="0"/>
              <a:t>pentru clarificarea situaţiei locative </a:t>
            </a:r>
            <a:endParaRPr lang="ro-RO" dirty="0" smtClean="0"/>
          </a:p>
          <a:p>
            <a:pPr marL="285750" indent="-285750">
              <a:buFont typeface="Wingdings" panose="05000000000000000000" pitchFamily="2" charset="2"/>
              <a:buChar char="Ø"/>
            </a:pPr>
            <a:r>
              <a:rPr lang="ro-RO" b="1" dirty="0"/>
              <a:t>12 acţiuni</a:t>
            </a:r>
            <a:r>
              <a:rPr lang="ro-RO" dirty="0"/>
              <a:t> comune cu Poliţia, Jandarmeria, </a:t>
            </a:r>
            <a:r>
              <a:rPr lang="ro-RO" dirty="0" smtClean="0"/>
              <a:t>DGASPC, </a:t>
            </a:r>
            <a:r>
              <a:rPr lang="ro-RO" dirty="0"/>
              <a:t>identificându-se  </a:t>
            </a:r>
            <a:r>
              <a:rPr lang="ro-RO" b="1" dirty="0"/>
              <a:t>86</a:t>
            </a:r>
            <a:r>
              <a:rPr lang="ro-RO" dirty="0"/>
              <a:t> de persoane care practicau </a:t>
            </a:r>
            <a:r>
              <a:rPr lang="ro-RO" b="1" dirty="0"/>
              <a:t>cerşetoria sau persoane fără adăpost;</a:t>
            </a:r>
            <a:endParaRPr lang="en-US" b="1" dirty="0"/>
          </a:p>
          <a:p>
            <a:pPr marL="285750" indent="-285750">
              <a:buFont typeface="Wingdings" panose="05000000000000000000" pitchFamily="2" charset="2"/>
              <a:buChar char="Ø"/>
            </a:pPr>
            <a:r>
              <a:rPr lang="ro-RO" b="1" dirty="0"/>
              <a:t>232</a:t>
            </a:r>
            <a:r>
              <a:rPr lang="ro-RO" dirty="0"/>
              <a:t> </a:t>
            </a:r>
            <a:r>
              <a:rPr lang="ro-RO" b="1" dirty="0"/>
              <a:t>verificări a activităţii asistenţilor personali</a:t>
            </a:r>
            <a:r>
              <a:rPr lang="ro-RO" dirty="0"/>
              <a:t>, la domiciliul persoanelor cu handicap grav. </a:t>
            </a:r>
            <a:endParaRPr lang="en-US" dirty="0"/>
          </a:p>
        </p:txBody>
      </p:sp>
      <p:sp>
        <p:nvSpPr>
          <p:cNvPr id="5" name="Rectangle 4"/>
          <p:cNvSpPr/>
          <p:nvPr/>
        </p:nvSpPr>
        <p:spPr>
          <a:xfrm>
            <a:off x="533400" y="152400"/>
            <a:ext cx="8153400" cy="523220"/>
          </a:xfrm>
          <a:prstGeom prst="rect">
            <a:avLst/>
          </a:prstGeom>
        </p:spPr>
        <p:txBody>
          <a:bodyPr wrap="square">
            <a:spAutoFit/>
          </a:bodyPr>
          <a:lstStyle/>
          <a:p>
            <a:endParaRPr lang="ro-RO" sz="2800" dirty="0"/>
          </a:p>
        </p:txBody>
      </p:sp>
      <p:sp>
        <p:nvSpPr>
          <p:cNvPr id="6" name="Rectangle 5"/>
          <p:cNvSpPr/>
          <p:nvPr/>
        </p:nvSpPr>
        <p:spPr>
          <a:xfrm>
            <a:off x="685800" y="228600"/>
            <a:ext cx="7848600" cy="646331"/>
          </a:xfrm>
          <a:prstGeom prst="rect">
            <a:avLst/>
          </a:prstGeom>
        </p:spPr>
        <p:txBody>
          <a:bodyPr wrap="square">
            <a:spAutoFit/>
          </a:bodyPr>
          <a:lstStyle/>
          <a:p>
            <a:pPr algn="ctr"/>
            <a:r>
              <a:rPr lang="ro-RO" b="1" i="1" u="sng" dirty="0" smtClean="0">
                <a:cs typeface="Arial" charset="0"/>
              </a:rPr>
              <a:t>ALTE </a:t>
            </a:r>
            <a:r>
              <a:rPr lang="ro-RO" b="1" i="1" u="sng" dirty="0">
                <a:cs typeface="Arial" charset="0"/>
              </a:rPr>
              <a:t>ACTIVITATĂŢI, ACŢIUNI REALIZATE IN VEDEREA ACORDĂRII BENEFICIILOR/SERVICIILOR SOCIALE: </a:t>
            </a:r>
            <a:endParaRPr lang="en-US" b="1" i="1" u="sng" dirty="0">
              <a:cs typeface="Arial" charset="0"/>
            </a:endParaRPr>
          </a:p>
        </p:txBody>
      </p:sp>
    </p:spTree>
    <p:extLst>
      <p:ext uri="{BB962C8B-B14F-4D97-AF65-F5344CB8AC3E}">
        <p14:creationId xmlns:p14="http://schemas.microsoft.com/office/powerpoint/2010/main" xmlns="" val="11931839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sz="3600" b="1" dirty="0" smtClean="0"/>
              <a:t>ALOCAŢII/ </a:t>
            </a:r>
            <a:r>
              <a:rPr lang="ro-RO" sz="3600" b="1" dirty="0" err="1" smtClean="0"/>
              <a:t>ÎNDEMNIZATII</a:t>
            </a:r>
            <a:r>
              <a:rPr lang="ro-RO" sz="3600" b="1" dirty="0" smtClean="0"/>
              <a:t> </a:t>
            </a:r>
            <a:r>
              <a:rPr lang="ro-RO" b="1" dirty="0" smtClean="0"/>
              <a:t/>
            </a:r>
            <a:br>
              <a:rPr lang="ro-RO" b="1" dirty="0" smtClean="0"/>
            </a:br>
            <a:r>
              <a:rPr lang="ro-RO" sz="3600" b="1" dirty="0" smtClean="0"/>
              <a:t>solicitate şi stabilite în 2015</a:t>
            </a:r>
            <a:endParaRPr lang="ro-RO" sz="3600" b="1" dirty="0"/>
          </a:p>
        </p:txBody>
      </p:sp>
      <p:graphicFrame>
        <p:nvGraphicFramePr>
          <p:cNvPr id="4" name="Content Placeholder 3"/>
          <p:cNvGraphicFramePr>
            <a:graphicFrameLocks noGrp="1"/>
          </p:cNvGraphicFramePr>
          <p:nvPr>
            <p:ph idx="1"/>
          </p:nvPr>
        </p:nvGraphicFramePr>
        <p:xfrm>
          <a:off x="457200" y="1447800"/>
          <a:ext cx="3657600" cy="2362200"/>
        </p:xfrm>
        <a:graphic>
          <a:graphicData uri="http://schemas.openxmlformats.org/drawingml/2006/table">
            <a:tbl>
              <a:tblPr firstRow="1" bandRow="1">
                <a:tableStyleId>{5C22544A-7EE6-4342-B048-85BDC9FD1C3A}</a:tableStyleId>
              </a:tblPr>
              <a:tblGrid>
                <a:gridCol w="2286000"/>
                <a:gridCol w="1371600"/>
              </a:tblGrid>
              <a:tr h="1057701">
                <a:tc>
                  <a:txBody>
                    <a:bodyPr/>
                    <a:lstStyle/>
                    <a:p>
                      <a:r>
                        <a:rPr lang="ro-RO" dirty="0" smtClean="0"/>
                        <a:t>Alocaţie</a:t>
                      </a:r>
                      <a:r>
                        <a:rPr lang="ro-RO" baseline="0" dirty="0" smtClean="0"/>
                        <a:t> pentru susţinerea familiei</a:t>
                      </a:r>
                      <a:endParaRPr lang="ro-RO" dirty="0" smtClean="0"/>
                    </a:p>
                  </a:txBody>
                  <a:tcPr/>
                </a:tc>
                <a:tc>
                  <a:txBody>
                    <a:bodyPr/>
                    <a:lstStyle/>
                    <a:p>
                      <a:r>
                        <a:rPr lang="ro-RO" dirty="0" smtClean="0"/>
                        <a:t>Nr. dosare in plata</a:t>
                      </a:r>
                      <a:endParaRPr lang="ro-RO" dirty="0"/>
                    </a:p>
                  </a:txBody>
                  <a:tcPr/>
                </a:tc>
              </a:tr>
              <a:tr h="423081">
                <a:tc>
                  <a:txBody>
                    <a:bodyPr/>
                    <a:lstStyle/>
                    <a:p>
                      <a:r>
                        <a:rPr lang="ro-RO" dirty="0" smtClean="0"/>
                        <a:t>Familii </a:t>
                      </a:r>
                      <a:endParaRPr lang="ro-RO" dirty="0"/>
                    </a:p>
                  </a:txBody>
                  <a:tcPr/>
                </a:tc>
                <a:tc>
                  <a:txBody>
                    <a:bodyPr/>
                    <a:lstStyle/>
                    <a:p>
                      <a:r>
                        <a:rPr lang="ro-RO" dirty="0" smtClean="0"/>
                        <a:t>189</a:t>
                      </a:r>
                      <a:endParaRPr lang="ro-RO" dirty="0"/>
                    </a:p>
                  </a:txBody>
                  <a:tcPr/>
                </a:tc>
              </a:tr>
              <a:tr h="458337">
                <a:tc>
                  <a:txBody>
                    <a:bodyPr/>
                    <a:lstStyle/>
                    <a:p>
                      <a:r>
                        <a:rPr lang="ro-RO" dirty="0" smtClean="0"/>
                        <a:t>Familii monoparentale</a:t>
                      </a:r>
                      <a:endParaRPr lang="ro-RO" dirty="0"/>
                    </a:p>
                  </a:txBody>
                  <a:tcPr/>
                </a:tc>
                <a:tc>
                  <a:txBody>
                    <a:bodyPr/>
                    <a:lstStyle/>
                    <a:p>
                      <a:r>
                        <a:rPr lang="ro-RO" dirty="0" smtClean="0"/>
                        <a:t>251</a:t>
                      </a:r>
                      <a:endParaRPr lang="ro-RO" dirty="0"/>
                    </a:p>
                  </a:txBody>
                  <a:tcPr/>
                </a:tc>
              </a:tr>
              <a:tr h="423081">
                <a:tc>
                  <a:txBody>
                    <a:bodyPr/>
                    <a:lstStyle/>
                    <a:p>
                      <a:r>
                        <a:rPr lang="ro-RO" dirty="0" smtClean="0"/>
                        <a:t>TOTAL</a:t>
                      </a:r>
                      <a:endParaRPr lang="ro-RO" dirty="0"/>
                    </a:p>
                  </a:txBody>
                  <a:tcPr/>
                </a:tc>
                <a:tc>
                  <a:txBody>
                    <a:bodyPr/>
                    <a:lstStyle/>
                    <a:p>
                      <a:r>
                        <a:rPr lang="ro-RO" dirty="0" smtClean="0"/>
                        <a:t>440</a:t>
                      </a:r>
                      <a:endParaRPr lang="ro-RO" dirty="0"/>
                    </a:p>
                  </a:txBody>
                  <a:tcPr/>
                </a:tc>
              </a:tr>
            </a:tbl>
          </a:graphicData>
        </a:graphic>
      </p:graphicFrame>
      <p:graphicFrame>
        <p:nvGraphicFramePr>
          <p:cNvPr id="5" name="Table 4"/>
          <p:cNvGraphicFramePr>
            <a:graphicFrameLocks noGrp="1"/>
          </p:cNvGraphicFramePr>
          <p:nvPr/>
        </p:nvGraphicFramePr>
        <p:xfrm>
          <a:off x="4267200" y="1447801"/>
          <a:ext cx="4267200" cy="2362200"/>
        </p:xfrm>
        <a:graphic>
          <a:graphicData uri="http://schemas.openxmlformats.org/drawingml/2006/table">
            <a:tbl>
              <a:tblPr firstRow="1" bandRow="1">
                <a:tableStyleId>{5C22544A-7EE6-4342-B048-85BDC9FD1C3A}</a:tableStyleId>
              </a:tblPr>
              <a:tblGrid>
                <a:gridCol w="3048000"/>
                <a:gridCol w="1219200"/>
              </a:tblGrid>
              <a:tr h="771329">
                <a:tc>
                  <a:txBody>
                    <a:bodyPr/>
                    <a:lstStyle/>
                    <a:p>
                      <a:r>
                        <a:rPr lang="ro-RO" dirty="0" smtClean="0"/>
                        <a:t>Indemnizaţii</a:t>
                      </a:r>
                      <a:r>
                        <a:rPr lang="ro-RO" baseline="0" dirty="0" smtClean="0"/>
                        <a:t> pt. creşterea /îngrijirea copilului</a:t>
                      </a:r>
                      <a:endParaRPr lang="ro-RO" dirty="0"/>
                    </a:p>
                  </a:txBody>
                  <a:tcPr/>
                </a:tc>
                <a:tc>
                  <a:txBody>
                    <a:bodyPr/>
                    <a:lstStyle/>
                    <a:p>
                      <a:r>
                        <a:rPr lang="ro-RO" dirty="0" smtClean="0"/>
                        <a:t>Nr. dosare</a:t>
                      </a:r>
                      <a:endParaRPr lang="ro-RO" dirty="0"/>
                    </a:p>
                  </a:txBody>
                  <a:tcPr/>
                </a:tc>
              </a:tr>
              <a:tr h="369379">
                <a:tc>
                  <a:txBody>
                    <a:bodyPr/>
                    <a:lstStyle/>
                    <a:p>
                      <a:r>
                        <a:rPr lang="ro-RO" dirty="0" smtClean="0"/>
                        <a:t>până la 1 an</a:t>
                      </a:r>
                      <a:endParaRPr lang="ro-RO" dirty="0"/>
                    </a:p>
                  </a:txBody>
                  <a:tcPr/>
                </a:tc>
                <a:tc>
                  <a:txBody>
                    <a:bodyPr/>
                    <a:lstStyle/>
                    <a:p>
                      <a:r>
                        <a:rPr lang="ro-RO" dirty="0" smtClean="0"/>
                        <a:t>214</a:t>
                      </a:r>
                      <a:endParaRPr lang="ro-RO" dirty="0"/>
                    </a:p>
                  </a:txBody>
                  <a:tcPr/>
                </a:tc>
              </a:tr>
              <a:tr h="3693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o-RO" dirty="0" smtClean="0"/>
                        <a:t>până la 2 ani</a:t>
                      </a:r>
                    </a:p>
                  </a:txBody>
                  <a:tcPr/>
                </a:tc>
                <a:tc>
                  <a:txBody>
                    <a:bodyPr/>
                    <a:lstStyle/>
                    <a:p>
                      <a:r>
                        <a:rPr lang="ro-RO" dirty="0" smtClean="0"/>
                        <a:t>1350</a:t>
                      </a:r>
                      <a:endParaRPr lang="ro-RO" dirty="0"/>
                    </a:p>
                  </a:txBody>
                  <a:tcPr/>
                </a:tc>
              </a:tr>
              <a:tr h="3693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o-RO" dirty="0" smtClean="0"/>
                        <a:t>până la 3 ani</a:t>
                      </a:r>
                    </a:p>
                  </a:txBody>
                  <a:tcPr/>
                </a:tc>
                <a:tc>
                  <a:txBody>
                    <a:bodyPr/>
                    <a:lstStyle/>
                    <a:p>
                      <a:r>
                        <a:rPr lang="ro-RO" dirty="0" smtClean="0"/>
                        <a:t>21</a:t>
                      </a:r>
                      <a:endParaRPr lang="ro-RO" dirty="0"/>
                    </a:p>
                  </a:txBody>
                  <a:tcPr/>
                </a:tc>
              </a:tr>
              <a:tr h="4827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o-RO" dirty="0" smtClean="0"/>
                        <a:t>cu vârsta intre 0-7 ani</a:t>
                      </a:r>
                    </a:p>
                  </a:txBody>
                  <a:tcPr/>
                </a:tc>
                <a:tc>
                  <a:txBody>
                    <a:bodyPr/>
                    <a:lstStyle/>
                    <a:p>
                      <a:r>
                        <a:rPr lang="ro-RO" dirty="0" smtClean="0"/>
                        <a:t>96</a:t>
                      </a:r>
                    </a:p>
                  </a:txBody>
                  <a:tcPr/>
                </a:tc>
              </a:tr>
            </a:tbl>
          </a:graphicData>
        </a:graphic>
      </p:graphicFrame>
      <p:graphicFrame>
        <p:nvGraphicFramePr>
          <p:cNvPr id="6" name="Table 5"/>
          <p:cNvGraphicFramePr>
            <a:graphicFrameLocks noGrp="1"/>
          </p:cNvGraphicFramePr>
          <p:nvPr/>
        </p:nvGraphicFramePr>
        <p:xfrm>
          <a:off x="1524000" y="3962401"/>
          <a:ext cx="6172200" cy="2438399"/>
        </p:xfrm>
        <a:graphic>
          <a:graphicData uri="http://schemas.openxmlformats.org/drawingml/2006/table">
            <a:tbl>
              <a:tblPr firstRow="1" bandRow="1">
                <a:tableStyleId>{5C22544A-7EE6-4342-B048-85BDC9FD1C3A}</a:tableStyleId>
              </a:tblPr>
              <a:tblGrid>
                <a:gridCol w="4488872"/>
                <a:gridCol w="1683328"/>
              </a:tblGrid>
              <a:tr h="564682">
                <a:tc>
                  <a:txBody>
                    <a:bodyPr/>
                    <a:lstStyle/>
                    <a:p>
                      <a:r>
                        <a:rPr lang="ro-RO" dirty="0" smtClean="0"/>
                        <a:t>Stimulente</a:t>
                      </a:r>
                      <a:r>
                        <a:rPr lang="ro-RO" baseline="0" dirty="0" smtClean="0"/>
                        <a:t> şi alte drepturi băneşti</a:t>
                      </a:r>
                      <a:endParaRPr lang="ro-RO" dirty="0"/>
                    </a:p>
                  </a:txBody>
                  <a:tcPr/>
                </a:tc>
                <a:tc>
                  <a:txBody>
                    <a:bodyPr/>
                    <a:lstStyle/>
                    <a:p>
                      <a:r>
                        <a:rPr lang="ro-RO" dirty="0" smtClean="0"/>
                        <a:t>Nr. dosare</a:t>
                      </a:r>
                      <a:endParaRPr lang="ro-RO" dirty="0"/>
                    </a:p>
                  </a:txBody>
                  <a:tcPr/>
                </a:tc>
              </a:tr>
              <a:tr h="504180">
                <a:tc>
                  <a:txBody>
                    <a:bodyPr/>
                    <a:lstStyle/>
                    <a:p>
                      <a:r>
                        <a:rPr lang="ro-RO" dirty="0" smtClean="0"/>
                        <a:t>Stimulent de inserţie</a:t>
                      </a:r>
                    </a:p>
                  </a:txBody>
                  <a:tcPr/>
                </a:tc>
                <a:tc>
                  <a:txBody>
                    <a:bodyPr/>
                    <a:lstStyle/>
                    <a:p>
                      <a:r>
                        <a:rPr lang="ro-RO" dirty="0" smtClean="0"/>
                        <a:t>434</a:t>
                      </a:r>
                      <a:endParaRPr lang="ro-RO" dirty="0"/>
                    </a:p>
                  </a:txBody>
                  <a:tcPr/>
                </a:tc>
              </a:tr>
              <a:tr h="865357">
                <a:tc>
                  <a:txBody>
                    <a:bodyPr/>
                    <a:lstStyle/>
                    <a:p>
                      <a:r>
                        <a:rPr lang="ro-RO" dirty="0" smtClean="0"/>
                        <a:t>Drepturi băneşti în perioada suprapunerii</a:t>
                      </a:r>
                      <a:r>
                        <a:rPr lang="ro-RO" baseline="0" dirty="0" smtClean="0"/>
                        <a:t> concediilor de creştere a copiilor</a:t>
                      </a:r>
                      <a:endParaRPr lang="ro-RO" dirty="0"/>
                    </a:p>
                  </a:txBody>
                  <a:tcPr/>
                </a:tc>
                <a:tc>
                  <a:txBody>
                    <a:bodyPr/>
                    <a:lstStyle/>
                    <a:p>
                      <a:r>
                        <a:rPr lang="ro-RO" dirty="0" smtClean="0"/>
                        <a:t>74</a:t>
                      </a:r>
                      <a:endParaRPr lang="ro-RO" dirty="0"/>
                    </a:p>
                  </a:txBody>
                  <a:tcPr/>
                </a:tc>
              </a:tr>
              <a:tr h="504180">
                <a:tc>
                  <a:txBody>
                    <a:bodyPr/>
                    <a:lstStyle/>
                    <a:p>
                      <a:r>
                        <a:rPr lang="ro-RO" dirty="0" smtClean="0"/>
                        <a:t>Alocaţii</a:t>
                      </a:r>
                      <a:r>
                        <a:rPr lang="ro-RO" baseline="0" dirty="0" smtClean="0"/>
                        <a:t> </a:t>
                      </a:r>
                      <a:r>
                        <a:rPr lang="ro-RO" dirty="0" smtClean="0"/>
                        <a:t>de stat</a:t>
                      </a:r>
                      <a:endParaRPr lang="ro-RO" dirty="0"/>
                    </a:p>
                  </a:txBody>
                  <a:tcPr/>
                </a:tc>
                <a:tc>
                  <a:txBody>
                    <a:bodyPr/>
                    <a:lstStyle/>
                    <a:p>
                      <a:r>
                        <a:rPr lang="ro-RO" dirty="0" smtClean="0"/>
                        <a:t>436</a:t>
                      </a:r>
                      <a:endParaRPr lang="ro-RO" dirty="0"/>
                    </a:p>
                  </a:txBody>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1424</TotalTime>
  <Words>4439</Words>
  <Application>Microsoft Office PowerPoint</Application>
  <PresentationFormat>On-screen Show (4:3)</PresentationFormat>
  <Paragraphs>541</Paragraphs>
  <Slides>33</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Office Theme</vt:lpstr>
      <vt:lpstr>Slide</vt:lpstr>
      <vt:lpstr>  ADMINISTRAŢIA SOCIALĂ COMUNITARĂ  ORADEA  </vt:lpstr>
      <vt:lpstr>Slide 2</vt:lpstr>
      <vt:lpstr>CUM FACEM?</vt:lpstr>
      <vt:lpstr> Beneficii acordate de către ASCO in anul 2015 </vt:lpstr>
      <vt:lpstr> AJUTORUL DE ÎNCĂLZIRE </vt:lpstr>
      <vt:lpstr>AJUTORUL DE ÎNCĂLZIRE -situaţie comparativă – 2013 – 2014 - 2015</vt:lpstr>
      <vt:lpstr>Slide 7</vt:lpstr>
      <vt:lpstr>Slide 8</vt:lpstr>
      <vt:lpstr>ALOCAŢII/ ÎNDEMNIZATII  solicitate şi stabilite în 2015</vt:lpstr>
      <vt:lpstr>Servicii şi programe sociale ASCO</vt:lpstr>
      <vt:lpstr>Slide 11</vt:lpstr>
      <vt:lpstr>“SINGURI ACASĂ- ai grijă de copiii tăi oriunde te afli!” </vt:lpstr>
      <vt:lpstr>Slide 13</vt:lpstr>
      <vt:lpstr>          Centrul de Îngrijire şi Educaţie Timpurie – Creşe (CIET) - 13 creşe cu program de zi cu o capacitate de aproximativ 520 de locuri-   COPII FERICIŢI = PĂRINŢI MULŢUMIŢI   Pornind de la premisa că educaţia este procesul prin care se realizează formarea şi dezvoltarea personalităţii umane,  activitatea CIET are la bază următoarele  principii şi valori:   fiecare copil este unic, cu nevoile lui specifice şi particulare;               educaţia este continuă;             fiecare act de îngrijire este un demers educativ.               dezvoltarea copilului este dependentă de ocaziile pe care i le oferă rutina zilnică                învăţarea se realizează prin explorări şi experienţe în situaţii de joc  </vt:lpstr>
      <vt:lpstr>              - In anul 2015 au fost inscrisi aproximativ 580 de copii cu varste cuprinse intre 10 luni si  4 ani.  - In luna iunie - 2015, s-a organizat sesiunea de înscriere a copiilor la creşă pentru anul şcolar 2015-2016. Toţi cei 346 de copii înscrişi în luna iunie au fost admişi să frecventeze creşele din municipiul Oradea</vt:lpstr>
      <vt:lpstr>Slide 16</vt:lpstr>
      <vt:lpstr>Slide 17</vt:lpstr>
      <vt:lpstr>            Acţiunea  “Prânzul pe roţi pentru oamenii străzii”     </vt:lpstr>
      <vt:lpstr>Slide 19</vt:lpstr>
      <vt:lpstr>  CENTRUL SOCIAL CU DESTINATIE MULTIFUNCTIONALA CANDEO   str. Iuliu Maniu nr. 20   </vt:lpstr>
      <vt:lpstr>  CENTRUL SOCIAL CU DESTINATIE MULTIFUNCTIONALA DIGNITAS  str. Eftimie Murgu nr. 20   </vt:lpstr>
      <vt:lpstr>Centrul de cazare temporară nr. 1 str. Octavian Goga nr. 4 - servicii de informare şi consiliere - </vt:lpstr>
      <vt:lpstr>Centrele de cazare temporară nr. 2 si 3 str. Atelierelor nr. 13  </vt:lpstr>
      <vt:lpstr>  PARTENERIATE ÎN DESFĂŞURARE ÎN ANUL 2015 </vt:lpstr>
      <vt:lpstr>PARTENERIATE ÎN DESFĂŞURARE ÎN ANUL 2015</vt:lpstr>
      <vt:lpstr>Centrul de Reintegrare Socială - str. Vămii nr. 34/A - cu o capacitate de 48 de locuri-</vt:lpstr>
      <vt:lpstr> ACORDAREA DE SUBVENŢII ÎN BAZA LEGII NR. 34/1998,   ASOCIAŢIILOR ŞI FUNDAŢIILOR ROMÂNE CU PERSONALITATE JURIDICĂ,  CARE ÎNFIINŢEAZĂ ŞI ADMINISTREAZĂ UNITĂŢI DE ASISTENŢĂ SOCIALĂ   PE RAZA MUNICIPIULUI ORADEA </vt:lpstr>
      <vt:lpstr>  </vt:lpstr>
      <vt:lpstr>GALA VOLUNTARIATULUI  în domeniul asistenţei sociale  2015  – editia a III-a</vt:lpstr>
      <vt:lpstr>Ziua veteranilor de razboi (29 aprilie) şi  Ziua internaţională a persoanelor vârstnice (1 octombrie)</vt:lpstr>
      <vt:lpstr>Slide 31</vt:lpstr>
      <vt:lpstr> OBIECTIVE 2016 </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ADMINISTRAŢIA SOCIALĂ COMUNITARĂ  ORADEA</dc:title>
  <dc:creator>Adina Ciucioiu</dc:creator>
  <cp:lastModifiedBy>mirela.macra</cp:lastModifiedBy>
  <cp:revision>128</cp:revision>
  <dcterms:created xsi:type="dcterms:W3CDTF">2006-08-16T00:00:00Z</dcterms:created>
  <dcterms:modified xsi:type="dcterms:W3CDTF">2016-01-28T11:24:40Z</dcterms:modified>
</cp:coreProperties>
</file>