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1" r:id="rId6"/>
    <p:sldId id="260" r:id="rId7"/>
    <p:sldId id="282" r:id="rId8"/>
    <p:sldId id="261" r:id="rId9"/>
    <p:sldId id="283"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4" r:id="rId27"/>
    <p:sldId id="278" r:id="rId28"/>
    <p:sldId id="285" r:id="rId29"/>
    <p:sldId id="279" r:id="rId30"/>
    <p:sldId id="280" r:id="rId3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008"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ro-RO"/>
  <c:style val="26"/>
  <c:chart>
    <c:view3D>
      <c:depthPercent val="100"/>
      <c:rAngAx val="1"/>
    </c:view3D>
    <c:plotArea>
      <c:layout>
        <c:manualLayout>
          <c:layoutTarget val="inner"/>
          <c:xMode val="edge"/>
          <c:yMode val="edge"/>
          <c:x val="8.2164328657314725E-2"/>
          <c:y val="8.4985835694051746E-3"/>
          <c:w val="0.55110220440881763"/>
          <c:h val="0.85835694050991507"/>
        </c:manualLayout>
      </c:layout>
      <c:bar3DChart>
        <c:barDir val="col"/>
        <c:grouping val="stacked"/>
        <c:ser>
          <c:idx val="1"/>
          <c:order val="0"/>
          <c:tx>
            <c:strRef>
              <c:f>Sheet1!$B$1</c:f>
              <c:strCache>
                <c:ptCount val="1"/>
                <c:pt idx="0">
                  <c:v>Certificate de urbanism /clădiri/publicitate/rețele</c:v>
                </c:pt>
              </c:strCache>
            </c:strRef>
          </c:tx>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4009</c:v>
                </c:pt>
                <c:pt idx="1">
                  <c:v>3981</c:v>
                </c:pt>
                <c:pt idx="2">
                  <c:v>4663</c:v>
                </c:pt>
                <c:pt idx="3">
                  <c:v>5000</c:v>
                </c:pt>
                <c:pt idx="4">
                  <c:v>5953</c:v>
                </c:pt>
              </c:numCache>
            </c:numRef>
          </c:val>
        </c:ser>
        <c:ser>
          <c:idx val="2"/>
          <c:order val="1"/>
          <c:tx>
            <c:strRef>
              <c:f>Sheet1!$C$1</c:f>
              <c:strCache>
                <c:ptCount val="1"/>
                <c:pt idx="0">
                  <c:v>Autorizații de construire/ clădiri / publicitate/rețele</c:v>
                </c:pt>
              </c:strCache>
            </c:strRef>
          </c:tx>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1919</c:v>
                </c:pt>
                <c:pt idx="1">
                  <c:v>1882</c:v>
                </c:pt>
                <c:pt idx="2">
                  <c:v>1205</c:v>
                </c:pt>
                <c:pt idx="3">
                  <c:v>2276</c:v>
                </c:pt>
                <c:pt idx="4">
                  <c:v>2425</c:v>
                </c:pt>
              </c:numCache>
            </c:numRef>
          </c:val>
        </c:ser>
        <c:ser>
          <c:idx val="3"/>
          <c:order val="2"/>
          <c:tx>
            <c:strRef>
              <c:f>Sheet1!$D$1</c:f>
              <c:strCache>
                <c:ptCount val="1"/>
                <c:pt idx="0">
                  <c:v>Autorizații de desființare</c:v>
                </c:pt>
              </c:strCache>
            </c:strRef>
          </c:tx>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95</c:v>
                </c:pt>
                <c:pt idx="1">
                  <c:v>96</c:v>
                </c:pt>
                <c:pt idx="2">
                  <c:v>116</c:v>
                </c:pt>
                <c:pt idx="3">
                  <c:v>116</c:v>
                </c:pt>
                <c:pt idx="4">
                  <c:v>122</c:v>
                </c:pt>
              </c:numCache>
            </c:numRef>
          </c:val>
        </c:ser>
        <c:ser>
          <c:idx val="4"/>
          <c:order val="3"/>
          <c:tx>
            <c:strRef>
              <c:f>Sheet1!$E$1</c:f>
              <c:strCache>
                <c:ptCount val="1"/>
                <c:pt idx="0">
                  <c:v>Cereri, sesizări, reclamații</c:v>
                </c:pt>
              </c:strCache>
            </c:strRef>
          </c:tx>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pt idx="0">
                  <c:v>819</c:v>
                </c:pt>
                <c:pt idx="1">
                  <c:v>979</c:v>
                </c:pt>
                <c:pt idx="2">
                  <c:v>1595</c:v>
                </c:pt>
                <c:pt idx="3">
                  <c:v>1878</c:v>
                </c:pt>
                <c:pt idx="4">
                  <c:v>2336</c:v>
                </c:pt>
              </c:numCache>
            </c:numRef>
          </c:val>
        </c:ser>
        <c:ser>
          <c:idx val="5"/>
          <c:order val="4"/>
          <c:tx>
            <c:strRef>
              <c:f>Sheet1!$F$1</c:f>
              <c:strCache>
                <c:ptCount val="1"/>
                <c:pt idx="0">
                  <c:v>Cereri recepție lucrări</c:v>
                </c:pt>
              </c:strCache>
            </c:strRef>
          </c:tx>
          <c:cat>
            <c:numRef>
              <c:f>Sheet1!$A$2:$A$6</c:f>
              <c:numCache>
                <c:formatCode>General</c:formatCode>
                <c:ptCount val="5"/>
                <c:pt idx="0">
                  <c:v>2012</c:v>
                </c:pt>
                <c:pt idx="1">
                  <c:v>2013</c:v>
                </c:pt>
                <c:pt idx="2">
                  <c:v>2014</c:v>
                </c:pt>
                <c:pt idx="3">
                  <c:v>2015</c:v>
                </c:pt>
                <c:pt idx="4">
                  <c:v>2016</c:v>
                </c:pt>
              </c:numCache>
            </c:numRef>
          </c:cat>
          <c:val>
            <c:numRef>
              <c:f>Sheet1!$F$2:$F$6</c:f>
              <c:numCache>
                <c:formatCode>General</c:formatCode>
                <c:ptCount val="5"/>
                <c:pt idx="0">
                  <c:v>547</c:v>
                </c:pt>
                <c:pt idx="1">
                  <c:v>302</c:v>
                </c:pt>
                <c:pt idx="2">
                  <c:v>327</c:v>
                </c:pt>
                <c:pt idx="3">
                  <c:v>687</c:v>
                </c:pt>
                <c:pt idx="4">
                  <c:v>357</c:v>
                </c:pt>
              </c:numCache>
            </c:numRef>
          </c:val>
        </c:ser>
        <c:dLbls/>
        <c:shape val="cylinder"/>
        <c:axId val="57721600"/>
        <c:axId val="57723136"/>
        <c:axId val="0"/>
      </c:bar3DChart>
      <c:catAx>
        <c:axId val="57721600"/>
        <c:scaling>
          <c:orientation val="minMax"/>
        </c:scaling>
        <c:axPos val="b"/>
        <c:numFmt formatCode="General" sourceLinked="1"/>
        <c:tickLblPos val="nextTo"/>
        <c:crossAx val="57723136"/>
        <c:crosses val="autoZero"/>
        <c:auto val="1"/>
        <c:lblAlgn val="ctr"/>
        <c:lblOffset val="100"/>
      </c:catAx>
      <c:valAx>
        <c:axId val="57723136"/>
        <c:scaling>
          <c:orientation val="minMax"/>
        </c:scaling>
        <c:axPos val="l"/>
        <c:majorGridlines/>
        <c:numFmt formatCode="General" sourceLinked="1"/>
        <c:tickLblPos val="nextTo"/>
        <c:crossAx val="57721600"/>
        <c:crosses val="autoZero"/>
        <c:crossBetween val="between"/>
      </c:valAx>
    </c:plotArea>
    <c:legend>
      <c:legendPos val="r"/>
      <c:layout>
        <c:manualLayout>
          <c:xMode val="edge"/>
          <c:yMode val="edge"/>
          <c:x val="0.66132274963605253"/>
          <c:y val="7.3654521998309533E-2"/>
          <c:w val="0.32264528674806381"/>
          <c:h val="0.72804543499860108"/>
        </c:manualLayout>
      </c:layout>
    </c:legend>
    <c:plotVisOnly val="1"/>
    <c:dispBlanksAs val="gap"/>
  </c:chart>
  <c:txPr>
    <a:bodyPr/>
    <a:lstStyle/>
    <a:p>
      <a:pPr>
        <a:defRPr sz="1800"/>
      </a:pPr>
      <a:endParaRPr lang="ro-R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o-RO"/>
  <c:style val="26"/>
  <c:chart>
    <c:title>
      <c:tx>
        <c:rich>
          <a:bodyPr/>
          <a:lstStyle/>
          <a:p>
            <a:pPr>
              <a:defRPr/>
            </a:pPr>
            <a:r>
              <a:rPr lang="en-GB"/>
              <a:t>Autorizaţii emise pe domenii de autorizare</a:t>
            </a:r>
          </a:p>
        </c:rich>
      </c:tx>
      <c:layout/>
    </c:title>
    <c:plotArea>
      <c:layout>
        <c:manualLayout>
          <c:layoutTarget val="inner"/>
          <c:xMode val="edge"/>
          <c:yMode val="edge"/>
          <c:x val="0.10159322887669349"/>
          <c:y val="0.27179069528073696"/>
          <c:w val="0.75671624380285796"/>
          <c:h val="0.72820930471926293"/>
        </c:manualLayout>
      </c:layout>
      <c:ofPieChart>
        <c:ofPieType val="pie"/>
        <c:varyColors val="1"/>
        <c:ser>
          <c:idx val="0"/>
          <c:order val="0"/>
          <c:tx>
            <c:strRef>
              <c:f>Sheet1!$B$1</c:f>
              <c:strCache>
                <c:ptCount val="1"/>
                <c:pt idx="0">
                  <c:v>Autorizatii emise pe tip de autorizatie</c:v>
                </c:pt>
              </c:strCache>
            </c:strRef>
          </c:tx>
          <c:dPt>
            <c:idx val="1"/>
          </c:dPt>
          <c:dPt>
            <c:idx val="3"/>
          </c:dPt>
          <c:dLbls>
            <c:dLblPos val="bestFit"/>
            <c:showVal val="1"/>
            <c:showLeaderLines val="1"/>
          </c:dLbls>
          <c:cat>
            <c:strRef>
              <c:f>Sheet1!$A$2:$A$6</c:f>
              <c:strCache>
                <c:ptCount val="5"/>
                <c:pt idx="0">
                  <c:v>Autorizații publicitate</c:v>
                </c:pt>
                <c:pt idx="1">
                  <c:v>Autorizaţii reţele</c:v>
                </c:pt>
                <c:pt idx="2">
                  <c:v>Autorizaţii amplasamente pe domeniul public</c:v>
                </c:pt>
                <c:pt idx="3">
                  <c:v>Autorizaţii de construire - clădiri</c:v>
                </c:pt>
                <c:pt idx="4">
                  <c:v>Autorizaţii desfiinţare</c:v>
                </c:pt>
              </c:strCache>
            </c:strRef>
          </c:cat>
          <c:val>
            <c:numRef>
              <c:f>Sheet1!$B$2:$B$6</c:f>
              <c:numCache>
                <c:formatCode>General</c:formatCode>
                <c:ptCount val="5"/>
                <c:pt idx="0">
                  <c:v>336</c:v>
                </c:pt>
                <c:pt idx="1">
                  <c:v>666</c:v>
                </c:pt>
                <c:pt idx="2">
                  <c:v>36</c:v>
                </c:pt>
                <c:pt idx="3">
                  <c:v>1265</c:v>
                </c:pt>
                <c:pt idx="4">
                  <c:v>122</c:v>
                </c:pt>
              </c:numCache>
            </c:numRef>
          </c:val>
        </c:ser>
        <c:dLbls/>
        <c:gapWidth val="100"/>
        <c:secondPieSize val="75"/>
        <c:serLines/>
      </c:ofPieChart>
    </c:plotArea>
    <c:legend>
      <c:legendPos val="t"/>
      <c:legendEntry>
        <c:idx val="3"/>
        <c:txPr>
          <a:bodyPr/>
          <a:lstStyle/>
          <a:p>
            <a:pPr>
              <a:defRPr sz="1100"/>
            </a:pPr>
            <a:endParaRPr lang="ro-RO"/>
          </a:p>
        </c:txPr>
      </c:legendEntry>
      <c:layout>
        <c:manualLayout>
          <c:xMode val="edge"/>
          <c:yMode val="edge"/>
          <c:x val="0.14322794877912992"/>
          <c:y val="0.13019607843137254"/>
          <c:w val="0.77583366473130255"/>
          <c:h val="0.12311872780608307"/>
        </c:manualLayout>
      </c:layout>
      <c:txPr>
        <a:bodyPr/>
        <a:lstStyle/>
        <a:p>
          <a:pPr>
            <a:defRPr sz="1100"/>
          </a:pPr>
          <a:endParaRPr lang="ro-RO"/>
        </a:p>
      </c:txPr>
    </c:legend>
    <c:plotVisOnly val="1"/>
    <c:dispBlanksAs val="zero"/>
  </c:chart>
  <c:txPr>
    <a:bodyPr/>
    <a:lstStyle/>
    <a:p>
      <a:pPr>
        <a:defRPr sz="1800"/>
      </a:pPr>
      <a:endParaRPr lang="ro-R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o-RO"/>
  <c:style val="26"/>
  <c:chart>
    <c:title>
      <c:tx>
        <c:rich>
          <a:bodyPr/>
          <a:lstStyle/>
          <a:p>
            <a:pPr>
              <a:defRPr/>
            </a:pPr>
            <a:r>
              <a:rPr lang="en-GB"/>
              <a:t>Autorizaţii - intrare în legalitate</a:t>
            </a:r>
          </a:p>
        </c:rich>
      </c:tx>
      <c:layout/>
    </c:title>
    <c:view3D>
      <c:rotX val="30"/>
      <c:perspective val="30"/>
    </c:view3D>
    <c:plotArea>
      <c:layout>
        <c:manualLayout>
          <c:layoutTarget val="inner"/>
          <c:xMode val="edge"/>
          <c:yMode val="edge"/>
          <c:x val="7.0826306913997022E-2"/>
          <c:y val="0.22658610271903326"/>
          <c:w val="0.57166947723440809"/>
          <c:h val="0.6404833836858006"/>
        </c:manualLayout>
      </c:layout>
      <c:pie3DChart>
        <c:varyColors val="1"/>
        <c:ser>
          <c:idx val="0"/>
          <c:order val="0"/>
          <c:tx>
            <c:strRef>
              <c:f>Sheet1!$B$1</c:f>
              <c:strCache>
                <c:ptCount val="1"/>
                <c:pt idx="0">
                  <c:v>Autorizatii - intrare in legalitate</c:v>
                </c:pt>
              </c:strCache>
            </c:strRef>
          </c:tx>
          <c:explosion val="25"/>
          <c:dPt>
            <c:idx val="1"/>
          </c:dPt>
          <c:dLbls>
            <c:showVal val="1"/>
            <c:showLeaderLines val="1"/>
          </c:dLbls>
          <c:cat>
            <c:strRef>
              <c:f>Sheet1!$A$2:$A$3</c:f>
              <c:strCache>
                <c:ptCount val="2"/>
                <c:pt idx="0">
                  <c:v>Autorizatii</c:v>
                </c:pt>
                <c:pt idx="1">
                  <c:v>Autorizatii -intrare in legalitate</c:v>
                </c:pt>
              </c:strCache>
            </c:strRef>
          </c:cat>
          <c:val>
            <c:numRef>
              <c:f>Sheet1!$B$2:$B$3</c:f>
              <c:numCache>
                <c:formatCode>General</c:formatCode>
                <c:ptCount val="2"/>
                <c:pt idx="0">
                  <c:v>1387</c:v>
                </c:pt>
                <c:pt idx="1">
                  <c:v>166</c:v>
                </c:pt>
              </c:numCache>
            </c:numRef>
          </c:val>
        </c:ser>
        <c:dLbls/>
      </c:pie3DChart>
    </c:plotArea>
    <c:legend>
      <c:legendPos val="r"/>
      <c:layout>
        <c:manualLayout>
          <c:xMode val="edge"/>
          <c:yMode val="edge"/>
          <c:x val="0.69637066200058351"/>
          <c:y val="0.31722054380664994"/>
          <c:w val="0.28676595349823691"/>
          <c:h val="0.38758555915804654"/>
        </c:manualLayout>
      </c:layout>
    </c:legend>
    <c:plotVisOnly val="1"/>
    <c:dispBlanksAs val="zero"/>
  </c:chart>
  <c:txPr>
    <a:bodyPr/>
    <a:lstStyle/>
    <a:p>
      <a:pPr>
        <a:defRPr sz="1800"/>
      </a:pPr>
      <a:endParaRPr lang="ro-RO"/>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o-RO"/>
  <c:style val="18"/>
  <c:chart>
    <c:title>
      <c:tx>
        <c:rich>
          <a:bodyPr/>
          <a:lstStyle/>
          <a:p>
            <a:pPr>
              <a:defRPr sz="1198" b="1" i="0" u="none" strike="noStrike" baseline="0">
                <a:solidFill>
                  <a:srgbClr val="000000"/>
                </a:solidFill>
                <a:latin typeface="Calibri"/>
                <a:ea typeface="Calibri"/>
                <a:cs typeface="Calibri"/>
              </a:defRPr>
            </a:pPr>
            <a:r>
              <a:rPr lang="en-US" sz="1198" dirty="0"/>
              <a:t>TOTAL CERERI </a:t>
            </a:r>
            <a:r>
              <a:rPr lang="en-US" sz="1198" dirty="0" smtClean="0"/>
              <a:t>INREGISTRATE </a:t>
            </a:r>
            <a:r>
              <a:rPr lang="it-IT" sz="1198" b="1" i="0" u="none" strike="noStrike" baseline="0" dirty="0" smtClean="0">
                <a:effectLst/>
                <a:sym typeface="Wingdings"/>
              </a:rPr>
              <a:t></a:t>
            </a:r>
            <a:r>
              <a:rPr lang="it-IT" sz="1198" b="1" i="0" u="none" strike="noStrike" baseline="0" dirty="0">
                <a:effectLst/>
                <a:sym typeface="Wingdings"/>
              </a:rPr>
              <a:t>10958</a:t>
            </a:r>
            <a:endParaRPr lang="vi-VN" sz="1200" dirty="0"/>
          </a:p>
        </c:rich>
      </c:tx>
      <c:layout>
        <c:manualLayout>
          <c:xMode val="edge"/>
          <c:yMode val="edge"/>
          <c:x val="0.14912037744036641"/>
          <c:y val="2.4054978390118595E-2"/>
        </c:manualLayout>
      </c:layout>
      <c:spPr>
        <a:noFill/>
        <a:ln w="25353">
          <a:noFill/>
        </a:ln>
      </c:spPr>
    </c:title>
    <c:view3D>
      <c:rotX val="35"/>
      <c:rotY val="70"/>
      <c:perspective val="30"/>
    </c:view3D>
    <c:plotArea>
      <c:layout>
        <c:manualLayout>
          <c:layoutTarget val="inner"/>
          <c:xMode val="edge"/>
          <c:yMode val="edge"/>
          <c:x val="4.2357274401473494E-2"/>
          <c:y val="0.27235772357723581"/>
          <c:w val="0.47145488029466193"/>
          <c:h val="0.7195121951219472"/>
        </c:manualLayout>
      </c:layout>
      <c:pie3DChart>
        <c:varyColors val="1"/>
        <c:ser>
          <c:idx val="0"/>
          <c:order val="0"/>
          <c:tx>
            <c:strRef>
              <c:f>Sheet1!$B$1</c:f>
              <c:strCache>
                <c:ptCount val="1"/>
                <c:pt idx="0">
                  <c:v> TOTAL CERERI INREGISTRATE  9581</c:v>
                </c:pt>
              </c:strCache>
            </c:strRef>
          </c:tx>
          <c:explosion val="25"/>
          <c:dPt>
            <c:idx val="1"/>
            <c:explosion val="27"/>
            <c:spPr>
              <a:solidFill>
                <a:schemeClr val="tx1">
                  <a:lumMod val="50000"/>
                  <a:lumOff val="50000"/>
                </a:schemeClr>
              </a:solidFill>
            </c:spPr>
          </c:dPt>
          <c:dLbls>
            <c:dLbl>
              <c:idx val="0"/>
              <c:tx>
                <c:rich>
                  <a:bodyPr/>
                  <a:lstStyle/>
                  <a:p>
                    <a:r>
                      <a:rPr lang="en-US" sz="1200" b="1"/>
                      <a:t>1857</a:t>
                    </a:r>
                    <a:endParaRPr lang="en-US"/>
                  </a:p>
                </c:rich>
              </c:tx>
              <c:dLblPos val="bestFit"/>
            </c:dLbl>
            <c:dLbl>
              <c:idx val="1"/>
              <c:tx>
                <c:rich>
                  <a:bodyPr/>
                  <a:lstStyle/>
                  <a:p>
                    <a:r>
                      <a:rPr lang="en-US" sz="1200" b="1"/>
                      <a:t>918</a:t>
                    </a:r>
                    <a:endParaRPr lang="en-US"/>
                  </a:p>
                </c:rich>
              </c:tx>
              <c:dLblPos val="bestFit"/>
            </c:dLbl>
            <c:dLbl>
              <c:idx val="2"/>
              <c:tx>
                <c:rich>
                  <a:bodyPr/>
                  <a:lstStyle/>
                  <a:p>
                    <a:r>
                      <a:rPr lang="en-US" sz="1200" b="1"/>
                      <a:t>134</a:t>
                    </a:r>
                    <a:endParaRPr lang="en-US"/>
                  </a:p>
                </c:rich>
              </c:tx>
              <c:dLblPos val="bestFit"/>
            </c:dLbl>
            <c:dLbl>
              <c:idx val="3"/>
              <c:tx>
                <c:rich>
                  <a:bodyPr/>
                  <a:lstStyle/>
                  <a:p>
                    <a:r>
                      <a:rPr lang="en-US" sz="1200" b="1"/>
                      <a:t>343</a:t>
                    </a:r>
                    <a:endParaRPr lang="en-US"/>
                  </a:p>
                </c:rich>
              </c:tx>
              <c:dLblPos val="bestFit"/>
            </c:dLbl>
            <c:dLbl>
              <c:idx val="4"/>
              <c:tx>
                <c:rich>
                  <a:bodyPr/>
                  <a:lstStyle/>
                  <a:p>
                    <a:r>
                      <a:rPr lang="en-US" sz="1200" b="1"/>
                      <a:t>2230</a:t>
                    </a:r>
                    <a:endParaRPr lang="en-US"/>
                  </a:p>
                </c:rich>
              </c:tx>
              <c:dLblPos val="bestFit"/>
            </c:dLbl>
            <c:dLbl>
              <c:idx val="5"/>
              <c:tx>
                <c:rich>
                  <a:bodyPr/>
                  <a:lstStyle/>
                  <a:p>
                    <a:r>
                      <a:rPr lang="en-US" sz="1200" b="1"/>
                      <a:t>69</a:t>
                    </a:r>
                    <a:endParaRPr lang="en-US"/>
                  </a:p>
                </c:rich>
              </c:tx>
              <c:dLblPos val="bestFit"/>
            </c:dLbl>
            <c:dLbl>
              <c:idx val="6"/>
              <c:tx>
                <c:rich>
                  <a:bodyPr/>
                  <a:lstStyle/>
                  <a:p>
                    <a:r>
                      <a:rPr lang="en-US" sz="1200" b="1"/>
                      <a:t>1289</a:t>
                    </a:r>
                    <a:endParaRPr lang="en-US"/>
                  </a:p>
                </c:rich>
              </c:tx>
              <c:dLblPos val="bestFit"/>
            </c:dLbl>
            <c:dLbl>
              <c:idx val="7"/>
              <c:tx>
                <c:rich>
                  <a:bodyPr/>
                  <a:lstStyle/>
                  <a:p>
                    <a:r>
                      <a:rPr lang="en-US" sz="1200" b="1"/>
                      <a:t>372</a:t>
                    </a:r>
                    <a:endParaRPr lang="en-US"/>
                  </a:p>
                </c:rich>
              </c:tx>
              <c:dLblPos val="bestFit"/>
            </c:dLbl>
            <c:dLbl>
              <c:idx val="8"/>
              <c:tx>
                <c:rich>
                  <a:bodyPr/>
                  <a:lstStyle/>
                  <a:p>
                    <a:r>
                      <a:rPr lang="en-US" sz="1200" b="1"/>
                      <a:t>1957</a:t>
                    </a:r>
                    <a:endParaRPr lang="en-US"/>
                  </a:p>
                </c:rich>
              </c:tx>
              <c:dLblPos val="bestFit"/>
            </c:dLbl>
            <c:dLbl>
              <c:idx val="9"/>
              <c:tx>
                <c:rich>
                  <a:bodyPr/>
                  <a:lstStyle/>
                  <a:p>
                    <a:r>
                      <a:rPr lang="en-US" sz="1200" b="1"/>
                      <a:t>1789</a:t>
                    </a:r>
                    <a:endParaRPr lang="en-US"/>
                  </a:p>
                </c:rich>
              </c:tx>
              <c:dLblPos val="bestFit"/>
            </c:dLbl>
            <c:spPr>
              <a:noFill/>
              <a:ln w="25353">
                <a:noFill/>
              </a:ln>
            </c:spPr>
            <c:txPr>
              <a:bodyPr/>
              <a:lstStyle/>
              <a:p>
                <a:pPr>
                  <a:defRPr sz="1200" b="1"/>
                </a:pPr>
                <a:endParaRPr lang="ro-RO"/>
              </a:p>
            </c:txPr>
            <c:showVal val="1"/>
            <c:showLeaderLines val="1"/>
          </c:dLbls>
          <c:cat>
            <c:strRef>
              <c:f>Sheet1!$A$2:$A$11</c:f>
              <c:strCache>
                <c:ptCount val="10"/>
                <c:pt idx="0">
                  <c:v>Regularizarea taxei de autorizare + ALF</c:v>
                </c:pt>
                <c:pt idx="1">
                  <c:v>Certificate de atestare a edificării/extinderii construcţiei</c:v>
                </c:pt>
                <c:pt idx="2">
                  <c:v>Certificate de atestare/radiere construcţie</c:v>
                </c:pt>
                <c:pt idx="3">
                  <c:v>Adeverinţe intravilan</c:v>
                </c:pt>
                <c:pt idx="4">
                  <c:v>Certificate de nomenclatură stradală</c:v>
                </c:pt>
                <c:pt idx="5">
                  <c:v>Adeverintă atribuire teren aferent casei</c:v>
                </c:pt>
                <c:pt idx="6">
                  <c:v>instiintari incepere lucrari</c:v>
                </c:pt>
                <c:pt idx="7">
                  <c:v>cereri, adrese, note interne, contestatii</c:v>
                </c:pt>
                <c:pt idx="8">
                  <c:v>invitatii+somatii</c:v>
                </c:pt>
                <c:pt idx="9">
                  <c:v>instiintari finalizare lucrari</c:v>
                </c:pt>
              </c:strCache>
            </c:strRef>
          </c:cat>
          <c:val>
            <c:numRef>
              <c:f>Sheet1!$B$2:$B$11</c:f>
              <c:numCache>
                <c:formatCode>General</c:formatCode>
                <c:ptCount val="10"/>
                <c:pt idx="0">
                  <c:v>1659</c:v>
                </c:pt>
                <c:pt idx="1">
                  <c:v>650</c:v>
                </c:pt>
                <c:pt idx="2">
                  <c:v>168</c:v>
                </c:pt>
                <c:pt idx="3">
                  <c:v>241</c:v>
                </c:pt>
                <c:pt idx="4">
                  <c:v>1874</c:v>
                </c:pt>
                <c:pt idx="5">
                  <c:v>56</c:v>
                </c:pt>
                <c:pt idx="6">
                  <c:v>1256</c:v>
                </c:pt>
                <c:pt idx="7">
                  <c:v>473</c:v>
                </c:pt>
                <c:pt idx="8">
                  <c:v>1687</c:v>
                </c:pt>
                <c:pt idx="9">
                  <c:v>1517</c:v>
                </c:pt>
              </c:numCache>
            </c:numRef>
          </c:val>
        </c:ser>
        <c:dLbls/>
      </c:pie3DChart>
      <c:spPr>
        <a:noFill/>
        <a:ln w="25353">
          <a:noFill/>
        </a:ln>
      </c:spPr>
    </c:plotArea>
    <c:legend>
      <c:legendPos val="r"/>
      <c:layout>
        <c:manualLayout>
          <c:xMode val="edge"/>
          <c:yMode val="edge"/>
          <c:x val="0.55538923053905465"/>
          <c:y val="0.19322193174258148"/>
          <c:w val="0.42365284962560507"/>
          <c:h val="0.76554126922566479"/>
        </c:manualLayout>
      </c:layout>
      <c:txPr>
        <a:bodyPr/>
        <a:lstStyle/>
        <a:p>
          <a:pPr>
            <a:defRPr sz="1000"/>
          </a:pPr>
          <a:endParaRPr lang="ro-RO"/>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o-RO"/>
  <c:style val="26"/>
  <c:chart>
    <c:view3D>
      <c:depthPercent val="100"/>
      <c:rAngAx val="1"/>
    </c:view3D>
    <c:plotArea>
      <c:layout>
        <c:manualLayout>
          <c:layoutTarget val="inner"/>
          <c:xMode val="edge"/>
          <c:yMode val="edge"/>
          <c:x val="8.1850533807829223E-2"/>
          <c:y val="3.0927835051546396E-2"/>
          <c:w val="0.54804270462633453"/>
          <c:h val="0.81443298969071964"/>
        </c:manualLayout>
      </c:layout>
      <c:bar3DChart>
        <c:barDir val="col"/>
        <c:grouping val="stacked"/>
        <c:ser>
          <c:idx val="1"/>
          <c:order val="0"/>
          <c:tx>
            <c:strRef>
              <c:f>Sheet1!$B$1</c:f>
              <c:strCache>
                <c:ptCount val="1"/>
                <c:pt idx="0">
                  <c:v>Regularizarea taxei de autorizare + ALF</c:v>
                </c:pt>
              </c:strCache>
            </c:strRef>
          </c:tx>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1304</c:v>
                </c:pt>
                <c:pt idx="1">
                  <c:v>1270</c:v>
                </c:pt>
                <c:pt idx="2">
                  <c:v>1326</c:v>
                </c:pt>
                <c:pt idx="3">
                  <c:v>1720</c:v>
                </c:pt>
                <c:pt idx="4">
                  <c:v>2310</c:v>
                </c:pt>
                <c:pt idx="5">
                  <c:v>1659</c:v>
                </c:pt>
                <c:pt idx="6">
                  <c:v>1857</c:v>
                </c:pt>
              </c:numCache>
            </c:numRef>
          </c:val>
        </c:ser>
        <c:ser>
          <c:idx val="2"/>
          <c:order val="1"/>
          <c:tx>
            <c:strRef>
              <c:f>Sheet1!$C$1</c:f>
              <c:strCache>
                <c:ptCount val="1"/>
                <c:pt idx="0">
                  <c:v>Certificate de atestare a edificării / extinderii construcţiei</c:v>
                </c:pt>
              </c:strCache>
            </c:strRef>
          </c:tx>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591</c:v>
                </c:pt>
                <c:pt idx="1">
                  <c:v>605</c:v>
                </c:pt>
                <c:pt idx="2">
                  <c:v>545</c:v>
                </c:pt>
                <c:pt idx="3">
                  <c:v>568</c:v>
                </c:pt>
                <c:pt idx="4">
                  <c:v>563</c:v>
                </c:pt>
                <c:pt idx="5">
                  <c:v>650</c:v>
                </c:pt>
                <c:pt idx="6">
                  <c:v>918</c:v>
                </c:pt>
              </c:numCache>
            </c:numRef>
          </c:val>
        </c:ser>
        <c:ser>
          <c:idx val="3"/>
          <c:order val="2"/>
          <c:tx>
            <c:strRef>
              <c:f>Sheet1!$D$1</c:f>
              <c:strCache>
                <c:ptCount val="1"/>
                <c:pt idx="0">
                  <c:v>Certificate de atestare/radiere construcţie</c:v>
                </c:pt>
              </c:strCache>
            </c:strRef>
          </c:tx>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59</c:v>
                </c:pt>
                <c:pt idx="1">
                  <c:v>66</c:v>
                </c:pt>
                <c:pt idx="2">
                  <c:v>100</c:v>
                </c:pt>
                <c:pt idx="3">
                  <c:v>80</c:v>
                </c:pt>
                <c:pt idx="4">
                  <c:v>95</c:v>
                </c:pt>
                <c:pt idx="5">
                  <c:v>168</c:v>
                </c:pt>
                <c:pt idx="6">
                  <c:v>134</c:v>
                </c:pt>
              </c:numCache>
            </c:numRef>
          </c:val>
        </c:ser>
        <c:ser>
          <c:idx val="4"/>
          <c:order val="3"/>
          <c:tx>
            <c:strRef>
              <c:f>Sheet1!$E$1</c:f>
              <c:strCache>
                <c:ptCount val="1"/>
                <c:pt idx="0">
                  <c:v>Adeverinţe intravilan</c:v>
                </c:pt>
              </c:strCache>
            </c:strRef>
          </c:tx>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Sheet1!$E$2:$E$8</c:f>
              <c:numCache>
                <c:formatCode>General</c:formatCode>
                <c:ptCount val="7"/>
                <c:pt idx="0">
                  <c:v>157</c:v>
                </c:pt>
                <c:pt idx="1">
                  <c:v>123</c:v>
                </c:pt>
                <c:pt idx="2">
                  <c:v>139</c:v>
                </c:pt>
                <c:pt idx="3">
                  <c:v>290</c:v>
                </c:pt>
                <c:pt idx="4">
                  <c:v>128</c:v>
                </c:pt>
                <c:pt idx="5">
                  <c:v>241</c:v>
                </c:pt>
                <c:pt idx="6">
                  <c:v>343</c:v>
                </c:pt>
              </c:numCache>
            </c:numRef>
          </c:val>
        </c:ser>
        <c:ser>
          <c:idx val="5"/>
          <c:order val="4"/>
          <c:tx>
            <c:strRef>
              <c:f>Sheet1!$F$1</c:f>
              <c:strCache>
                <c:ptCount val="1"/>
                <c:pt idx="0">
                  <c:v>Certificate de nomenclatură stradală</c:v>
                </c:pt>
              </c:strCache>
            </c:strRef>
          </c:tx>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Sheet1!$F$2:$F$8</c:f>
              <c:numCache>
                <c:formatCode>General</c:formatCode>
                <c:ptCount val="7"/>
                <c:pt idx="0">
                  <c:v>1920</c:v>
                </c:pt>
                <c:pt idx="1">
                  <c:v>1577</c:v>
                </c:pt>
                <c:pt idx="2">
                  <c:v>1739</c:v>
                </c:pt>
                <c:pt idx="3">
                  <c:v>2007</c:v>
                </c:pt>
                <c:pt idx="4">
                  <c:v>1855</c:v>
                </c:pt>
                <c:pt idx="5">
                  <c:v>1874</c:v>
                </c:pt>
                <c:pt idx="6">
                  <c:v>2230</c:v>
                </c:pt>
              </c:numCache>
            </c:numRef>
          </c:val>
        </c:ser>
        <c:ser>
          <c:idx val="6"/>
          <c:order val="5"/>
          <c:tx>
            <c:strRef>
              <c:f>Sheet1!$G$1</c:f>
              <c:strCache>
                <c:ptCount val="1"/>
                <c:pt idx="0">
                  <c:v>Adeverinţă atribuire teren aferent casei</c:v>
                </c:pt>
              </c:strCache>
            </c:strRef>
          </c:tx>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Sheet1!$G$2:$G$8</c:f>
              <c:numCache>
                <c:formatCode>General</c:formatCode>
                <c:ptCount val="7"/>
                <c:pt idx="0">
                  <c:v>97</c:v>
                </c:pt>
                <c:pt idx="1">
                  <c:v>143</c:v>
                </c:pt>
                <c:pt idx="2">
                  <c:v>85</c:v>
                </c:pt>
                <c:pt idx="3">
                  <c:v>73</c:v>
                </c:pt>
                <c:pt idx="4">
                  <c:v>75</c:v>
                </c:pt>
                <c:pt idx="5">
                  <c:v>56</c:v>
                </c:pt>
                <c:pt idx="6">
                  <c:v>69</c:v>
                </c:pt>
              </c:numCache>
            </c:numRef>
          </c:val>
        </c:ser>
        <c:ser>
          <c:idx val="7"/>
          <c:order val="6"/>
          <c:tx>
            <c:strRef>
              <c:f>Sheet1!$H$1</c:f>
              <c:strCache>
                <c:ptCount val="1"/>
                <c:pt idx="0">
                  <c:v>ALF</c:v>
                </c:pt>
              </c:strCache>
            </c:strRef>
          </c:tx>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Sheet1!$H$2:$H$8</c:f>
              <c:numCache>
                <c:formatCode>General</c:formatCode>
                <c:ptCount val="7"/>
                <c:pt idx="3">
                  <c:v>540</c:v>
                </c:pt>
                <c:pt idx="4">
                  <c:v>602</c:v>
                </c:pt>
                <c:pt idx="5">
                  <c:v>617</c:v>
                </c:pt>
                <c:pt idx="6">
                  <c:v>717</c:v>
                </c:pt>
              </c:numCache>
            </c:numRef>
          </c:val>
        </c:ser>
        <c:dLbls/>
        <c:shape val="cylinder"/>
        <c:axId val="59680640"/>
        <c:axId val="59682176"/>
        <c:axId val="0"/>
      </c:bar3DChart>
      <c:catAx>
        <c:axId val="59680640"/>
        <c:scaling>
          <c:orientation val="minMax"/>
        </c:scaling>
        <c:axPos val="b"/>
        <c:numFmt formatCode="General" sourceLinked="1"/>
        <c:tickLblPos val="nextTo"/>
        <c:crossAx val="59682176"/>
        <c:crosses val="autoZero"/>
        <c:auto val="1"/>
        <c:lblAlgn val="ctr"/>
        <c:lblOffset val="100"/>
      </c:catAx>
      <c:valAx>
        <c:axId val="59682176"/>
        <c:scaling>
          <c:orientation val="minMax"/>
        </c:scaling>
        <c:axPos val="l"/>
        <c:majorGridlines/>
        <c:numFmt formatCode="General" sourceLinked="1"/>
        <c:tickLblPos val="nextTo"/>
        <c:crossAx val="59680640"/>
        <c:crosses val="autoZero"/>
        <c:crossBetween val="between"/>
      </c:valAx>
    </c:plotArea>
    <c:legend>
      <c:legendPos val="r"/>
      <c:layout>
        <c:manualLayout>
          <c:xMode val="edge"/>
          <c:yMode val="edge"/>
          <c:x val="0.64333630895588545"/>
          <c:y val="4.7714626580768513E-2"/>
          <c:w val="0.35099154691590062"/>
          <c:h val="0.88607842201543063"/>
        </c:manualLayout>
      </c:layout>
    </c:legend>
    <c:plotVisOnly val="1"/>
    <c:dispBlanksAs val="gap"/>
  </c:chart>
  <c:txPr>
    <a:bodyPr/>
    <a:lstStyle/>
    <a:p>
      <a:pPr>
        <a:defRPr sz="1800"/>
      </a:pPr>
      <a:endParaRPr lang="ro-RO"/>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3FB34-6E6A-4444-9682-49F98AD03425}" type="doc">
      <dgm:prSet loTypeId="urn:microsoft.com/office/officeart/2005/8/layout/orgChart1" loCatId="hierarchy" qsTypeId="urn:microsoft.com/office/officeart/2005/8/quickstyle/simple5" qsCatId="simple" csTypeId="urn:microsoft.com/office/officeart/2005/8/colors/colorful1#1" csCatId="colorful" phldr="1"/>
      <dgm:spPr/>
      <dgm:t>
        <a:bodyPr/>
        <a:lstStyle/>
        <a:p>
          <a:endParaRPr lang="en-US"/>
        </a:p>
      </dgm:t>
    </dgm:pt>
    <dgm:pt modelId="{82A449DD-A9E0-48AC-8021-A1186962A60C}">
      <dgm:prSet phldrT="[Text]"/>
      <dgm:spPr>
        <a:xfrm>
          <a:off x="1902366" y="652723"/>
          <a:ext cx="1160525" cy="580262"/>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Arhitect Sef</a:t>
          </a:r>
        </a:p>
      </dgm:t>
    </dgm:pt>
    <dgm:pt modelId="{3CFDC984-6FB7-4A01-B70F-15649442C6F8}" type="parTrans" cxnId="{97997157-0441-4987-9801-89B76CCB61B7}">
      <dgm:prSet/>
      <dgm:spPr/>
      <dgm:t>
        <a:bodyPr/>
        <a:lstStyle/>
        <a:p>
          <a:endParaRPr lang="en-US"/>
        </a:p>
      </dgm:t>
    </dgm:pt>
    <dgm:pt modelId="{54E49448-1CEB-4627-81E3-26BBA70301CC}" type="sibTrans" cxnId="{97997157-0441-4987-9801-89B76CCB61B7}">
      <dgm:prSet/>
      <dgm:spPr/>
      <dgm:t>
        <a:bodyPr/>
        <a:lstStyle/>
        <a:p>
          <a:endParaRPr lang="en-US"/>
        </a:p>
      </dgm:t>
    </dgm:pt>
    <dgm:pt modelId="{1BE021AB-D445-48B7-98FD-0636CBF86BBB}">
      <dgm:prSet phldrT="[Text]"/>
      <dgm:spPr>
        <a:xfrm>
          <a:off x="3802725" y="1476695"/>
          <a:ext cx="1160525" cy="580262"/>
        </a:xfr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Director Executiv Adjunct</a:t>
          </a:r>
        </a:p>
      </dgm:t>
    </dgm:pt>
    <dgm:pt modelId="{9A66C99B-F130-4422-ABDE-9166E6684E81}" type="parTrans" cxnId="{89705900-7CAE-4799-98A7-58001CFE34F0}">
      <dgm:prSet/>
      <dgm:spPr>
        <a:xfrm>
          <a:off x="2482628" y="1232985"/>
          <a:ext cx="1900359" cy="243710"/>
        </a:xfrm>
        <a:noFill/>
        <a:ln w="12700" cap="flat" cmpd="sng" algn="ctr">
          <a:solidFill>
            <a:srgbClr val="ED7D31">
              <a:hueOff val="0"/>
              <a:satOff val="0"/>
              <a:lumOff val="0"/>
              <a:alphaOff val="0"/>
            </a:srgbClr>
          </a:solidFill>
          <a:prstDash val="solid"/>
          <a:miter lim="800000"/>
        </a:ln>
        <a:effectLst/>
      </dgm:spPr>
      <dgm:t>
        <a:bodyPr/>
        <a:lstStyle/>
        <a:p>
          <a:endParaRPr lang="en-US"/>
        </a:p>
      </dgm:t>
    </dgm:pt>
    <dgm:pt modelId="{102A9D90-BCC9-4807-87FE-C6598BBD9C4B}" type="sibTrans" cxnId="{89705900-7CAE-4799-98A7-58001CFE34F0}">
      <dgm:prSet/>
      <dgm:spPr/>
      <dgm:t>
        <a:bodyPr/>
        <a:lstStyle/>
        <a:p>
          <a:endParaRPr lang="en-US"/>
        </a:p>
      </dgm:t>
    </dgm:pt>
    <dgm:pt modelId="{2B99283B-87E5-49C3-88C4-71B378DAD481}">
      <dgm:prSet phldrT="[Text]"/>
      <dgm:spPr>
        <a:xfrm>
          <a:off x="2764125" y="2139570"/>
          <a:ext cx="1160525" cy="580262"/>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Serviciul Autorizari Constructii</a:t>
          </a:r>
        </a:p>
      </dgm:t>
    </dgm:pt>
    <dgm:pt modelId="{73E2AA15-EF5B-453E-A822-59F24896D58F}" type="parTrans" cxnId="{3B3CA8E4-5E0F-43B3-A3F9-971F45240966}">
      <dgm:prSet/>
      <dgm:spPr>
        <a:xfrm>
          <a:off x="3344388" y="2011238"/>
          <a:ext cx="1038600" cy="91440"/>
        </a:xfr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0FFEF845-B662-41F5-BA38-F2B483F2C356}" type="sibTrans" cxnId="{3B3CA8E4-5E0F-43B3-A3F9-971F45240966}">
      <dgm:prSet/>
      <dgm:spPr/>
      <dgm:t>
        <a:bodyPr/>
        <a:lstStyle/>
        <a:p>
          <a:endParaRPr lang="en-US"/>
        </a:p>
      </dgm:t>
    </dgm:pt>
    <dgm:pt modelId="{5D97B061-94FA-4B2D-962D-5E0B64FEF8F3}">
      <dgm:prSet phldrT="[Text]"/>
      <dgm:spPr>
        <a:xfrm>
          <a:off x="3135702" y="3260225"/>
          <a:ext cx="1160525" cy="580262"/>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Birou Autorizari Monumente Istorice si Zone Protejate</a:t>
          </a:r>
        </a:p>
      </dgm:t>
    </dgm:pt>
    <dgm:pt modelId="{4DBDBFE2-2DF0-4165-94F2-6FA5454BD5DA}" type="parTrans" cxnId="{24BAF729-128A-4FDE-B7D7-FEC9A42BBB64}">
      <dgm:prSet/>
      <dgm:spPr>
        <a:xfrm>
          <a:off x="2880178" y="2719832"/>
          <a:ext cx="255524" cy="830523"/>
        </a:xfrm>
        <a:noFill/>
        <a:ln w="12700" cap="flat" cmpd="sng" algn="ctr">
          <a:solidFill>
            <a:srgbClr val="FFC000">
              <a:hueOff val="0"/>
              <a:satOff val="0"/>
              <a:lumOff val="0"/>
              <a:alphaOff val="0"/>
            </a:srgbClr>
          </a:solidFill>
          <a:prstDash val="solid"/>
          <a:miter lim="800000"/>
        </a:ln>
        <a:effectLst/>
      </dgm:spPr>
      <dgm:t>
        <a:bodyPr/>
        <a:lstStyle/>
        <a:p>
          <a:endParaRPr lang="en-US"/>
        </a:p>
      </dgm:t>
    </dgm:pt>
    <dgm:pt modelId="{D8932B79-1EEF-40FB-A040-2C0965B02FF8}" type="sibTrans" cxnId="{24BAF729-128A-4FDE-B7D7-FEC9A42BBB64}">
      <dgm:prSet/>
      <dgm:spPr/>
      <dgm:t>
        <a:bodyPr/>
        <a:lstStyle/>
        <a:p>
          <a:endParaRPr lang="en-US"/>
        </a:p>
      </dgm:t>
    </dgm:pt>
    <dgm:pt modelId="{D25B2415-1C69-4A03-AF67-7DA4997ECCFE}">
      <dgm:prSet phldrT="[Text]"/>
      <dgm:spPr>
        <a:xfrm>
          <a:off x="161555" y="2525334"/>
          <a:ext cx="1160525" cy="580262"/>
        </a:xfr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Biroul GIS</a:t>
          </a:r>
        </a:p>
      </dgm:t>
    </dgm:pt>
    <dgm:pt modelId="{29D8D96C-D069-4945-80F3-0104F211CA46}" type="parTrans" cxnId="{AC387963-6866-4F4D-A905-8D86B3FDCFA7}">
      <dgm:prSet/>
      <dgm:spPr>
        <a:xfrm>
          <a:off x="741817" y="1232985"/>
          <a:ext cx="1740810" cy="1292349"/>
        </a:xfrm>
        <a:noFill/>
        <a:ln w="12700" cap="flat" cmpd="sng" algn="ctr">
          <a:solidFill>
            <a:srgbClr val="ED7D31">
              <a:hueOff val="0"/>
              <a:satOff val="0"/>
              <a:lumOff val="0"/>
              <a:alphaOff val="0"/>
            </a:srgbClr>
          </a:solidFill>
          <a:prstDash val="solid"/>
          <a:miter lim="800000"/>
        </a:ln>
        <a:effectLst/>
      </dgm:spPr>
      <dgm:t>
        <a:bodyPr/>
        <a:lstStyle/>
        <a:p>
          <a:endParaRPr lang="en-US"/>
        </a:p>
      </dgm:t>
    </dgm:pt>
    <dgm:pt modelId="{A347CDEC-3A27-4EF1-9D42-CE6F21AE73F5}" type="sibTrans" cxnId="{AC387963-6866-4F4D-A905-8D86B3FDCFA7}">
      <dgm:prSet/>
      <dgm:spPr/>
      <dgm:t>
        <a:bodyPr/>
        <a:lstStyle/>
        <a:p>
          <a:endParaRPr lang="en-US"/>
        </a:p>
      </dgm:t>
    </dgm:pt>
    <dgm:pt modelId="{626611E6-13B0-46A9-B34C-813226F1BFF9}">
      <dgm:prSet phldrT="[Text]"/>
      <dgm:spPr>
        <a:xfrm>
          <a:off x="3094736" y="4025470"/>
          <a:ext cx="1160525" cy="580262"/>
        </a:xfr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Compartiment Autorizari Retele</a:t>
          </a:r>
        </a:p>
      </dgm:t>
    </dgm:pt>
    <dgm:pt modelId="{9482E7A2-B855-4A1D-A3BD-6904ADEFC9E7}" type="parTrans" cxnId="{C340598E-D927-4913-9669-602F4B817D8D}">
      <dgm:prSet/>
      <dgm:spPr>
        <a:xfrm>
          <a:off x="2880178" y="2719832"/>
          <a:ext cx="214557" cy="1595768"/>
        </a:xfrm>
        <a:noFill/>
        <a:ln w="12700" cap="flat" cmpd="sng" algn="ctr">
          <a:solidFill>
            <a:srgbClr val="FFC000">
              <a:hueOff val="0"/>
              <a:satOff val="0"/>
              <a:lumOff val="0"/>
              <a:alphaOff val="0"/>
            </a:srgbClr>
          </a:solidFill>
          <a:prstDash val="solid"/>
          <a:miter lim="800000"/>
        </a:ln>
        <a:effectLst/>
      </dgm:spPr>
      <dgm:t>
        <a:bodyPr/>
        <a:lstStyle/>
        <a:p>
          <a:endParaRPr lang="en-US"/>
        </a:p>
      </dgm:t>
    </dgm:pt>
    <dgm:pt modelId="{F5C9314D-3EDB-44F4-B9E1-87912421BA03}" type="sibTrans" cxnId="{C340598E-D927-4913-9669-602F4B817D8D}">
      <dgm:prSet/>
      <dgm:spPr/>
      <dgm:t>
        <a:bodyPr/>
        <a:lstStyle/>
        <a:p>
          <a:endParaRPr lang="en-US"/>
        </a:p>
      </dgm:t>
    </dgm:pt>
    <dgm:pt modelId="{F12271D1-EB98-40C6-900A-F88A09666455}">
      <dgm:prSet/>
      <dgm:spPr>
        <a:xfrm>
          <a:off x="1550100" y="4017433"/>
          <a:ext cx="1160525" cy="580262"/>
        </a:xfr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Compartiment Urbanism si Avize</a:t>
          </a:r>
        </a:p>
      </dgm:t>
    </dgm:pt>
    <dgm:pt modelId="{4B2E9893-4865-43C0-AE3F-6A218D7EAE70}" type="parTrans" cxnId="{2AB36D85-1541-45CF-89BE-FDC926E8B82D}">
      <dgm:prSet/>
      <dgm:spPr>
        <a:xfrm>
          <a:off x="2130362" y="1232985"/>
          <a:ext cx="352265" cy="2784447"/>
        </a:xfrm>
        <a:noFill/>
        <a:ln w="12700" cap="flat" cmpd="sng" algn="ctr">
          <a:solidFill>
            <a:srgbClr val="ED7D31">
              <a:hueOff val="0"/>
              <a:satOff val="0"/>
              <a:lumOff val="0"/>
              <a:alphaOff val="0"/>
            </a:srgbClr>
          </a:solidFill>
          <a:prstDash val="solid"/>
          <a:miter lim="800000"/>
        </a:ln>
        <a:effectLst/>
      </dgm:spPr>
      <dgm:t>
        <a:bodyPr/>
        <a:lstStyle/>
        <a:p>
          <a:endParaRPr lang="en-US"/>
        </a:p>
      </dgm:t>
    </dgm:pt>
    <dgm:pt modelId="{0B7F3E6A-E7CC-407F-9AEB-3753E05B9A74}" type="sibTrans" cxnId="{2AB36D85-1541-45CF-89BE-FDC926E8B82D}">
      <dgm:prSet/>
      <dgm:spPr/>
      <dgm:t>
        <a:bodyPr/>
        <a:lstStyle/>
        <a:p>
          <a:endParaRPr lang="en-US"/>
        </a:p>
      </dgm:t>
    </dgm:pt>
    <dgm:pt modelId="{29A63B21-ECF2-4BC6-91A0-A44845178A0C}">
      <dgm:prSet/>
      <dgm:spPr>
        <a:xfrm>
          <a:off x="349258" y="4013824"/>
          <a:ext cx="1160525" cy="580262"/>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Compartiment Autorizari Publicitate</a:t>
          </a:r>
        </a:p>
      </dgm:t>
    </dgm:pt>
    <dgm:pt modelId="{211CDD34-2821-4D43-B9FF-10ED373DE172}" type="parTrans" cxnId="{9D92C2EA-B50A-4E69-9200-39B39C892BC7}">
      <dgm:prSet/>
      <dgm:spPr>
        <a:xfrm>
          <a:off x="231887" y="3105597"/>
          <a:ext cx="91440" cy="1198358"/>
        </a:xfr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0C01D955-0901-4939-8150-53FA902B5823}" type="sibTrans" cxnId="{9D92C2EA-B50A-4E69-9200-39B39C892BC7}">
      <dgm:prSet/>
      <dgm:spPr/>
      <dgm:t>
        <a:bodyPr/>
        <a:lstStyle/>
        <a:p>
          <a:endParaRPr lang="en-US"/>
        </a:p>
      </dgm:t>
    </dgm:pt>
    <dgm:pt modelId="{26A75548-1E1E-49E5-8376-94A6EE605D1F}">
      <dgm:prSet/>
      <dgm:spPr>
        <a:xfrm>
          <a:off x="349270" y="3296550"/>
          <a:ext cx="1160525" cy="580262"/>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Compartiment Gestionare Date</a:t>
          </a:r>
        </a:p>
      </dgm:t>
    </dgm:pt>
    <dgm:pt modelId="{67A93340-7186-4D65-BA6F-C8AD25E150B1}" type="parTrans" cxnId="{6D6CB5CE-891A-428A-82C2-E22A6CD7AEDA}">
      <dgm:prSet/>
      <dgm:spPr>
        <a:xfrm>
          <a:off x="231887" y="3105597"/>
          <a:ext cx="91440" cy="481084"/>
        </a:xfr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6AF47E50-6281-4720-BFBE-78583A771DEC}" type="sibTrans" cxnId="{6D6CB5CE-891A-428A-82C2-E22A6CD7AEDA}">
      <dgm:prSet/>
      <dgm:spPr/>
      <dgm:t>
        <a:bodyPr/>
        <a:lstStyle/>
        <a:p>
          <a:endParaRPr lang="en-US"/>
        </a:p>
      </dgm:t>
    </dgm:pt>
    <dgm:pt modelId="{8A382C10-9F75-46DF-B111-ACBD23D4E4CF}">
      <dgm:prSet/>
      <dgm:spPr>
        <a:xfrm>
          <a:off x="4438194" y="4033634"/>
          <a:ext cx="1160525" cy="580262"/>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dgm:spPr>
      <dgm:t>
        <a:bodyPr/>
        <a:lstStyle/>
        <a:p>
          <a:r>
            <a:rPr lang="en-US">
              <a:solidFill>
                <a:sysClr val="windowText" lastClr="000000"/>
              </a:solidFill>
              <a:latin typeface="Calibri"/>
              <a:ea typeface="+mn-ea"/>
              <a:cs typeface="+mn-cs"/>
            </a:rPr>
            <a:t>Compartiment Finalizari Constructii</a:t>
          </a:r>
        </a:p>
      </dgm:t>
    </dgm:pt>
    <dgm:pt modelId="{5FEEC85A-1218-40A7-9CAE-30DCB63328E9}" type="parTrans" cxnId="{2D7C25CD-CA97-448E-AE32-E5444EA4D8F0}">
      <dgm:prSet/>
      <dgm:spPr>
        <a:xfrm>
          <a:off x="4382988" y="2056958"/>
          <a:ext cx="635468" cy="1976675"/>
        </a:xfr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455DDD2D-AF5B-487C-8350-CA0539F16639}" type="sibTrans" cxnId="{2D7C25CD-CA97-448E-AE32-E5444EA4D8F0}">
      <dgm:prSet/>
      <dgm:spPr/>
      <dgm:t>
        <a:bodyPr/>
        <a:lstStyle/>
        <a:p>
          <a:endParaRPr lang="en-US"/>
        </a:p>
      </dgm:t>
    </dgm:pt>
    <dgm:pt modelId="{80D1F324-4D88-4D9B-A0EF-07F85B4439EA}" type="pres">
      <dgm:prSet presAssocID="{D863FB34-6E6A-4444-9682-49F98AD03425}" presName="hierChild1" presStyleCnt="0">
        <dgm:presLayoutVars>
          <dgm:orgChart val="1"/>
          <dgm:chPref val="1"/>
          <dgm:dir/>
          <dgm:animOne val="branch"/>
          <dgm:animLvl val="lvl"/>
          <dgm:resizeHandles/>
        </dgm:presLayoutVars>
      </dgm:prSet>
      <dgm:spPr/>
      <dgm:t>
        <a:bodyPr/>
        <a:lstStyle/>
        <a:p>
          <a:endParaRPr lang="en-US"/>
        </a:p>
      </dgm:t>
    </dgm:pt>
    <dgm:pt modelId="{1C0D39AF-C5B4-4858-BB28-49E0E64330F0}" type="pres">
      <dgm:prSet presAssocID="{82A449DD-A9E0-48AC-8021-A1186962A60C}" presName="hierRoot1" presStyleCnt="0">
        <dgm:presLayoutVars>
          <dgm:hierBranch val="init"/>
        </dgm:presLayoutVars>
      </dgm:prSet>
      <dgm:spPr/>
      <dgm:t>
        <a:bodyPr/>
        <a:lstStyle/>
        <a:p>
          <a:endParaRPr lang="en-US"/>
        </a:p>
      </dgm:t>
    </dgm:pt>
    <dgm:pt modelId="{527B245D-8215-4DF2-B518-4D154486D294}" type="pres">
      <dgm:prSet presAssocID="{82A449DD-A9E0-48AC-8021-A1186962A60C}" presName="rootComposite1" presStyleCnt="0"/>
      <dgm:spPr/>
      <dgm:t>
        <a:bodyPr/>
        <a:lstStyle/>
        <a:p>
          <a:endParaRPr lang="en-US"/>
        </a:p>
      </dgm:t>
    </dgm:pt>
    <dgm:pt modelId="{494ABFFF-8B28-4C1C-BEF4-ADF562790959}" type="pres">
      <dgm:prSet presAssocID="{82A449DD-A9E0-48AC-8021-A1186962A60C}" presName="rootText1" presStyleLbl="node0" presStyleIdx="0" presStyleCnt="1">
        <dgm:presLayoutVars>
          <dgm:chPref val="3"/>
        </dgm:presLayoutVars>
      </dgm:prSet>
      <dgm:spPr>
        <a:prstGeom prst="rect">
          <a:avLst/>
        </a:prstGeom>
      </dgm:spPr>
      <dgm:t>
        <a:bodyPr/>
        <a:lstStyle/>
        <a:p>
          <a:endParaRPr lang="en-US"/>
        </a:p>
      </dgm:t>
    </dgm:pt>
    <dgm:pt modelId="{C84961F2-4A34-4978-AA52-A800B6D6DC9E}" type="pres">
      <dgm:prSet presAssocID="{82A449DD-A9E0-48AC-8021-A1186962A60C}" presName="rootConnector1" presStyleLbl="node1" presStyleIdx="0" presStyleCnt="0"/>
      <dgm:spPr/>
      <dgm:t>
        <a:bodyPr/>
        <a:lstStyle/>
        <a:p>
          <a:endParaRPr lang="en-US"/>
        </a:p>
      </dgm:t>
    </dgm:pt>
    <dgm:pt modelId="{37D8CC6D-DED1-4CA2-B7E4-10C91AD828AD}" type="pres">
      <dgm:prSet presAssocID="{82A449DD-A9E0-48AC-8021-A1186962A60C}" presName="hierChild2" presStyleCnt="0"/>
      <dgm:spPr/>
      <dgm:t>
        <a:bodyPr/>
        <a:lstStyle/>
        <a:p>
          <a:endParaRPr lang="en-US"/>
        </a:p>
      </dgm:t>
    </dgm:pt>
    <dgm:pt modelId="{50DF74E3-06AD-4D1D-BCF9-2D55FB35317E}" type="pres">
      <dgm:prSet presAssocID="{4B2E9893-4865-43C0-AE3F-6A218D7EAE70}" presName="Name37" presStyleLbl="parChTrans1D2" presStyleIdx="0" presStyleCnt="3"/>
      <dgm:spPr>
        <a:custGeom>
          <a:avLst/>
          <a:gdLst/>
          <a:ahLst/>
          <a:cxnLst/>
          <a:rect l="0" t="0" r="0" b="0"/>
          <a:pathLst>
            <a:path>
              <a:moveTo>
                <a:pt x="352384" y="0"/>
              </a:moveTo>
              <a:lnTo>
                <a:pt x="352384" y="2663487"/>
              </a:lnTo>
              <a:lnTo>
                <a:pt x="0" y="2663487"/>
              </a:lnTo>
              <a:lnTo>
                <a:pt x="0" y="2785383"/>
              </a:lnTo>
            </a:path>
          </a:pathLst>
        </a:custGeom>
      </dgm:spPr>
      <dgm:t>
        <a:bodyPr/>
        <a:lstStyle/>
        <a:p>
          <a:endParaRPr lang="en-US"/>
        </a:p>
      </dgm:t>
    </dgm:pt>
    <dgm:pt modelId="{B2CFCF48-17F0-46FC-96A8-7C237CBDF6C1}" type="pres">
      <dgm:prSet presAssocID="{F12271D1-EB98-40C6-900A-F88A09666455}" presName="hierRoot2" presStyleCnt="0">
        <dgm:presLayoutVars>
          <dgm:hierBranch val="init"/>
        </dgm:presLayoutVars>
      </dgm:prSet>
      <dgm:spPr/>
      <dgm:t>
        <a:bodyPr/>
        <a:lstStyle/>
        <a:p>
          <a:endParaRPr lang="en-US"/>
        </a:p>
      </dgm:t>
    </dgm:pt>
    <dgm:pt modelId="{140F62E3-61B2-417D-96D1-8E7CAB76AAEF}" type="pres">
      <dgm:prSet presAssocID="{F12271D1-EB98-40C6-900A-F88A09666455}" presName="rootComposite" presStyleCnt="0"/>
      <dgm:spPr/>
      <dgm:t>
        <a:bodyPr/>
        <a:lstStyle/>
        <a:p>
          <a:endParaRPr lang="en-US"/>
        </a:p>
      </dgm:t>
    </dgm:pt>
    <dgm:pt modelId="{ED780546-1B6B-4904-AE12-117E63D5568D}" type="pres">
      <dgm:prSet presAssocID="{F12271D1-EB98-40C6-900A-F88A09666455}" presName="rootText" presStyleLbl="node2" presStyleIdx="0" presStyleCnt="3" custAng="0" custLinFactX="33396" custLinFactY="200000" custLinFactNeighborX="100000" custLinFactNeighborY="237860">
        <dgm:presLayoutVars>
          <dgm:chPref val="3"/>
        </dgm:presLayoutVars>
      </dgm:prSet>
      <dgm:spPr>
        <a:prstGeom prst="rect">
          <a:avLst/>
        </a:prstGeom>
      </dgm:spPr>
      <dgm:t>
        <a:bodyPr/>
        <a:lstStyle/>
        <a:p>
          <a:endParaRPr lang="en-US"/>
        </a:p>
      </dgm:t>
    </dgm:pt>
    <dgm:pt modelId="{41CBE142-1027-46E6-82D7-BBDC2B11482A}" type="pres">
      <dgm:prSet presAssocID="{F12271D1-EB98-40C6-900A-F88A09666455}" presName="rootConnector" presStyleLbl="node2" presStyleIdx="0" presStyleCnt="3"/>
      <dgm:spPr/>
      <dgm:t>
        <a:bodyPr/>
        <a:lstStyle/>
        <a:p>
          <a:endParaRPr lang="en-US"/>
        </a:p>
      </dgm:t>
    </dgm:pt>
    <dgm:pt modelId="{271944CE-9D81-46CA-8030-2BEC710BD25D}" type="pres">
      <dgm:prSet presAssocID="{F12271D1-EB98-40C6-900A-F88A09666455}" presName="hierChild4" presStyleCnt="0"/>
      <dgm:spPr/>
      <dgm:t>
        <a:bodyPr/>
        <a:lstStyle/>
        <a:p>
          <a:endParaRPr lang="en-US"/>
        </a:p>
      </dgm:t>
    </dgm:pt>
    <dgm:pt modelId="{7F7E7FC3-1B5C-43D1-9CDF-32F50E149C7F}" type="pres">
      <dgm:prSet presAssocID="{F12271D1-EB98-40C6-900A-F88A09666455}" presName="hierChild5" presStyleCnt="0"/>
      <dgm:spPr/>
      <dgm:t>
        <a:bodyPr/>
        <a:lstStyle/>
        <a:p>
          <a:endParaRPr lang="en-US"/>
        </a:p>
      </dgm:t>
    </dgm:pt>
    <dgm:pt modelId="{59FFF119-6A9A-45F4-A375-A657D6BA85DB}" type="pres">
      <dgm:prSet presAssocID="{29D8D96C-D069-4945-80F3-0104F211CA46}" presName="Name37" presStyleLbl="parChTrans1D2" presStyleIdx="1" presStyleCnt="3"/>
      <dgm:spPr>
        <a:custGeom>
          <a:avLst/>
          <a:gdLst/>
          <a:ahLst/>
          <a:cxnLst/>
          <a:rect l="0" t="0" r="0" b="0"/>
          <a:pathLst>
            <a:path>
              <a:moveTo>
                <a:pt x="1741395" y="0"/>
              </a:moveTo>
              <a:lnTo>
                <a:pt x="1741395" y="1170887"/>
              </a:lnTo>
              <a:lnTo>
                <a:pt x="0" y="1170887"/>
              </a:lnTo>
              <a:lnTo>
                <a:pt x="0" y="1292783"/>
              </a:lnTo>
            </a:path>
          </a:pathLst>
        </a:custGeom>
      </dgm:spPr>
      <dgm:t>
        <a:bodyPr/>
        <a:lstStyle/>
        <a:p>
          <a:endParaRPr lang="en-US"/>
        </a:p>
      </dgm:t>
    </dgm:pt>
    <dgm:pt modelId="{1D1FE0A1-E274-43D2-B37E-AE78FE2ADC84}" type="pres">
      <dgm:prSet presAssocID="{D25B2415-1C69-4A03-AF67-7DA4997ECCFE}" presName="hierRoot2" presStyleCnt="0">
        <dgm:presLayoutVars>
          <dgm:hierBranch val="init"/>
        </dgm:presLayoutVars>
      </dgm:prSet>
      <dgm:spPr/>
      <dgm:t>
        <a:bodyPr/>
        <a:lstStyle/>
        <a:p>
          <a:endParaRPr lang="en-US"/>
        </a:p>
      </dgm:t>
    </dgm:pt>
    <dgm:pt modelId="{15D2ECC4-5A33-44C6-8595-7707422E44E5}" type="pres">
      <dgm:prSet presAssocID="{D25B2415-1C69-4A03-AF67-7DA4997ECCFE}" presName="rootComposite" presStyleCnt="0"/>
      <dgm:spPr/>
      <dgm:t>
        <a:bodyPr/>
        <a:lstStyle/>
        <a:p>
          <a:endParaRPr lang="en-US"/>
        </a:p>
      </dgm:t>
    </dgm:pt>
    <dgm:pt modelId="{E3C2CD65-D516-4B3C-A598-A9001D7F46D8}" type="pres">
      <dgm:prSet presAssocID="{D25B2415-1C69-4A03-AF67-7DA4997ECCFE}" presName="rootText" presStyleLbl="node2" presStyleIdx="1" presStyleCnt="3" custLinFactX="-7252" custLinFactY="80718" custLinFactNeighborX="-100000" custLinFactNeighborY="100000">
        <dgm:presLayoutVars>
          <dgm:chPref val="3"/>
        </dgm:presLayoutVars>
      </dgm:prSet>
      <dgm:spPr>
        <a:prstGeom prst="rect">
          <a:avLst/>
        </a:prstGeom>
      </dgm:spPr>
      <dgm:t>
        <a:bodyPr/>
        <a:lstStyle/>
        <a:p>
          <a:endParaRPr lang="en-US"/>
        </a:p>
      </dgm:t>
    </dgm:pt>
    <dgm:pt modelId="{9D0B1D38-42DB-4315-AB52-9FE34C84561C}" type="pres">
      <dgm:prSet presAssocID="{D25B2415-1C69-4A03-AF67-7DA4997ECCFE}" presName="rootConnector" presStyleLbl="node2" presStyleIdx="1" presStyleCnt="3"/>
      <dgm:spPr/>
      <dgm:t>
        <a:bodyPr/>
        <a:lstStyle/>
        <a:p>
          <a:endParaRPr lang="en-US"/>
        </a:p>
      </dgm:t>
    </dgm:pt>
    <dgm:pt modelId="{20AB5093-759C-4D99-A0F1-89C4B6026535}" type="pres">
      <dgm:prSet presAssocID="{D25B2415-1C69-4A03-AF67-7DA4997ECCFE}" presName="hierChild4" presStyleCnt="0"/>
      <dgm:spPr/>
      <dgm:t>
        <a:bodyPr/>
        <a:lstStyle/>
        <a:p>
          <a:endParaRPr lang="en-US"/>
        </a:p>
      </dgm:t>
    </dgm:pt>
    <dgm:pt modelId="{74E15F9E-CC92-4139-81B0-6DFA9262AD60}" type="pres">
      <dgm:prSet presAssocID="{67A93340-7186-4D65-BA6F-C8AD25E150B1}" presName="Name37" presStyleLbl="parChTrans1D3" presStyleIdx="0" presStyleCnt="4"/>
      <dgm:spPr>
        <a:custGeom>
          <a:avLst/>
          <a:gdLst/>
          <a:ahLst/>
          <a:cxnLst/>
          <a:rect l="0" t="0" r="0" b="0"/>
          <a:pathLst>
            <a:path>
              <a:moveTo>
                <a:pt x="45720" y="0"/>
              </a:moveTo>
              <a:lnTo>
                <a:pt x="45720" y="481245"/>
              </a:lnTo>
              <a:lnTo>
                <a:pt x="117406" y="481245"/>
              </a:lnTo>
            </a:path>
          </a:pathLst>
        </a:custGeom>
      </dgm:spPr>
      <dgm:t>
        <a:bodyPr/>
        <a:lstStyle/>
        <a:p>
          <a:endParaRPr lang="en-US"/>
        </a:p>
      </dgm:t>
    </dgm:pt>
    <dgm:pt modelId="{6CFB1F4A-2C60-4856-8B37-2E3A12D3AF82}" type="pres">
      <dgm:prSet presAssocID="{26A75548-1E1E-49E5-8376-94A6EE605D1F}" presName="hierRoot2" presStyleCnt="0">
        <dgm:presLayoutVars>
          <dgm:hierBranch val="init"/>
        </dgm:presLayoutVars>
      </dgm:prSet>
      <dgm:spPr/>
      <dgm:t>
        <a:bodyPr/>
        <a:lstStyle/>
        <a:p>
          <a:endParaRPr lang="en-US"/>
        </a:p>
      </dgm:t>
    </dgm:pt>
    <dgm:pt modelId="{958ED287-EC01-4D98-BC6F-06B22A9A45F5}" type="pres">
      <dgm:prSet presAssocID="{26A75548-1E1E-49E5-8376-94A6EE605D1F}" presName="rootComposite" presStyleCnt="0"/>
      <dgm:spPr/>
      <dgm:t>
        <a:bodyPr/>
        <a:lstStyle/>
        <a:p>
          <a:endParaRPr lang="en-US"/>
        </a:p>
      </dgm:t>
    </dgm:pt>
    <dgm:pt modelId="{1827DD7E-C382-4135-A6B5-8F07C322BCEC}" type="pres">
      <dgm:prSet presAssocID="{26A75548-1E1E-49E5-8376-94A6EE605D1F}" presName="rootText" presStyleLbl="node3" presStyleIdx="0" presStyleCnt="4" custLinFactX="-16077" custLinFactY="71626" custLinFactNeighborX="-100000" custLinFactNeighborY="100000">
        <dgm:presLayoutVars>
          <dgm:chPref val="3"/>
        </dgm:presLayoutVars>
      </dgm:prSet>
      <dgm:spPr>
        <a:prstGeom prst="rect">
          <a:avLst/>
        </a:prstGeom>
      </dgm:spPr>
      <dgm:t>
        <a:bodyPr/>
        <a:lstStyle/>
        <a:p>
          <a:endParaRPr lang="en-US"/>
        </a:p>
      </dgm:t>
    </dgm:pt>
    <dgm:pt modelId="{85C15A54-25C1-407F-978E-A57E452694EB}" type="pres">
      <dgm:prSet presAssocID="{26A75548-1E1E-49E5-8376-94A6EE605D1F}" presName="rootConnector" presStyleLbl="node3" presStyleIdx="0" presStyleCnt="4"/>
      <dgm:spPr/>
      <dgm:t>
        <a:bodyPr/>
        <a:lstStyle/>
        <a:p>
          <a:endParaRPr lang="en-US"/>
        </a:p>
      </dgm:t>
    </dgm:pt>
    <dgm:pt modelId="{B4DB104D-C206-4AAD-8803-9A08D24D56BA}" type="pres">
      <dgm:prSet presAssocID="{26A75548-1E1E-49E5-8376-94A6EE605D1F}" presName="hierChild4" presStyleCnt="0"/>
      <dgm:spPr/>
      <dgm:t>
        <a:bodyPr/>
        <a:lstStyle/>
        <a:p>
          <a:endParaRPr lang="en-US"/>
        </a:p>
      </dgm:t>
    </dgm:pt>
    <dgm:pt modelId="{B1F0948E-91B2-4DFE-B70C-7A7BD4AEEAF8}" type="pres">
      <dgm:prSet presAssocID="{26A75548-1E1E-49E5-8376-94A6EE605D1F}" presName="hierChild5" presStyleCnt="0"/>
      <dgm:spPr/>
      <dgm:t>
        <a:bodyPr/>
        <a:lstStyle/>
        <a:p>
          <a:endParaRPr lang="en-US"/>
        </a:p>
      </dgm:t>
    </dgm:pt>
    <dgm:pt modelId="{2E95C014-C5FF-478D-9222-6FEEAF324A16}" type="pres">
      <dgm:prSet presAssocID="{211CDD34-2821-4D43-B9FF-10ED373DE172}" presName="Name37" presStyleLbl="parChTrans1D3" presStyleIdx="1" presStyleCnt="4"/>
      <dgm:spPr>
        <a:custGeom>
          <a:avLst/>
          <a:gdLst/>
          <a:ahLst/>
          <a:cxnLst/>
          <a:rect l="0" t="0" r="0" b="0"/>
          <a:pathLst>
            <a:path>
              <a:moveTo>
                <a:pt x="45720" y="0"/>
              </a:moveTo>
              <a:lnTo>
                <a:pt x="45720" y="1198761"/>
              </a:lnTo>
              <a:lnTo>
                <a:pt x="117394" y="1198761"/>
              </a:lnTo>
            </a:path>
          </a:pathLst>
        </a:custGeom>
      </dgm:spPr>
      <dgm:t>
        <a:bodyPr/>
        <a:lstStyle/>
        <a:p>
          <a:endParaRPr lang="en-US"/>
        </a:p>
      </dgm:t>
    </dgm:pt>
    <dgm:pt modelId="{90B6715C-79FF-4ED0-A43C-D7AFC9B7237C}" type="pres">
      <dgm:prSet presAssocID="{29A63B21-ECF2-4BC6-91A0-A44845178A0C}" presName="hierRoot2" presStyleCnt="0">
        <dgm:presLayoutVars>
          <dgm:hierBranch val="init"/>
        </dgm:presLayoutVars>
      </dgm:prSet>
      <dgm:spPr/>
      <dgm:t>
        <a:bodyPr/>
        <a:lstStyle/>
        <a:p>
          <a:endParaRPr lang="en-US"/>
        </a:p>
      </dgm:t>
    </dgm:pt>
    <dgm:pt modelId="{C5458AFC-8EB2-4BBD-BE07-CA70E6D6450D}" type="pres">
      <dgm:prSet presAssocID="{29A63B21-ECF2-4BC6-91A0-A44845178A0C}" presName="rootComposite" presStyleCnt="0"/>
      <dgm:spPr/>
      <dgm:t>
        <a:bodyPr/>
        <a:lstStyle/>
        <a:p>
          <a:endParaRPr lang="en-US"/>
        </a:p>
      </dgm:t>
    </dgm:pt>
    <dgm:pt modelId="{CDDF2290-F6D8-42C4-8CAD-FA943967B7C7}" type="pres">
      <dgm:prSet presAssocID="{29A63B21-ECF2-4BC6-91A0-A44845178A0C}" presName="rootText" presStyleLbl="node3" presStyleIdx="1" presStyleCnt="4" custLinFactX="-16078" custLinFactY="53238" custLinFactNeighborX="-100000" custLinFactNeighborY="100000">
        <dgm:presLayoutVars>
          <dgm:chPref val="3"/>
        </dgm:presLayoutVars>
      </dgm:prSet>
      <dgm:spPr>
        <a:prstGeom prst="rect">
          <a:avLst/>
        </a:prstGeom>
      </dgm:spPr>
      <dgm:t>
        <a:bodyPr/>
        <a:lstStyle/>
        <a:p>
          <a:endParaRPr lang="en-US"/>
        </a:p>
      </dgm:t>
    </dgm:pt>
    <dgm:pt modelId="{423C2A9C-F0FE-45A1-9D8F-667B34C2F561}" type="pres">
      <dgm:prSet presAssocID="{29A63B21-ECF2-4BC6-91A0-A44845178A0C}" presName="rootConnector" presStyleLbl="node3" presStyleIdx="1" presStyleCnt="4"/>
      <dgm:spPr/>
      <dgm:t>
        <a:bodyPr/>
        <a:lstStyle/>
        <a:p>
          <a:endParaRPr lang="en-US"/>
        </a:p>
      </dgm:t>
    </dgm:pt>
    <dgm:pt modelId="{05A59A39-985C-4556-9AB9-5DA9685067CC}" type="pres">
      <dgm:prSet presAssocID="{29A63B21-ECF2-4BC6-91A0-A44845178A0C}" presName="hierChild4" presStyleCnt="0"/>
      <dgm:spPr/>
      <dgm:t>
        <a:bodyPr/>
        <a:lstStyle/>
        <a:p>
          <a:endParaRPr lang="en-US"/>
        </a:p>
      </dgm:t>
    </dgm:pt>
    <dgm:pt modelId="{001EAB91-0BEE-4F53-AC1E-F1223EBDBD21}" type="pres">
      <dgm:prSet presAssocID="{29A63B21-ECF2-4BC6-91A0-A44845178A0C}" presName="hierChild5" presStyleCnt="0"/>
      <dgm:spPr/>
      <dgm:t>
        <a:bodyPr/>
        <a:lstStyle/>
        <a:p>
          <a:endParaRPr lang="en-US"/>
        </a:p>
      </dgm:t>
    </dgm:pt>
    <dgm:pt modelId="{E0C639B8-3FA5-41F9-AB6B-CAEE4456B9E9}" type="pres">
      <dgm:prSet presAssocID="{D25B2415-1C69-4A03-AF67-7DA4997ECCFE}" presName="hierChild5" presStyleCnt="0"/>
      <dgm:spPr/>
      <dgm:t>
        <a:bodyPr/>
        <a:lstStyle/>
        <a:p>
          <a:endParaRPr lang="en-US"/>
        </a:p>
      </dgm:t>
    </dgm:pt>
    <dgm:pt modelId="{51766768-F5AA-4001-AF23-6DFFEC179109}" type="pres">
      <dgm:prSet presAssocID="{9A66C99B-F130-4422-ABDE-9166E6684E81}" presName="Name37" presStyleLbl="parChTrans1D2" presStyleIdx="2" presStyleCnt="3"/>
      <dgm:spPr>
        <a:custGeom>
          <a:avLst/>
          <a:gdLst/>
          <a:ahLst/>
          <a:cxnLst/>
          <a:rect l="0" t="0" r="0" b="0"/>
          <a:pathLst>
            <a:path>
              <a:moveTo>
                <a:pt x="0" y="0"/>
              </a:moveTo>
              <a:lnTo>
                <a:pt x="0" y="121896"/>
              </a:lnTo>
              <a:lnTo>
                <a:pt x="1900998" y="121896"/>
              </a:lnTo>
              <a:lnTo>
                <a:pt x="1900998" y="243792"/>
              </a:lnTo>
            </a:path>
          </a:pathLst>
        </a:custGeom>
      </dgm:spPr>
      <dgm:t>
        <a:bodyPr/>
        <a:lstStyle/>
        <a:p>
          <a:endParaRPr lang="en-US"/>
        </a:p>
      </dgm:t>
    </dgm:pt>
    <dgm:pt modelId="{0BFEDE87-1053-409E-994B-BB3DA3BE32D2}" type="pres">
      <dgm:prSet presAssocID="{1BE021AB-D445-48B7-98FD-0636CBF86BBB}" presName="hierRoot2" presStyleCnt="0">
        <dgm:presLayoutVars>
          <dgm:hierBranch val="init"/>
        </dgm:presLayoutVars>
      </dgm:prSet>
      <dgm:spPr/>
      <dgm:t>
        <a:bodyPr/>
        <a:lstStyle/>
        <a:p>
          <a:endParaRPr lang="en-US"/>
        </a:p>
      </dgm:t>
    </dgm:pt>
    <dgm:pt modelId="{19D12A16-7B39-45BA-8F64-97CB4A02F887}" type="pres">
      <dgm:prSet presAssocID="{1BE021AB-D445-48B7-98FD-0636CBF86BBB}" presName="rootComposite" presStyleCnt="0"/>
      <dgm:spPr/>
      <dgm:t>
        <a:bodyPr/>
        <a:lstStyle/>
        <a:p>
          <a:endParaRPr lang="en-US"/>
        </a:p>
      </dgm:t>
    </dgm:pt>
    <dgm:pt modelId="{3CBDF1DF-25D1-4F39-AB52-179F9E15C33B}" type="pres">
      <dgm:prSet presAssocID="{1BE021AB-D445-48B7-98FD-0636CBF86BBB}" presName="rootText" presStyleLbl="node2" presStyleIdx="2" presStyleCnt="3">
        <dgm:presLayoutVars>
          <dgm:chPref val="3"/>
        </dgm:presLayoutVars>
      </dgm:prSet>
      <dgm:spPr>
        <a:prstGeom prst="rect">
          <a:avLst/>
        </a:prstGeom>
      </dgm:spPr>
      <dgm:t>
        <a:bodyPr/>
        <a:lstStyle/>
        <a:p>
          <a:endParaRPr lang="en-US"/>
        </a:p>
      </dgm:t>
    </dgm:pt>
    <dgm:pt modelId="{A22B33AF-E184-4151-BA89-26C0E27218DA}" type="pres">
      <dgm:prSet presAssocID="{1BE021AB-D445-48B7-98FD-0636CBF86BBB}" presName="rootConnector" presStyleLbl="node2" presStyleIdx="2" presStyleCnt="3"/>
      <dgm:spPr/>
      <dgm:t>
        <a:bodyPr/>
        <a:lstStyle/>
        <a:p>
          <a:endParaRPr lang="en-US"/>
        </a:p>
      </dgm:t>
    </dgm:pt>
    <dgm:pt modelId="{E8B60E4C-6A68-4330-8AC2-C83586AF3442}" type="pres">
      <dgm:prSet presAssocID="{1BE021AB-D445-48B7-98FD-0636CBF86BBB}" presName="hierChild4" presStyleCnt="0"/>
      <dgm:spPr/>
      <dgm:t>
        <a:bodyPr/>
        <a:lstStyle/>
        <a:p>
          <a:endParaRPr lang="en-US"/>
        </a:p>
      </dgm:t>
    </dgm:pt>
    <dgm:pt modelId="{BD26C2CA-5995-4A09-922D-7E42C2298B00}" type="pres">
      <dgm:prSet presAssocID="{73E2AA15-EF5B-453E-A822-59F24896D58F}" presName="Name37" presStyleLbl="parChTrans1D3" presStyleIdx="2" presStyleCnt="4"/>
      <dgm:spPr>
        <a:custGeom>
          <a:avLst/>
          <a:gdLst/>
          <a:ahLst/>
          <a:cxnLst/>
          <a:rect l="0" t="0" r="0" b="0"/>
          <a:pathLst>
            <a:path>
              <a:moveTo>
                <a:pt x="1038949" y="45720"/>
              </a:moveTo>
              <a:lnTo>
                <a:pt x="0" y="45720"/>
              </a:lnTo>
              <a:lnTo>
                <a:pt x="0" y="128359"/>
              </a:lnTo>
            </a:path>
          </a:pathLst>
        </a:custGeom>
      </dgm:spPr>
      <dgm:t>
        <a:bodyPr/>
        <a:lstStyle/>
        <a:p>
          <a:endParaRPr lang="en-US"/>
        </a:p>
      </dgm:t>
    </dgm:pt>
    <dgm:pt modelId="{E3BC471F-7CAE-4A06-A9FB-B8BA3DF145AB}" type="pres">
      <dgm:prSet presAssocID="{2B99283B-87E5-49C3-88C4-71B378DAD481}" presName="hierRoot2" presStyleCnt="0">
        <dgm:presLayoutVars>
          <dgm:hierBranch val="init"/>
        </dgm:presLayoutVars>
      </dgm:prSet>
      <dgm:spPr/>
      <dgm:t>
        <a:bodyPr/>
        <a:lstStyle/>
        <a:p>
          <a:endParaRPr lang="en-US"/>
        </a:p>
      </dgm:t>
    </dgm:pt>
    <dgm:pt modelId="{45D54039-A1F6-449C-9CC7-EAE62F800258}" type="pres">
      <dgm:prSet presAssocID="{2B99283B-87E5-49C3-88C4-71B378DAD481}" presName="rootComposite" presStyleCnt="0"/>
      <dgm:spPr/>
      <dgm:t>
        <a:bodyPr/>
        <a:lstStyle/>
        <a:p>
          <a:endParaRPr lang="en-US"/>
        </a:p>
      </dgm:t>
    </dgm:pt>
    <dgm:pt modelId="{DF5FC824-16E1-4EC1-87C4-D65291E08F28}" type="pres">
      <dgm:prSet presAssocID="{2B99283B-87E5-49C3-88C4-71B378DAD481}" presName="rootText" presStyleLbl="node3" presStyleIdx="2" presStyleCnt="4" custLinFactNeighborX="-28994" custLinFactNeighborY="-27763">
        <dgm:presLayoutVars>
          <dgm:chPref val="3"/>
        </dgm:presLayoutVars>
      </dgm:prSet>
      <dgm:spPr>
        <a:prstGeom prst="rect">
          <a:avLst/>
        </a:prstGeom>
      </dgm:spPr>
      <dgm:t>
        <a:bodyPr/>
        <a:lstStyle/>
        <a:p>
          <a:endParaRPr lang="en-US"/>
        </a:p>
      </dgm:t>
    </dgm:pt>
    <dgm:pt modelId="{C0CD1173-5EA5-418F-AAB0-367BE5F3446A}" type="pres">
      <dgm:prSet presAssocID="{2B99283B-87E5-49C3-88C4-71B378DAD481}" presName="rootConnector" presStyleLbl="node3" presStyleIdx="2" presStyleCnt="4"/>
      <dgm:spPr/>
      <dgm:t>
        <a:bodyPr/>
        <a:lstStyle/>
        <a:p>
          <a:endParaRPr lang="en-US"/>
        </a:p>
      </dgm:t>
    </dgm:pt>
    <dgm:pt modelId="{B664D7DE-158C-47C6-9F39-FF632B5BE1E1}" type="pres">
      <dgm:prSet presAssocID="{2B99283B-87E5-49C3-88C4-71B378DAD481}" presName="hierChild4" presStyleCnt="0"/>
      <dgm:spPr/>
      <dgm:t>
        <a:bodyPr/>
        <a:lstStyle/>
        <a:p>
          <a:endParaRPr lang="en-US"/>
        </a:p>
      </dgm:t>
    </dgm:pt>
    <dgm:pt modelId="{0AE5754A-4432-47E6-A28F-FE3935E21879}" type="pres">
      <dgm:prSet presAssocID="{4DBDBFE2-2DF0-4165-94F2-6FA5454BD5DA}" presName="Name37" presStyleLbl="parChTrans1D4" presStyleIdx="0" presStyleCnt="2"/>
      <dgm:spPr>
        <a:custGeom>
          <a:avLst/>
          <a:gdLst/>
          <a:ahLst/>
          <a:cxnLst/>
          <a:rect l="0" t="0" r="0" b="0"/>
          <a:pathLst>
            <a:path>
              <a:moveTo>
                <a:pt x="0" y="0"/>
              </a:moveTo>
              <a:lnTo>
                <a:pt x="0" y="830803"/>
              </a:lnTo>
              <a:lnTo>
                <a:pt x="255610" y="830803"/>
              </a:lnTo>
            </a:path>
          </a:pathLst>
        </a:custGeom>
      </dgm:spPr>
      <dgm:t>
        <a:bodyPr/>
        <a:lstStyle/>
        <a:p>
          <a:endParaRPr lang="en-US"/>
        </a:p>
      </dgm:t>
    </dgm:pt>
    <dgm:pt modelId="{2B0E3469-6C41-4EA1-8941-47D594224CE5}" type="pres">
      <dgm:prSet presAssocID="{5D97B061-94FA-4B2D-962D-5E0B64FEF8F3}" presName="hierRoot2" presStyleCnt="0">
        <dgm:presLayoutVars>
          <dgm:hierBranch val="l"/>
        </dgm:presLayoutVars>
      </dgm:prSet>
      <dgm:spPr/>
      <dgm:t>
        <a:bodyPr/>
        <a:lstStyle/>
        <a:p>
          <a:endParaRPr lang="en-US"/>
        </a:p>
      </dgm:t>
    </dgm:pt>
    <dgm:pt modelId="{D02985C2-2819-4CAE-8346-A6FB6C631A4D}" type="pres">
      <dgm:prSet presAssocID="{5D97B061-94FA-4B2D-962D-5E0B64FEF8F3}" presName="rootComposite" presStyleCnt="0"/>
      <dgm:spPr/>
      <dgm:t>
        <a:bodyPr/>
        <a:lstStyle/>
        <a:p>
          <a:endParaRPr lang="en-US"/>
        </a:p>
      </dgm:t>
    </dgm:pt>
    <dgm:pt modelId="{0D7B9F05-EB0A-4246-9121-99EC5F4441DD}" type="pres">
      <dgm:prSet presAssocID="{5D97B061-94FA-4B2D-962D-5E0B64FEF8F3}" presName="rootText" presStyleLbl="node4" presStyleIdx="0" presStyleCnt="2" custLinFactNeighborX="-21976" custLinFactNeighborY="23366">
        <dgm:presLayoutVars>
          <dgm:chPref val="3"/>
        </dgm:presLayoutVars>
      </dgm:prSet>
      <dgm:spPr>
        <a:prstGeom prst="rect">
          <a:avLst/>
        </a:prstGeom>
      </dgm:spPr>
      <dgm:t>
        <a:bodyPr/>
        <a:lstStyle/>
        <a:p>
          <a:endParaRPr lang="en-US"/>
        </a:p>
      </dgm:t>
    </dgm:pt>
    <dgm:pt modelId="{08028098-7659-4B95-BAFC-70CACF1AF134}" type="pres">
      <dgm:prSet presAssocID="{5D97B061-94FA-4B2D-962D-5E0B64FEF8F3}" presName="rootConnector" presStyleLbl="node4" presStyleIdx="0" presStyleCnt="2"/>
      <dgm:spPr/>
      <dgm:t>
        <a:bodyPr/>
        <a:lstStyle/>
        <a:p>
          <a:endParaRPr lang="en-US"/>
        </a:p>
      </dgm:t>
    </dgm:pt>
    <dgm:pt modelId="{EB240EF1-0732-4F85-BC82-FFC294CCEF66}" type="pres">
      <dgm:prSet presAssocID="{5D97B061-94FA-4B2D-962D-5E0B64FEF8F3}" presName="hierChild4" presStyleCnt="0"/>
      <dgm:spPr/>
      <dgm:t>
        <a:bodyPr/>
        <a:lstStyle/>
        <a:p>
          <a:endParaRPr lang="en-US"/>
        </a:p>
      </dgm:t>
    </dgm:pt>
    <dgm:pt modelId="{8373C1DE-FF2F-48D9-BE98-F0F6EDB0B5E1}" type="pres">
      <dgm:prSet presAssocID="{5D97B061-94FA-4B2D-962D-5E0B64FEF8F3}" presName="hierChild5" presStyleCnt="0"/>
      <dgm:spPr/>
      <dgm:t>
        <a:bodyPr/>
        <a:lstStyle/>
        <a:p>
          <a:endParaRPr lang="en-US"/>
        </a:p>
      </dgm:t>
    </dgm:pt>
    <dgm:pt modelId="{9D10BF1A-5574-4AD6-956F-016CD5F88E98}" type="pres">
      <dgm:prSet presAssocID="{9482E7A2-B855-4A1D-A3BD-6904ADEFC9E7}" presName="Name37" presStyleLbl="parChTrans1D4" presStyleIdx="1" presStyleCnt="2"/>
      <dgm:spPr>
        <a:custGeom>
          <a:avLst/>
          <a:gdLst/>
          <a:ahLst/>
          <a:cxnLst/>
          <a:rect l="0" t="0" r="0" b="0"/>
          <a:pathLst>
            <a:path>
              <a:moveTo>
                <a:pt x="0" y="0"/>
              </a:moveTo>
              <a:lnTo>
                <a:pt x="0" y="1596304"/>
              </a:lnTo>
              <a:lnTo>
                <a:pt x="214629" y="1596304"/>
              </a:lnTo>
            </a:path>
          </a:pathLst>
        </a:custGeom>
      </dgm:spPr>
      <dgm:t>
        <a:bodyPr/>
        <a:lstStyle/>
        <a:p>
          <a:endParaRPr lang="en-US"/>
        </a:p>
      </dgm:t>
    </dgm:pt>
    <dgm:pt modelId="{2E320F34-FC59-4BD5-8ED3-904D13807003}" type="pres">
      <dgm:prSet presAssocID="{626611E6-13B0-46A9-B34C-813226F1BFF9}" presName="hierRoot2" presStyleCnt="0">
        <dgm:presLayoutVars>
          <dgm:hierBranch val="init"/>
        </dgm:presLayoutVars>
      </dgm:prSet>
      <dgm:spPr/>
      <dgm:t>
        <a:bodyPr/>
        <a:lstStyle/>
        <a:p>
          <a:endParaRPr lang="en-US"/>
        </a:p>
      </dgm:t>
    </dgm:pt>
    <dgm:pt modelId="{569A01DC-1AC3-47F2-8623-4AC9F36C9746}" type="pres">
      <dgm:prSet presAssocID="{626611E6-13B0-46A9-B34C-813226F1BFF9}" presName="rootComposite" presStyleCnt="0"/>
      <dgm:spPr/>
      <dgm:t>
        <a:bodyPr/>
        <a:lstStyle/>
        <a:p>
          <a:endParaRPr lang="en-US"/>
        </a:p>
      </dgm:t>
    </dgm:pt>
    <dgm:pt modelId="{3B23D8FF-1D68-4B6C-9B53-4F4384385499}" type="pres">
      <dgm:prSet presAssocID="{626611E6-13B0-46A9-B34C-813226F1BFF9}" presName="rootText" presStyleLbl="node4" presStyleIdx="1" presStyleCnt="2" custLinFactNeighborX="-25506" custLinFactNeighborY="13245">
        <dgm:presLayoutVars>
          <dgm:chPref val="3"/>
        </dgm:presLayoutVars>
      </dgm:prSet>
      <dgm:spPr>
        <a:prstGeom prst="rect">
          <a:avLst/>
        </a:prstGeom>
      </dgm:spPr>
      <dgm:t>
        <a:bodyPr/>
        <a:lstStyle/>
        <a:p>
          <a:endParaRPr lang="en-US"/>
        </a:p>
      </dgm:t>
    </dgm:pt>
    <dgm:pt modelId="{1110B1CF-99D0-42D2-AC53-59F67D46B3E1}" type="pres">
      <dgm:prSet presAssocID="{626611E6-13B0-46A9-B34C-813226F1BFF9}" presName="rootConnector" presStyleLbl="node4" presStyleIdx="1" presStyleCnt="2"/>
      <dgm:spPr/>
      <dgm:t>
        <a:bodyPr/>
        <a:lstStyle/>
        <a:p>
          <a:endParaRPr lang="en-US"/>
        </a:p>
      </dgm:t>
    </dgm:pt>
    <dgm:pt modelId="{573A2879-A7E7-42E3-9EC4-4F7708DE0E20}" type="pres">
      <dgm:prSet presAssocID="{626611E6-13B0-46A9-B34C-813226F1BFF9}" presName="hierChild4" presStyleCnt="0"/>
      <dgm:spPr/>
      <dgm:t>
        <a:bodyPr/>
        <a:lstStyle/>
        <a:p>
          <a:endParaRPr lang="en-US"/>
        </a:p>
      </dgm:t>
    </dgm:pt>
    <dgm:pt modelId="{85FF433E-D431-4275-A48F-671023FDF830}" type="pres">
      <dgm:prSet presAssocID="{626611E6-13B0-46A9-B34C-813226F1BFF9}" presName="hierChild5" presStyleCnt="0"/>
      <dgm:spPr/>
      <dgm:t>
        <a:bodyPr/>
        <a:lstStyle/>
        <a:p>
          <a:endParaRPr lang="en-US"/>
        </a:p>
      </dgm:t>
    </dgm:pt>
    <dgm:pt modelId="{DB1092B1-8E21-4D52-B05E-CDB7C0FC52A3}" type="pres">
      <dgm:prSet presAssocID="{2B99283B-87E5-49C3-88C4-71B378DAD481}" presName="hierChild5" presStyleCnt="0"/>
      <dgm:spPr/>
      <dgm:t>
        <a:bodyPr/>
        <a:lstStyle/>
        <a:p>
          <a:endParaRPr lang="en-US"/>
        </a:p>
      </dgm:t>
    </dgm:pt>
    <dgm:pt modelId="{5FDD1CD3-0803-42BB-A16D-50F44FFFACB2}" type="pres">
      <dgm:prSet presAssocID="{5FEEC85A-1218-40A7-9CAE-30DCB63328E9}" presName="Name37" presStyleLbl="parChTrans1D3" presStyleIdx="3" presStyleCnt="4"/>
      <dgm:spPr>
        <a:custGeom>
          <a:avLst/>
          <a:gdLst/>
          <a:ahLst/>
          <a:cxnLst/>
          <a:rect l="0" t="0" r="0" b="0"/>
          <a:pathLst>
            <a:path>
              <a:moveTo>
                <a:pt x="0" y="0"/>
              </a:moveTo>
              <a:lnTo>
                <a:pt x="0" y="1855444"/>
              </a:lnTo>
              <a:lnTo>
                <a:pt x="635682" y="1855444"/>
              </a:lnTo>
              <a:lnTo>
                <a:pt x="635682" y="1977340"/>
              </a:lnTo>
            </a:path>
          </a:pathLst>
        </a:custGeom>
      </dgm:spPr>
      <dgm:t>
        <a:bodyPr/>
        <a:lstStyle/>
        <a:p>
          <a:endParaRPr lang="en-US"/>
        </a:p>
      </dgm:t>
    </dgm:pt>
    <dgm:pt modelId="{CAF2695C-76BE-45F6-8179-F0DCE33BFB99}" type="pres">
      <dgm:prSet presAssocID="{8A382C10-9F75-46DF-B111-ACBD23D4E4CF}" presName="hierRoot2" presStyleCnt="0">
        <dgm:presLayoutVars>
          <dgm:hierBranch val="init"/>
        </dgm:presLayoutVars>
      </dgm:prSet>
      <dgm:spPr/>
      <dgm:t>
        <a:bodyPr/>
        <a:lstStyle/>
        <a:p>
          <a:endParaRPr lang="en-US"/>
        </a:p>
      </dgm:t>
    </dgm:pt>
    <dgm:pt modelId="{6ACABBC5-5D11-498B-892C-337DBD34F461}" type="pres">
      <dgm:prSet presAssocID="{8A382C10-9F75-46DF-B111-ACBD23D4E4CF}" presName="rootComposite" presStyleCnt="0"/>
      <dgm:spPr/>
      <dgm:t>
        <a:bodyPr/>
        <a:lstStyle/>
        <a:p>
          <a:endParaRPr lang="en-US"/>
        </a:p>
      </dgm:t>
    </dgm:pt>
    <dgm:pt modelId="{B9BD0795-06E0-447C-8E1B-F81298054C47}" type="pres">
      <dgm:prSet presAssocID="{8A382C10-9F75-46DF-B111-ACBD23D4E4CF}" presName="rootText" presStyleLbl="node3" presStyleIdx="3" presStyleCnt="4" custLinFactY="100000" custLinFactNeighborX="-5743" custLinFactNeighborY="198652">
        <dgm:presLayoutVars>
          <dgm:chPref val="3"/>
        </dgm:presLayoutVars>
      </dgm:prSet>
      <dgm:spPr>
        <a:prstGeom prst="rect">
          <a:avLst/>
        </a:prstGeom>
      </dgm:spPr>
      <dgm:t>
        <a:bodyPr/>
        <a:lstStyle/>
        <a:p>
          <a:endParaRPr lang="en-US"/>
        </a:p>
      </dgm:t>
    </dgm:pt>
    <dgm:pt modelId="{85891331-FC74-4894-8415-D7B602C0EB74}" type="pres">
      <dgm:prSet presAssocID="{8A382C10-9F75-46DF-B111-ACBD23D4E4CF}" presName="rootConnector" presStyleLbl="node3" presStyleIdx="3" presStyleCnt="4"/>
      <dgm:spPr/>
      <dgm:t>
        <a:bodyPr/>
        <a:lstStyle/>
        <a:p>
          <a:endParaRPr lang="en-US"/>
        </a:p>
      </dgm:t>
    </dgm:pt>
    <dgm:pt modelId="{640FA58B-751A-4CE9-A582-227229EC074A}" type="pres">
      <dgm:prSet presAssocID="{8A382C10-9F75-46DF-B111-ACBD23D4E4CF}" presName="hierChild4" presStyleCnt="0"/>
      <dgm:spPr/>
      <dgm:t>
        <a:bodyPr/>
        <a:lstStyle/>
        <a:p>
          <a:endParaRPr lang="en-US"/>
        </a:p>
      </dgm:t>
    </dgm:pt>
    <dgm:pt modelId="{D74E067F-FF38-4CD7-8F6E-E1D13775F916}" type="pres">
      <dgm:prSet presAssocID="{8A382C10-9F75-46DF-B111-ACBD23D4E4CF}" presName="hierChild5" presStyleCnt="0"/>
      <dgm:spPr/>
      <dgm:t>
        <a:bodyPr/>
        <a:lstStyle/>
        <a:p>
          <a:endParaRPr lang="en-US"/>
        </a:p>
      </dgm:t>
    </dgm:pt>
    <dgm:pt modelId="{307ADF6C-BDE7-4D3E-BCB4-B3285C1E9A6B}" type="pres">
      <dgm:prSet presAssocID="{1BE021AB-D445-48B7-98FD-0636CBF86BBB}" presName="hierChild5" presStyleCnt="0"/>
      <dgm:spPr/>
      <dgm:t>
        <a:bodyPr/>
        <a:lstStyle/>
        <a:p>
          <a:endParaRPr lang="en-US"/>
        </a:p>
      </dgm:t>
    </dgm:pt>
    <dgm:pt modelId="{6A2FEE6A-F41C-4EDB-9FD4-0A63C81268F0}" type="pres">
      <dgm:prSet presAssocID="{82A449DD-A9E0-48AC-8021-A1186962A60C}" presName="hierChild3" presStyleCnt="0"/>
      <dgm:spPr/>
      <dgm:t>
        <a:bodyPr/>
        <a:lstStyle/>
        <a:p>
          <a:endParaRPr lang="en-US"/>
        </a:p>
      </dgm:t>
    </dgm:pt>
  </dgm:ptLst>
  <dgm:cxnLst>
    <dgm:cxn modelId="{3B3CA8E4-5E0F-43B3-A3F9-971F45240966}" srcId="{1BE021AB-D445-48B7-98FD-0636CBF86BBB}" destId="{2B99283B-87E5-49C3-88C4-71B378DAD481}" srcOrd="0" destOrd="0" parTransId="{73E2AA15-EF5B-453E-A822-59F24896D58F}" sibTransId="{0FFEF845-B662-41F5-BA38-F2B483F2C356}"/>
    <dgm:cxn modelId="{9FDD3BE1-AACD-4944-9BF7-2514D84B3D6E}" type="presOf" srcId="{4DBDBFE2-2DF0-4165-94F2-6FA5454BD5DA}" destId="{0AE5754A-4432-47E6-A28F-FE3935E21879}" srcOrd="0" destOrd="0" presId="urn:microsoft.com/office/officeart/2005/8/layout/orgChart1"/>
    <dgm:cxn modelId="{4BF6146F-664D-413C-82AE-532DB27FECA6}" type="presOf" srcId="{1BE021AB-D445-48B7-98FD-0636CBF86BBB}" destId="{3CBDF1DF-25D1-4F39-AB52-179F9E15C33B}" srcOrd="0" destOrd="0" presId="urn:microsoft.com/office/officeart/2005/8/layout/orgChart1"/>
    <dgm:cxn modelId="{9D92C2EA-B50A-4E69-9200-39B39C892BC7}" srcId="{D25B2415-1C69-4A03-AF67-7DA4997ECCFE}" destId="{29A63B21-ECF2-4BC6-91A0-A44845178A0C}" srcOrd="1" destOrd="0" parTransId="{211CDD34-2821-4D43-B9FF-10ED373DE172}" sibTransId="{0C01D955-0901-4939-8150-53FA902B5823}"/>
    <dgm:cxn modelId="{0227462B-FC46-459C-81B7-C9DF1354721E}" type="presOf" srcId="{211CDD34-2821-4D43-B9FF-10ED373DE172}" destId="{2E95C014-C5FF-478D-9222-6FEEAF324A16}" srcOrd="0" destOrd="0" presId="urn:microsoft.com/office/officeart/2005/8/layout/orgChart1"/>
    <dgm:cxn modelId="{24BAF729-128A-4FDE-B7D7-FEC9A42BBB64}" srcId="{2B99283B-87E5-49C3-88C4-71B378DAD481}" destId="{5D97B061-94FA-4B2D-962D-5E0B64FEF8F3}" srcOrd="0" destOrd="0" parTransId="{4DBDBFE2-2DF0-4165-94F2-6FA5454BD5DA}" sibTransId="{D8932B79-1EEF-40FB-A040-2C0965B02FF8}"/>
    <dgm:cxn modelId="{EC0B7544-F555-4FCE-BE3B-906576CCB088}" type="presOf" srcId="{626611E6-13B0-46A9-B34C-813226F1BFF9}" destId="{3B23D8FF-1D68-4B6C-9B53-4F4384385499}" srcOrd="0" destOrd="0" presId="urn:microsoft.com/office/officeart/2005/8/layout/orgChart1"/>
    <dgm:cxn modelId="{5F35B6E6-AF33-4DA3-9B44-3570C4385569}" type="presOf" srcId="{29D8D96C-D069-4945-80F3-0104F211CA46}" destId="{59FFF119-6A9A-45F4-A375-A657D6BA85DB}" srcOrd="0" destOrd="0" presId="urn:microsoft.com/office/officeart/2005/8/layout/orgChart1"/>
    <dgm:cxn modelId="{6A82A83F-0651-46C4-B4F9-3A385D9ADE6A}" type="presOf" srcId="{67A93340-7186-4D65-BA6F-C8AD25E150B1}" destId="{74E15F9E-CC92-4139-81B0-6DFA9262AD60}" srcOrd="0" destOrd="0" presId="urn:microsoft.com/office/officeart/2005/8/layout/orgChart1"/>
    <dgm:cxn modelId="{ABFA5F61-E5D7-4AD4-9777-2E2EAFD2555A}" type="presOf" srcId="{73E2AA15-EF5B-453E-A822-59F24896D58F}" destId="{BD26C2CA-5995-4A09-922D-7E42C2298B00}" srcOrd="0" destOrd="0" presId="urn:microsoft.com/office/officeart/2005/8/layout/orgChart1"/>
    <dgm:cxn modelId="{2D7C25CD-CA97-448E-AE32-E5444EA4D8F0}" srcId="{1BE021AB-D445-48B7-98FD-0636CBF86BBB}" destId="{8A382C10-9F75-46DF-B111-ACBD23D4E4CF}" srcOrd="1" destOrd="0" parTransId="{5FEEC85A-1218-40A7-9CAE-30DCB63328E9}" sibTransId="{455DDD2D-AF5B-487C-8350-CA0539F16639}"/>
    <dgm:cxn modelId="{166BAA47-49FD-4455-A8B2-DC5CA1DE5163}" type="presOf" srcId="{26A75548-1E1E-49E5-8376-94A6EE605D1F}" destId="{85C15A54-25C1-407F-978E-A57E452694EB}" srcOrd="1" destOrd="0" presId="urn:microsoft.com/office/officeart/2005/8/layout/orgChart1"/>
    <dgm:cxn modelId="{60D2523D-B515-4C80-B850-2EB084AA8F1A}" type="presOf" srcId="{2B99283B-87E5-49C3-88C4-71B378DAD481}" destId="{C0CD1173-5EA5-418F-AAB0-367BE5F3446A}" srcOrd="1" destOrd="0" presId="urn:microsoft.com/office/officeart/2005/8/layout/orgChart1"/>
    <dgm:cxn modelId="{8FA97EA7-F4D7-42B1-A701-A8E11827B9E2}" type="presOf" srcId="{26A75548-1E1E-49E5-8376-94A6EE605D1F}" destId="{1827DD7E-C382-4135-A6B5-8F07C322BCEC}" srcOrd="0" destOrd="0" presId="urn:microsoft.com/office/officeart/2005/8/layout/orgChart1"/>
    <dgm:cxn modelId="{37B15733-1E41-4FD1-9AC8-6DAC2FB26F75}" type="presOf" srcId="{9482E7A2-B855-4A1D-A3BD-6904ADEFC9E7}" destId="{9D10BF1A-5574-4AD6-956F-016CD5F88E98}" srcOrd="0" destOrd="0" presId="urn:microsoft.com/office/officeart/2005/8/layout/orgChart1"/>
    <dgm:cxn modelId="{C2BA7B1C-3F68-4EBE-8983-71AAAA0DEE76}" type="presOf" srcId="{82A449DD-A9E0-48AC-8021-A1186962A60C}" destId="{494ABFFF-8B28-4C1C-BEF4-ADF562790959}" srcOrd="0" destOrd="0" presId="urn:microsoft.com/office/officeart/2005/8/layout/orgChart1"/>
    <dgm:cxn modelId="{14F9C31B-74BA-459C-9CFB-DAA87B158AD1}" type="presOf" srcId="{626611E6-13B0-46A9-B34C-813226F1BFF9}" destId="{1110B1CF-99D0-42D2-AC53-59F67D46B3E1}" srcOrd="1" destOrd="0" presId="urn:microsoft.com/office/officeart/2005/8/layout/orgChart1"/>
    <dgm:cxn modelId="{C340598E-D927-4913-9669-602F4B817D8D}" srcId="{2B99283B-87E5-49C3-88C4-71B378DAD481}" destId="{626611E6-13B0-46A9-B34C-813226F1BFF9}" srcOrd="1" destOrd="0" parTransId="{9482E7A2-B855-4A1D-A3BD-6904ADEFC9E7}" sibTransId="{F5C9314D-3EDB-44F4-B9E1-87912421BA03}"/>
    <dgm:cxn modelId="{FE0C95FF-1BB4-42D4-A013-A0C3087B45EE}" type="presOf" srcId="{9A66C99B-F130-4422-ABDE-9166E6684E81}" destId="{51766768-F5AA-4001-AF23-6DFFEC179109}" srcOrd="0" destOrd="0" presId="urn:microsoft.com/office/officeart/2005/8/layout/orgChart1"/>
    <dgm:cxn modelId="{66A16859-354B-40BA-A5E7-93D8B456A7A3}" type="presOf" srcId="{82A449DD-A9E0-48AC-8021-A1186962A60C}" destId="{C84961F2-4A34-4978-AA52-A800B6D6DC9E}" srcOrd="1" destOrd="0" presId="urn:microsoft.com/office/officeart/2005/8/layout/orgChart1"/>
    <dgm:cxn modelId="{3C2D37D7-E7CE-400B-90BA-055016CB39DD}" type="presOf" srcId="{8A382C10-9F75-46DF-B111-ACBD23D4E4CF}" destId="{85891331-FC74-4894-8415-D7B602C0EB74}" srcOrd="1" destOrd="0" presId="urn:microsoft.com/office/officeart/2005/8/layout/orgChart1"/>
    <dgm:cxn modelId="{29CA3B4F-DB16-4940-8ABA-EB56AA48471D}" type="presOf" srcId="{D25B2415-1C69-4A03-AF67-7DA4997ECCFE}" destId="{9D0B1D38-42DB-4315-AB52-9FE34C84561C}" srcOrd="1" destOrd="0" presId="urn:microsoft.com/office/officeart/2005/8/layout/orgChart1"/>
    <dgm:cxn modelId="{94F75743-47A6-4010-A403-0797FA8FA6E8}" type="presOf" srcId="{D25B2415-1C69-4A03-AF67-7DA4997ECCFE}" destId="{E3C2CD65-D516-4B3C-A598-A9001D7F46D8}" srcOrd="0" destOrd="0" presId="urn:microsoft.com/office/officeart/2005/8/layout/orgChart1"/>
    <dgm:cxn modelId="{666074C2-603B-44BB-9DAF-081BB1309D69}" type="presOf" srcId="{F12271D1-EB98-40C6-900A-F88A09666455}" destId="{41CBE142-1027-46E6-82D7-BBDC2B11482A}" srcOrd="1" destOrd="0" presId="urn:microsoft.com/office/officeart/2005/8/layout/orgChart1"/>
    <dgm:cxn modelId="{97997157-0441-4987-9801-89B76CCB61B7}" srcId="{D863FB34-6E6A-4444-9682-49F98AD03425}" destId="{82A449DD-A9E0-48AC-8021-A1186962A60C}" srcOrd="0" destOrd="0" parTransId="{3CFDC984-6FB7-4A01-B70F-15649442C6F8}" sibTransId="{54E49448-1CEB-4627-81E3-26BBA70301CC}"/>
    <dgm:cxn modelId="{2AB36D85-1541-45CF-89BE-FDC926E8B82D}" srcId="{82A449DD-A9E0-48AC-8021-A1186962A60C}" destId="{F12271D1-EB98-40C6-900A-F88A09666455}" srcOrd="0" destOrd="0" parTransId="{4B2E9893-4865-43C0-AE3F-6A218D7EAE70}" sibTransId="{0B7F3E6A-E7CC-407F-9AEB-3753E05B9A74}"/>
    <dgm:cxn modelId="{3701A485-2F83-4F7A-A209-D556B60ED0C0}" type="presOf" srcId="{D863FB34-6E6A-4444-9682-49F98AD03425}" destId="{80D1F324-4D88-4D9B-A0EF-07F85B4439EA}" srcOrd="0" destOrd="0" presId="urn:microsoft.com/office/officeart/2005/8/layout/orgChart1"/>
    <dgm:cxn modelId="{6D6CB5CE-891A-428A-82C2-E22A6CD7AEDA}" srcId="{D25B2415-1C69-4A03-AF67-7DA4997ECCFE}" destId="{26A75548-1E1E-49E5-8376-94A6EE605D1F}" srcOrd="0" destOrd="0" parTransId="{67A93340-7186-4D65-BA6F-C8AD25E150B1}" sibTransId="{6AF47E50-6281-4720-BFBE-78583A771DEC}"/>
    <dgm:cxn modelId="{AC387963-6866-4F4D-A905-8D86B3FDCFA7}" srcId="{82A449DD-A9E0-48AC-8021-A1186962A60C}" destId="{D25B2415-1C69-4A03-AF67-7DA4997ECCFE}" srcOrd="1" destOrd="0" parTransId="{29D8D96C-D069-4945-80F3-0104F211CA46}" sibTransId="{A347CDEC-3A27-4EF1-9D42-CE6F21AE73F5}"/>
    <dgm:cxn modelId="{C4B16BAA-FD40-4C88-B9DB-BCE472477F62}" type="presOf" srcId="{4B2E9893-4865-43C0-AE3F-6A218D7EAE70}" destId="{50DF74E3-06AD-4D1D-BCF9-2D55FB35317E}" srcOrd="0" destOrd="0" presId="urn:microsoft.com/office/officeart/2005/8/layout/orgChart1"/>
    <dgm:cxn modelId="{89705900-7CAE-4799-98A7-58001CFE34F0}" srcId="{82A449DD-A9E0-48AC-8021-A1186962A60C}" destId="{1BE021AB-D445-48B7-98FD-0636CBF86BBB}" srcOrd="2" destOrd="0" parTransId="{9A66C99B-F130-4422-ABDE-9166E6684E81}" sibTransId="{102A9D90-BCC9-4807-87FE-C6598BBD9C4B}"/>
    <dgm:cxn modelId="{D81D7981-9FE1-4E57-89C3-5F1276E53242}" type="presOf" srcId="{F12271D1-EB98-40C6-900A-F88A09666455}" destId="{ED780546-1B6B-4904-AE12-117E63D5568D}" srcOrd="0" destOrd="0" presId="urn:microsoft.com/office/officeart/2005/8/layout/orgChart1"/>
    <dgm:cxn modelId="{6799CF4A-AF62-4CC0-998A-423107B3C20E}" type="presOf" srcId="{29A63B21-ECF2-4BC6-91A0-A44845178A0C}" destId="{423C2A9C-F0FE-45A1-9D8F-667B34C2F561}" srcOrd="1" destOrd="0" presId="urn:microsoft.com/office/officeart/2005/8/layout/orgChart1"/>
    <dgm:cxn modelId="{D206B7CB-0791-4F75-803C-1F28318488E0}" type="presOf" srcId="{5D97B061-94FA-4B2D-962D-5E0B64FEF8F3}" destId="{0D7B9F05-EB0A-4246-9121-99EC5F4441DD}" srcOrd="0" destOrd="0" presId="urn:microsoft.com/office/officeart/2005/8/layout/orgChart1"/>
    <dgm:cxn modelId="{7759E633-932C-4A23-9E50-68575BD1A7C5}" type="presOf" srcId="{5D97B061-94FA-4B2D-962D-5E0B64FEF8F3}" destId="{08028098-7659-4B95-BAFC-70CACF1AF134}" srcOrd="1" destOrd="0" presId="urn:microsoft.com/office/officeart/2005/8/layout/orgChart1"/>
    <dgm:cxn modelId="{8BDB2501-4627-4A4C-AC73-0301C35B551F}" type="presOf" srcId="{29A63B21-ECF2-4BC6-91A0-A44845178A0C}" destId="{CDDF2290-F6D8-42C4-8CAD-FA943967B7C7}" srcOrd="0" destOrd="0" presId="urn:microsoft.com/office/officeart/2005/8/layout/orgChart1"/>
    <dgm:cxn modelId="{F579C64B-E639-482A-AC45-BEFB85C0C80A}" type="presOf" srcId="{1BE021AB-D445-48B7-98FD-0636CBF86BBB}" destId="{A22B33AF-E184-4151-BA89-26C0E27218DA}" srcOrd="1" destOrd="0" presId="urn:microsoft.com/office/officeart/2005/8/layout/orgChart1"/>
    <dgm:cxn modelId="{458A5CBF-5077-4FFD-BC48-DE1B7862F0EC}" type="presOf" srcId="{5FEEC85A-1218-40A7-9CAE-30DCB63328E9}" destId="{5FDD1CD3-0803-42BB-A16D-50F44FFFACB2}" srcOrd="0" destOrd="0" presId="urn:microsoft.com/office/officeart/2005/8/layout/orgChart1"/>
    <dgm:cxn modelId="{2F7ED059-6183-4210-BA2B-50BF6E6C443C}" type="presOf" srcId="{8A382C10-9F75-46DF-B111-ACBD23D4E4CF}" destId="{B9BD0795-06E0-447C-8E1B-F81298054C47}" srcOrd="0" destOrd="0" presId="urn:microsoft.com/office/officeart/2005/8/layout/orgChart1"/>
    <dgm:cxn modelId="{548481B1-4462-410D-947E-C011EB372E4F}" type="presOf" srcId="{2B99283B-87E5-49C3-88C4-71B378DAD481}" destId="{DF5FC824-16E1-4EC1-87C4-D65291E08F28}" srcOrd="0" destOrd="0" presId="urn:microsoft.com/office/officeart/2005/8/layout/orgChart1"/>
    <dgm:cxn modelId="{1A788B98-EB87-4F8C-9C38-BBD9C50BFAD2}" type="presParOf" srcId="{80D1F324-4D88-4D9B-A0EF-07F85B4439EA}" destId="{1C0D39AF-C5B4-4858-BB28-49E0E64330F0}" srcOrd="0" destOrd="0" presId="urn:microsoft.com/office/officeart/2005/8/layout/orgChart1"/>
    <dgm:cxn modelId="{DDC5F745-6B1C-4A31-B7EA-5F41F84B9F69}" type="presParOf" srcId="{1C0D39AF-C5B4-4858-BB28-49E0E64330F0}" destId="{527B245D-8215-4DF2-B518-4D154486D294}" srcOrd="0" destOrd="0" presId="urn:microsoft.com/office/officeart/2005/8/layout/orgChart1"/>
    <dgm:cxn modelId="{C2763C2B-8C63-40E2-A15E-F3D66B45AFAC}" type="presParOf" srcId="{527B245D-8215-4DF2-B518-4D154486D294}" destId="{494ABFFF-8B28-4C1C-BEF4-ADF562790959}" srcOrd="0" destOrd="0" presId="urn:microsoft.com/office/officeart/2005/8/layout/orgChart1"/>
    <dgm:cxn modelId="{8C392DD0-A088-4223-A58E-3B480D47971B}" type="presParOf" srcId="{527B245D-8215-4DF2-B518-4D154486D294}" destId="{C84961F2-4A34-4978-AA52-A800B6D6DC9E}" srcOrd="1" destOrd="0" presId="urn:microsoft.com/office/officeart/2005/8/layout/orgChart1"/>
    <dgm:cxn modelId="{D8A87E1A-E982-44EF-99EE-08F964E4588A}" type="presParOf" srcId="{1C0D39AF-C5B4-4858-BB28-49E0E64330F0}" destId="{37D8CC6D-DED1-4CA2-B7E4-10C91AD828AD}" srcOrd="1" destOrd="0" presId="urn:microsoft.com/office/officeart/2005/8/layout/orgChart1"/>
    <dgm:cxn modelId="{1F288924-27C6-4D71-AF6E-FB9BB3F9A18C}" type="presParOf" srcId="{37D8CC6D-DED1-4CA2-B7E4-10C91AD828AD}" destId="{50DF74E3-06AD-4D1D-BCF9-2D55FB35317E}" srcOrd="0" destOrd="0" presId="urn:microsoft.com/office/officeart/2005/8/layout/orgChart1"/>
    <dgm:cxn modelId="{01B66F06-22FE-469D-8FBF-5C391E6A00FF}" type="presParOf" srcId="{37D8CC6D-DED1-4CA2-B7E4-10C91AD828AD}" destId="{B2CFCF48-17F0-46FC-96A8-7C237CBDF6C1}" srcOrd="1" destOrd="0" presId="urn:microsoft.com/office/officeart/2005/8/layout/orgChart1"/>
    <dgm:cxn modelId="{C6E0BBAE-99B3-461E-9262-44CA88A367A3}" type="presParOf" srcId="{B2CFCF48-17F0-46FC-96A8-7C237CBDF6C1}" destId="{140F62E3-61B2-417D-96D1-8E7CAB76AAEF}" srcOrd="0" destOrd="0" presId="urn:microsoft.com/office/officeart/2005/8/layout/orgChart1"/>
    <dgm:cxn modelId="{51CF32A8-B64D-49D4-9709-FC77209E1686}" type="presParOf" srcId="{140F62E3-61B2-417D-96D1-8E7CAB76AAEF}" destId="{ED780546-1B6B-4904-AE12-117E63D5568D}" srcOrd="0" destOrd="0" presId="urn:microsoft.com/office/officeart/2005/8/layout/orgChart1"/>
    <dgm:cxn modelId="{CCAD9FEC-67BF-4A99-8FDD-018863612B34}" type="presParOf" srcId="{140F62E3-61B2-417D-96D1-8E7CAB76AAEF}" destId="{41CBE142-1027-46E6-82D7-BBDC2B11482A}" srcOrd="1" destOrd="0" presId="urn:microsoft.com/office/officeart/2005/8/layout/orgChart1"/>
    <dgm:cxn modelId="{7C8C26DF-56AF-44EC-AEFC-C1E71988FCDB}" type="presParOf" srcId="{B2CFCF48-17F0-46FC-96A8-7C237CBDF6C1}" destId="{271944CE-9D81-46CA-8030-2BEC710BD25D}" srcOrd="1" destOrd="0" presId="urn:microsoft.com/office/officeart/2005/8/layout/orgChart1"/>
    <dgm:cxn modelId="{E10FCAE5-FFDE-47A3-94E5-596D65C50B93}" type="presParOf" srcId="{B2CFCF48-17F0-46FC-96A8-7C237CBDF6C1}" destId="{7F7E7FC3-1B5C-43D1-9CDF-32F50E149C7F}" srcOrd="2" destOrd="0" presId="urn:microsoft.com/office/officeart/2005/8/layout/orgChart1"/>
    <dgm:cxn modelId="{AE232B9A-790B-403C-8428-8AE52C142074}" type="presParOf" srcId="{37D8CC6D-DED1-4CA2-B7E4-10C91AD828AD}" destId="{59FFF119-6A9A-45F4-A375-A657D6BA85DB}" srcOrd="2" destOrd="0" presId="urn:microsoft.com/office/officeart/2005/8/layout/orgChart1"/>
    <dgm:cxn modelId="{A03D950D-699D-4493-9146-0486B965545E}" type="presParOf" srcId="{37D8CC6D-DED1-4CA2-B7E4-10C91AD828AD}" destId="{1D1FE0A1-E274-43D2-B37E-AE78FE2ADC84}" srcOrd="3" destOrd="0" presId="urn:microsoft.com/office/officeart/2005/8/layout/orgChart1"/>
    <dgm:cxn modelId="{F01A5CFB-50AF-4D26-BFDD-73BAD8B4FE78}" type="presParOf" srcId="{1D1FE0A1-E274-43D2-B37E-AE78FE2ADC84}" destId="{15D2ECC4-5A33-44C6-8595-7707422E44E5}" srcOrd="0" destOrd="0" presId="urn:microsoft.com/office/officeart/2005/8/layout/orgChart1"/>
    <dgm:cxn modelId="{93CB496C-D5A1-44CC-B84C-2BCE1681A5B4}" type="presParOf" srcId="{15D2ECC4-5A33-44C6-8595-7707422E44E5}" destId="{E3C2CD65-D516-4B3C-A598-A9001D7F46D8}" srcOrd="0" destOrd="0" presId="urn:microsoft.com/office/officeart/2005/8/layout/orgChart1"/>
    <dgm:cxn modelId="{38E93387-01F5-4ACF-8478-24DE8CCE4D7D}" type="presParOf" srcId="{15D2ECC4-5A33-44C6-8595-7707422E44E5}" destId="{9D0B1D38-42DB-4315-AB52-9FE34C84561C}" srcOrd="1" destOrd="0" presId="urn:microsoft.com/office/officeart/2005/8/layout/orgChart1"/>
    <dgm:cxn modelId="{BB6E3BB1-5199-4A46-B406-4B637C593A83}" type="presParOf" srcId="{1D1FE0A1-E274-43D2-B37E-AE78FE2ADC84}" destId="{20AB5093-759C-4D99-A0F1-89C4B6026535}" srcOrd="1" destOrd="0" presId="urn:microsoft.com/office/officeart/2005/8/layout/orgChart1"/>
    <dgm:cxn modelId="{AFF05010-7654-4380-BED3-4D2444466920}" type="presParOf" srcId="{20AB5093-759C-4D99-A0F1-89C4B6026535}" destId="{74E15F9E-CC92-4139-81B0-6DFA9262AD60}" srcOrd="0" destOrd="0" presId="urn:microsoft.com/office/officeart/2005/8/layout/orgChart1"/>
    <dgm:cxn modelId="{2C5C69C1-BA7F-4529-9A28-F295E54A0BD3}" type="presParOf" srcId="{20AB5093-759C-4D99-A0F1-89C4B6026535}" destId="{6CFB1F4A-2C60-4856-8B37-2E3A12D3AF82}" srcOrd="1" destOrd="0" presId="urn:microsoft.com/office/officeart/2005/8/layout/orgChart1"/>
    <dgm:cxn modelId="{DBE0812C-FBD6-4633-9741-5560D4296765}" type="presParOf" srcId="{6CFB1F4A-2C60-4856-8B37-2E3A12D3AF82}" destId="{958ED287-EC01-4D98-BC6F-06B22A9A45F5}" srcOrd="0" destOrd="0" presId="urn:microsoft.com/office/officeart/2005/8/layout/orgChart1"/>
    <dgm:cxn modelId="{F6CADEAB-2E16-4CEA-9090-51F8CAA2AEC6}" type="presParOf" srcId="{958ED287-EC01-4D98-BC6F-06B22A9A45F5}" destId="{1827DD7E-C382-4135-A6B5-8F07C322BCEC}" srcOrd="0" destOrd="0" presId="urn:microsoft.com/office/officeart/2005/8/layout/orgChart1"/>
    <dgm:cxn modelId="{130562DC-AD3C-4871-B73D-F706CAD7D453}" type="presParOf" srcId="{958ED287-EC01-4D98-BC6F-06B22A9A45F5}" destId="{85C15A54-25C1-407F-978E-A57E452694EB}" srcOrd="1" destOrd="0" presId="urn:microsoft.com/office/officeart/2005/8/layout/orgChart1"/>
    <dgm:cxn modelId="{8E22DB32-41CD-4F06-A55A-4FDBBC8488A5}" type="presParOf" srcId="{6CFB1F4A-2C60-4856-8B37-2E3A12D3AF82}" destId="{B4DB104D-C206-4AAD-8803-9A08D24D56BA}" srcOrd="1" destOrd="0" presId="urn:microsoft.com/office/officeart/2005/8/layout/orgChart1"/>
    <dgm:cxn modelId="{5B7C15AC-AE61-4E81-95EB-7C072C117B0B}" type="presParOf" srcId="{6CFB1F4A-2C60-4856-8B37-2E3A12D3AF82}" destId="{B1F0948E-91B2-4DFE-B70C-7A7BD4AEEAF8}" srcOrd="2" destOrd="0" presId="urn:microsoft.com/office/officeart/2005/8/layout/orgChart1"/>
    <dgm:cxn modelId="{C90548F1-6848-4C49-9505-1D6D07059B86}" type="presParOf" srcId="{20AB5093-759C-4D99-A0F1-89C4B6026535}" destId="{2E95C014-C5FF-478D-9222-6FEEAF324A16}" srcOrd="2" destOrd="0" presId="urn:microsoft.com/office/officeart/2005/8/layout/orgChart1"/>
    <dgm:cxn modelId="{5FDAC4E9-F383-4D91-A80A-5EC8AEA58272}" type="presParOf" srcId="{20AB5093-759C-4D99-A0F1-89C4B6026535}" destId="{90B6715C-79FF-4ED0-A43C-D7AFC9B7237C}" srcOrd="3" destOrd="0" presId="urn:microsoft.com/office/officeart/2005/8/layout/orgChart1"/>
    <dgm:cxn modelId="{5843800A-BC77-4D64-BCE4-511162EA5B97}" type="presParOf" srcId="{90B6715C-79FF-4ED0-A43C-D7AFC9B7237C}" destId="{C5458AFC-8EB2-4BBD-BE07-CA70E6D6450D}" srcOrd="0" destOrd="0" presId="urn:microsoft.com/office/officeart/2005/8/layout/orgChart1"/>
    <dgm:cxn modelId="{64A65C5C-D140-4D0D-A158-766F245E5E05}" type="presParOf" srcId="{C5458AFC-8EB2-4BBD-BE07-CA70E6D6450D}" destId="{CDDF2290-F6D8-42C4-8CAD-FA943967B7C7}" srcOrd="0" destOrd="0" presId="urn:microsoft.com/office/officeart/2005/8/layout/orgChart1"/>
    <dgm:cxn modelId="{ABD76784-7C14-409C-B5E8-6333C6E41DC4}" type="presParOf" srcId="{C5458AFC-8EB2-4BBD-BE07-CA70E6D6450D}" destId="{423C2A9C-F0FE-45A1-9D8F-667B34C2F561}" srcOrd="1" destOrd="0" presId="urn:microsoft.com/office/officeart/2005/8/layout/orgChart1"/>
    <dgm:cxn modelId="{DD5A5597-56F8-4F26-BFC0-28CC41B3CA19}" type="presParOf" srcId="{90B6715C-79FF-4ED0-A43C-D7AFC9B7237C}" destId="{05A59A39-985C-4556-9AB9-5DA9685067CC}" srcOrd="1" destOrd="0" presId="urn:microsoft.com/office/officeart/2005/8/layout/orgChart1"/>
    <dgm:cxn modelId="{F083CE82-89CA-4369-BA2A-EA835319843B}" type="presParOf" srcId="{90B6715C-79FF-4ED0-A43C-D7AFC9B7237C}" destId="{001EAB91-0BEE-4F53-AC1E-F1223EBDBD21}" srcOrd="2" destOrd="0" presId="urn:microsoft.com/office/officeart/2005/8/layout/orgChart1"/>
    <dgm:cxn modelId="{0A02111F-A515-4FC8-890B-22C41E059FC6}" type="presParOf" srcId="{1D1FE0A1-E274-43D2-B37E-AE78FE2ADC84}" destId="{E0C639B8-3FA5-41F9-AB6B-CAEE4456B9E9}" srcOrd="2" destOrd="0" presId="urn:microsoft.com/office/officeart/2005/8/layout/orgChart1"/>
    <dgm:cxn modelId="{841E9D88-8AFB-4699-9764-CBAA8A8D0E00}" type="presParOf" srcId="{37D8CC6D-DED1-4CA2-B7E4-10C91AD828AD}" destId="{51766768-F5AA-4001-AF23-6DFFEC179109}" srcOrd="4" destOrd="0" presId="urn:microsoft.com/office/officeart/2005/8/layout/orgChart1"/>
    <dgm:cxn modelId="{45FB5A0D-B347-47A8-81DC-16CD1E4CE5C9}" type="presParOf" srcId="{37D8CC6D-DED1-4CA2-B7E4-10C91AD828AD}" destId="{0BFEDE87-1053-409E-994B-BB3DA3BE32D2}" srcOrd="5" destOrd="0" presId="urn:microsoft.com/office/officeart/2005/8/layout/orgChart1"/>
    <dgm:cxn modelId="{D9CE2285-8608-4B76-8647-1EEF7B02E433}" type="presParOf" srcId="{0BFEDE87-1053-409E-994B-BB3DA3BE32D2}" destId="{19D12A16-7B39-45BA-8F64-97CB4A02F887}" srcOrd="0" destOrd="0" presId="urn:microsoft.com/office/officeart/2005/8/layout/orgChart1"/>
    <dgm:cxn modelId="{A1C43883-4E88-4385-9012-2E6485ACF069}" type="presParOf" srcId="{19D12A16-7B39-45BA-8F64-97CB4A02F887}" destId="{3CBDF1DF-25D1-4F39-AB52-179F9E15C33B}" srcOrd="0" destOrd="0" presId="urn:microsoft.com/office/officeart/2005/8/layout/orgChart1"/>
    <dgm:cxn modelId="{067CCAB8-1754-4E04-BB82-790A26DDD507}" type="presParOf" srcId="{19D12A16-7B39-45BA-8F64-97CB4A02F887}" destId="{A22B33AF-E184-4151-BA89-26C0E27218DA}" srcOrd="1" destOrd="0" presId="urn:microsoft.com/office/officeart/2005/8/layout/orgChart1"/>
    <dgm:cxn modelId="{C8B7681A-9224-4924-972F-A4E2E2FDD7A4}" type="presParOf" srcId="{0BFEDE87-1053-409E-994B-BB3DA3BE32D2}" destId="{E8B60E4C-6A68-4330-8AC2-C83586AF3442}" srcOrd="1" destOrd="0" presId="urn:microsoft.com/office/officeart/2005/8/layout/orgChart1"/>
    <dgm:cxn modelId="{91B58C3B-9DEC-4B60-BFDC-0D1E2F39D591}" type="presParOf" srcId="{E8B60E4C-6A68-4330-8AC2-C83586AF3442}" destId="{BD26C2CA-5995-4A09-922D-7E42C2298B00}" srcOrd="0" destOrd="0" presId="urn:microsoft.com/office/officeart/2005/8/layout/orgChart1"/>
    <dgm:cxn modelId="{18F6CE2E-C49F-437D-AA6C-EDC805A59A6B}" type="presParOf" srcId="{E8B60E4C-6A68-4330-8AC2-C83586AF3442}" destId="{E3BC471F-7CAE-4A06-A9FB-B8BA3DF145AB}" srcOrd="1" destOrd="0" presId="urn:microsoft.com/office/officeart/2005/8/layout/orgChart1"/>
    <dgm:cxn modelId="{640D67BA-D023-4436-AA8E-A9B3C0CD78D1}" type="presParOf" srcId="{E3BC471F-7CAE-4A06-A9FB-B8BA3DF145AB}" destId="{45D54039-A1F6-449C-9CC7-EAE62F800258}" srcOrd="0" destOrd="0" presId="urn:microsoft.com/office/officeart/2005/8/layout/orgChart1"/>
    <dgm:cxn modelId="{8D6EAFA3-3A71-491A-98F1-A50712BC142A}" type="presParOf" srcId="{45D54039-A1F6-449C-9CC7-EAE62F800258}" destId="{DF5FC824-16E1-4EC1-87C4-D65291E08F28}" srcOrd="0" destOrd="0" presId="urn:microsoft.com/office/officeart/2005/8/layout/orgChart1"/>
    <dgm:cxn modelId="{FDD68838-812B-484A-927C-1B3AD45DA2F2}" type="presParOf" srcId="{45D54039-A1F6-449C-9CC7-EAE62F800258}" destId="{C0CD1173-5EA5-418F-AAB0-367BE5F3446A}" srcOrd="1" destOrd="0" presId="urn:microsoft.com/office/officeart/2005/8/layout/orgChart1"/>
    <dgm:cxn modelId="{D423EAC7-9A5C-4BBE-998F-6372E4EBD895}" type="presParOf" srcId="{E3BC471F-7CAE-4A06-A9FB-B8BA3DF145AB}" destId="{B664D7DE-158C-47C6-9F39-FF632B5BE1E1}" srcOrd="1" destOrd="0" presId="urn:microsoft.com/office/officeart/2005/8/layout/orgChart1"/>
    <dgm:cxn modelId="{9F3A0C10-A893-44D5-B7F1-E713DCDC54CC}" type="presParOf" srcId="{B664D7DE-158C-47C6-9F39-FF632B5BE1E1}" destId="{0AE5754A-4432-47E6-A28F-FE3935E21879}" srcOrd="0" destOrd="0" presId="urn:microsoft.com/office/officeart/2005/8/layout/orgChart1"/>
    <dgm:cxn modelId="{36FD5F75-9555-4C9E-AEC8-0509B6C016D6}" type="presParOf" srcId="{B664D7DE-158C-47C6-9F39-FF632B5BE1E1}" destId="{2B0E3469-6C41-4EA1-8941-47D594224CE5}" srcOrd="1" destOrd="0" presId="urn:microsoft.com/office/officeart/2005/8/layout/orgChart1"/>
    <dgm:cxn modelId="{E4732CDE-49CA-4654-BDAC-EC5319F783AE}" type="presParOf" srcId="{2B0E3469-6C41-4EA1-8941-47D594224CE5}" destId="{D02985C2-2819-4CAE-8346-A6FB6C631A4D}" srcOrd="0" destOrd="0" presId="urn:microsoft.com/office/officeart/2005/8/layout/orgChart1"/>
    <dgm:cxn modelId="{15C04651-8717-41E1-83C3-55FF3E2B48FF}" type="presParOf" srcId="{D02985C2-2819-4CAE-8346-A6FB6C631A4D}" destId="{0D7B9F05-EB0A-4246-9121-99EC5F4441DD}" srcOrd="0" destOrd="0" presId="urn:microsoft.com/office/officeart/2005/8/layout/orgChart1"/>
    <dgm:cxn modelId="{AE7B1DAE-3234-4F35-B4CE-E0B60BC1725E}" type="presParOf" srcId="{D02985C2-2819-4CAE-8346-A6FB6C631A4D}" destId="{08028098-7659-4B95-BAFC-70CACF1AF134}" srcOrd="1" destOrd="0" presId="urn:microsoft.com/office/officeart/2005/8/layout/orgChart1"/>
    <dgm:cxn modelId="{906DB0DC-C43C-4D6A-ACE2-703A989B2181}" type="presParOf" srcId="{2B0E3469-6C41-4EA1-8941-47D594224CE5}" destId="{EB240EF1-0732-4F85-BC82-FFC294CCEF66}" srcOrd="1" destOrd="0" presId="urn:microsoft.com/office/officeart/2005/8/layout/orgChart1"/>
    <dgm:cxn modelId="{BBDD22DA-6FB0-48A9-A11B-38014E35E1CA}" type="presParOf" srcId="{2B0E3469-6C41-4EA1-8941-47D594224CE5}" destId="{8373C1DE-FF2F-48D9-BE98-F0F6EDB0B5E1}" srcOrd="2" destOrd="0" presId="urn:microsoft.com/office/officeart/2005/8/layout/orgChart1"/>
    <dgm:cxn modelId="{BE8869CB-C876-4F77-8015-D32990D31D64}" type="presParOf" srcId="{B664D7DE-158C-47C6-9F39-FF632B5BE1E1}" destId="{9D10BF1A-5574-4AD6-956F-016CD5F88E98}" srcOrd="2" destOrd="0" presId="urn:microsoft.com/office/officeart/2005/8/layout/orgChart1"/>
    <dgm:cxn modelId="{E41A2B7F-3C0C-43EC-BC1E-3ECE17CC81B2}" type="presParOf" srcId="{B664D7DE-158C-47C6-9F39-FF632B5BE1E1}" destId="{2E320F34-FC59-4BD5-8ED3-904D13807003}" srcOrd="3" destOrd="0" presId="urn:microsoft.com/office/officeart/2005/8/layout/orgChart1"/>
    <dgm:cxn modelId="{B1805731-FFD0-4928-BBA4-06D34CD231AD}" type="presParOf" srcId="{2E320F34-FC59-4BD5-8ED3-904D13807003}" destId="{569A01DC-1AC3-47F2-8623-4AC9F36C9746}" srcOrd="0" destOrd="0" presId="urn:microsoft.com/office/officeart/2005/8/layout/orgChart1"/>
    <dgm:cxn modelId="{E5E3948F-137E-411F-9920-0A6B1C419C12}" type="presParOf" srcId="{569A01DC-1AC3-47F2-8623-4AC9F36C9746}" destId="{3B23D8FF-1D68-4B6C-9B53-4F4384385499}" srcOrd="0" destOrd="0" presId="urn:microsoft.com/office/officeart/2005/8/layout/orgChart1"/>
    <dgm:cxn modelId="{E5EDC548-985B-450F-80E0-DD0955F7E908}" type="presParOf" srcId="{569A01DC-1AC3-47F2-8623-4AC9F36C9746}" destId="{1110B1CF-99D0-42D2-AC53-59F67D46B3E1}" srcOrd="1" destOrd="0" presId="urn:microsoft.com/office/officeart/2005/8/layout/orgChart1"/>
    <dgm:cxn modelId="{02E54FF9-AABD-44AC-BC25-84909C7FC012}" type="presParOf" srcId="{2E320F34-FC59-4BD5-8ED3-904D13807003}" destId="{573A2879-A7E7-42E3-9EC4-4F7708DE0E20}" srcOrd="1" destOrd="0" presId="urn:microsoft.com/office/officeart/2005/8/layout/orgChart1"/>
    <dgm:cxn modelId="{8299A9FF-7F88-423F-9606-C9EF81B109AC}" type="presParOf" srcId="{2E320F34-FC59-4BD5-8ED3-904D13807003}" destId="{85FF433E-D431-4275-A48F-671023FDF830}" srcOrd="2" destOrd="0" presId="urn:microsoft.com/office/officeart/2005/8/layout/orgChart1"/>
    <dgm:cxn modelId="{2E909D66-C808-48B3-BB02-8133E56FD0B7}" type="presParOf" srcId="{E3BC471F-7CAE-4A06-A9FB-B8BA3DF145AB}" destId="{DB1092B1-8E21-4D52-B05E-CDB7C0FC52A3}" srcOrd="2" destOrd="0" presId="urn:microsoft.com/office/officeart/2005/8/layout/orgChart1"/>
    <dgm:cxn modelId="{FF61A740-4747-45BC-8943-1AE5E267AB1E}" type="presParOf" srcId="{E8B60E4C-6A68-4330-8AC2-C83586AF3442}" destId="{5FDD1CD3-0803-42BB-A16D-50F44FFFACB2}" srcOrd="2" destOrd="0" presId="urn:microsoft.com/office/officeart/2005/8/layout/orgChart1"/>
    <dgm:cxn modelId="{737CE58B-4F76-4439-BF54-473146F1BE1B}" type="presParOf" srcId="{E8B60E4C-6A68-4330-8AC2-C83586AF3442}" destId="{CAF2695C-76BE-45F6-8179-F0DCE33BFB99}" srcOrd="3" destOrd="0" presId="urn:microsoft.com/office/officeart/2005/8/layout/orgChart1"/>
    <dgm:cxn modelId="{76A6CB98-6F37-4B08-8844-CEF38D3FD0CF}" type="presParOf" srcId="{CAF2695C-76BE-45F6-8179-F0DCE33BFB99}" destId="{6ACABBC5-5D11-498B-892C-337DBD34F461}" srcOrd="0" destOrd="0" presId="urn:microsoft.com/office/officeart/2005/8/layout/orgChart1"/>
    <dgm:cxn modelId="{E43499F6-5B55-4522-BEBB-9C1924F02C8E}" type="presParOf" srcId="{6ACABBC5-5D11-498B-892C-337DBD34F461}" destId="{B9BD0795-06E0-447C-8E1B-F81298054C47}" srcOrd="0" destOrd="0" presId="urn:microsoft.com/office/officeart/2005/8/layout/orgChart1"/>
    <dgm:cxn modelId="{7499F724-23E2-43C3-A3C6-F49D02244980}" type="presParOf" srcId="{6ACABBC5-5D11-498B-892C-337DBD34F461}" destId="{85891331-FC74-4894-8415-D7B602C0EB74}" srcOrd="1" destOrd="0" presId="urn:microsoft.com/office/officeart/2005/8/layout/orgChart1"/>
    <dgm:cxn modelId="{49BE44F4-62E5-455F-9C43-FF250058A36F}" type="presParOf" srcId="{CAF2695C-76BE-45F6-8179-F0DCE33BFB99}" destId="{640FA58B-751A-4CE9-A582-227229EC074A}" srcOrd="1" destOrd="0" presId="urn:microsoft.com/office/officeart/2005/8/layout/orgChart1"/>
    <dgm:cxn modelId="{55113ABB-B88B-40FA-B52F-ADEA622FD3C2}" type="presParOf" srcId="{CAF2695C-76BE-45F6-8179-F0DCE33BFB99}" destId="{D74E067F-FF38-4CD7-8F6E-E1D13775F916}" srcOrd="2" destOrd="0" presId="urn:microsoft.com/office/officeart/2005/8/layout/orgChart1"/>
    <dgm:cxn modelId="{B75D4096-E103-455F-BC26-24C51D421596}" type="presParOf" srcId="{0BFEDE87-1053-409E-994B-BB3DA3BE32D2}" destId="{307ADF6C-BDE7-4D3E-BCB4-B3285C1E9A6B}" srcOrd="2" destOrd="0" presId="urn:microsoft.com/office/officeart/2005/8/layout/orgChart1"/>
    <dgm:cxn modelId="{3F7448E5-1E45-4D2B-B75C-A847931B2163}" type="presParOf" srcId="{1C0D39AF-C5B4-4858-BB28-49E0E64330F0}" destId="{6A2FEE6A-F41C-4EDB-9FD4-0A63C81268F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DD1CD3-0803-42BB-A16D-50F44FFFACB2}">
      <dsp:nvSpPr>
        <dsp:cNvPr id="0" name=""/>
        <dsp:cNvSpPr/>
      </dsp:nvSpPr>
      <dsp:spPr>
        <a:xfrm>
          <a:off x="5446912" y="1518342"/>
          <a:ext cx="687031" cy="2045312"/>
        </a:xfrm>
        <a:custGeom>
          <a:avLst/>
          <a:gdLst/>
          <a:ahLst/>
          <a:cxnLst/>
          <a:rect l="0" t="0" r="0" b="0"/>
          <a:pathLst>
            <a:path>
              <a:moveTo>
                <a:pt x="0" y="0"/>
              </a:moveTo>
              <a:lnTo>
                <a:pt x="0" y="1855444"/>
              </a:lnTo>
              <a:lnTo>
                <a:pt x="635682" y="1855444"/>
              </a:lnTo>
              <a:lnTo>
                <a:pt x="635682" y="1977340"/>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D10BF1A-5574-4AD6-956F-016CD5F88E98}">
      <dsp:nvSpPr>
        <dsp:cNvPr id="0" name=""/>
        <dsp:cNvSpPr/>
      </dsp:nvSpPr>
      <dsp:spPr>
        <a:xfrm>
          <a:off x="3822162" y="2235002"/>
          <a:ext cx="231967" cy="1642324"/>
        </a:xfrm>
        <a:custGeom>
          <a:avLst/>
          <a:gdLst/>
          <a:ahLst/>
          <a:cxnLst/>
          <a:rect l="0" t="0" r="0" b="0"/>
          <a:pathLst>
            <a:path>
              <a:moveTo>
                <a:pt x="0" y="0"/>
              </a:moveTo>
              <a:lnTo>
                <a:pt x="0" y="1596304"/>
              </a:lnTo>
              <a:lnTo>
                <a:pt x="214629" y="1596304"/>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AE5754A-4432-47E6-A28F-FE3935E21879}">
      <dsp:nvSpPr>
        <dsp:cNvPr id="0" name=""/>
        <dsp:cNvSpPr/>
      </dsp:nvSpPr>
      <dsp:spPr>
        <a:xfrm>
          <a:off x="3822162" y="2235002"/>
          <a:ext cx="276257" cy="897913"/>
        </a:xfrm>
        <a:custGeom>
          <a:avLst/>
          <a:gdLst/>
          <a:ahLst/>
          <a:cxnLst/>
          <a:rect l="0" t="0" r="0" b="0"/>
          <a:pathLst>
            <a:path>
              <a:moveTo>
                <a:pt x="0" y="0"/>
              </a:moveTo>
              <a:lnTo>
                <a:pt x="0" y="830803"/>
              </a:lnTo>
              <a:lnTo>
                <a:pt x="255610" y="83080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D26C2CA-5995-4A09-922D-7E42C2298B00}">
      <dsp:nvSpPr>
        <dsp:cNvPr id="0" name=""/>
        <dsp:cNvSpPr/>
      </dsp:nvSpPr>
      <dsp:spPr>
        <a:xfrm>
          <a:off x="4324039" y="1472622"/>
          <a:ext cx="1122873" cy="91440"/>
        </a:xfrm>
        <a:custGeom>
          <a:avLst/>
          <a:gdLst/>
          <a:ahLst/>
          <a:cxnLst/>
          <a:rect l="0" t="0" r="0" b="0"/>
          <a:pathLst>
            <a:path>
              <a:moveTo>
                <a:pt x="1038949" y="45720"/>
              </a:moveTo>
              <a:lnTo>
                <a:pt x="0" y="45720"/>
              </a:lnTo>
              <a:lnTo>
                <a:pt x="0" y="128359"/>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1766768-F5AA-4001-AF23-6DFFEC179109}">
      <dsp:nvSpPr>
        <dsp:cNvPr id="0" name=""/>
        <dsp:cNvSpPr/>
      </dsp:nvSpPr>
      <dsp:spPr>
        <a:xfrm>
          <a:off x="3392356" y="627511"/>
          <a:ext cx="2054556" cy="263485"/>
        </a:xfrm>
        <a:custGeom>
          <a:avLst/>
          <a:gdLst/>
          <a:ahLst/>
          <a:cxnLst/>
          <a:rect l="0" t="0" r="0" b="0"/>
          <a:pathLst>
            <a:path>
              <a:moveTo>
                <a:pt x="0" y="0"/>
              </a:moveTo>
              <a:lnTo>
                <a:pt x="0" y="121896"/>
              </a:lnTo>
              <a:lnTo>
                <a:pt x="1900998" y="121896"/>
              </a:lnTo>
              <a:lnTo>
                <a:pt x="1900998" y="243792"/>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E95C014-C5FF-478D-9222-6FEEAF324A16}">
      <dsp:nvSpPr>
        <dsp:cNvPr id="0" name=""/>
        <dsp:cNvSpPr/>
      </dsp:nvSpPr>
      <dsp:spPr>
        <a:xfrm>
          <a:off x="962698" y="2652068"/>
          <a:ext cx="91440" cy="1225258"/>
        </a:xfrm>
        <a:custGeom>
          <a:avLst/>
          <a:gdLst/>
          <a:ahLst/>
          <a:cxnLst/>
          <a:rect l="0" t="0" r="0" b="0"/>
          <a:pathLst>
            <a:path>
              <a:moveTo>
                <a:pt x="45720" y="0"/>
              </a:moveTo>
              <a:lnTo>
                <a:pt x="45720" y="1198761"/>
              </a:lnTo>
              <a:lnTo>
                <a:pt x="117394" y="1198761"/>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4E15F9E-CC92-4139-81B0-6DFA9262AD60}">
      <dsp:nvSpPr>
        <dsp:cNvPr id="0" name=""/>
        <dsp:cNvSpPr/>
      </dsp:nvSpPr>
      <dsp:spPr>
        <a:xfrm>
          <a:off x="962698" y="2652068"/>
          <a:ext cx="91440" cy="520119"/>
        </a:xfrm>
        <a:custGeom>
          <a:avLst/>
          <a:gdLst/>
          <a:ahLst/>
          <a:cxnLst/>
          <a:rect l="0" t="0" r="0" b="0"/>
          <a:pathLst>
            <a:path>
              <a:moveTo>
                <a:pt x="45720" y="0"/>
              </a:moveTo>
              <a:lnTo>
                <a:pt x="45720" y="481245"/>
              </a:lnTo>
              <a:lnTo>
                <a:pt x="117406" y="481245"/>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9FFF119-6A9A-45F4-A375-A657D6BA85DB}">
      <dsp:nvSpPr>
        <dsp:cNvPr id="0" name=""/>
        <dsp:cNvSpPr/>
      </dsp:nvSpPr>
      <dsp:spPr>
        <a:xfrm>
          <a:off x="1510294" y="627511"/>
          <a:ext cx="1882061" cy="1397211"/>
        </a:xfrm>
        <a:custGeom>
          <a:avLst/>
          <a:gdLst/>
          <a:ahLst/>
          <a:cxnLst/>
          <a:rect l="0" t="0" r="0" b="0"/>
          <a:pathLst>
            <a:path>
              <a:moveTo>
                <a:pt x="1741395" y="0"/>
              </a:moveTo>
              <a:lnTo>
                <a:pt x="1741395" y="1170887"/>
              </a:lnTo>
              <a:lnTo>
                <a:pt x="0" y="1170887"/>
              </a:lnTo>
              <a:lnTo>
                <a:pt x="0" y="1292783"/>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DF74E3-06AD-4D1D-BCF9-2D55FB35317E}">
      <dsp:nvSpPr>
        <dsp:cNvPr id="0" name=""/>
        <dsp:cNvSpPr/>
      </dsp:nvSpPr>
      <dsp:spPr>
        <a:xfrm>
          <a:off x="3011507" y="627511"/>
          <a:ext cx="380848" cy="2936142"/>
        </a:xfrm>
        <a:custGeom>
          <a:avLst/>
          <a:gdLst/>
          <a:ahLst/>
          <a:cxnLst/>
          <a:rect l="0" t="0" r="0" b="0"/>
          <a:pathLst>
            <a:path>
              <a:moveTo>
                <a:pt x="352384" y="0"/>
              </a:moveTo>
              <a:lnTo>
                <a:pt x="352384" y="2663487"/>
              </a:lnTo>
              <a:lnTo>
                <a:pt x="0" y="2663487"/>
              </a:lnTo>
              <a:lnTo>
                <a:pt x="0" y="2785383"/>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4ABFFF-8B28-4C1C-BEF4-ADF562790959}">
      <dsp:nvSpPr>
        <dsp:cNvPr id="0" name=""/>
        <dsp:cNvSpPr/>
      </dsp:nvSpPr>
      <dsp:spPr>
        <a:xfrm>
          <a:off x="2765010" y="166"/>
          <a:ext cx="1254690" cy="627345"/>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Arhitect Sef</a:t>
          </a:r>
        </a:p>
      </dsp:txBody>
      <dsp:txXfrm>
        <a:off x="2765010" y="166"/>
        <a:ext cx="1254690" cy="627345"/>
      </dsp:txXfrm>
    </dsp:sp>
    <dsp:sp modelId="{ED780546-1B6B-4904-AE12-117E63D5568D}">
      <dsp:nvSpPr>
        <dsp:cNvPr id="0" name=""/>
        <dsp:cNvSpPr/>
      </dsp:nvSpPr>
      <dsp:spPr>
        <a:xfrm>
          <a:off x="2384161" y="3563654"/>
          <a:ext cx="1254690" cy="627345"/>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Compartiment Urbanism si Avize</a:t>
          </a:r>
        </a:p>
      </dsp:txBody>
      <dsp:txXfrm>
        <a:off x="2384161" y="3563654"/>
        <a:ext cx="1254690" cy="627345"/>
      </dsp:txXfrm>
    </dsp:sp>
    <dsp:sp modelId="{E3C2CD65-D516-4B3C-A598-A9001D7F46D8}">
      <dsp:nvSpPr>
        <dsp:cNvPr id="0" name=""/>
        <dsp:cNvSpPr/>
      </dsp:nvSpPr>
      <dsp:spPr>
        <a:xfrm>
          <a:off x="882949" y="2024722"/>
          <a:ext cx="1254690" cy="627345"/>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Biroul GIS</a:t>
          </a:r>
        </a:p>
      </dsp:txBody>
      <dsp:txXfrm>
        <a:off x="882949" y="2024722"/>
        <a:ext cx="1254690" cy="627345"/>
      </dsp:txXfrm>
    </dsp:sp>
    <dsp:sp modelId="{1827DD7E-C382-4135-A6B5-8F07C322BCEC}">
      <dsp:nvSpPr>
        <dsp:cNvPr id="0" name=""/>
        <dsp:cNvSpPr/>
      </dsp:nvSpPr>
      <dsp:spPr>
        <a:xfrm>
          <a:off x="1085895" y="2858515"/>
          <a:ext cx="1254690" cy="627345"/>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Compartiment Gestionare Date</a:t>
          </a:r>
        </a:p>
      </dsp:txBody>
      <dsp:txXfrm>
        <a:off x="1085895" y="2858515"/>
        <a:ext cx="1254690" cy="627345"/>
      </dsp:txXfrm>
    </dsp:sp>
    <dsp:sp modelId="{CDDF2290-F6D8-42C4-8CAD-FA943967B7C7}">
      <dsp:nvSpPr>
        <dsp:cNvPr id="0" name=""/>
        <dsp:cNvSpPr/>
      </dsp:nvSpPr>
      <dsp:spPr>
        <a:xfrm>
          <a:off x="1085882" y="3563654"/>
          <a:ext cx="1254690" cy="627345"/>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Compartiment Autorizari Publicitate</a:t>
          </a:r>
        </a:p>
      </dsp:txBody>
      <dsp:txXfrm>
        <a:off x="1085882" y="3563654"/>
        <a:ext cx="1254690" cy="627345"/>
      </dsp:txXfrm>
    </dsp:sp>
    <dsp:sp modelId="{3CBDF1DF-25D1-4F39-AB52-179F9E15C33B}">
      <dsp:nvSpPr>
        <dsp:cNvPr id="0" name=""/>
        <dsp:cNvSpPr/>
      </dsp:nvSpPr>
      <dsp:spPr>
        <a:xfrm>
          <a:off x="4819566" y="890996"/>
          <a:ext cx="1254690" cy="627345"/>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Director Executiv Adjunct</a:t>
          </a:r>
        </a:p>
      </dsp:txBody>
      <dsp:txXfrm>
        <a:off x="4819566" y="890996"/>
        <a:ext cx="1254690" cy="627345"/>
      </dsp:txXfrm>
    </dsp:sp>
    <dsp:sp modelId="{DF5FC824-16E1-4EC1-87C4-D65291E08F28}">
      <dsp:nvSpPr>
        <dsp:cNvPr id="0" name=""/>
        <dsp:cNvSpPr/>
      </dsp:nvSpPr>
      <dsp:spPr>
        <a:xfrm>
          <a:off x="3696693" y="1607657"/>
          <a:ext cx="1254690" cy="627345"/>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Serviciul Autorizari Constructii</a:t>
          </a:r>
        </a:p>
      </dsp:txBody>
      <dsp:txXfrm>
        <a:off x="3696693" y="1607657"/>
        <a:ext cx="1254690" cy="627345"/>
      </dsp:txXfrm>
    </dsp:sp>
    <dsp:sp modelId="{0D7B9F05-EB0A-4246-9121-99EC5F4441DD}">
      <dsp:nvSpPr>
        <dsp:cNvPr id="0" name=""/>
        <dsp:cNvSpPr/>
      </dsp:nvSpPr>
      <dsp:spPr>
        <a:xfrm>
          <a:off x="4098420" y="2819243"/>
          <a:ext cx="1254690" cy="627345"/>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Birou Autorizari Monumente Istorice si Zone Protejate</a:t>
          </a:r>
        </a:p>
      </dsp:txBody>
      <dsp:txXfrm>
        <a:off x="4098420" y="2819243"/>
        <a:ext cx="1254690" cy="627345"/>
      </dsp:txXfrm>
    </dsp:sp>
    <dsp:sp modelId="{3B23D8FF-1D68-4B6C-9B53-4F4384385499}">
      <dsp:nvSpPr>
        <dsp:cNvPr id="0" name=""/>
        <dsp:cNvSpPr/>
      </dsp:nvSpPr>
      <dsp:spPr>
        <a:xfrm>
          <a:off x="4054130" y="3563654"/>
          <a:ext cx="1254690" cy="627345"/>
        </a:xfrm>
        <a:prstGeom prst="rect">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Compartiment Autorizari Retele</a:t>
          </a:r>
        </a:p>
      </dsp:txBody>
      <dsp:txXfrm>
        <a:off x="4054130" y="3563654"/>
        <a:ext cx="1254690" cy="627345"/>
      </dsp:txXfrm>
    </dsp:sp>
    <dsp:sp modelId="{B9BD0795-06E0-447C-8E1B-F81298054C47}">
      <dsp:nvSpPr>
        <dsp:cNvPr id="0" name=""/>
        <dsp:cNvSpPr/>
      </dsp:nvSpPr>
      <dsp:spPr>
        <a:xfrm>
          <a:off x="5506597" y="3563654"/>
          <a:ext cx="1254690" cy="627345"/>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brightRoom" dir="tl"/>
        </a:scene3d>
        <a:sp3d contourW="12700">
          <a:bevelT w="31750" h="12700"/>
          <a:contourClr>
            <a:scrgbClr r="0" g="0" b="0"/>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solidFill>
                <a:sysClr val="windowText" lastClr="000000"/>
              </a:solidFill>
              <a:latin typeface="Calibri"/>
              <a:ea typeface="+mn-ea"/>
              <a:cs typeface="+mn-cs"/>
            </a:rPr>
            <a:t>Compartiment Finalizari Constructii</a:t>
          </a:r>
        </a:p>
      </dsp:txBody>
      <dsp:txXfrm>
        <a:off x="5506597" y="3563654"/>
        <a:ext cx="1254690" cy="6273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5AF275EF-5CE7-4AA5-AAC6-BEBE96F3D51C}" type="slidenum">
              <a:rPr lang="ro-RO" smtClean="0"/>
              <a:pPr/>
              <a:t>‹#›</a:t>
            </a:fld>
            <a:endParaRPr lang="ro-RO"/>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5EBE1-08B6-4F88-9E66-7179EABAD3C2}" type="datetimeFigureOut">
              <a:rPr lang="ro-RO" smtClean="0"/>
              <a:pPr/>
              <a:t>09.02.2017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815EBE1-08B6-4F88-9E66-7179EABAD3C2}" type="datetimeFigureOut">
              <a:rPr lang="ro-RO" smtClean="0"/>
              <a:pPr/>
              <a:t>09.02.2017</a:t>
            </a:fld>
            <a:endParaRPr lang="ro-RO"/>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o-RO"/>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AF275EF-5CE7-4AA5-AAC6-BEBE96F3D51C}" type="slidenum">
              <a:rPr lang="ro-RO" smtClean="0"/>
              <a:pPr/>
              <a:t>‹#›</a:t>
            </a:fld>
            <a:endParaRPr lang="ro-RO"/>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RAPORT DE ACTIVITATE 2016 </a:t>
            </a:r>
            <a:endParaRPr lang="ro-RO" sz="4800" dirty="0"/>
          </a:p>
        </p:txBody>
      </p:sp>
      <p:sp>
        <p:nvSpPr>
          <p:cNvPr id="3" name="Subtitle 2"/>
          <p:cNvSpPr>
            <a:spLocks noGrp="1"/>
          </p:cNvSpPr>
          <p:nvPr>
            <p:ph type="subTitle" idx="1"/>
          </p:nvPr>
        </p:nvSpPr>
        <p:spPr/>
        <p:txBody>
          <a:bodyPr/>
          <a:lstStyle/>
          <a:p>
            <a:r>
              <a:rPr lang="en-US" dirty="0" smtClean="0"/>
              <a:t>INSTITUȚIA ARHITECTULUI ȘEF</a:t>
            </a:r>
            <a:endParaRPr lang="ro-RO" dirty="0"/>
          </a:p>
        </p:txBody>
      </p:sp>
    </p:spTree>
    <p:extLst>
      <p:ext uri="{BB962C8B-B14F-4D97-AF65-F5344CB8AC3E}">
        <p14:creationId xmlns:p14="http://schemas.microsoft.com/office/powerpoint/2010/main" xmlns="" val="1204906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7543800" cy="1143000"/>
          </a:xfrm>
        </p:spPr>
        <p:txBody>
          <a:bodyPr>
            <a:normAutofit fontScale="90000"/>
          </a:bodyPr>
          <a:lstStyle/>
          <a:p>
            <a:r>
              <a:rPr lang="en-US" sz="3000" dirty="0" smtClean="0"/>
              <a:t>	</a:t>
            </a:r>
            <a:r>
              <a:rPr lang="en-US" sz="3000" dirty="0" err="1" smtClean="0"/>
              <a:t>Cereri</a:t>
            </a:r>
            <a:r>
              <a:rPr lang="en-US" sz="3000" dirty="0" smtClean="0"/>
              <a:t>  </a:t>
            </a:r>
            <a:r>
              <a:rPr lang="en-US" sz="3000" dirty="0" err="1" smtClean="0"/>
              <a:t>înregistrate</a:t>
            </a:r>
            <a:r>
              <a:rPr lang="en-US" sz="3000" dirty="0" smtClean="0"/>
              <a:t> – </a:t>
            </a:r>
            <a:r>
              <a:rPr lang="en-US" sz="3000" dirty="0" err="1" smtClean="0"/>
              <a:t>pe</a:t>
            </a:r>
            <a:r>
              <a:rPr lang="en-US" sz="3000" dirty="0" smtClean="0"/>
              <a:t> </a:t>
            </a:r>
            <a:r>
              <a:rPr lang="en-US" sz="3000" dirty="0" err="1" smtClean="0"/>
              <a:t>tipuri</a:t>
            </a:r>
            <a:r>
              <a:rPr lang="en-US" sz="3000" dirty="0" smtClean="0"/>
              <a:t> de </a:t>
            </a:r>
            <a:r>
              <a:rPr lang="en-US" sz="3000" dirty="0" err="1" smtClean="0"/>
              <a:t>categorii</a:t>
            </a:r>
            <a:r>
              <a:rPr lang="en-US" sz="3000" dirty="0" smtClean="0"/>
              <a:t> -</a:t>
            </a:r>
            <a:br>
              <a:rPr lang="en-US" sz="3000" dirty="0" smtClean="0"/>
            </a:br>
            <a:r>
              <a:rPr lang="en-US" sz="3000" dirty="0" err="1" smtClean="0"/>
              <a:t>Compartiment</a:t>
            </a:r>
            <a:r>
              <a:rPr lang="en-US" sz="3000" dirty="0" smtClean="0"/>
              <a:t> </a:t>
            </a:r>
            <a:r>
              <a:rPr lang="en-US" sz="3000" dirty="0" err="1" smtClean="0"/>
              <a:t>Finalizări</a:t>
            </a:r>
            <a:r>
              <a:rPr lang="en-US" sz="3000" dirty="0" smtClean="0"/>
              <a:t> </a:t>
            </a:r>
            <a:r>
              <a:rPr lang="en-US" sz="3000" dirty="0" err="1" smtClean="0"/>
              <a:t>Construcții</a:t>
            </a:r>
            <a:endParaRPr lang="ro-RO" sz="3000" dirty="0"/>
          </a:p>
        </p:txBody>
      </p:sp>
      <p:graphicFrame>
        <p:nvGraphicFramePr>
          <p:cNvPr id="4" name="Object 1"/>
          <p:cNvGraphicFramePr>
            <a:graphicFrameLocks noGrp="1"/>
          </p:cNvGraphicFramePr>
          <p:nvPr>
            <p:ph idx="1"/>
            <p:extLst>
              <p:ext uri="{D42A27DB-BD31-4B8C-83A1-F6EECF244321}">
                <p14:modId xmlns:p14="http://schemas.microsoft.com/office/powerpoint/2010/main" xmlns="" val="511472428"/>
              </p:ext>
            </p:extLst>
          </p:nvPr>
        </p:nvGraphicFramePr>
        <p:xfrm>
          <a:off x="762000" y="685800"/>
          <a:ext cx="7543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1950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pPr algn="just"/>
            <a:r>
              <a:rPr lang="en-US" sz="3000" dirty="0" smtClean="0"/>
              <a:t>	</a:t>
            </a:r>
            <a:r>
              <a:rPr lang="en-US" sz="3000" dirty="0" err="1" smtClean="0"/>
              <a:t>Situația</a:t>
            </a:r>
            <a:r>
              <a:rPr lang="en-US" sz="3000" dirty="0" smtClean="0"/>
              <a:t> </a:t>
            </a:r>
            <a:r>
              <a:rPr lang="en-US" sz="3000" dirty="0" err="1" smtClean="0"/>
              <a:t>cererilor</a:t>
            </a:r>
            <a:r>
              <a:rPr lang="en-US" sz="3000" dirty="0" smtClean="0"/>
              <a:t> de </a:t>
            </a:r>
            <a:r>
              <a:rPr lang="en-US" sz="3000" dirty="0" err="1" smtClean="0"/>
              <a:t>înregistrare</a:t>
            </a:r>
            <a:r>
              <a:rPr lang="en-US" sz="3000" dirty="0" smtClean="0"/>
              <a:t>, </a:t>
            </a:r>
            <a:r>
              <a:rPr lang="en-US" sz="3000" dirty="0" err="1" smtClean="0"/>
              <a:t>pe</a:t>
            </a:r>
            <a:r>
              <a:rPr lang="en-US" sz="3000" dirty="0" smtClean="0"/>
              <a:t> </a:t>
            </a:r>
            <a:r>
              <a:rPr lang="en-US" sz="3000" dirty="0" err="1" smtClean="0"/>
              <a:t>tipuri</a:t>
            </a:r>
            <a:r>
              <a:rPr lang="en-US" sz="3000" dirty="0" smtClean="0"/>
              <a:t> de </a:t>
            </a:r>
            <a:r>
              <a:rPr lang="en-US" sz="3000" dirty="0" err="1" smtClean="0"/>
              <a:t>acte</a:t>
            </a:r>
            <a:r>
              <a:rPr lang="en-US" sz="3000" dirty="0" smtClean="0"/>
              <a:t> </a:t>
            </a:r>
            <a:r>
              <a:rPr lang="en-US" sz="3000" dirty="0" err="1" smtClean="0"/>
              <a:t>este</a:t>
            </a:r>
            <a:r>
              <a:rPr lang="en-US" sz="3000" dirty="0" smtClean="0"/>
              <a:t> </a:t>
            </a:r>
            <a:r>
              <a:rPr lang="en-US" sz="3000" dirty="0" err="1" smtClean="0"/>
              <a:t>prezentată</a:t>
            </a:r>
            <a:r>
              <a:rPr lang="en-US" sz="3000" dirty="0" smtClean="0"/>
              <a:t> </a:t>
            </a:r>
            <a:r>
              <a:rPr lang="en-US" sz="3000" dirty="0" err="1" smtClean="0"/>
              <a:t>și</a:t>
            </a:r>
            <a:r>
              <a:rPr lang="en-US" sz="3000" dirty="0" smtClean="0"/>
              <a:t> </a:t>
            </a:r>
            <a:r>
              <a:rPr lang="en-US" sz="3000" dirty="0" err="1" smtClean="0"/>
              <a:t>în</a:t>
            </a:r>
            <a:r>
              <a:rPr lang="en-US" sz="3000" dirty="0" smtClean="0"/>
              <a:t> </a:t>
            </a:r>
            <a:r>
              <a:rPr lang="en-US" sz="3000" dirty="0" err="1" smtClean="0"/>
              <a:t>tabel</a:t>
            </a:r>
            <a:r>
              <a:rPr lang="en-US" sz="3000" dirty="0" smtClean="0"/>
              <a:t> ….</a:t>
            </a:r>
            <a:endParaRPr lang="ro-RO"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15769531"/>
              </p:ext>
            </p:extLst>
          </p:nvPr>
        </p:nvGraphicFramePr>
        <p:xfrm>
          <a:off x="762000" y="982980"/>
          <a:ext cx="7543800" cy="3817619"/>
        </p:xfrm>
        <a:graphic>
          <a:graphicData uri="http://schemas.openxmlformats.org/drawingml/2006/table">
            <a:tbl>
              <a:tblPr firstRow="1" firstCol="1" bandRow="1">
                <a:tableStyleId>{5C22544A-7EE6-4342-B048-85BDC9FD1C3A}</a:tableStyleId>
              </a:tblPr>
              <a:tblGrid>
                <a:gridCol w="4876800"/>
                <a:gridCol w="2667000"/>
              </a:tblGrid>
              <a:tr h="377734">
                <a:tc>
                  <a:txBody>
                    <a:bodyPr/>
                    <a:lstStyle/>
                    <a:p>
                      <a:pPr marL="0" marR="0" algn="ctr">
                        <a:lnSpc>
                          <a:spcPct val="150000"/>
                        </a:lnSpc>
                        <a:spcBef>
                          <a:spcPts val="0"/>
                        </a:spcBef>
                        <a:spcAft>
                          <a:spcPts val="900"/>
                        </a:spcAft>
                      </a:pPr>
                      <a:r>
                        <a:rPr lang="pt-PT" sz="1200" kern="1400" dirty="0">
                          <a:effectLst/>
                        </a:rPr>
                        <a:t>Tip de cerere</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pt-PT" sz="1200" kern="1400">
                          <a:effectLst/>
                        </a:rPr>
                        <a:t>Nr.  cereri  inregistrate</a:t>
                      </a:r>
                      <a:endParaRPr lang="ro-RO" sz="1200" kern="1400">
                        <a:solidFill>
                          <a:srgbClr val="000000"/>
                        </a:solidFill>
                        <a:effectLst/>
                        <a:latin typeface="Arial"/>
                        <a:ea typeface="Times New Roman"/>
                        <a:cs typeface="Times New Roman"/>
                      </a:endParaRPr>
                    </a:p>
                  </a:txBody>
                  <a:tcPr marL="68580" marR="68580" marT="0" marB="0" anchor="ctr"/>
                </a:tc>
              </a:tr>
              <a:tr h="357855">
                <a:tc>
                  <a:txBody>
                    <a:bodyPr/>
                    <a:lstStyle/>
                    <a:p>
                      <a:pPr marL="0" marR="0" algn="l">
                        <a:lnSpc>
                          <a:spcPct val="150000"/>
                        </a:lnSpc>
                        <a:spcBef>
                          <a:spcPts val="0"/>
                        </a:spcBef>
                        <a:spcAft>
                          <a:spcPts val="900"/>
                        </a:spcAft>
                      </a:pPr>
                      <a:r>
                        <a:rPr lang="pt-PT" sz="1200" kern="1400" dirty="0">
                          <a:effectLst/>
                        </a:rPr>
                        <a:t>Regularizarea taxei de autorizare + ALF (Persoane fizice/juridice)</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pt-PT" sz="1200" kern="1400">
                          <a:effectLst/>
                        </a:rPr>
                        <a:t>1857</a:t>
                      </a:r>
                      <a:endParaRPr lang="ro-RO" sz="1200" kern="1400">
                        <a:solidFill>
                          <a:srgbClr val="000000"/>
                        </a:solidFill>
                        <a:effectLst/>
                        <a:latin typeface="Arial"/>
                        <a:ea typeface="Times New Roman"/>
                        <a:cs typeface="Times New Roman"/>
                      </a:endParaRPr>
                    </a:p>
                  </a:txBody>
                  <a:tcPr marL="68580" marR="68580" marT="0" marB="0" anchor="ctr"/>
                </a:tc>
              </a:tr>
              <a:tr h="340051">
                <a:tc>
                  <a:txBody>
                    <a:bodyPr/>
                    <a:lstStyle/>
                    <a:p>
                      <a:pPr marL="0" marR="0" algn="l">
                        <a:lnSpc>
                          <a:spcPct val="150000"/>
                        </a:lnSpc>
                        <a:spcBef>
                          <a:spcPts val="0"/>
                        </a:spcBef>
                        <a:spcAft>
                          <a:spcPts val="900"/>
                        </a:spcAft>
                      </a:pPr>
                      <a:r>
                        <a:rPr lang="pt-PT" sz="1200" kern="1400" dirty="0">
                          <a:effectLst/>
                        </a:rPr>
                        <a:t>Certificate de atestare a edificarii constructiilor</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a:effectLst/>
                        </a:rPr>
                        <a:t>918</a:t>
                      </a:r>
                      <a:endParaRPr lang="ro-RO" sz="1200" kern="1400">
                        <a:solidFill>
                          <a:srgbClr val="000000"/>
                        </a:solidFill>
                        <a:effectLst/>
                        <a:latin typeface="Arial"/>
                        <a:ea typeface="Times New Roman"/>
                        <a:cs typeface="Times New Roman"/>
                      </a:endParaRPr>
                    </a:p>
                  </a:txBody>
                  <a:tcPr marL="68580" marR="68580" marT="0" marB="0" anchor="ctr"/>
                </a:tc>
              </a:tr>
              <a:tr h="340051">
                <a:tc>
                  <a:txBody>
                    <a:bodyPr/>
                    <a:lstStyle/>
                    <a:p>
                      <a:pPr marL="0" marR="0" algn="l">
                        <a:lnSpc>
                          <a:spcPct val="150000"/>
                        </a:lnSpc>
                        <a:spcBef>
                          <a:spcPts val="0"/>
                        </a:spcBef>
                        <a:spcAft>
                          <a:spcPts val="900"/>
                        </a:spcAft>
                      </a:pPr>
                      <a:r>
                        <a:rPr lang="pt-PT" sz="1200" kern="1400" dirty="0">
                          <a:effectLst/>
                        </a:rPr>
                        <a:t>Certificate de radiere a constructiilor</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a:effectLst/>
                        </a:rPr>
                        <a:t>134</a:t>
                      </a:r>
                      <a:endParaRPr lang="ro-RO" sz="1200" kern="1400">
                        <a:solidFill>
                          <a:srgbClr val="000000"/>
                        </a:solidFill>
                        <a:effectLst/>
                        <a:latin typeface="Arial"/>
                        <a:ea typeface="Times New Roman"/>
                        <a:cs typeface="Times New Roman"/>
                      </a:endParaRPr>
                    </a:p>
                  </a:txBody>
                  <a:tcPr marL="68580" marR="68580" marT="0" marB="0" anchor="ctr"/>
                </a:tc>
              </a:tr>
              <a:tr h="340051">
                <a:tc>
                  <a:txBody>
                    <a:bodyPr/>
                    <a:lstStyle/>
                    <a:p>
                      <a:pPr marL="0" marR="0" algn="l">
                        <a:lnSpc>
                          <a:spcPct val="150000"/>
                        </a:lnSpc>
                        <a:spcBef>
                          <a:spcPts val="0"/>
                        </a:spcBef>
                        <a:spcAft>
                          <a:spcPts val="900"/>
                        </a:spcAft>
                      </a:pPr>
                      <a:r>
                        <a:rPr lang="en-US" sz="1200" kern="1400" dirty="0" err="1">
                          <a:effectLst/>
                        </a:rPr>
                        <a:t>Adeverinte</a:t>
                      </a:r>
                      <a:r>
                        <a:rPr lang="en-US" sz="1200" kern="1400" dirty="0">
                          <a:effectLst/>
                        </a:rPr>
                        <a:t> </a:t>
                      </a:r>
                      <a:r>
                        <a:rPr lang="en-US" sz="1200" kern="1400" dirty="0" err="1">
                          <a:effectLst/>
                        </a:rPr>
                        <a:t>intravilan</a:t>
                      </a:r>
                      <a:r>
                        <a:rPr lang="en-US" sz="1200" kern="1400" dirty="0">
                          <a:effectLst/>
                        </a:rPr>
                        <a:t>/</a:t>
                      </a:r>
                      <a:r>
                        <a:rPr lang="en-US" sz="1200" kern="1400" dirty="0" err="1">
                          <a:effectLst/>
                        </a:rPr>
                        <a:t>extravilan</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a:effectLst/>
                        </a:rPr>
                        <a:t>343</a:t>
                      </a:r>
                      <a:endParaRPr lang="ro-RO" sz="1200" kern="1400">
                        <a:solidFill>
                          <a:srgbClr val="000000"/>
                        </a:solidFill>
                        <a:effectLst/>
                        <a:latin typeface="Arial"/>
                        <a:ea typeface="Times New Roman"/>
                        <a:cs typeface="Times New Roman"/>
                      </a:endParaRPr>
                    </a:p>
                  </a:txBody>
                  <a:tcPr marL="68580" marR="68580" marT="0" marB="0" anchor="ctr"/>
                </a:tc>
              </a:tr>
              <a:tr h="340051">
                <a:tc>
                  <a:txBody>
                    <a:bodyPr/>
                    <a:lstStyle/>
                    <a:p>
                      <a:pPr marL="0" marR="0" algn="l">
                        <a:lnSpc>
                          <a:spcPct val="150000"/>
                        </a:lnSpc>
                        <a:spcBef>
                          <a:spcPts val="0"/>
                        </a:spcBef>
                        <a:spcAft>
                          <a:spcPts val="900"/>
                        </a:spcAft>
                      </a:pPr>
                      <a:r>
                        <a:rPr lang="pt-PT" sz="1200" kern="1400" dirty="0">
                          <a:effectLst/>
                        </a:rPr>
                        <a:t>Certificate nomenclatura stradala si adresa</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a:effectLst/>
                        </a:rPr>
                        <a:t>2230</a:t>
                      </a:r>
                      <a:endParaRPr lang="ro-RO" sz="1200" kern="1400">
                        <a:solidFill>
                          <a:srgbClr val="000000"/>
                        </a:solidFill>
                        <a:effectLst/>
                        <a:latin typeface="Arial"/>
                        <a:ea typeface="Times New Roman"/>
                        <a:cs typeface="Times New Roman"/>
                      </a:endParaRPr>
                    </a:p>
                  </a:txBody>
                  <a:tcPr marL="68580" marR="68580" marT="0" marB="0" anchor="ctr"/>
                </a:tc>
              </a:tr>
              <a:tr h="340051">
                <a:tc>
                  <a:txBody>
                    <a:bodyPr/>
                    <a:lstStyle/>
                    <a:p>
                      <a:pPr marL="0" marR="0" algn="l">
                        <a:lnSpc>
                          <a:spcPct val="150000"/>
                        </a:lnSpc>
                        <a:spcBef>
                          <a:spcPts val="0"/>
                        </a:spcBef>
                        <a:spcAft>
                          <a:spcPts val="900"/>
                        </a:spcAft>
                      </a:pPr>
                      <a:r>
                        <a:rPr lang="en-US" sz="1200" kern="1400" dirty="0" err="1">
                          <a:effectLst/>
                        </a:rPr>
                        <a:t>Adeverinte</a:t>
                      </a:r>
                      <a:r>
                        <a:rPr lang="en-US" sz="1200" kern="1400" dirty="0">
                          <a:effectLst/>
                        </a:rPr>
                        <a:t> art.36 din </a:t>
                      </a:r>
                      <a:r>
                        <a:rPr lang="en-US" sz="1200" kern="1400" dirty="0" err="1">
                          <a:effectLst/>
                        </a:rPr>
                        <a:t>Legea</a:t>
                      </a:r>
                      <a:r>
                        <a:rPr lang="en-US" sz="1200" kern="1400" dirty="0">
                          <a:effectLst/>
                        </a:rPr>
                        <a:t> nr.18/1991</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a:effectLst/>
                        </a:rPr>
                        <a:t>69</a:t>
                      </a:r>
                      <a:endParaRPr lang="ro-RO" sz="1200" kern="1400">
                        <a:solidFill>
                          <a:srgbClr val="000000"/>
                        </a:solidFill>
                        <a:effectLst/>
                        <a:latin typeface="Arial"/>
                        <a:ea typeface="Times New Roman"/>
                        <a:cs typeface="Times New Roman"/>
                      </a:endParaRPr>
                    </a:p>
                  </a:txBody>
                  <a:tcPr marL="68580" marR="68580" marT="0" marB="0" anchor="ctr"/>
                </a:tc>
              </a:tr>
              <a:tr h="361622">
                <a:tc>
                  <a:txBody>
                    <a:bodyPr/>
                    <a:lstStyle/>
                    <a:p>
                      <a:pPr marL="0" marR="0" algn="l">
                        <a:lnSpc>
                          <a:spcPct val="150000"/>
                        </a:lnSpc>
                        <a:spcBef>
                          <a:spcPts val="0"/>
                        </a:spcBef>
                        <a:spcAft>
                          <a:spcPts val="900"/>
                        </a:spcAft>
                      </a:pPr>
                      <a:r>
                        <a:rPr lang="pt-PT" sz="1200" kern="1400" dirty="0">
                          <a:effectLst/>
                        </a:rPr>
                        <a:t>Cereri, adrese, note interne, contestatii</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a:effectLst/>
                        </a:rPr>
                        <a:t>372</a:t>
                      </a:r>
                      <a:endParaRPr lang="ro-RO" sz="1200" kern="1400">
                        <a:solidFill>
                          <a:srgbClr val="000000"/>
                        </a:solidFill>
                        <a:effectLst/>
                        <a:latin typeface="Arial"/>
                        <a:ea typeface="Times New Roman"/>
                        <a:cs typeface="Times New Roman"/>
                      </a:endParaRPr>
                    </a:p>
                  </a:txBody>
                  <a:tcPr marL="68580" marR="68580" marT="0" marB="0" anchor="ctr"/>
                </a:tc>
              </a:tr>
              <a:tr h="340051">
                <a:tc>
                  <a:txBody>
                    <a:bodyPr/>
                    <a:lstStyle/>
                    <a:p>
                      <a:pPr marL="0" marR="0" algn="l">
                        <a:lnSpc>
                          <a:spcPct val="150000"/>
                        </a:lnSpc>
                        <a:spcBef>
                          <a:spcPts val="0"/>
                        </a:spcBef>
                        <a:spcAft>
                          <a:spcPts val="900"/>
                        </a:spcAft>
                      </a:pPr>
                      <a:r>
                        <a:rPr lang="en-US" sz="1200" kern="1400" dirty="0" err="1">
                          <a:effectLst/>
                        </a:rPr>
                        <a:t>Instiintari</a:t>
                      </a:r>
                      <a:r>
                        <a:rPr lang="en-US" sz="1200" kern="1400" dirty="0">
                          <a:effectLst/>
                        </a:rPr>
                        <a:t> </a:t>
                      </a:r>
                      <a:r>
                        <a:rPr lang="en-US" sz="1200" kern="1400" dirty="0" err="1">
                          <a:effectLst/>
                        </a:rPr>
                        <a:t>incepere</a:t>
                      </a:r>
                      <a:r>
                        <a:rPr lang="en-US" sz="1200" kern="1400" dirty="0">
                          <a:effectLst/>
                        </a:rPr>
                        <a:t> </a:t>
                      </a:r>
                      <a:r>
                        <a:rPr lang="en-US" sz="1200" kern="1400" dirty="0" err="1">
                          <a:effectLst/>
                        </a:rPr>
                        <a:t>lucrari</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a:effectLst/>
                        </a:rPr>
                        <a:t>1289</a:t>
                      </a:r>
                      <a:endParaRPr lang="ro-RO" sz="1200" kern="1400">
                        <a:solidFill>
                          <a:srgbClr val="000000"/>
                        </a:solidFill>
                        <a:effectLst/>
                        <a:latin typeface="Arial"/>
                        <a:ea typeface="Times New Roman"/>
                        <a:cs typeface="Times New Roman"/>
                      </a:endParaRPr>
                    </a:p>
                  </a:txBody>
                  <a:tcPr marL="68580" marR="68580" marT="0" marB="0" anchor="ctr"/>
                </a:tc>
              </a:tr>
              <a:tr h="340051">
                <a:tc>
                  <a:txBody>
                    <a:bodyPr/>
                    <a:lstStyle/>
                    <a:p>
                      <a:pPr marL="0" marR="0" algn="l">
                        <a:lnSpc>
                          <a:spcPct val="150000"/>
                        </a:lnSpc>
                        <a:spcBef>
                          <a:spcPts val="0"/>
                        </a:spcBef>
                        <a:spcAft>
                          <a:spcPts val="900"/>
                        </a:spcAft>
                      </a:pPr>
                      <a:r>
                        <a:rPr lang="en-US" sz="1200" kern="1400" dirty="0" err="1">
                          <a:effectLst/>
                        </a:rPr>
                        <a:t>Instiintari</a:t>
                      </a:r>
                      <a:r>
                        <a:rPr lang="en-US" sz="1200" kern="1400" dirty="0">
                          <a:effectLst/>
                        </a:rPr>
                        <a:t> </a:t>
                      </a:r>
                      <a:r>
                        <a:rPr lang="en-US" sz="1200" kern="1400" dirty="0" err="1">
                          <a:effectLst/>
                        </a:rPr>
                        <a:t>finalizare</a:t>
                      </a:r>
                      <a:r>
                        <a:rPr lang="en-US" sz="1200" kern="1400" dirty="0">
                          <a:effectLst/>
                        </a:rPr>
                        <a:t> </a:t>
                      </a:r>
                      <a:r>
                        <a:rPr lang="en-US" sz="1200" kern="1400" dirty="0" err="1">
                          <a:effectLst/>
                        </a:rPr>
                        <a:t>lucrari</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dirty="0">
                          <a:effectLst/>
                        </a:rPr>
                        <a:t>1789</a:t>
                      </a:r>
                      <a:endParaRPr lang="ro-RO" sz="1200" kern="1400" dirty="0">
                        <a:solidFill>
                          <a:srgbClr val="000000"/>
                        </a:solidFill>
                        <a:effectLst/>
                        <a:latin typeface="Arial"/>
                        <a:ea typeface="Times New Roman"/>
                        <a:cs typeface="Times New Roman"/>
                      </a:endParaRPr>
                    </a:p>
                  </a:txBody>
                  <a:tcPr marL="68580" marR="68580" marT="0" marB="0" anchor="ctr"/>
                </a:tc>
              </a:tr>
              <a:tr h="340051">
                <a:tc>
                  <a:txBody>
                    <a:bodyPr/>
                    <a:lstStyle/>
                    <a:p>
                      <a:pPr marL="0" marR="0" algn="l">
                        <a:lnSpc>
                          <a:spcPct val="150000"/>
                        </a:lnSpc>
                        <a:spcBef>
                          <a:spcPts val="0"/>
                        </a:spcBef>
                        <a:spcAft>
                          <a:spcPts val="900"/>
                        </a:spcAft>
                      </a:pPr>
                      <a:r>
                        <a:rPr lang="en-US" sz="1200" kern="1400" dirty="0" err="1">
                          <a:effectLst/>
                        </a:rPr>
                        <a:t>Invitatii</a:t>
                      </a:r>
                      <a:r>
                        <a:rPr lang="en-US" sz="1200" kern="1400" dirty="0">
                          <a:effectLst/>
                        </a:rPr>
                        <a:t> + </a:t>
                      </a:r>
                      <a:r>
                        <a:rPr lang="en-US" sz="1200" kern="1400" dirty="0" err="1">
                          <a:effectLst/>
                        </a:rPr>
                        <a:t>somatii</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en-US" sz="1200" kern="1400" dirty="0">
                          <a:effectLst/>
                        </a:rPr>
                        <a:t>1957</a:t>
                      </a:r>
                      <a:endParaRPr lang="ro-RO" sz="1200" kern="1400" dirty="0">
                        <a:solidFill>
                          <a:srgbClr val="000000"/>
                        </a:solidFill>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68953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rmAutofit/>
          </a:bodyPr>
          <a:lstStyle/>
          <a:p>
            <a:pPr algn="just"/>
            <a:r>
              <a:rPr lang="en-US" sz="3000" dirty="0" smtClean="0"/>
              <a:t>	</a:t>
            </a:r>
            <a:r>
              <a:rPr lang="en-US" sz="3000" dirty="0" err="1" smtClean="0"/>
              <a:t>Acte</a:t>
            </a:r>
            <a:r>
              <a:rPr lang="en-US" sz="3000" dirty="0" smtClean="0"/>
              <a:t> </a:t>
            </a:r>
            <a:r>
              <a:rPr lang="en-US" sz="3000" dirty="0" err="1" smtClean="0"/>
              <a:t>emise</a:t>
            </a:r>
            <a:r>
              <a:rPr lang="en-US" sz="3000" dirty="0" smtClean="0"/>
              <a:t> de </a:t>
            </a:r>
            <a:r>
              <a:rPr lang="en-US" sz="3000" dirty="0" err="1" smtClean="0"/>
              <a:t>către</a:t>
            </a:r>
            <a:r>
              <a:rPr lang="en-US" sz="3000" dirty="0" smtClean="0"/>
              <a:t> </a:t>
            </a:r>
            <a:r>
              <a:rPr lang="en-US" sz="3000" dirty="0" err="1" smtClean="0"/>
              <a:t>Compartimentul</a:t>
            </a:r>
            <a:r>
              <a:rPr lang="en-US" sz="3000" dirty="0" smtClean="0"/>
              <a:t> </a:t>
            </a:r>
            <a:r>
              <a:rPr lang="en-US" sz="3000" dirty="0" err="1" smtClean="0"/>
              <a:t>Finalizări</a:t>
            </a:r>
            <a:r>
              <a:rPr lang="en-US" sz="3000" dirty="0" smtClean="0"/>
              <a:t> </a:t>
            </a:r>
            <a:r>
              <a:rPr lang="en-US" sz="3000" dirty="0" err="1" smtClean="0"/>
              <a:t>Construcții</a:t>
            </a:r>
            <a:r>
              <a:rPr lang="en-US" sz="3000" dirty="0" smtClean="0"/>
              <a:t>. </a:t>
            </a:r>
            <a:endParaRPr lang="ro-RO" sz="3000" dirty="0"/>
          </a:p>
        </p:txBody>
      </p:sp>
      <p:graphicFrame>
        <p:nvGraphicFramePr>
          <p:cNvPr id="4" name="Object 4"/>
          <p:cNvGraphicFramePr>
            <a:graphicFrameLocks noGrp="1"/>
          </p:cNvGraphicFramePr>
          <p:nvPr>
            <p:ph idx="1"/>
            <p:extLst>
              <p:ext uri="{D42A27DB-BD31-4B8C-83A1-F6EECF244321}">
                <p14:modId xmlns:p14="http://schemas.microsoft.com/office/powerpoint/2010/main" xmlns="" val="4159445733"/>
              </p:ext>
            </p:extLst>
          </p:nvPr>
        </p:nvGraphicFramePr>
        <p:xfrm>
          <a:off x="762000" y="685800"/>
          <a:ext cx="75438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1114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pPr algn="just"/>
            <a:r>
              <a:rPr lang="en-US" sz="3300" dirty="0" smtClean="0"/>
              <a:t>	</a:t>
            </a:r>
            <a:r>
              <a:rPr lang="en-US" sz="3300" dirty="0" err="1" smtClean="0"/>
              <a:t>Acte</a:t>
            </a:r>
            <a:r>
              <a:rPr lang="en-US" sz="3300" dirty="0" smtClean="0"/>
              <a:t> </a:t>
            </a:r>
            <a:r>
              <a:rPr lang="en-US" sz="3300" dirty="0" err="1"/>
              <a:t>emise</a:t>
            </a:r>
            <a:r>
              <a:rPr lang="en-US" sz="3300" dirty="0"/>
              <a:t> de </a:t>
            </a:r>
            <a:r>
              <a:rPr lang="en-US" sz="3300" dirty="0" err="1"/>
              <a:t>către</a:t>
            </a:r>
            <a:r>
              <a:rPr lang="en-US" sz="3300" dirty="0"/>
              <a:t> </a:t>
            </a:r>
            <a:r>
              <a:rPr lang="en-US" sz="3300" dirty="0" err="1"/>
              <a:t>Compartimentul</a:t>
            </a:r>
            <a:r>
              <a:rPr lang="en-US" sz="3300" dirty="0"/>
              <a:t> </a:t>
            </a:r>
            <a:r>
              <a:rPr lang="en-US" sz="3300" dirty="0" err="1"/>
              <a:t>Finalizări</a:t>
            </a:r>
            <a:r>
              <a:rPr lang="en-US" sz="3300" dirty="0"/>
              <a:t> </a:t>
            </a:r>
            <a:r>
              <a:rPr lang="en-US" sz="3300" dirty="0" err="1" smtClean="0"/>
              <a:t>Construcții</a:t>
            </a:r>
            <a:r>
              <a:rPr lang="en-US" sz="3300" dirty="0" smtClean="0"/>
              <a:t>, </a:t>
            </a:r>
            <a:r>
              <a:rPr lang="en-US" sz="3300" dirty="0" err="1" smtClean="0"/>
              <a:t>pe</a:t>
            </a:r>
            <a:r>
              <a:rPr lang="en-US" sz="3300" dirty="0" smtClean="0"/>
              <a:t> </a:t>
            </a:r>
            <a:r>
              <a:rPr lang="en-US" sz="3300" dirty="0" err="1" smtClean="0"/>
              <a:t>ani</a:t>
            </a:r>
            <a:r>
              <a:rPr lang="en-US" sz="3300" dirty="0" smtClean="0"/>
              <a:t>.</a:t>
            </a:r>
            <a:endParaRPr lang="ro-RO" sz="33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24336216"/>
              </p:ext>
            </p:extLst>
          </p:nvPr>
        </p:nvGraphicFramePr>
        <p:xfrm>
          <a:off x="838200" y="838201"/>
          <a:ext cx="7543801" cy="3657602"/>
        </p:xfrm>
        <a:graphic>
          <a:graphicData uri="http://schemas.openxmlformats.org/drawingml/2006/table">
            <a:tbl>
              <a:tblPr firstRow="1" firstCol="1" bandRow="1">
                <a:tableStyleId>{5C22544A-7EE6-4342-B048-85BDC9FD1C3A}</a:tableStyleId>
              </a:tblPr>
              <a:tblGrid>
                <a:gridCol w="662661"/>
                <a:gridCol w="1160022"/>
                <a:gridCol w="1206101"/>
                <a:gridCol w="1001305"/>
                <a:gridCol w="1015202"/>
                <a:gridCol w="1062745"/>
                <a:gridCol w="927432"/>
                <a:gridCol w="508333"/>
              </a:tblGrid>
              <a:tr h="1592161">
                <a:tc>
                  <a:txBody>
                    <a:bodyPr/>
                    <a:lstStyle/>
                    <a:p>
                      <a:pPr marL="0" marR="0" algn="ctr">
                        <a:lnSpc>
                          <a:spcPct val="125000"/>
                        </a:lnSpc>
                        <a:spcBef>
                          <a:spcPts val="0"/>
                        </a:spcBef>
                        <a:spcAft>
                          <a:spcPts val="900"/>
                        </a:spcAft>
                      </a:pPr>
                      <a:r>
                        <a:rPr lang="en-US" sz="1100" kern="1400" dirty="0">
                          <a:effectLst/>
                        </a:rPr>
                        <a:t>ANUL</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it-IT" sz="1100" kern="1400">
                          <a:effectLst/>
                        </a:rPr>
                        <a:t>Regularizarea taxei de autorizare cu/fara ALF</a:t>
                      </a:r>
                      <a:endParaRPr lang="ro-RO" sz="1200"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pt-PT" sz="1100" kern="1400">
                          <a:effectLst/>
                        </a:rPr>
                        <a:t>Certificate de atestare a edificarii / extinderii constructiei</a:t>
                      </a:r>
                      <a:endParaRPr lang="ro-RO" sz="1200"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100" kern="1400" dirty="0">
                          <a:effectLst/>
                        </a:rPr>
                        <a:t>Certificate de </a:t>
                      </a:r>
                      <a:r>
                        <a:rPr lang="en-US" sz="1100" kern="1400" dirty="0" err="1">
                          <a:effectLst/>
                        </a:rPr>
                        <a:t>atestare</a:t>
                      </a:r>
                      <a:r>
                        <a:rPr lang="en-US" sz="1100" kern="1400" dirty="0">
                          <a:effectLst/>
                        </a:rPr>
                        <a:t>/  </a:t>
                      </a:r>
                      <a:r>
                        <a:rPr lang="en-US" sz="1100" kern="1400" dirty="0" err="1">
                          <a:effectLst/>
                        </a:rPr>
                        <a:t>radiere</a:t>
                      </a:r>
                      <a:r>
                        <a:rPr lang="en-US" sz="1100" kern="1400" dirty="0">
                          <a:effectLst/>
                        </a:rPr>
                        <a:t> </a:t>
                      </a:r>
                      <a:r>
                        <a:rPr lang="en-US" sz="1100" kern="1400" dirty="0" err="1">
                          <a:effectLst/>
                        </a:rPr>
                        <a:t>constructie</a:t>
                      </a:r>
                      <a:endParaRPr lang="ro-RO" sz="1200"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100" kern="1400">
                          <a:effectLst/>
                        </a:rPr>
                        <a:t>Adeverinte intravilan</a:t>
                      </a:r>
                      <a:endParaRPr lang="ro-RO" sz="1200"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pt-PT" sz="1100" kern="1400">
                          <a:effectLst/>
                        </a:rPr>
                        <a:t>Certificate de nomencla  tura stradala</a:t>
                      </a:r>
                      <a:endParaRPr lang="ro-RO" sz="1200"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it-IT" sz="1100" kern="1400">
                          <a:effectLst/>
                        </a:rPr>
                        <a:t>Adeverinta atribuire teren aferent casei</a:t>
                      </a:r>
                      <a:endParaRPr lang="ro-RO" sz="1200"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it-IT" sz="1100" kern="1400">
                          <a:effectLst/>
                        </a:rPr>
                        <a:t> </a:t>
                      </a:r>
                      <a:endParaRPr lang="ro-RO" sz="1200" kern="1400">
                        <a:effectLst/>
                      </a:endParaRPr>
                    </a:p>
                    <a:p>
                      <a:pPr marL="0" marR="0" algn="ctr">
                        <a:lnSpc>
                          <a:spcPct val="125000"/>
                        </a:lnSpc>
                        <a:spcBef>
                          <a:spcPts val="0"/>
                        </a:spcBef>
                        <a:spcAft>
                          <a:spcPts val="900"/>
                        </a:spcAft>
                      </a:pPr>
                      <a:r>
                        <a:rPr lang="it-IT" sz="1100" kern="1400">
                          <a:effectLst/>
                        </a:rPr>
                        <a:t>ALF</a:t>
                      </a:r>
                      <a:endParaRPr lang="ro-RO" sz="1200" kern="1400">
                        <a:solidFill>
                          <a:srgbClr val="000000"/>
                        </a:solidFill>
                        <a:effectLst/>
                        <a:latin typeface="Arial"/>
                        <a:ea typeface="Times New Roman"/>
                        <a:cs typeface="Times New Roman"/>
                      </a:endParaRPr>
                    </a:p>
                  </a:txBody>
                  <a:tcPr marL="68580" marR="68580" marT="0" marB="0"/>
                </a:tc>
              </a:tr>
              <a:tr h="295063">
                <a:tc>
                  <a:txBody>
                    <a:bodyPr/>
                    <a:lstStyle/>
                    <a:p>
                      <a:pPr marL="0" marR="0" algn="ctr">
                        <a:lnSpc>
                          <a:spcPct val="125000"/>
                        </a:lnSpc>
                        <a:spcBef>
                          <a:spcPts val="0"/>
                        </a:spcBef>
                        <a:spcAft>
                          <a:spcPts val="900"/>
                        </a:spcAft>
                      </a:pPr>
                      <a:r>
                        <a:rPr lang="en-US" sz="1400" b="1" kern="1400" dirty="0">
                          <a:effectLst/>
                        </a:rPr>
                        <a:t>2010</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1304</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591</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59</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157</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1920</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97</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 </a:t>
                      </a:r>
                      <a:endParaRPr lang="ro-RO" sz="1400" b="1" kern="1400">
                        <a:solidFill>
                          <a:srgbClr val="000000"/>
                        </a:solidFill>
                        <a:effectLst/>
                        <a:latin typeface="Arial"/>
                        <a:ea typeface="Times New Roman"/>
                        <a:cs typeface="Times New Roman"/>
                      </a:endParaRPr>
                    </a:p>
                  </a:txBody>
                  <a:tcPr marL="68580" marR="68580" marT="0" marB="0"/>
                </a:tc>
              </a:tr>
              <a:tr h="295063">
                <a:tc>
                  <a:txBody>
                    <a:bodyPr/>
                    <a:lstStyle/>
                    <a:p>
                      <a:pPr marL="0" marR="0" algn="ctr">
                        <a:lnSpc>
                          <a:spcPct val="125000"/>
                        </a:lnSpc>
                        <a:spcBef>
                          <a:spcPts val="0"/>
                        </a:spcBef>
                        <a:spcAft>
                          <a:spcPts val="900"/>
                        </a:spcAft>
                      </a:pPr>
                      <a:r>
                        <a:rPr lang="en-US" sz="1400" b="1" kern="1400">
                          <a:effectLst/>
                        </a:rPr>
                        <a:t>2011</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1270</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605</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66</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123</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1577</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143</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 </a:t>
                      </a:r>
                      <a:endParaRPr lang="ro-RO" sz="1400" b="1" kern="1400">
                        <a:solidFill>
                          <a:srgbClr val="000000"/>
                        </a:solidFill>
                        <a:effectLst/>
                        <a:latin typeface="Arial"/>
                        <a:ea typeface="Times New Roman"/>
                        <a:cs typeface="Times New Roman"/>
                      </a:endParaRPr>
                    </a:p>
                  </a:txBody>
                  <a:tcPr marL="68580" marR="68580" marT="0" marB="0"/>
                </a:tc>
              </a:tr>
              <a:tr h="295063">
                <a:tc>
                  <a:txBody>
                    <a:bodyPr/>
                    <a:lstStyle/>
                    <a:p>
                      <a:pPr marL="0" marR="0" algn="ctr">
                        <a:lnSpc>
                          <a:spcPct val="125000"/>
                        </a:lnSpc>
                        <a:spcBef>
                          <a:spcPts val="0"/>
                        </a:spcBef>
                        <a:spcAft>
                          <a:spcPts val="900"/>
                        </a:spcAft>
                      </a:pPr>
                      <a:r>
                        <a:rPr lang="en-US" sz="1400" b="1" kern="1400">
                          <a:effectLst/>
                        </a:rPr>
                        <a:t>2012</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1326</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545</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100</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139</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1739</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85</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 </a:t>
                      </a:r>
                      <a:endParaRPr lang="ro-RO" sz="1400" b="1" kern="1400">
                        <a:solidFill>
                          <a:srgbClr val="000000"/>
                        </a:solidFill>
                        <a:effectLst/>
                        <a:latin typeface="Arial"/>
                        <a:ea typeface="Times New Roman"/>
                        <a:cs typeface="Times New Roman"/>
                      </a:endParaRPr>
                    </a:p>
                  </a:txBody>
                  <a:tcPr marL="68580" marR="68580" marT="0" marB="0"/>
                </a:tc>
              </a:tr>
              <a:tr h="295063">
                <a:tc>
                  <a:txBody>
                    <a:bodyPr/>
                    <a:lstStyle/>
                    <a:p>
                      <a:pPr marL="0" marR="0" algn="ctr">
                        <a:lnSpc>
                          <a:spcPct val="125000"/>
                        </a:lnSpc>
                        <a:spcBef>
                          <a:spcPts val="0"/>
                        </a:spcBef>
                        <a:spcAft>
                          <a:spcPts val="900"/>
                        </a:spcAft>
                      </a:pPr>
                      <a:r>
                        <a:rPr lang="en-US" sz="1400" b="1" kern="1400">
                          <a:effectLst/>
                        </a:rPr>
                        <a:t>2013</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1720</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568</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80</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290</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2007</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73</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540</a:t>
                      </a:r>
                      <a:endParaRPr lang="ro-RO" sz="1400" b="1" kern="1400">
                        <a:solidFill>
                          <a:srgbClr val="000000"/>
                        </a:solidFill>
                        <a:effectLst/>
                        <a:latin typeface="Arial"/>
                        <a:ea typeface="Times New Roman"/>
                        <a:cs typeface="Times New Roman"/>
                      </a:endParaRPr>
                    </a:p>
                  </a:txBody>
                  <a:tcPr marL="68580" marR="68580" marT="0" marB="0"/>
                </a:tc>
              </a:tr>
              <a:tr h="295063">
                <a:tc>
                  <a:txBody>
                    <a:bodyPr/>
                    <a:lstStyle/>
                    <a:p>
                      <a:pPr marL="0" marR="0" algn="ctr">
                        <a:lnSpc>
                          <a:spcPct val="125000"/>
                        </a:lnSpc>
                        <a:spcBef>
                          <a:spcPts val="0"/>
                        </a:spcBef>
                        <a:spcAft>
                          <a:spcPts val="900"/>
                        </a:spcAft>
                      </a:pPr>
                      <a:r>
                        <a:rPr lang="en-US" sz="1400" b="1" kern="1400">
                          <a:effectLst/>
                        </a:rPr>
                        <a:t>2014</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2310</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563</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95</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128</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1855</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75</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602</a:t>
                      </a:r>
                      <a:endParaRPr lang="ro-RO" sz="1400" b="1" kern="1400">
                        <a:solidFill>
                          <a:srgbClr val="000000"/>
                        </a:solidFill>
                        <a:effectLst/>
                        <a:latin typeface="Arial"/>
                        <a:ea typeface="Times New Roman"/>
                        <a:cs typeface="Times New Roman"/>
                      </a:endParaRPr>
                    </a:p>
                  </a:txBody>
                  <a:tcPr marL="68580" marR="68580" marT="0" marB="0"/>
                </a:tc>
              </a:tr>
              <a:tr h="295063">
                <a:tc>
                  <a:txBody>
                    <a:bodyPr/>
                    <a:lstStyle/>
                    <a:p>
                      <a:pPr marL="0" marR="0" algn="ctr">
                        <a:lnSpc>
                          <a:spcPct val="125000"/>
                        </a:lnSpc>
                        <a:spcBef>
                          <a:spcPts val="0"/>
                        </a:spcBef>
                        <a:spcAft>
                          <a:spcPts val="900"/>
                        </a:spcAft>
                      </a:pPr>
                      <a:r>
                        <a:rPr lang="en-US" sz="1400" b="1" kern="1400">
                          <a:effectLst/>
                        </a:rPr>
                        <a:t>2015</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1659</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650</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168</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241</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1874</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56</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617</a:t>
                      </a:r>
                      <a:endParaRPr lang="ro-RO" sz="1400" b="1" kern="1400">
                        <a:solidFill>
                          <a:srgbClr val="000000"/>
                        </a:solidFill>
                        <a:effectLst/>
                        <a:latin typeface="Arial"/>
                        <a:ea typeface="Times New Roman"/>
                        <a:cs typeface="Times New Roman"/>
                      </a:endParaRPr>
                    </a:p>
                  </a:txBody>
                  <a:tcPr marL="68580" marR="68580" marT="0" marB="0"/>
                </a:tc>
              </a:tr>
              <a:tr h="295063">
                <a:tc>
                  <a:txBody>
                    <a:bodyPr/>
                    <a:lstStyle/>
                    <a:p>
                      <a:pPr marL="0" marR="0" algn="ctr">
                        <a:lnSpc>
                          <a:spcPct val="125000"/>
                        </a:lnSpc>
                        <a:spcBef>
                          <a:spcPts val="0"/>
                        </a:spcBef>
                        <a:spcAft>
                          <a:spcPts val="900"/>
                        </a:spcAft>
                      </a:pPr>
                      <a:r>
                        <a:rPr lang="en-US" sz="1400" b="1" kern="1400">
                          <a:effectLst/>
                        </a:rPr>
                        <a:t>2016</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1857</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918</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134</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343</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a:effectLst/>
                        </a:rPr>
                        <a:t>2230</a:t>
                      </a:r>
                      <a:endParaRPr lang="ro-RO" sz="1400" b="1" kern="140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69</a:t>
                      </a:r>
                      <a:endParaRPr lang="ro-RO" sz="14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b="1" kern="1400" dirty="0">
                          <a:effectLst/>
                        </a:rPr>
                        <a:t>717</a:t>
                      </a:r>
                      <a:endParaRPr lang="ro-RO" sz="1400" b="1" kern="1400"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29252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err="1" smtClean="0"/>
              <a:t>Documentații</a:t>
            </a:r>
            <a:r>
              <a:rPr lang="en-US" sz="3000" dirty="0" smtClean="0"/>
              <a:t> de urbanism</a:t>
            </a:r>
            <a:endParaRPr lang="ro-RO" sz="3000" dirty="0"/>
          </a:p>
        </p:txBody>
      </p:sp>
      <p:sp>
        <p:nvSpPr>
          <p:cNvPr id="3" name="Content Placeholder 2"/>
          <p:cNvSpPr>
            <a:spLocks noGrp="1"/>
          </p:cNvSpPr>
          <p:nvPr>
            <p:ph idx="1"/>
          </p:nvPr>
        </p:nvSpPr>
        <p:spPr>
          <a:xfrm>
            <a:off x="762000" y="457200"/>
            <a:ext cx="7543800" cy="5105400"/>
          </a:xfrm>
        </p:spPr>
        <p:txBody>
          <a:bodyPr>
            <a:normAutofit fontScale="62500" lnSpcReduction="20000"/>
          </a:bodyPr>
          <a:lstStyle/>
          <a:p>
            <a:pPr marL="0" indent="0">
              <a:buNone/>
            </a:pPr>
            <a:r>
              <a:rPr lang="fr-FR" b="1" dirty="0" smtClean="0">
                <a:latin typeface="Book Antiqua" panose="02040602050305030304" pitchFamily="18" charset="0"/>
              </a:rPr>
              <a:t>	</a:t>
            </a:r>
            <a:r>
              <a:rPr lang="fr-FR" b="1" dirty="0" err="1" smtClean="0">
                <a:latin typeface="Book Antiqua" panose="02040602050305030304" pitchFamily="18" charset="0"/>
              </a:rPr>
              <a:t>În</a:t>
            </a:r>
            <a:r>
              <a:rPr lang="fr-FR" b="1" dirty="0" smtClean="0">
                <a:latin typeface="Book Antiqua" panose="02040602050305030304" pitchFamily="18" charset="0"/>
              </a:rPr>
              <a:t> </a:t>
            </a:r>
            <a:r>
              <a:rPr lang="fr-FR" b="1" dirty="0" err="1">
                <a:latin typeface="Book Antiqua" panose="02040602050305030304" pitchFamily="18" charset="0"/>
              </a:rPr>
              <a:t>cadrul</a:t>
            </a:r>
            <a:r>
              <a:rPr lang="fr-FR" b="1" dirty="0">
                <a:latin typeface="Book Antiqua" panose="02040602050305030304" pitchFamily="18" charset="0"/>
              </a:rPr>
              <a:t> </a:t>
            </a:r>
            <a:r>
              <a:rPr lang="fr-FR" b="1" dirty="0" err="1">
                <a:latin typeface="Book Antiqua" panose="02040602050305030304" pitchFamily="18" charset="0"/>
              </a:rPr>
              <a:t>comisiei</a:t>
            </a:r>
            <a:r>
              <a:rPr lang="fr-FR" b="1" dirty="0">
                <a:latin typeface="Book Antiqua" panose="02040602050305030304" pitchFamily="18" charset="0"/>
              </a:rPr>
              <a:t> CMUAT au </a:t>
            </a:r>
            <a:r>
              <a:rPr lang="fr-FR" b="1" dirty="0" err="1">
                <a:latin typeface="Book Antiqua" panose="02040602050305030304" pitchFamily="18" charset="0"/>
              </a:rPr>
              <a:t>fost</a:t>
            </a:r>
            <a:r>
              <a:rPr lang="fr-FR" b="1" dirty="0">
                <a:latin typeface="Book Antiqua" panose="02040602050305030304" pitchFamily="18" charset="0"/>
              </a:rPr>
              <a:t> </a:t>
            </a:r>
            <a:r>
              <a:rPr lang="fr-FR" b="1" dirty="0" err="1">
                <a:latin typeface="Book Antiqua" panose="02040602050305030304" pitchFamily="18" charset="0"/>
              </a:rPr>
              <a:t>analizate</a:t>
            </a:r>
            <a:r>
              <a:rPr lang="fr-FR" b="1" dirty="0">
                <a:latin typeface="Book Antiqua" panose="02040602050305030304" pitchFamily="18" charset="0"/>
              </a:rPr>
              <a:t> un </a:t>
            </a:r>
            <a:r>
              <a:rPr lang="fr-FR" b="1" dirty="0" err="1">
                <a:latin typeface="Book Antiqua" panose="02040602050305030304" pitchFamily="18" charset="0"/>
              </a:rPr>
              <a:t>numar</a:t>
            </a:r>
            <a:r>
              <a:rPr lang="fr-FR" b="1" dirty="0">
                <a:latin typeface="Book Antiqua" panose="02040602050305030304" pitchFamily="18" charset="0"/>
              </a:rPr>
              <a:t> de 116 </a:t>
            </a:r>
            <a:r>
              <a:rPr lang="fr-FR" b="1" dirty="0" err="1">
                <a:latin typeface="Book Antiqua" panose="02040602050305030304" pitchFamily="18" charset="0"/>
              </a:rPr>
              <a:t>documentaţii</a:t>
            </a:r>
            <a:r>
              <a:rPr lang="fr-FR" b="1" dirty="0">
                <a:latin typeface="Book Antiqua" panose="02040602050305030304" pitchFamily="18" charset="0"/>
              </a:rPr>
              <a:t> de </a:t>
            </a:r>
            <a:r>
              <a:rPr lang="fr-FR" b="1" dirty="0" err="1">
                <a:latin typeface="Book Antiqua" panose="02040602050305030304" pitchFamily="18" charset="0"/>
              </a:rPr>
              <a:t>urbanism</a:t>
            </a:r>
            <a:r>
              <a:rPr lang="fr-FR" b="1" dirty="0">
                <a:latin typeface="Book Antiqua" panose="02040602050305030304" pitchFamily="18" charset="0"/>
              </a:rPr>
              <a:t>:</a:t>
            </a:r>
            <a:endParaRPr lang="ro-RO" b="1" dirty="0">
              <a:latin typeface="Book Antiqua" panose="02040602050305030304" pitchFamily="18" charset="0"/>
            </a:endParaRPr>
          </a:p>
          <a:p>
            <a:pPr lvl="0"/>
            <a:r>
              <a:rPr lang="it-IT" b="1" dirty="0">
                <a:latin typeface="Book Antiqua" panose="02040602050305030304" pitchFamily="18" charset="0"/>
              </a:rPr>
              <a:t>90 PUZ-uri (40 avizate favorabil şi 50 nefavorabil) și 26 PUD-uri (15 avizate favorabil şi 11 nefavorabile). Astfel:</a:t>
            </a:r>
            <a:endParaRPr lang="ro-RO" b="1" dirty="0">
              <a:latin typeface="Book Antiqua" panose="02040602050305030304" pitchFamily="18" charset="0"/>
            </a:endParaRPr>
          </a:p>
          <a:p>
            <a:pPr marL="0" indent="0">
              <a:buNone/>
            </a:pPr>
            <a:r>
              <a:rPr lang="it-IT" b="1" dirty="0" smtClean="0">
                <a:latin typeface="Book Antiqua" panose="02040602050305030304" pitchFamily="18" charset="0"/>
              </a:rPr>
              <a:t>	Dintre </a:t>
            </a:r>
            <a:r>
              <a:rPr lang="it-IT" b="1" dirty="0">
                <a:latin typeface="Book Antiqua" panose="02040602050305030304" pitchFamily="18" charset="0"/>
              </a:rPr>
              <a:t>cele 40 documentaţii de PUZ avizate favorabil</a:t>
            </a:r>
            <a:r>
              <a:rPr lang="it-IT" b="1" dirty="0" smtClean="0">
                <a:latin typeface="Book Antiqua" panose="02040602050305030304" pitchFamily="18" charset="0"/>
              </a:rPr>
              <a:t>,</a:t>
            </a:r>
            <a:endParaRPr lang="ro-RO" b="1" dirty="0">
              <a:latin typeface="Book Antiqua" panose="02040602050305030304" pitchFamily="18" charset="0"/>
            </a:endParaRPr>
          </a:p>
          <a:p>
            <a:pPr>
              <a:buFont typeface="Wingdings" panose="05000000000000000000" pitchFamily="2" charset="2"/>
              <a:buChar char="ü"/>
            </a:pPr>
            <a:r>
              <a:rPr lang="it-IT" b="1" dirty="0" smtClean="0">
                <a:latin typeface="Book Antiqua" panose="02040602050305030304" pitchFamily="18" charset="0"/>
              </a:rPr>
              <a:t> </a:t>
            </a:r>
            <a:r>
              <a:rPr lang="it-IT" b="1" dirty="0">
                <a:latin typeface="Book Antiqua" panose="02040602050305030304" pitchFamily="18" charset="0"/>
              </a:rPr>
              <a:t>25 se referă la parcelări de teren pentru construire de locuinţe individuale şi servicii complementare</a:t>
            </a:r>
            <a:endParaRPr lang="ro-RO" b="1" dirty="0">
              <a:latin typeface="Book Antiqua" panose="02040602050305030304" pitchFamily="18" charset="0"/>
            </a:endParaRPr>
          </a:p>
          <a:p>
            <a:pPr lvl="0">
              <a:buFont typeface="Wingdings" panose="05000000000000000000" pitchFamily="2" charset="2"/>
              <a:buChar char="ü"/>
            </a:pPr>
            <a:r>
              <a:rPr lang="it-IT" b="1" dirty="0" smtClean="0">
                <a:latin typeface="Book Antiqua" panose="02040602050305030304" pitchFamily="18" charset="0"/>
              </a:rPr>
              <a:t>5 se referă la dezvoltarea de zone rezidenţiale cu locuinţe colective;</a:t>
            </a:r>
            <a:endParaRPr lang="ro-RO" b="1" dirty="0" smtClean="0">
              <a:latin typeface="Book Antiqua" panose="02040602050305030304" pitchFamily="18" charset="0"/>
            </a:endParaRPr>
          </a:p>
          <a:p>
            <a:pPr lvl="0">
              <a:buFont typeface="Wingdings" panose="05000000000000000000" pitchFamily="2" charset="2"/>
              <a:buChar char="ü"/>
            </a:pPr>
            <a:r>
              <a:rPr lang="it-IT" b="1" dirty="0" smtClean="0">
                <a:latin typeface="Book Antiqua" panose="02040602050305030304" pitchFamily="18" charset="0"/>
              </a:rPr>
              <a:t>3  se refera la reconversia functionala a unor zone agricole sau de locuire in vederea dezvoltarii unor activitatiti economice industriale si tertiare</a:t>
            </a:r>
            <a:endParaRPr lang="ro-RO" b="1" dirty="0" smtClean="0">
              <a:latin typeface="Book Antiqua" panose="02040602050305030304" pitchFamily="18" charset="0"/>
            </a:endParaRPr>
          </a:p>
          <a:p>
            <a:pPr lvl="0">
              <a:buFont typeface="Wingdings" panose="05000000000000000000" pitchFamily="2" charset="2"/>
              <a:buChar char="ü"/>
            </a:pPr>
            <a:r>
              <a:rPr lang="it-IT" b="1" dirty="0" smtClean="0">
                <a:latin typeface="Book Antiqua" panose="02040602050305030304" pitchFamily="18" charset="0"/>
              </a:rPr>
              <a:t>1 se referă la parcelare teren in Parcul Industrial II;</a:t>
            </a:r>
            <a:endParaRPr lang="ro-RO" b="1" dirty="0" smtClean="0">
              <a:latin typeface="Book Antiqua" panose="02040602050305030304" pitchFamily="18" charset="0"/>
            </a:endParaRPr>
          </a:p>
          <a:p>
            <a:pPr lvl="0">
              <a:buFont typeface="Wingdings" panose="05000000000000000000" pitchFamily="2" charset="2"/>
              <a:buChar char="ü"/>
            </a:pPr>
            <a:r>
              <a:rPr lang="it-IT" b="1" dirty="0" smtClean="0">
                <a:latin typeface="Book Antiqua" panose="02040602050305030304" pitchFamily="18" charset="0"/>
              </a:rPr>
              <a:t>1 se refera la construirea unui parc industrial in zona str.Ion Mihalache, in apropierea Parcului Industrial I;</a:t>
            </a:r>
            <a:endParaRPr lang="ro-RO" b="1" dirty="0" smtClean="0">
              <a:latin typeface="Book Antiqua" panose="02040602050305030304" pitchFamily="18" charset="0"/>
            </a:endParaRPr>
          </a:p>
          <a:p>
            <a:pPr lvl="0">
              <a:buFont typeface="Wingdings" panose="05000000000000000000" pitchFamily="2" charset="2"/>
              <a:buChar char="ü"/>
            </a:pPr>
            <a:r>
              <a:rPr lang="it-IT" b="1" dirty="0" smtClean="0">
                <a:latin typeface="Book Antiqua" panose="02040602050305030304" pitchFamily="18" charset="0"/>
              </a:rPr>
              <a:t>1 se referă la parcelarea terenului din fosta incinta ALOR, in vederea dezvoltarii unor activitati economice industriale si tertiare</a:t>
            </a:r>
            <a:endParaRPr lang="ro-RO" b="1" dirty="0" smtClean="0">
              <a:latin typeface="Book Antiqua" panose="02040602050305030304" pitchFamily="18" charset="0"/>
            </a:endParaRPr>
          </a:p>
          <a:p>
            <a:pPr lvl="0">
              <a:buFont typeface="Wingdings" panose="05000000000000000000" pitchFamily="2" charset="2"/>
              <a:buChar char="ü"/>
            </a:pPr>
            <a:r>
              <a:rPr lang="it-IT" b="1" dirty="0" smtClean="0">
                <a:latin typeface="Book Antiqua" panose="02040602050305030304" pitchFamily="18" charset="0"/>
              </a:rPr>
              <a:t>1 se referă la  reconversia functionala a incintei fostei societati Vinalcool in zona de comert si servicii; </a:t>
            </a:r>
            <a:endParaRPr lang="ro-RO" b="1" dirty="0" smtClean="0">
              <a:latin typeface="Book Antiqua" panose="02040602050305030304" pitchFamily="18" charset="0"/>
            </a:endParaRPr>
          </a:p>
          <a:p>
            <a:pPr lvl="0">
              <a:buFont typeface="Wingdings" panose="05000000000000000000" pitchFamily="2" charset="2"/>
              <a:buChar char="ü"/>
            </a:pPr>
            <a:r>
              <a:rPr lang="it-IT" b="1" dirty="0" smtClean="0">
                <a:latin typeface="Book Antiqua" panose="02040602050305030304" pitchFamily="18" charset="0"/>
              </a:rPr>
              <a:t>1 PUZ de urbanizare   a unei suprafete mari de teren situata intre str.Ciheiului si str.Petru Maior, in vederea dezvoltarii unei zone rezidentiale de locuinte individuale si colective, activitati complementare (comert si servicii)  si dotari de cartier ;</a:t>
            </a:r>
            <a:endParaRPr lang="ro-RO" b="1" dirty="0" smtClean="0">
              <a:latin typeface="Book Antiqua" panose="02040602050305030304" pitchFamily="18" charset="0"/>
            </a:endParaRPr>
          </a:p>
          <a:p>
            <a:pPr lvl="0">
              <a:buFont typeface="Wingdings" panose="05000000000000000000" pitchFamily="2" charset="2"/>
              <a:buChar char="ü"/>
            </a:pPr>
            <a:r>
              <a:rPr lang="it-IT" b="1" dirty="0" smtClean="0">
                <a:latin typeface="Book Antiqua" panose="02040602050305030304" pitchFamily="18" charset="0"/>
              </a:rPr>
              <a:t>1 </a:t>
            </a:r>
            <a:r>
              <a:rPr lang="it-IT" b="1" dirty="0">
                <a:latin typeface="Book Antiqua" panose="02040602050305030304" pitchFamily="18" charset="0"/>
              </a:rPr>
              <a:t>PUZ care studiaza reglementarea accesului in zona str.Coriolan Hora;</a:t>
            </a:r>
            <a:endParaRPr lang="ro-RO" b="1" dirty="0">
              <a:latin typeface="Book Antiqua" panose="02040602050305030304" pitchFamily="18" charset="0"/>
            </a:endParaRPr>
          </a:p>
          <a:p>
            <a:pPr lvl="0">
              <a:buFont typeface="Wingdings" panose="05000000000000000000" pitchFamily="2" charset="2"/>
              <a:buChar char="ü"/>
            </a:pPr>
            <a:r>
              <a:rPr lang="it-IT" b="1" dirty="0">
                <a:latin typeface="Book Antiqua" panose="02040602050305030304" pitchFamily="18" charset="0"/>
              </a:rPr>
              <a:t>1 PUZ de drumuri colectoare</a:t>
            </a:r>
            <a:endParaRPr lang="ro-RO" b="1" dirty="0">
              <a:latin typeface="Book Antiqua" panose="02040602050305030304" pitchFamily="18" charset="0"/>
            </a:endParaRPr>
          </a:p>
          <a:p>
            <a:endParaRPr lang="ro-RO" dirty="0"/>
          </a:p>
        </p:txBody>
      </p:sp>
    </p:spTree>
    <p:extLst>
      <p:ext uri="{BB962C8B-B14F-4D97-AF65-F5344CB8AC3E}">
        <p14:creationId xmlns:p14="http://schemas.microsoft.com/office/powerpoint/2010/main" xmlns="" val="761695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543800" cy="990600"/>
          </a:xfrm>
        </p:spPr>
        <p:txBody>
          <a:bodyPr>
            <a:normAutofit fontScale="90000"/>
          </a:bodyPr>
          <a:lstStyle/>
          <a:p>
            <a:r>
              <a:rPr lang="it-IT" sz="3000" dirty="0" smtClean="0"/>
              <a:t>	Documentații </a:t>
            </a:r>
            <a:r>
              <a:rPr lang="it-IT" sz="3000" dirty="0"/>
              <a:t>promovate și aprobate de </a:t>
            </a:r>
            <a:r>
              <a:rPr lang="it-IT" sz="3000" dirty="0" smtClean="0"/>
              <a:t>către </a:t>
            </a:r>
            <a:r>
              <a:rPr lang="it-IT" sz="3000" dirty="0"/>
              <a:t>Consiliul Local</a:t>
            </a:r>
            <a:endParaRPr lang="ro-RO" sz="3000" dirty="0"/>
          </a:p>
        </p:txBody>
      </p:sp>
      <p:sp>
        <p:nvSpPr>
          <p:cNvPr id="3" name="Content Placeholder 2"/>
          <p:cNvSpPr>
            <a:spLocks noGrp="1"/>
          </p:cNvSpPr>
          <p:nvPr>
            <p:ph idx="1"/>
          </p:nvPr>
        </p:nvSpPr>
        <p:spPr>
          <a:xfrm>
            <a:off x="762000" y="685800"/>
            <a:ext cx="7543800" cy="4495800"/>
          </a:xfrm>
        </p:spPr>
        <p:txBody>
          <a:bodyPr/>
          <a:lstStyle/>
          <a:p>
            <a:pPr marL="0" indent="0" algn="just">
              <a:buNone/>
            </a:pPr>
            <a:r>
              <a:rPr lang="it-IT" dirty="0" smtClean="0"/>
              <a:t>	În </a:t>
            </a:r>
            <a:r>
              <a:rPr lang="it-IT" dirty="0"/>
              <a:t>anul 2016 au fost înaintate spre analiza şi aprobare către Consiliul Local Oradea un numar de 29 documentaţii de urbanism</a:t>
            </a:r>
            <a:r>
              <a:rPr lang="it-IT" dirty="0" smtClean="0"/>
              <a:t>:</a:t>
            </a:r>
          </a:p>
          <a:p>
            <a:pPr marL="0" indent="0">
              <a:buNone/>
            </a:pPr>
            <a:endParaRPr lang="ro-RO" dirty="0"/>
          </a:p>
          <a:p>
            <a:pPr lvl="0" algn="ctr"/>
            <a:r>
              <a:rPr lang="it-IT" dirty="0"/>
              <a:t>21  PUZ-uri</a:t>
            </a:r>
            <a:endParaRPr lang="ro-RO" dirty="0"/>
          </a:p>
          <a:p>
            <a:pPr lvl="0" algn="ctr"/>
            <a:r>
              <a:rPr lang="it-IT" dirty="0"/>
              <a:t>8    PUD-uri</a:t>
            </a:r>
            <a:endParaRPr lang="ro-RO" dirty="0"/>
          </a:p>
          <a:p>
            <a:endParaRPr lang="ro-RO" dirty="0"/>
          </a:p>
        </p:txBody>
      </p:sp>
    </p:spTree>
    <p:extLst>
      <p:ext uri="{BB962C8B-B14F-4D97-AF65-F5344CB8AC3E}">
        <p14:creationId xmlns:p14="http://schemas.microsoft.com/office/powerpoint/2010/main" xmlns="" val="102645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normAutofit fontScale="90000"/>
          </a:bodyPr>
          <a:lstStyle/>
          <a:p>
            <a:pPr algn="just"/>
            <a:r>
              <a:rPr lang="ro-RO" dirty="0"/>
              <a:t/>
            </a:r>
            <a:br>
              <a:rPr lang="ro-RO" dirty="0"/>
            </a:br>
            <a:r>
              <a:rPr lang="en-US" dirty="0" smtClean="0"/>
              <a:t>	</a:t>
            </a:r>
            <a:r>
              <a:rPr lang="it-IT" sz="3300" dirty="0" smtClean="0"/>
              <a:t>Documentaţiile </a:t>
            </a:r>
            <a:r>
              <a:rPr lang="it-IT" sz="3300" dirty="0"/>
              <a:t>de urbanism  aprobate în cursul anului 2016 au studiat:</a:t>
            </a:r>
            <a:endParaRPr lang="ro-RO" sz="3300" dirty="0"/>
          </a:p>
        </p:txBody>
      </p:sp>
      <p:sp>
        <p:nvSpPr>
          <p:cNvPr id="3" name="Content Placeholder 2"/>
          <p:cNvSpPr>
            <a:spLocks noGrp="1"/>
          </p:cNvSpPr>
          <p:nvPr>
            <p:ph idx="1"/>
          </p:nvPr>
        </p:nvSpPr>
        <p:spPr>
          <a:xfrm>
            <a:off x="762000" y="685800"/>
            <a:ext cx="7543800" cy="4495800"/>
          </a:xfrm>
        </p:spPr>
        <p:txBody>
          <a:bodyPr>
            <a:normAutofit fontScale="47500" lnSpcReduction="20000"/>
          </a:bodyPr>
          <a:lstStyle/>
          <a:p>
            <a:pPr lvl="0"/>
            <a:r>
              <a:rPr lang="it-IT" sz="2500" b="1" dirty="0"/>
              <a:t>Parcelări de teren în vederea dezvoltării unor zone rezidenţiale de locuinţe individuale (S=114794 mp);</a:t>
            </a:r>
            <a:endParaRPr lang="ro-RO" sz="2500" b="1" dirty="0"/>
          </a:p>
          <a:p>
            <a:pPr lvl="0"/>
            <a:r>
              <a:rPr lang="pt-PT" sz="2500" b="1" dirty="0"/>
              <a:t>Parcelare teren pentru dezvoltarea unor activitati economice tertiare – str.Ogorului (26000 mp)</a:t>
            </a:r>
            <a:endParaRPr lang="ro-RO" sz="2500" b="1" dirty="0"/>
          </a:p>
          <a:p>
            <a:pPr lvl="0"/>
            <a:r>
              <a:rPr lang="pt-PT" sz="2500" b="1" dirty="0"/>
              <a:t>Construire ansamblu de locuinte colective, functiuni complementare si dotari de cartier, zona str.Onestilor;</a:t>
            </a:r>
            <a:endParaRPr lang="ro-RO" sz="2500" b="1" dirty="0"/>
          </a:p>
          <a:p>
            <a:pPr lvl="0"/>
            <a:r>
              <a:rPr lang="pt-PT" sz="2500" b="1" dirty="0"/>
              <a:t>Construire ansamblu  rezidential de locuinte colective  si functiuni complementare, str. </a:t>
            </a:r>
            <a:r>
              <a:rPr lang="en-US" sz="2500" b="1" dirty="0"/>
              <a:t>Ion </a:t>
            </a:r>
            <a:r>
              <a:rPr lang="en-US" sz="2500" b="1" dirty="0" err="1"/>
              <a:t>Bradu</a:t>
            </a:r>
            <a:r>
              <a:rPr lang="en-US" sz="2500" b="1" dirty="0"/>
              <a:t>;</a:t>
            </a:r>
            <a:endParaRPr lang="ro-RO" sz="2500" b="1" dirty="0"/>
          </a:p>
          <a:p>
            <a:pPr lvl="0"/>
            <a:r>
              <a:rPr lang="pt-PT" sz="2500" b="1" dirty="0"/>
              <a:t>Construire imobil cu destinația locuințe colective cu birouri la parter, str. </a:t>
            </a:r>
            <a:r>
              <a:rPr lang="en-US" sz="2500" b="1" dirty="0"/>
              <a:t>Iuliu </a:t>
            </a:r>
            <a:r>
              <a:rPr lang="en-US" sz="2500" b="1" dirty="0" err="1"/>
              <a:t>Maniu</a:t>
            </a:r>
            <a:r>
              <a:rPr lang="en-US" sz="2500" b="1" dirty="0"/>
              <a:t>;</a:t>
            </a:r>
            <a:endParaRPr lang="ro-RO" sz="2500" b="1" dirty="0"/>
          </a:p>
          <a:p>
            <a:pPr lvl="0"/>
            <a:r>
              <a:rPr lang="pt-PT" sz="2500" b="1" dirty="0"/>
              <a:t>Reconversie functionala din zona de locuinte unifamiliale sau bifamiliale  in zona de locuinte multifamiliale si construire imobil de locuinte colective, str. </a:t>
            </a:r>
            <a:r>
              <a:rPr lang="en-US" sz="2500" b="1" dirty="0" err="1"/>
              <a:t>Mangaliei</a:t>
            </a:r>
            <a:r>
              <a:rPr lang="en-US" sz="2500" b="1" dirty="0"/>
              <a:t>;</a:t>
            </a:r>
            <a:endParaRPr lang="ro-RO" sz="2500" b="1" dirty="0"/>
          </a:p>
          <a:p>
            <a:pPr lvl="0"/>
            <a:r>
              <a:rPr lang="ro-RO" sz="2500" b="1" dirty="0"/>
              <a:t>Construire ansamblu multifuncțional galerii comerciale și birouri, str. T. Vladimirescu;</a:t>
            </a:r>
          </a:p>
          <a:p>
            <a:pPr lvl="0"/>
            <a:r>
              <a:rPr lang="en-US" sz="2500" b="1" dirty="0" err="1"/>
              <a:t>Construire</a:t>
            </a:r>
            <a:r>
              <a:rPr lang="en-US" sz="2500" b="1" dirty="0"/>
              <a:t> hotel 4* , str. </a:t>
            </a:r>
            <a:r>
              <a:rPr lang="en-US" sz="2500" b="1" dirty="0" err="1"/>
              <a:t>Codrilor</a:t>
            </a:r>
            <a:r>
              <a:rPr lang="en-US" sz="2500" b="1" dirty="0"/>
              <a:t>;</a:t>
            </a:r>
            <a:endParaRPr lang="ro-RO" sz="2500" b="1" dirty="0"/>
          </a:p>
          <a:p>
            <a:pPr lvl="0"/>
            <a:r>
              <a:rPr lang="en-US" sz="2500" b="1" dirty="0" err="1"/>
              <a:t>Construire</a:t>
            </a:r>
            <a:r>
              <a:rPr lang="en-US" sz="2500" b="1" dirty="0"/>
              <a:t> aparthotel, str. Jean Calvin;</a:t>
            </a:r>
            <a:endParaRPr lang="ro-RO" sz="2500" b="1" dirty="0"/>
          </a:p>
          <a:p>
            <a:pPr lvl="0"/>
            <a:r>
              <a:rPr lang="pt-PT" sz="2500" b="1" dirty="0"/>
              <a:t>Construire imobil cu destinatia hostel cu parter comercial, str. </a:t>
            </a:r>
            <a:r>
              <a:rPr lang="en-US" sz="2500" b="1" dirty="0"/>
              <a:t>Iuliu </a:t>
            </a:r>
            <a:r>
              <a:rPr lang="en-US" sz="2500" b="1" dirty="0" err="1"/>
              <a:t>Maniu</a:t>
            </a:r>
            <a:r>
              <a:rPr lang="en-US" sz="2500" b="1" dirty="0"/>
              <a:t>;</a:t>
            </a:r>
            <a:endParaRPr lang="ro-RO" sz="2500" b="1" dirty="0"/>
          </a:p>
          <a:p>
            <a:pPr lvl="0"/>
            <a:r>
              <a:rPr lang="pt-PT" sz="2500" b="1" dirty="0"/>
              <a:t>Reconversie functionala din zona de locuire in zona de institutii si servicii in vederea c</a:t>
            </a:r>
            <a:r>
              <a:rPr lang="it-IT" sz="2500" b="1" dirty="0"/>
              <a:t>onstruirii unei biserici si a unui centru social</a:t>
            </a:r>
            <a:r>
              <a:rPr lang="pt-PT" sz="2500" b="1" dirty="0"/>
              <a:t>, str. </a:t>
            </a:r>
            <a:r>
              <a:rPr lang="en-US" sz="2500" b="1" dirty="0" err="1"/>
              <a:t>Piata</a:t>
            </a:r>
            <a:r>
              <a:rPr lang="en-US" sz="2500" b="1" dirty="0"/>
              <a:t> </a:t>
            </a:r>
            <a:r>
              <a:rPr lang="en-US" sz="2500" b="1" dirty="0" err="1"/>
              <a:t>Bobalnei</a:t>
            </a:r>
            <a:r>
              <a:rPr lang="en-US" sz="2500" b="1" dirty="0"/>
              <a:t>;</a:t>
            </a:r>
            <a:endParaRPr lang="ro-RO" sz="2500" b="1" dirty="0"/>
          </a:p>
          <a:p>
            <a:pPr lvl="0"/>
            <a:r>
              <a:rPr lang="ro-RO" sz="2500" b="1" dirty="0"/>
              <a:t>Reconversie funcțională din zona de servicii generale în zona comercială centrală, str. M. Kogălniceanu (fosta incinta Vinalcool)</a:t>
            </a:r>
          </a:p>
          <a:p>
            <a:pPr lvl="0"/>
            <a:r>
              <a:rPr lang="es-ES" sz="2500" b="1" dirty="0" err="1"/>
              <a:t>Reconversie</a:t>
            </a:r>
            <a:r>
              <a:rPr lang="es-ES" sz="2500" b="1" dirty="0"/>
              <a:t> </a:t>
            </a:r>
            <a:r>
              <a:rPr lang="es-ES" sz="2500" b="1" dirty="0" err="1"/>
              <a:t>functionala</a:t>
            </a:r>
            <a:r>
              <a:rPr lang="es-ES" sz="2500" b="1" dirty="0"/>
              <a:t> </a:t>
            </a:r>
            <a:r>
              <a:rPr lang="es-ES" sz="2500" b="1" dirty="0" err="1"/>
              <a:t>din</a:t>
            </a:r>
            <a:r>
              <a:rPr lang="es-ES" sz="2500" b="1" dirty="0"/>
              <a:t> zona </a:t>
            </a:r>
            <a:r>
              <a:rPr lang="es-ES" sz="2500" b="1" dirty="0" err="1"/>
              <a:t>agricola</a:t>
            </a:r>
            <a:r>
              <a:rPr lang="es-ES" sz="2500" b="1" dirty="0"/>
              <a:t> in zona de </a:t>
            </a:r>
            <a:r>
              <a:rPr lang="es-ES" sz="2500" b="1" dirty="0" err="1"/>
              <a:t>servicii</a:t>
            </a:r>
            <a:r>
              <a:rPr lang="es-ES" sz="2500" b="1" dirty="0"/>
              <a:t> si </a:t>
            </a:r>
            <a:r>
              <a:rPr lang="es-ES" sz="2500" b="1" dirty="0" err="1"/>
              <a:t>construire</a:t>
            </a:r>
            <a:r>
              <a:rPr lang="es-ES" sz="2500" b="1" dirty="0"/>
              <a:t> hala de diagnosticare auto (ITP), Zona </a:t>
            </a:r>
            <a:r>
              <a:rPr lang="es-ES" sz="2500" b="1" dirty="0" err="1"/>
              <a:t>str</a:t>
            </a:r>
            <a:r>
              <a:rPr lang="es-ES" sz="2500" b="1" dirty="0"/>
              <a:t>. </a:t>
            </a:r>
            <a:r>
              <a:rPr lang="es-ES" sz="2500" b="1" dirty="0" err="1"/>
              <a:t>Calea</a:t>
            </a:r>
            <a:r>
              <a:rPr lang="es-ES" sz="2500" b="1" dirty="0"/>
              <a:t> </a:t>
            </a:r>
            <a:r>
              <a:rPr lang="es-ES" sz="2500" b="1" dirty="0" err="1"/>
              <a:t>Borsului</a:t>
            </a:r>
            <a:r>
              <a:rPr lang="es-ES" sz="2500" b="1" dirty="0"/>
              <a:t> – Ion </a:t>
            </a:r>
            <a:r>
              <a:rPr lang="es-ES" sz="2500" b="1" dirty="0" err="1"/>
              <a:t>Mihalache</a:t>
            </a:r>
            <a:r>
              <a:rPr lang="es-ES" sz="2500" b="1" dirty="0"/>
              <a:t>;</a:t>
            </a:r>
            <a:endParaRPr lang="ro-RO" sz="2500" b="1" dirty="0"/>
          </a:p>
          <a:p>
            <a:pPr lvl="0"/>
            <a:r>
              <a:rPr lang="ro-RO" sz="2500" b="1" dirty="0"/>
              <a:t>Reconversie funcțională din zona agricolă în zona de servicii generale și activități industriale, construire hale industriale zona str. Ion Mihalache;</a:t>
            </a:r>
          </a:p>
          <a:p>
            <a:pPr lvl="0"/>
            <a:r>
              <a:rPr lang="pt-PT" sz="2500" b="1" dirty="0"/>
              <a:t>Reconversie functionala din zona de locuinte  in zona de servicii generale,  </a:t>
            </a:r>
            <a:r>
              <a:rPr lang="pt-PT" sz="2500" b="1" i="1" dirty="0"/>
              <a:t>zona str.</a:t>
            </a:r>
            <a:r>
              <a:rPr lang="pt-PT" sz="2500" b="1" dirty="0"/>
              <a:t> </a:t>
            </a:r>
            <a:r>
              <a:rPr lang="en-US" sz="2500" b="1" dirty="0" err="1"/>
              <a:t>Nojoridului</a:t>
            </a:r>
            <a:r>
              <a:rPr lang="en-US" sz="2500" b="1" dirty="0"/>
              <a:t> – </a:t>
            </a:r>
            <a:r>
              <a:rPr lang="en-US" sz="2500" b="1" dirty="0" err="1"/>
              <a:t>str.Ogorului</a:t>
            </a:r>
            <a:r>
              <a:rPr lang="en-US" sz="2500" b="1" dirty="0"/>
              <a:t>;</a:t>
            </a:r>
            <a:endParaRPr lang="ro-RO" sz="2500" b="1" dirty="0"/>
          </a:p>
          <a:p>
            <a:pPr lvl="0"/>
            <a:r>
              <a:rPr lang="pt-PT" sz="2500" b="1" dirty="0"/>
              <a:t>Construire cladire cu destinatia arhiva str. Stefan Zweig (incinta Registrului Comertului);</a:t>
            </a:r>
            <a:endParaRPr lang="ro-RO" sz="2500" b="1" dirty="0"/>
          </a:p>
          <a:p>
            <a:pPr lvl="0"/>
            <a:r>
              <a:rPr lang="pt-PT" sz="2500" b="1" dirty="0"/>
              <a:t>Construire spalatorie auto si imprejmuire str. </a:t>
            </a:r>
            <a:r>
              <a:rPr lang="en-US" sz="2500" b="1" dirty="0" err="1"/>
              <a:t>Calea</a:t>
            </a:r>
            <a:r>
              <a:rPr lang="en-US" sz="2500" b="1" dirty="0"/>
              <a:t> </a:t>
            </a:r>
            <a:r>
              <a:rPr lang="en-US" sz="2500" b="1" dirty="0" err="1"/>
              <a:t>Borsului</a:t>
            </a:r>
            <a:r>
              <a:rPr lang="en-US" sz="2500" b="1" dirty="0"/>
              <a:t>;</a:t>
            </a:r>
            <a:endParaRPr lang="ro-RO" sz="2500" b="1" dirty="0"/>
          </a:p>
          <a:p>
            <a:pPr lvl="0"/>
            <a:r>
              <a:rPr lang="pt-PT" sz="2500" b="1" dirty="0"/>
              <a:t>Planului Urbanistic Zonal modificator – Cartier Europa,  </a:t>
            </a:r>
            <a:r>
              <a:rPr lang="pt-PT" sz="2500" b="1" i="1" dirty="0"/>
              <a:t>str.</a:t>
            </a:r>
            <a:r>
              <a:rPr lang="pt-PT" sz="2500" b="1" dirty="0"/>
              <a:t> Stefan Odobleja -  str.George Emil Palade - str. </a:t>
            </a:r>
            <a:r>
              <a:rPr lang="en-US" sz="2500" b="1" dirty="0"/>
              <a:t>Gabor </a:t>
            </a:r>
            <a:r>
              <a:rPr lang="en-US" sz="2500" b="1" dirty="0" err="1"/>
              <a:t>Jozsef</a:t>
            </a:r>
            <a:r>
              <a:rPr lang="en-US" sz="2500" b="1" dirty="0"/>
              <a:t>;</a:t>
            </a:r>
            <a:endParaRPr lang="ro-RO" sz="2500" b="1" dirty="0"/>
          </a:p>
          <a:p>
            <a:endParaRPr lang="ro-RO" dirty="0"/>
          </a:p>
        </p:txBody>
      </p:sp>
    </p:spTree>
    <p:extLst>
      <p:ext uri="{BB962C8B-B14F-4D97-AF65-F5344CB8AC3E}">
        <p14:creationId xmlns:p14="http://schemas.microsoft.com/office/powerpoint/2010/main" xmlns="" val="2339435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fontScale="90000"/>
          </a:bodyPr>
          <a:lstStyle/>
          <a:p>
            <a:pPr algn="just"/>
            <a:r>
              <a:rPr lang="it-IT" sz="3000" dirty="0" smtClean="0"/>
              <a:t>	</a:t>
            </a:r>
            <a:r>
              <a:rPr lang="it-IT" sz="2000" dirty="0" smtClean="0"/>
              <a:t>Alte </a:t>
            </a:r>
            <a:r>
              <a:rPr lang="it-IT" sz="2000" dirty="0"/>
              <a:t>documentaţii privind proiecte importante ale Primăriei municipiului Oradea analizate şi avizate în cadrul şedinţelor CMUAT:</a:t>
            </a:r>
            <a:endParaRPr lang="ro-RO" sz="2000" dirty="0"/>
          </a:p>
        </p:txBody>
      </p:sp>
      <p:sp>
        <p:nvSpPr>
          <p:cNvPr id="3" name="Content Placeholder 2"/>
          <p:cNvSpPr>
            <a:spLocks noGrp="1"/>
          </p:cNvSpPr>
          <p:nvPr>
            <p:ph idx="1"/>
          </p:nvPr>
        </p:nvSpPr>
        <p:spPr>
          <a:xfrm>
            <a:off x="762000" y="685800"/>
            <a:ext cx="7543800" cy="4724400"/>
          </a:xfrm>
        </p:spPr>
        <p:txBody>
          <a:bodyPr>
            <a:normAutofit fontScale="25000" lnSpcReduction="20000"/>
          </a:bodyPr>
          <a:lstStyle/>
          <a:p>
            <a:pPr lvl="0"/>
            <a:r>
              <a:rPr lang="ro-RO" sz="5200" b="1" dirty="0"/>
              <a:t>Sala de sport polivalenta (5000 locuri);</a:t>
            </a:r>
          </a:p>
          <a:p>
            <a:pPr lvl="0"/>
            <a:r>
              <a:rPr lang="es-ES_tradnl" sz="5200" b="1" dirty="0" err="1"/>
              <a:t>Regulament</a:t>
            </a:r>
            <a:r>
              <a:rPr lang="es-ES_tradnl" sz="5200" b="1" dirty="0"/>
              <a:t> si </a:t>
            </a:r>
            <a:r>
              <a:rPr lang="es-ES_tradnl" sz="5200" b="1" dirty="0" err="1"/>
              <a:t>detalii</a:t>
            </a:r>
            <a:r>
              <a:rPr lang="es-ES_tradnl" sz="5200" b="1" dirty="0"/>
              <a:t> de </a:t>
            </a:r>
            <a:r>
              <a:rPr lang="es-ES_tradnl" sz="5200" b="1" dirty="0" err="1"/>
              <a:t>executie</a:t>
            </a:r>
            <a:r>
              <a:rPr lang="es-ES_tradnl" sz="5200" b="1" dirty="0"/>
              <a:t> la </a:t>
            </a:r>
            <a:r>
              <a:rPr lang="es-ES_tradnl" sz="5200" b="1" dirty="0" err="1"/>
              <a:t>tamplarii</a:t>
            </a:r>
            <a:r>
              <a:rPr lang="es-ES_tradnl" sz="5200" b="1" dirty="0"/>
              <a:t> - </a:t>
            </a:r>
            <a:r>
              <a:rPr lang="es-ES_tradnl" sz="5200" b="1" dirty="0" err="1"/>
              <a:t>Palatul</a:t>
            </a:r>
            <a:r>
              <a:rPr lang="es-ES_tradnl" sz="5200" b="1" dirty="0"/>
              <a:t> "VULTURUL NEGRU;</a:t>
            </a:r>
            <a:endParaRPr lang="ro-RO" sz="5200" b="1" dirty="0"/>
          </a:p>
          <a:p>
            <a:pPr lvl="0"/>
            <a:r>
              <a:rPr lang="es-ES_tradnl" sz="5200" b="1" dirty="0"/>
              <a:t>Restaurare casa DARVAS LA ROCHE in </a:t>
            </a:r>
            <a:r>
              <a:rPr lang="es-ES_tradnl" sz="5200" b="1" dirty="0" err="1"/>
              <a:t>vederea</a:t>
            </a:r>
            <a:r>
              <a:rPr lang="es-ES_tradnl" sz="5200" b="1" dirty="0"/>
              <a:t> </a:t>
            </a:r>
            <a:r>
              <a:rPr lang="es-ES_tradnl" sz="5200" b="1" dirty="0" err="1"/>
              <a:t>valorificarii</a:t>
            </a:r>
            <a:r>
              <a:rPr lang="es-ES_tradnl" sz="5200" b="1" dirty="0"/>
              <a:t> </a:t>
            </a:r>
            <a:r>
              <a:rPr lang="es-ES_tradnl" sz="5200" b="1" dirty="0" err="1"/>
              <a:t>patrimoniului</a:t>
            </a:r>
            <a:r>
              <a:rPr lang="es-ES_tradnl" sz="5200" b="1" dirty="0"/>
              <a:t> cultural </a:t>
            </a:r>
            <a:r>
              <a:rPr lang="es-ES_tradnl" sz="5200" b="1" dirty="0" err="1"/>
              <a:t>secession</a:t>
            </a:r>
            <a:r>
              <a:rPr lang="es-ES_tradnl" sz="5200" b="1" dirty="0"/>
              <a:t>;</a:t>
            </a:r>
            <a:endParaRPr lang="ro-RO" sz="5200" b="1" dirty="0"/>
          </a:p>
          <a:p>
            <a:pPr lvl="0"/>
            <a:r>
              <a:rPr lang="es-ES_tradnl" sz="5200" b="1" dirty="0" err="1"/>
              <a:t>Reabilitare</a:t>
            </a:r>
            <a:r>
              <a:rPr lang="es-ES_tradnl" sz="5200" b="1" dirty="0"/>
              <a:t> si </a:t>
            </a:r>
            <a:r>
              <a:rPr lang="es-ES_tradnl" sz="5200" b="1" dirty="0" err="1"/>
              <a:t>refunctionalizare</a:t>
            </a:r>
            <a:r>
              <a:rPr lang="es-ES_tradnl" sz="5200" b="1" dirty="0"/>
              <a:t> </a:t>
            </a:r>
            <a:r>
              <a:rPr lang="es-ES_tradnl" sz="5200" b="1" dirty="0" err="1"/>
              <a:t>imobil</a:t>
            </a:r>
            <a:r>
              <a:rPr lang="es-ES_tradnl" sz="5200" b="1" dirty="0"/>
              <a:t> - </a:t>
            </a:r>
            <a:r>
              <a:rPr lang="es-ES_tradnl" sz="5200" b="1" dirty="0" err="1"/>
              <a:t>cladirea</a:t>
            </a:r>
            <a:r>
              <a:rPr lang="es-ES_tradnl" sz="5200" b="1" dirty="0"/>
              <a:t> </a:t>
            </a:r>
            <a:r>
              <a:rPr lang="es-ES_tradnl" sz="5200" b="1" dirty="0" err="1"/>
              <a:t>manejului</a:t>
            </a:r>
            <a:r>
              <a:rPr lang="es-ES_tradnl" sz="5200" b="1" dirty="0"/>
              <a:t> </a:t>
            </a:r>
            <a:r>
              <a:rPr lang="es-ES_tradnl" sz="5200" b="1" dirty="0" err="1"/>
              <a:t>din</a:t>
            </a:r>
            <a:r>
              <a:rPr lang="es-ES_tradnl" sz="5200" b="1" dirty="0"/>
              <a:t> </a:t>
            </a:r>
            <a:r>
              <a:rPr lang="es-ES_tradnl" sz="5200" b="1" dirty="0" err="1"/>
              <a:t>Ansamblul</a:t>
            </a:r>
            <a:r>
              <a:rPr lang="es-ES_tradnl" sz="5200" b="1" dirty="0"/>
              <a:t> </a:t>
            </a:r>
            <a:r>
              <a:rPr lang="es-ES_tradnl" sz="5200" b="1" dirty="0" err="1"/>
              <a:t>Cazarma</a:t>
            </a:r>
            <a:r>
              <a:rPr lang="es-ES_tradnl" sz="5200" b="1" dirty="0"/>
              <a:t> </a:t>
            </a:r>
            <a:r>
              <a:rPr lang="es-ES_tradnl" sz="5200" b="1" dirty="0" err="1"/>
              <a:t>Husarilor</a:t>
            </a:r>
            <a:r>
              <a:rPr lang="es-ES_tradnl" sz="5200" b="1" dirty="0"/>
              <a:t>;</a:t>
            </a:r>
            <a:endParaRPr lang="ro-RO" sz="5200" b="1" dirty="0"/>
          </a:p>
          <a:p>
            <a:pPr lvl="0"/>
            <a:r>
              <a:rPr lang="es-ES_tradnl" sz="5200" b="1" dirty="0" err="1"/>
              <a:t>Reabilitare</a:t>
            </a:r>
            <a:r>
              <a:rPr lang="es-ES_tradnl" sz="5200" b="1" dirty="0"/>
              <a:t>, restaurare si </a:t>
            </a:r>
            <a:r>
              <a:rPr lang="es-ES_tradnl" sz="5200" b="1" dirty="0" err="1"/>
              <a:t>refunctionalizare</a:t>
            </a:r>
            <a:r>
              <a:rPr lang="es-ES_tradnl" sz="5200" b="1" dirty="0"/>
              <a:t> </a:t>
            </a:r>
            <a:r>
              <a:rPr lang="es-ES_tradnl" sz="5200" b="1" dirty="0" err="1"/>
              <a:t>ziduri</a:t>
            </a:r>
            <a:r>
              <a:rPr lang="es-ES_tradnl" sz="5200" b="1" dirty="0"/>
              <a:t> </a:t>
            </a:r>
            <a:r>
              <a:rPr lang="es-ES_tradnl" sz="5200" b="1" dirty="0" err="1"/>
              <a:t>Cetatea</a:t>
            </a:r>
            <a:r>
              <a:rPr lang="es-ES_tradnl" sz="5200" b="1" dirty="0"/>
              <a:t> Oradea (</a:t>
            </a:r>
            <a:r>
              <a:rPr lang="es-ES_tradnl" sz="5200" b="1" dirty="0" err="1"/>
              <a:t>bastioanele</a:t>
            </a:r>
            <a:r>
              <a:rPr lang="es-ES_tradnl" sz="5200" b="1" dirty="0"/>
              <a:t> </a:t>
            </a:r>
            <a:r>
              <a:rPr lang="es-ES_tradnl" sz="5200" b="1" dirty="0" err="1"/>
              <a:t>Ciunt</a:t>
            </a:r>
            <a:r>
              <a:rPr lang="es-ES_tradnl" sz="5200" b="1" dirty="0"/>
              <a:t> si </a:t>
            </a:r>
            <a:r>
              <a:rPr lang="es-ES_tradnl" sz="5200" b="1" dirty="0" err="1"/>
              <a:t>Bethlen</a:t>
            </a:r>
            <a:r>
              <a:rPr lang="es-ES_tradnl" sz="5200" b="1" dirty="0"/>
              <a:t>, </a:t>
            </a:r>
            <a:r>
              <a:rPr lang="es-ES_tradnl" sz="5200" b="1" dirty="0" err="1"/>
              <a:t>respectiv</a:t>
            </a:r>
            <a:r>
              <a:rPr lang="es-ES_tradnl" sz="5200" b="1" dirty="0"/>
              <a:t> </a:t>
            </a:r>
            <a:r>
              <a:rPr lang="es-ES_tradnl" sz="5200" b="1" dirty="0" err="1"/>
              <a:t>curtinele</a:t>
            </a:r>
            <a:r>
              <a:rPr lang="es-ES_tradnl" sz="5200" b="1" dirty="0"/>
              <a:t> </a:t>
            </a:r>
            <a:r>
              <a:rPr lang="es-ES_tradnl" sz="5200" b="1" dirty="0" err="1"/>
              <a:t>nordice</a:t>
            </a:r>
            <a:r>
              <a:rPr lang="es-ES_tradnl" sz="5200" b="1" dirty="0"/>
              <a:t> si </a:t>
            </a:r>
            <a:r>
              <a:rPr lang="es-ES_tradnl" sz="5200" b="1" dirty="0" err="1"/>
              <a:t>vestice</a:t>
            </a:r>
            <a:r>
              <a:rPr lang="es-ES_tradnl" sz="5200" b="1" dirty="0"/>
              <a:t>) in </a:t>
            </a:r>
            <a:r>
              <a:rPr lang="es-ES_tradnl" sz="5200" b="1" dirty="0" err="1"/>
              <a:t>vederea</a:t>
            </a:r>
            <a:r>
              <a:rPr lang="es-ES_tradnl" sz="5200" b="1" dirty="0"/>
              <a:t> </a:t>
            </a:r>
            <a:r>
              <a:rPr lang="es-ES_tradnl" sz="5200" b="1" dirty="0" err="1"/>
              <a:t>introducerii</a:t>
            </a:r>
            <a:r>
              <a:rPr lang="es-ES_tradnl" sz="5200" b="1" dirty="0"/>
              <a:t> in </a:t>
            </a:r>
            <a:r>
              <a:rPr lang="es-ES_tradnl" sz="5200" b="1" dirty="0" err="1"/>
              <a:t>circuitul</a:t>
            </a:r>
            <a:r>
              <a:rPr lang="es-ES_tradnl" sz="5200" b="1" dirty="0"/>
              <a:t> </a:t>
            </a:r>
            <a:r>
              <a:rPr lang="es-ES_tradnl" sz="5200" b="1" dirty="0" err="1"/>
              <a:t>turistic</a:t>
            </a:r>
            <a:r>
              <a:rPr lang="es-ES_tradnl" sz="5200" b="1" dirty="0"/>
              <a:t>;</a:t>
            </a:r>
            <a:endParaRPr lang="ro-RO" sz="5200" b="1" dirty="0"/>
          </a:p>
          <a:p>
            <a:pPr lvl="0"/>
            <a:r>
              <a:rPr lang="es-ES_tradnl" sz="5200" b="1" dirty="0" err="1"/>
              <a:t>Reabilitare</a:t>
            </a:r>
            <a:r>
              <a:rPr lang="es-ES_tradnl" sz="5200" b="1" dirty="0"/>
              <a:t> </a:t>
            </a:r>
            <a:r>
              <a:rPr lang="es-ES_tradnl" sz="5200" b="1" dirty="0" err="1"/>
              <a:t>gradinita</a:t>
            </a:r>
            <a:r>
              <a:rPr lang="es-ES_tradnl" sz="5200" b="1" dirty="0"/>
              <a:t> nr.51;</a:t>
            </a:r>
            <a:endParaRPr lang="ro-RO" sz="5200" b="1" dirty="0"/>
          </a:p>
          <a:p>
            <a:pPr lvl="0"/>
            <a:r>
              <a:rPr lang="es-ES_tradnl" sz="5200" b="1" dirty="0" err="1"/>
              <a:t>Amenajari</a:t>
            </a:r>
            <a:r>
              <a:rPr lang="es-ES_tradnl" sz="5200" b="1" dirty="0"/>
              <a:t> </a:t>
            </a:r>
            <a:r>
              <a:rPr lang="es-ES_tradnl" sz="5200" b="1" dirty="0" err="1"/>
              <a:t>exterioare</a:t>
            </a:r>
            <a:r>
              <a:rPr lang="es-ES_tradnl" sz="5200" b="1" dirty="0"/>
              <a:t> </a:t>
            </a:r>
            <a:r>
              <a:rPr lang="es-ES_tradnl" sz="5200" b="1" dirty="0" err="1"/>
              <a:t>sediu</a:t>
            </a:r>
            <a:r>
              <a:rPr lang="es-ES_tradnl" sz="5200" b="1" dirty="0"/>
              <a:t> </a:t>
            </a:r>
            <a:r>
              <a:rPr lang="es-ES_tradnl" sz="5200" b="1" dirty="0" err="1"/>
              <a:t>administrativ</a:t>
            </a:r>
            <a:r>
              <a:rPr lang="es-ES_tradnl" sz="5200" b="1" dirty="0"/>
              <a:t> (ADP), </a:t>
            </a:r>
            <a:r>
              <a:rPr lang="es-ES_tradnl" sz="5200" b="1" dirty="0" err="1"/>
              <a:t>str.Tribunalului</a:t>
            </a:r>
            <a:r>
              <a:rPr lang="es-ES_tradnl" sz="5200" b="1" dirty="0"/>
              <a:t>;</a:t>
            </a:r>
            <a:endParaRPr lang="ro-RO" sz="5200" b="1" dirty="0"/>
          </a:p>
          <a:p>
            <a:pPr lvl="0"/>
            <a:r>
              <a:rPr lang="es-ES_tradnl" sz="5200" b="1" dirty="0" err="1"/>
              <a:t>Reabilitare</a:t>
            </a:r>
            <a:r>
              <a:rPr lang="es-ES_tradnl" sz="5200" b="1" dirty="0"/>
              <a:t> </a:t>
            </a:r>
            <a:r>
              <a:rPr lang="es-ES_tradnl" sz="5200" b="1" dirty="0" err="1"/>
              <a:t>fatada</a:t>
            </a:r>
            <a:r>
              <a:rPr lang="es-ES_tradnl" sz="5200" b="1" dirty="0"/>
              <a:t>, </a:t>
            </a:r>
            <a:r>
              <a:rPr lang="es-ES_tradnl" sz="5200" b="1" dirty="0" err="1"/>
              <a:t>inlocuire</a:t>
            </a:r>
            <a:r>
              <a:rPr lang="es-ES_tradnl" sz="5200" b="1" dirty="0"/>
              <a:t> </a:t>
            </a:r>
            <a:r>
              <a:rPr lang="es-ES_tradnl" sz="5200" b="1" dirty="0" err="1"/>
              <a:t>invelitoare</a:t>
            </a:r>
            <a:r>
              <a:rPr lang="es-ES_tradnl" sz="5200" b="1" dirty="0"/>
              <a:t>, </a:t>
            </a:r>
            <a:r>
              <a:rPr lang="es-ES_tradnl" sz="5200" b="1" dirty="0" err="1"/>
              <a:t>reparatii</a:t>
            </a:r>
            <a:r>
              <a:rPr lang="es-ES_tradnl" sz="5200" b="1" dirty="0"/>
              <a:t> </a:t>
            </a:r>
            <a:r>
              <a:rPr lang="es-ES_tradnl" sz="5200" b="1" dirty="0" err="1"/>
              <a:t>acoperis</a:t>
            </a:r>
            <a:r>
              <a:rPr lang="es-ES_tradnl" sz="5200" b="1" dirty="0"/>
              <a:t>, P-</a:t>
            </a:r>
            <a:r>
              <a:rPr lang="es-ES_tradnl" sz="5200" b="1" dirty="0" err="1"/>
              <a:t>ta</a:t>
            </a:r>
            <a:r>
              <a:rPr lang="es-ES_tradnl" sz="5200" b="1" dirty="0"/>
              <a:t> </a:t>
            </a:r>
            <a:r>
              <a:rPr lang="es-ES_tradnl" sz="5200" b="1" dirty="0" err="1"/>
              <a:t>Regele</a:t>
            </a:r>
            <a:r>
              <a:rPr lang="es-ES_tradnl" sz="5200" b="1" dirty="0"/>
              <a:t> Ferdinand I, (nr.1, nr.3)</a:t>
            </a:r>
            <a:endParaRPr lang="ro-RO" sz="5200" b="1" dirty="0"/>
          </a:p>
          <a:p>
            <a:pPr lvl="0"/>
            <a:r>
              <a:rPr lang="es-ES_tradnl" sz="5200" b="1" dirty="0" err="1"/>
              <a:t>Reabilitare</a:t>
            </a:r>
            <a:r>
              <a:rPr lang="es-ES_tradnl" sz="5200" b="1" dirty="0"/>
              <a:t> </a:t>
            </a:r>
            <a:r>
              <a:rPr lang="es-ES_tradnl" sz="5200" b="1" dirty="0" err="1"/>
              <a:t>fatade</a:t>
            </a:r>
            <a:r>
              <a:rPr lang="es-ES_tradnl" sz="5200" b="1" dirty="0"/>
              <a:t> si </a:t>
            </a:r>
            <a:r>
              <a:rPr lang="es-ES_tradnl" sz="5200" b="1" dirty="0" err="1"/>
              <a:t>reparatii</a:t>
            </a:r>
            <a:r>
              <a:rPr lang="es-ES_tradnl" sz="5200" b="1" dirty="0"/>
              <a:t> </a:t>
            </a:r>
            <a:r>
              <a:rPr lang="es-ES_tradnl" sz="5200" b="1" dirty="0" err="1"/>
              <a:t>curente</a:t>
            </a:r>
            <a:r>
              <a:rPr lang="es-ES_tradnl" sz="5200" b="1" dirty="0"/>
              <a:t> la Sinagoga </a:t>
            </a:r>
            <a:r>
              <a:rPr lang="es-ES_tradnl" sz="5200" b="1" dirty="0" err="1"/>
              <a:t>Sas</a:t>
            </a:r>
            <a:r>
              <a:rPr lang="es-ES_tradnl" sz="5200" b="1" dirty="0"/>
              <a:t> </a:t>
            </a:r>
            <a:r>
              <a:rPr lang="es-ES_tradnl" sz="5200" b="1" dirty="0" err="1"/>
              <a:t>Chevra</a:t>
            </a:r>
            <a:r>
              <a:rPr lang="es-ES_tradnl" sz="5200" b="1" dirty="0"/>
              <a:t>, </a:t>
            </a:r>
            <a:r>
              <a:rPr lang="es-ES_tradnl" sz="5200" b="1" dirty="0" err="1"/>
              <a:t>str</a:t>
            </a:r>
            <a:r>
              <a:rPr lang="es-ES_tradnl" sz="5200" b="1" dirty="0"/>
              <a:t>. </a:t>
            </a:r>
            <a:r>
              <a:rPr lang="es-ES_tradnl" sz="5200" b="1" dirty="0" err="1"/>
              <a:t>Mihai</a:t>
            </a:r>
            <a:r>
              <a:rPr lang="es-ES_tradnl" sz="5200" b="1" dirty="0"/>
              <a:t> </a:t>
            </a:r>
            <a:r>
              <a:rPr lang="es-ES_tradnl" sz="5200" b="1" dirty="0" err="1"/>
              <a:t>Viteazul</a:t>
            </a:r>
            <a:r>
              <a:rPr lang="es-ES_tradnl" sz="5200" b="1" dirty="0"/>
              <a:t>, </a:t>
            </a:r>
            <a:r>
              <a:rPr lang="es-ES_tradnl" sz="5200" b="1" dirty="0" err="1"/>
              <a:t>nr</a:t>
            </a:r>
            <a:r>
              <a:rPr lang="es-ES_tradnl" sz="5200" b="1" dirty="0"/>
              <a:t>. 4</a:t>
            </a:r>
            <a:endParaRPr lang="ro-RO" sz="5200" b="1" dirty="0"/>
          </a:p>
          <a:p>
            <a:pPr lvl="0"/>
            <a:r>
              <a:rPr lang="es-ES_tradnl" sz="5200" b="1" dirty="0" err="1"/>
              <a:t>Amenajare</a:t>
            </a:r>
            <a:r>
              <a:rPr lang="es-ES_tradnl" sz="5200" b="1" dirty="0"/>
              <a:t> mansarda in </a:t>
            </a:r>
            <a:r>
              <a:rPr lang="es-ES_tradnl" sz="5200" b="1" dirty="0" err="1"/>
              <a:t>pod</a:t>
            </a:r>
            <a:r>
              <a:rPr lang="es-ES_tradnl" sz="5200" b="1" dirty="0"/>
              <a:t> </a:t>
            </a:r>
            <a:r>
              <a:rPr lang="es-ES_tradnl" sz="5200" b="1" dirty="0" err="1"/>
              <a:t>existent</a:t>
            </a:r>
            <a:r>
              <a:rPr lang="es-ES_tradnl" sz="5200" b="1" dirty="0"/>
              <a:t> (</a:t>
            </a:r>
            <a:r>
              <a:rPr lang="es-ES_tradnl" sz="5200" b="1" dirty="0" err="1"/>
              <a:t>corp</a:t>
            </a:r>
            <a:r>
              <a:rPr lang="es-ES_tradnl" sz="5200" b="1" dirty="0"/>
              <a:t> A si B) si modificare </a:t>
            </a:r>
            <a:r>
              <a:rPr lang="es-ES_tradnl" sz="5200" b="1" dirty="0" err="1"/>
              <a:t>fatada</a:t>
            </a:r>
            <a:r>
              <a:rPr lang="es-ES_tradnl" sz="5200" b="1" dirty="0"/>
              <a:t> calcan </a:t>
            </a:r>
            <a:r>
              <a:rPr lang="es-ES_tradnl" sz="5200" b="1" dirty="0" err="1"/>
              <a:t>cu</a:t>
            </a:r>
            <a:r>
              <a:rPr lang="es-ES_tradnl" sz="5200" b="1" dirty="0"/>
              <a:t> </a:t>
            </a:r>
            <a:r>
              <a:rPr lang="es-ES_tradnl" sz="5200" b="1" dirty="0" err="1"/>
              <a:t>creere</a:t>
            </a:r>
            <a:r>
              <a:rPr lang="es-ES_tradnl" sz="5200" b="1" dirty="0"/>
              <a:t> </a:t>
            </a:r>
            <a:r>
              <a:rPr lang="es-ES_tradnl" sz="5200" b="1" dirty="0" err="1"/>
              <a:t>goluri</a:t>
            </a:r>
            <a:r>
              <a:rPr lang="es-ES_tradnl" sz="5200" b="1" dirty="0"/>
              <a:t> pe </a:t>
            </a:r>
            <a:r>
              <a:rPr lang="es-ES_tradnl" sz="5200" b="1" dirty="0" err="1"/>
              <a:t>fatada</a:t>
            </a:r>
            <a:r>
              <a:rPr lang="es-ES_tradnl" sz="5200" b="1" dirty="0"/>
              <a:t> </a:t>
            </a:r>
            <a:r>
              <a:rPr lang="es-ES_tradnl" sz="5200" b="1" dirty="0" err="1"/>
              <a:t>vestica</a:t>
            </a:r>
            <a:r>
              <a:rPr lang="es-ES_tradnl" sz="5200" b="1" dirty="0"/>
              <a:t>, </a:t>
            </a:r>
            <a:r>
              <a:rPr lang="es-ES_tradnl" sz="5200" b="1" dirty="0" err="1"/>
              <a:t>str</a:t>
            </a:r>
            <a:r>
              <a:rPr lang="es-ES_tradnl" sz="5200" b="1" dirty="0"/>
              <a:t>. </a:t>
            </a:r>
            <a:r>
              <a:rPr lang="es-ES_tradnl" sz="5200" b="1" dirty="0" err="1"/>
              <a:t>Independentei</a:t>
            </a:r>
            <a:r>
              <a:rPr lang="es-ES_tradnl" sz="5200" b="1" dirty="0"/>
              <a:t>, nr.24;</a:t>
            </a:r>
            <a:endParaRPr lang="ro-RO" sz="5200" b="1" dirty="0"/>
          </a:p>
          <a:p>
            <a:pPr lvl="0"/>
            <a:r>
              <a:rPr lang="es-ES_tradnl" sz="5200" b="1" dirty="0" err="1"/>
              <a:t>Reabilitare</a:t>
            </a:r>
            <a:r>
              <a:rPr lang="es-ES_tradnl" sz="5200" b="1" dirty="0"/>
              <a:t> </a:t>
            </a:r>
            <a:r>
              <a:rPr lang="es-ES_tradnl" sz="5200" b="1" dirty="0" err="1"/>
              <a:t>fatade</a:t>
            </a:r>
            <a:r>
              <a:rPr lang="es-ES_tradnl" sz="5200" b="1" dirty="0"/>
              <a:t> la </a:t>
            </a:r>
            <a:r>
              <a:rPr lang="es-ES_tradnl" sz="5200" b="1" dirty="0" err="1"/>
              <a:t>imobilele</a:t>
            </a:r>
            <a:r>
              <a:rPr lang="es-ES_tradnl" sz="5200" b="1" dirty="0"/>
              <a:t> </a:t>
            </a:r>
            <a:r>
              <a:rPr lang="es-ES_tradnl" sz="5200" b="1" dirty="0" err="1"/>
              <a:t>din</a:t>
            </a:r>
            <a:r>
              <a:rPr lang="es-ES_tradnl" sz="5200" b="1" dirty="0"/>
              <a:t> </a:t>
            </a:r>
            <a:r>
              <a:rPr lang="es-ES_tradnl" sz="5200" b="1" dirty="0" err="1"/>
              <a:t>str</a:t>
            </a:r>
            <a:r>
              <a:rPr lang="es-ES_tradnl" sz="5200" b="1" dirty="0"/>
              <a:t>. </a:t>
            </a:r>
            <a:r>
              <a:rPr lang="es-ES_tradnl" sz="5200" b="1" dirty="0" err="1"/>
              <a:t>Vasile</a:t>
            </a:r>
            <a:r>
              <a:rPr lang="es-ES_tradnl" sz="5200" b="1" dirty="0"/>
              <a:t> </a:t>
            </a:r>
            <a:r>
              <a:rPr lang="es-ES_tradnl" sz="5200" b="1" dirty="0" err="1"/>
              <a:t>Alecsandri</a:t>
            </a:r>
            <a:r>
              <a:rPr lang="es-ES_tradnl" sz="5200" b="1" dirty="0"/>
              <a:t> - etapa I (</a:t>
            </a:r>
            <a:r>
              <a:rPr lang="es-ES_tradnl" sz="5200" b="1" dirty="0" err="1"/>
              <a:t>imobilele</a:t>
            </a:r>
            <a:r>
              <a:rPr lang="es-ES_tradnl" sz="5200" b="1" dirty="0"/>
              <a:t> de la nr.3-9, si de la nr.4-10, nr.2);</a:t>
            </a:r>
            <a:endParaRPr lang="ro-RO" sz="5200" b="1" dirty="0"/>
          </a:p>
          <a:p>
            <a:pPr lvl="0"/>
            <a:r>
              <a:rPr lang="es-ES_tradnl" sz="5200" b="1" dirty="0" err="1"/>
              <a:t>Reabilitare</a:t>
            </a:r>
            <a:r>
              <a:rPr lang="es-ES_tradnl" sz="5200" b="1" dirty="0"/>
              <a:t> </a:t>
            </a:r>
            <a:r>
              <a:rPr lang="es-ES_tradnl" sz="5200" b="1" dirty="0" err="1"/>
              <a:t>fatade</a:t>
            </a:r>
            <a:r>
              <a:rPr lang="es-ES_tradnl" sz="5200" b="1" dirty="0"/>
              <a:t> si </a:t>
            </a:r>
            <a:r>
              <a:rPr lang="es-ES_tradnl" sz="5200" b="1" dirty="0" err="1"/>
              <a:t>reparatii</a:t>
            </a:r>
            <a:r>
              <a:rPr lang="es-ES_tradnl" sz="5200" b="1" dirty="0"/>
              <a:t> </a:t>
            </a:r>
            <a:r>
              <a:rPr lang="es-ES_tradnl" sz="5200" b="1" dirty="0" err="1"/>
              <a:t>sarpanta</a:t>
            </a:r>
            <a:r>
              <a:rPr lang="es-ES_tradnl" sz="5200" b="1" dirty="0"/>
              <a:t>, </a:t>
            </a:r>
            <a:r>
              <a:rPr lang="es-ES_tradnl" sz="5200" b="1" dirty="0" err="1"/>
              <a:t>str</a:t>
            </a:r>
            <a:r>
              <a:rPr lang="es-ES_tradnl" sz="5200" b="1" dirty="0"/>
              <a:t>. </a:t>
            </a:r>
            <a:r>
              <a:rPr lang="es-ES_tradnl" sz="5200" b="1" dirty="0" err="1"/>
              <a:t>Iosif</a:t>
            </a:r>
            <a:r>
              <a:rPr lang="es-ES_tradnl" sz="5200" b="1" dirty="0"/>
              <a:t> Vulcan,nr.14;</a:t>
            </a:r>
            <a:endParaRPr lang="ro-RO" sz="5200" b="1" dirty="0"/>
          </a:p>
          <a:p>
            <a:pPr lvl="0"/>
            <a:r>
              <a:rPr lang="es-ES_tradnl" sz="5200" b="1" dirty="0" err="1"/>
              <a:t>Mansardare</a:t>
            </a:r>
            <a:r>
              <a:rPr lang="es-ES_tradnl" sz="5200" b="1" dirty="0"/>
              <a:t> </a:t>
            </a:r>
            <a:r>
              <a:rPr lang="es-ES_tradnl" sz="5200" b="1" dirty="0" err="1"/>
              <a:t>poduri</a:t>
            </a:r>
            <a:r>
              <a:rPr lang="es-ES_tradnl" sz="5200" b="1" dirty="0"/>
              <a:t> existente modificare </a:t>
            </a:r>
            <a:r>
              <a:rPr lang="es-ES_tradnl" sz="5200" b="1" dirty="0" err="1"/>
              <a:t>fatada</a:t>
            </a:r>
            <a:r>
              <a:rPr lang="es-ES_tradnl" sz="5200" b="1" dirty="0"/>
              <a:t> calcan, </a:t>
            </a:r>
            <a:r>
              <a:rPr lang="es-ES_tradnl" sz="5200" b="1" dirty="0" err="1"/>
              <a:t>str</a:t>
            </a:r>
            <a:r>
              <a:rPr lang="es-ES_tradnl" sz="5200" b="1" dirty="0"/>
              <a:t>. </a:t>
            </a:r>
            <a:r>
              <a:rPr lang="es-ES_tradnl" sz="5200" b="1" dirty="0" err="1"/>
              <a:t>Independentei</a:t>
            </a:r>
            <a:r>
              <a:rPr lang="es-ES_tradnl" sz="5200" b="1" dirty="0"/>
              <a:t>, nr.24;</a:t>
            </a:r>
            <a:endParaRPr lang="ro-RO" sz="5200" b="1" dirty="0"/>
          </a:p>
          <a:p>
            <a:pPr lvl="0"/>
            <a:r>
              <a:rPr lang="es-ES_tradnl" sz="5200" b="1" dirty="0" err="1"/>
              <a:t>Reabilitare</a:t>
            </a:r>
            <a:r>
              <a:rPr lang="es-ES_tradnl" sz="5200" b="1" dirty="0"/>
              <a:t> </a:t>
            </a:r>
            <a:r>
              <a:rPr lang="es-ES_tradnl" sz="5200" b="1" dirty="0" err="1"/>
              <a:t>fatade</a:t>
            </a:r>
            <a:r>
              <a:rPr lang="es-ES_tradnl" sz="5200" b="1" dirty="0"/>
              <a:t> si </a:t>
            </a:r>
            <a:r>
              <a:rPr lang="es-ES_tradnl" sz="5200" b="1" dirty="0" err="1"/>
              <a:t>reparatii</a:t>
            </a:r>
            <a:r>
              <a:rPr lang="es-ES_tradnl" sz="5200" b="1" dirty="0"/>
              <a:t> la </a:t>
            </a:r>
            <a:r>
              <a:rPr lang="es-ES_tradnl" sz="5200" b="1" dirty="0" err="1"/>
              <a:t>acoperis</a:t>
            </a:r>
            <a:r>
              <a:rPr lang="es-ES_tradnl" sz="5200" b="1" dirty="0"/>
              <a:t>, </a:t>
            </a:r>
            <a:r>
              <a:rPr lang="es-ES_tradnl" sz="5200" b="1" dirty="0" err="1"/>
              <a:t>str</a:t>
            </a:r>
            <a:r>
              <a:rPr lang="es-ES_tradnl" sz="5200" b="1" dirty="0"/>
              <a:t>. </a:t>
            </a:r>
            <a:r>
              <a:rPr lang="es-ES_tradnl" sz="5200" b="1" dirty="0" err="1"/>
              <a:t>Iosif</a:t>
            </a:r>
            <a:r>
              <a:rPr lang="es-ES_tradnl" sz="5200" b="1" dirty="0"/>
              <a:t> </a:t>
            </a:r>
            <a:r>
              <a:rPr lang="es-ES_tradnl" sz="5200" b="1" dirty="0" err="1"/>
              <a:t>Vulcan</a:t>
            </a:r>
            <a:r>
              <a:rPr lang="es-ES_tradnl" sz="5200" b="1" dirty="0"/>
              <a:t>, nr.6;</a:t>
            </a:r>
            <a:endParaRPr lang="ro-RO" sz="5200" b="1" dirty="0"/>
          </a:p>
          <a:p>
            <a:pPr lvl="0"/>
            <a:r>
              <a:rPr lang="es-ES_tradnl" sz="5200" b="1" dirty="0" err="1"/>
              <a:t>Reabilitare</a:t>
            </a:r>
            <a:r>
              <a:rPr lang="es-ES_tradnl" sz="5200" b="1" dirty="0"/>
              <a:t> </a:t>
            </a:r>
            <a:r>
              <a:rPr lang="es-ES_tradnl" sz="5200" b="1" dirty="0" err="1"/>
              <a:t>Facultatea</a:t>
            </a:r>
            <a:r>
              <a:rPr lang="es-ES_tradnl" sz="5200" b="1" dirty="0"/>
              <a:t> de Medicina si </a:t>
            </a:r>
            <a:r>
              <a:rPr lang="es-ES_tradnl" sz="5200" b="1" dirty="0" err="1"/>
              <a:t>Farmacie</a:t>
            </a:r>
            <a:r>
              <a:rPr lang="es-ES_tradnl" sz="5200" b="1" dirty="0"/>
              <a:t>, P-</a:t>
            </a:r>
            <a:r>
              <a:rPr lang="es-ES_tradnl" sz="5200" b="1" dirty="0" err="1"/>
              <a:t>ta</a:t>
            </a:r>
            <a:r>
              <a:rPr lang="es-ES_tradnl" sz="5200" b="1" dirty="0"/>
              <a:t> 1 </a:t>
            </a:r>
            <a:r>
              <a:rPr lang="es-ES_tradnl" sz="5200" b="1" dirty="0" err="1"/>
              <a:t>Decembrie</a:t>
            </a:r>
            <a:r>
              <a:rPr lang="es-ES_tradnl" sz="5200" b="1" dirty="0"/>
              <a:t>, nr.10;</a:t>
            </a:r>
            <a:endParaRPr lang="ro-RO" sz="5200" b="1" dirty="0"/>
          </a:p>
          <a:p>
            <a:pPr lvl="0"/>
            <a:r>
              <a:rPr lang="es-ES_tradnl" sz="5200" b="1" dirty="0" err="1"/>
              <a:t>Reabilitare</a:t>
            </a:r>
            <a:r>
              <a:rPr lang="es-ES_tradnl" sz="5200" b="1" dirty="0"/>
              <a:t> </a:t>
            </a:r>
            <a:r>
              <a:rPr lang="es-ES_tradnl" sz="5200" b="1" dirty="0" err="1"/>
              <a:t>gradinita</a:t>
            </a:r>
            <a:r>
              <a:rPr lang="es-ES_tradnl" sz="5200" b="1" dirty="0"/>
              <a:t> nr.51, </a:t>
            </a:r>
            <a:r>
              <a:rPr lang="es-ES_tradnl" sz="5200" b="1" dirty="0" err="1"/>
              <a:t>Calea</a:t>
            </a:r>
            <a:r>
              <a:rPr lang="es-ES_tradnl" sz="5200" b="1" dirty="0"/>
              <a:t> </a:t>
            </a:r>
            <a:r>
              <a:rPr lang="es-ES_tradnl" sz="5200" b="1" dirty="0" err="1"/>
              <a:t>Clujului</a:t>
            </a:r>
            <a:r>
              <a:rPr lang="es-ES_tradnl" sz="5200" b="1" dirty="0"/>
              <a:t>, nr.186A;</a:t>
            </a:r>
            <a:endParaRPr lang="ro-RO" sz="5200" b="1" dirty="0"/>
          </a:p>
          <a:p>
            <a:pPr lvl="0"/>
            <a:r>
              <a:rPr lang="es-ES_tradnl" sz="5200" b="1" dirty="0"/>
              <a:t>Modernizare </a:t>
            </a:r>
            <a:r>
              <a:rPr lang="es-ES_tradnl" sz="5200" b="1" dirty="0" err="1"/>
              <a:t>drum</a:t>
            </a:r>
            <a:r>
              <a:rPr lang="es-ES_tradnl" sz="5200" b="1" dirty="0"/>
              <a:t> de </a:t>
            </a:r>
            <a:r>
              <a:rPr lang="es-ES_tradnl" sz="5200" b="1" dirty="0" err="1"/>
              <a:t>legatura</a:t>
            </a:r>
            <a:r>
              <a:rPr lang="es-ES_tradnl" sz="5200" b="1" dirty="0"/>
              <a:t> </a:t>
            </a:r>
            <a:r>
              <a:rPr lang="es-ES_tradnl" sz="5200" b="1" dirty="0" err="1"/>
              <a:t>str</a:t>
            </a:r>
            <a:r>
              <a:rPr lang="es-ES_tradnl" sz="5200" b="1" dirty="0"/>
              <a:t>. </a:t>
            </a:r>
            <a:r>
              <a:rPr lang="es-ES_tradnl" sz="5200" b="1" dirty="0" err="1"/>
              <a:t>Matei</a:t>
            </a:r>
            <a:r>
              <a:rPr lang="es-ES_tradnl" sz="5200" b="1" dirty="0"/>
              <a:t> </a:t>
            </a:r>
            <a:r>
              <a:rPr lang="es-ES_tradnl" sz="5200" b="1" dirty="0" err="1"/>
              <a:t>Basarab</a:t>
            </a:r>
            <a:r>
              <a:rPr lang="es-ES_tradnl" sz="5200" b="1" dirty="0"/>
              <a:t> - mal </a:t>
            </a:r>
            <a:r>
              <a:rPr lang="es-ES_tradnl" sz="5200" b="1" dirty="0" err="1"/>
              <a:t>Paraul</a:t>
            </a:r>
            <a:r>
              <a:rPr lang="es-ES_tradnl" sz="5200" b="1" dirty="0"/>
              <a:t> Peta;</a:t>
            </a:r>
            <a:endParaRPr lang="ro-RO" sz="5200" b="1" dirty="0"/>
          </a:p>
          <a:p>
            <a:pPr lvl="0"/>
            <a:r>
              <a:rPr lang="it-IT" sz="5200" b="1" dirty="0"/>
              <a:t>Construire pod peste Crisul Repede intre str. Plevnei si str. Szigligeti Ede - Faza Studiu de fezabilitate;</a:t>
            </a:r>
            <a:endParaRPr lang="ro-RO" sz="5200" b="1" dirty="0"/>
          </a:p>
          <a:p>
            <a:pPr lvl="0"/>
            <a:r>
              <a:rPr lang="it-IT" sz="5200" b="1" dirty="0"/>
              <a:t>Drum de legatura intre str. Suisului si Calea Bihorului</a:t>
            </a:r>
            <a:endParaRPr lang="ro-RO" sz="5200" b="1" dirty="0"/>
          </a:p>
          <a:p>
            <a:pPr lvl="0"/>
            <a:r>
              <a:rPr lang="it-IT" sz="5200" b="1" dirty="0"/>
              <a:t>Drumuri colectoare . Etapa I Calea Santandrei-Calea Aradului(DN79);</a:t>
            </a:r>
            <a:endParaRPr lang="ro-RO" sz="5200" b="1" dirty="0"/>
          </a:p>
          <a:p>
            <a:endParaRPr lang="ro-RO" dirty="0"/>
          </a:p>
        </p:txBody>
      </p:sp>
    </p:spTree>
    <p:extLst>
      <p:ext uri="{BB962C8B-B14F-4D97-AF65-F5344CB8AC3E}">
        <p14:creationId xmlns:p14="http://schemas.microsoft.com/office/powerpoint/2010/main" xmlns="" val="280670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rmAutofit/>
          </a:bodyPr>
          <a:lstStyle/>
          <a:p>
            <a:r>
              <a:rPr lang="it-IT" sz="3000" dirty="0" smtClean="0"/>
              <a:t>	Refacerea </a:t>
            </a:r>
            <a:r>
              <a:rPr lang="it-IT" sz="3000" dirty="0"/>
              <a:t>Planului Urbanistic General al municipiului Oradea</a:t>
            </a:r>
            <a:endParaRPr lang="ro-RO" sz="3000" dirty="0"/>
          </a:p>
        </p:txBody>
      </p:sp>
      <p:sp>
        <p:nvSpPr>
          <p:cNvPr id="3" name="Content Placeholder 2"/>
          <p:cNvSpPr>
            <a:spLocks noGrp="1"/>
          </p:cNvSpPr>
          <p:nvPr>
            <p:ph idx="1"/>
          </p:nvPr>
        </p:nvSpPr>
        <p:spPr>
          <a:xfrm>
            <a:off x="762000" y="685800"/>
            <a:ext cx="7543800" cy="4495800"/>
          </a:xfrm>
        </p:spPr>
        <p:txBody>
          <a:bodyPr>
            <a:normAutofit fontScale="70000" lnSpcReduction="20000"/>
          </a:bodyPr>
          <a:lstStyle/>
          <a:p>
            <a:pPr marL="0" indent="0" algn="just">
              <a:buNone/>
            </a:pPr>
            <a:r>
              <a:rPr lang="it-IT" dirty="0"/>
              <a:t>	</a:t>
            </a:r>
            <a:r>
              <a:rPr lang="it-IT" dirty="0" smtClean="0"/>
              <a:t>In </a:t>
            </a:r>
            <a:r>
              <a:rPr lang="it-IT" dirty="0"/>
              <a:t>cursul anului 2016 s-a finalizat refacerea Planului Urbanistic General al municipiului Oradea, lucrare care a reprezentat obiectul contractului de servicii nr.</a:t>
            </a:r>
            <a:r>
              <a:rPr lang="ro-RO" dirty="0"/>
              <a:t> 283975/15.12.2011</a:t>
            </a:r>
            <a:r>
              <a:rPr lang="it-IT" dirty="0"/>
              <a:t>. </a:t>
            </a:r>
            <a:r>
              <a:rPr lang="fr-FR" dirty="0" err="1"/>
              <a:t>Urmare</a:t>
            </a:r>
            <a:r>
              <a:rPr lang="fr-FR" dirty="0"/>
              <a:t> a </a:t>
            </a:r>
            <a:r>
              <a:rPr lang="fr-FR" dirty="0" err="1"/>
              <a:t>acestui</a:t>
            </a:r>
            <a:r>
              <a:rPr lang="fr-FR" dirty="0"/>
              <a:t> </a:t>
            </a:r>
            <a:r>
              <a:rPr lang="fr-FR" dirty="0" err="1"/>
              <a:t>fapt</a:t>
            </a:r>
            <a:r>
              <a:rPr lang="fr-FR" dirty="0"/>
              <a:t> la </a:t>
            </a:r>
            <a:r>
              <a:rPr lang="fr-FR" dirty="0" err="1"/>
              <a:t>sfarsitul</a:t>
            </a:r>
            <a:r>
              <a:rPr lang="fr-FR" dirty="0"/>
              <a:t> </a:t>
            </a:r>
            <a:r>
              <a:rPr lang="fr-FR" dirty="0" err="1"/>
              <a:t>lunii</a:t>
            </a:r>
            <a:r>
              <a:rPr lang="fr-FR" dirty="0"/>
              <a:t> </a:t>
            </a:r>
            <a:r>
              <a:rPr lang="fr-FR" dirty="0" err="1"/>
              <a:t>iulie</a:t>
            </a:r>
            <a:r>
              <a:rPr lang="fr-FR" dirty="0"/>
              <a:t>, </a:t>
            </a:r>
            <a:r>
              <a:rPr lang="fr-FR" dirty="0" err="1"/>
              <a:t>prin</a:t>
            </a:r>
            <a:r>
              <a:rPr lang="fr-FR" dirty="0"/>
              <a:t> HCL 501/28.07.2016 </a:t>
            </a:r>
            <a:r>
              <a:rPr lang="fr-FR" dirty="0" err="1"/>
              <a:t>s-au</a:t>
            </a:r>
            <a:r>
              <a:rPr lang="fr-FR" dirty="0"/>
              <a:t> </a:t>
            </a:r>
            <a:r>
              <a:rPr lang="fr-FR" dirty="0" err="1"/>
              <a:t>aprobat</a:t>
            </a:r>
            <a:r>
              <a:rPr lang="fr-FR" dirty="0"/>
              <a:t> </a:t>
            </a:r>
            <a:r>
              <a:rPr lang="fr-FR" dirty="0" err="1"/>
              <a:t>Planul</a:t>
            </a:r>
            <a:r>
              <a:rPr lang="fr-FR" dirty="0"/>
              <a:t> </a:t>
            </a:r>
            <a:r>
              <a:rPr lang="fr-FR" dirty="0" err="1"/>
              <a:t>urbanistic</a:t>
            </a:r>
            <a:r>
              <a:rPr lang="fr-FR" dirty="0"/>
              <a:t> </a:t>
            </a:r>
            <a:r>
              <a:rPr lang="fr-FR" dirty="0" err="1"/>
              <a:t>general</a:t>
            </a:r>
            <a:r>
              <a:rPr lang="fr-FR" dirty="0"/>
              <a:t> al </a:t>
            </a:r>
            <a:r>
              <a:rPr lang="fr-FR" dirty="0" err="1"/>
              <a:t>municipiuli</a:t>
            </a:r>
            <a:r>
              <a:rPr lang="fr-FR" dirty="0"/>
              <a:t> Oradea si </a:t>
            </a:r>
            <a:r>
              <a:rPr lang="fr-FR" dirty="0" err="1"/>
              <a:t>Regulamentul</a:t>
            </a:r>
            <a:r>
              <a:rPr lang="fr-FR" dirty="0"/>
              <a:t> Local de </a:t>
            </a:r>
            <a:r>
              <a:rPr lang="fr-FR" dirty="0" err="1"/>
              <a:t>urbanism</a:t>
            </a:r>
            <a:r>
              <a:rPr lang="fr-FR" dirty="0"/>
              <a:t> </a:t>
            </a:r>
            <a:r>
              <a:rPr lang="fr-FR" dirty="0" err="1"/>
              <a:t>aferent</a:t>
            </a:r>
            <a:r>
              <a:rPr lang="fr-FR" dirty="0"/>
              <a:t> </a:t>
            </a:r>
            <a:r>
              <a:rPr lang="fr-FR" dirty="0" err="1"/>
              <a:t>acestuia</a:t>
            </a:r>
            <a:r>
              <a:rPr lang="fr-FR" dirty="0"/>
              <a:t>.</a:t>
            </a:r>
            <a:endParaRPr lang="ro-RO" dirty="0"/>
          </a:p>
          <a:p>
            <a:pPr marL="0" indent="0" algn="just">
              <a:buNone/>
            </a:pPr>
            <a:r>
              <a:rPr lang="it-IT" dirty="0" smtClean="0"/>
              <a:t>	Mentionam </a:t>
            </a:r>
            <a:r>
              <a:rPr lang="it-IT" dirty="0"/>
              <a:t>ca pe durata intregii perioade de refacere a PUG-ului s-au intreprins actiuni de informare si implicare a publicului in acest proces, prin desfasurarea de actiuni de informare si mediatizare de tipul: distribuire de chestionare, amplasare de afise in locatii cu aflux de populatie(institutii scolare, institutii bancare, sedii ale unor institutii publice, statii ale mijloacelor de transport in comun), organizare de dezbateri publice, publicare pe site-ul primariei a pieselor componente ale PUG-ului. In ciuda acestui fapt dupa aprobarea reglementarilor PUG-ului, pana la sfarsitul anului au fost identificate  un numar de 21 de situatii in care se impune reanalizarea si eventual modificarea reglementarilor propuse prin PUG.  Aceste situatii urmeaza sa fie discutate cu elaboratorul PUG-ului in vederea operarii corectiilor care se impun. Discutii cu elaboratorul PUG-ului sunt necesare si pentru a conveni asupra unei metodologii fezabile in limitele cadrului legal existent, de desfasurare a procesului de urbanizare propus pentru anumite zone din intravilanul municipiului</a:t>
            </a:r>
            <a:r>
              <a:rPr lang="it-IT" dirty="0" smtClean="0"/>
              <a:t>.</a:t>
            </a:r>
            <a:endParaRPr lang="ro-RO" dirty="0"/>
          </a:p>
        </p:txBody>
      </p:sp>
    </p:spTree>
    <p:extLst>
      <p:ext uri="{BB962C8B-B14F-4D97-AF65-F5344CB8AC3E}">
        <p14:creationId xmlns:p14="http://schemas.microsoft.com/office/powerpoint/2010/main" xmlns="" val="2559529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620000" cy="533400"/>
          </a:xfrm>
        </p:spPr>
        <p:txBody>
          <a:bodyPr>
            <a:normAutofit fontScale="90000"/>
          </a:bodyPr>
          <a:lstStyle/>
          <a:p>
            <a:r>
              <a:rPr lang="en-US" sz="3000" dirty="0" err="1" smtClean="0"/>
              <a:t>Proiecte</a:t>
            </a:r>
            <a:r>
              <a:rPr lang="en-US" sz="3000" dirty="0" smtClean="0"/>
              <a:t> </a:t>
            </a:r>
            <a:r>
              <a:rPr lang="en-US" sz="3000" dirty="0" err="1" smtClean="0"/>
              <a:t>în</a:t>
            </a:r>
            <a:r>
              <a:rPr lang="en-US" sz="3000" dirty="0" smtClean="0"/>
              <a:t> </a:t>
            </a:r>
            <a:r>
              <a:rPr lang="en-US" sz="3000" dirty="0" err="1" smtClean="0"/>
              <a:t>derulare</a:t>
            </a:r>
            <a:r>
              <a:rPr lang="en-US" sz="3000" dirty="0" smtClean="0"/>
              <a:t> – </a:t>
            </a:r>
            <a:r>
              <a:rPr lang="en-US" sz="3000" dirty="0" err="1" smtClean="0"/>
              <a:t>Realizari</a:t>
            </a:r>
            <a:r>
              <a:rPr lang="en-US" sz="3000" dirty="0" smtClean="0"/>
              <a:t> - Perspective</a:t>
            </a:r>
            <a:endParaRPr lang="ro-RO" sz="3000" dirty="0"/>
          </a:p>
        </p:txBody>
      </p:sp>
      <p:sp>
        <p:nvSpPr>
          <p:cNvPr id="3" name="Content Placeholder 2"/>
          <p:cNvSpPr>
            <a:spLocks noGrp="1"/>
          </p:cNvSpPr>
          <p:nvPr>
            <p:ph idx="1"/>
          </p:nvPr>
        </p:nvSpPr>
        <p:spPr>
          <a:xfrm>
            <a:off x="762000" y="457200"/>
            <a:ext cx="7543800" cy="5181600"/>
          </a:xfrm>
        </p:spPr>
        <p:txBody>
          <a:bodyPr>
            <a:normAutofit fontScale="47500" lnSpcReduction="20000"/>
          </a:bodyPr>
          <a:lstStyle/>
          <a:p>
            <a:pPr marL="0" indent="0" algn="ctr">
              <a:buNone/>
            </a:pPr>
            <a:r>
              <a:rPr lang="en-US" sz="2500" b="1" dirty="0"/>
              <a:t> </a:t>
            </a:r>
            <a:r>
              <a:rPr lang="en-US" sz="2500" b="1" dirty="0" smtClean="0"/>
              <a:t>   </a:t>
            </a:r>
            <a:r>
              <a:rPr lang="ro-RO" sz="2500" b="1" dirty="0" smtClean="0"/>
              <a:t>PUZ </a:t>
            </a:r>
            <a:r>
              <a:rPr lang="ro-RO" sz="2500" b="1" dirty="0"/>
              <a:t>CONSTITUIRE DRUMURI COLECTOARE, ÎNSOTITOARE ALE SOSELEI DE CENTURA</a:t>
            </a:r>
            <a:endParaRPr lang="ro-RO" sz="2500" dirty="0"/>
          </a:p>
          <a:p>
            <a:r>
              <a:rPr lang="ro-RO" sz="2500" b="1" dirty="0"/>
              <a:t>Conform strategiei PUG </a:t>
            </a:r>
            <a:r>
              <a:rPr lang="ro-RO" sz="2500" dirty="0"/>
              <a:t>definita prin “Conceptul general de dezvoltare urbana Masterplan Oradea 2030”, aprobat prin HCL 334/25.04.2013și pentru îndeplinirea prevederilor legale cu privire la regimul drumurilor (Ordonanta  nr. 43 din 28 august 1997 republicată și actualizata), municipalitatea are obligatia de a se preocupa de amenajarea intersectiilor la drumurile nationale precum și de constituirea drumurilor colectoare care sa însoteasca inelul ocolitor.</a:t>
            </a:r>
          </a:p>
          <a:p>
            <a:r>
              <a:rPr lang="ro-RO" sz="2500" dirty="0"/>
              <a:t>Art.37 din Ordonanta nr.43/1997 prevede ca:</a:t>
            </a:r>
          </a:p>
          <a:p>
            <a:r>
              <a:rPr lang="da-DK" sz="2500" dirty="0"/>
              <a:t>    “</a:t>
            </a:r>
            <a:r>
              <a:rPr lang="da-DK" sz="2500" i="1" dirty="0"/>
              <a:t>(1) Pentru descongestionarea traficului în localităţi, protecţia mediului şi sporirea siguranţei circulaţiei pe reţeaua de drumuri expres şi drumuri naţionale europene se realizează variante ocolitoare, situate în afara intravilanului localităţilor, pe baza studiilor de trafic. Accesul spre aceste variante ocolitoare se realizează numai prin intermediul unor drumuri care debuşează în intersecţii amenajate corespunzător volumelor de trafic.</a:t>
            </a:r>
            <a:endParaRPr lang="ro-RO" sz="2500" dirty="0"/>
          </a:p>
          <a:p>
            <a:r>
              <a:rPr lang="es-ES_tradnl" sz="2500" i="1" dirty="0"/>
              <a:t>(2) Se </a:t>
            </a:r>
            <a:r>
              <a:rPr lang="es-ES_tradnl" sz="2500" i="1" dirty="0" err="1"/>
              <a:t>interzice</a:t>
            </a:r>
            <a:r>
              <a:rPr lang="es-ES_tradnl" sz="2500" i="1" dirty="0"/>
              <a:t> </a:t>
            </a:r>
            <a:r>
              <a:rPr lang="es-ES_tradnl" sz="2500" i="1" dirty="0" err="1"/>
              <a:t>deschiderea</a:t>
            </a:r>
            <a:r>
              <a:rPr lang="es-ES_tradnl" sz="2500" i="1" dirty="0"/>
              <a:t> de </a:t>
            </a:r>
            <a:r>
              <a:rPr lang="es-ES_tradnl" sz="2500" i="1" dirty="0" err="1"/>
              <a:t>accesuri</a:t>
            </a:r>
            <a:r>
              <a:rPr lang="es-ES_tradnl" sz="2500" i="1" dirty="0"/>
              <a:t> </a:t>
            </a:r>
            <a:r>
              <a:rPr lang="es-ES_tradnl" sz="2500" i="1" dirty="0" err="1"/>
              <a:t>directe</a:t>
            </a:r>
            <a:r>
              <a:rPr lang="es-ES_tradnl" sz="2500" i="1" dirty="0"/>
              <a:t> </a:t>
            </a:r>
            <a:r>
              <a:rPr lang="es-ES_tradnl" sz="2500" i="1" dirty="0" err="1"/>
              <a:t>în</a:t>
            </a:r>
            <a:r>
              <a:rPr lang="es-ES_tradnl" sz="2500" i="1" dirty="0"/>
              <a:t> </a:t>
            </a:r>
            <a:r>
              <a:rPr lang="es-ES_tradnl" sz="2500" i="1" dirty="0" err="1"/>
              <a:t>variantele</a:t>
            </a:r>
            <a:r>
              <a:rPr lang="es-ES_tradnl" sz="2500" i="1" dirty="0"/>
              <a:t> </a:t>
            </a:r>
            <a:r>
              <a:rPr lang="es-ES_tradnl" sz="2500" i="1" dirty="0" err="1"/>
              <a:t>ocolitoare</a:t>
            </a:r>
            <a:r>
              <a:rPr lang="es-ES_tradnl" sz="2500" i="1" dirty="0"/>
              <a:t>. </a:t>
            </a:r>
            <a:r>
              <a:rPr lang="es-ES_tradnl" sz="2500" i="1" dirty="0" err="1"/>
              <a:t>Accesul</a:t>
            </a:r>
            <a:r>
              <a:rPr lang="es-ES_tradnl" sz="2500" i="1" dirty="0"/>
              <a:t> la </a:t>
            </a:r>
            <a:r>
              <a:rPr lang="es-ES_tradnl" sz="2500" i="1" dirty="0" err="1"/>
              <a:t>acestea</a:t>
            </a:r>
            <a:r>
              <a:rPr lang="es-ES_tradnl" sz="2500" i="1" dirty="0"/>
              <a:t> se va </a:t>
            </a:r>
            <a:r>
              <a:rPr lang="es-ES_tradnl" sz="2500" i="1" dirty="0" err="1"/>
              <a:t>face</a:t>
            </a:r>
            <a:r>
              <a:rPr lang="es-ES_tradnl" sz="2500" i="1" dirty="0"/>
              <a:t> </a:t>
            </a:r>
            <a:r>
              <a:rPr lang="es-ES_tradnl" sz="2500" i="1" dirty="0" err="1"/>
              <a:t>prin</a:t>
            </a:r>
            <a:r>
              <a:rPr lang="es-ES_tradnl" sz="2500" i="1" dirty="0"/>
              <a:t> </a:t>
            </a:r>
            <a:r>
              <a:rPr lang="es-ES_tradnl" sz="2500" i="1" dirty="0" err="1"/>
              <a:t>drumuri</a:t>
            </a:r>
            <a:r>
              <a:rPr lang="es-ES_tradnl" sz="2500" i="1" dirty="0"/>
              <a:t> </a:t>
            </a:r>
            <a:r>
              <a:rPr lang="es-ES_tradnl" sz="2500" i="1" dirty="0" err="1"/>
              <a:t>colectoare</a:t>
            </a:r>
            <a:r>
              <a:rPr lang="es-ES_tradnl" sz="2500" i="1" dirty="0"/>
              <a:t> </a:t>
            </a:r>
            <a:r>
              <a:rPr lang="es-ES_tradnl" sz="2500" i="1" dirty="0" err="1"/>
              <a:t>racordate</a:t>
            </a:r>
            <a:r>
              <a:rPr lang="es-ES_tradnl" sz="2500" i="1" dirty="0"/>
              <a:t> la </a:t>
            </a:r>
            <a:r>
              <a:rPr lang="es-ES_tradnl" sz="2500" i="1" dirty="0" err="1"/>
              <a:t>reţeaua</a:t>
            </a:r>
            <a:r>
              <a:rPr lang="es-ES_tradnl" sz="2500" i="1" dirty="0"/>
              <a:t> de </a:t>
            </a:r>
            <a:r>
              <a:rPr lang="es-ES_tradnl" sz="2500" i="1" dirty="0" err="1"/>
              <a:t>drumuri</a:t>
            </a:r>
            <a:r>
              <a:rPr lang="es-ES_tradnl" sz="2500" i="1" dirty="0"/>
              <a:t> </a:t>
            </a:r>
            <a:r>
              <a:rPr lang="es-ES_tradnl" sz="2500" i="1" dirty="0" err="1"/>
              <a:t>publice</a:t>
            </a:r>
            <a:r>
              <a:rPr lang="es-ES_tradnl" sz="2500" i="1" dirty="0"/>
              <a:t> </a:t>
            </a:r>
            <a:r>
              <a:rPr lang="es-ES_tradnl" sz="2500" i="1" dirty="0" err="1"/>
              <a:t>prin</a:t>
            </a:r>
            <a:r>
              <a:rPr lang="es-ES_tradnl" sz="2500" i="1" dirty="0"/>
              <a:t> </a:t>
            </a:r>
            <a:r>
              <a:rPr lang="es-ES_tradnl" sz="2500" i="1" dirty="0" err="1"/>
              <a:t>intersecţii</a:t>
            </a:r>
            <a:r>
              <a:rPr lang="es-ES_tradnl" sz="2500" i="1" dirty="0"/>
              <a:t> </a:t>
            </a:r>
            <a:r>
              <a:rPr lang="es-ES_tradnl" sz="2500" i="1" dirty="0" err="1"/>
              <a:t>amenajate</a:t>
            </a:r>
            <a:r>
              <a:rPr lang="es-ES_tradnl" sz="2500" i="1" dirty="0"/>
              <a:t> </a:t>
            </a:r>
            <a:r>
              <a:rPr lang="es-ES_tradnl" sz="2500" i="1" dirty="0" err="1"/>
              <a:t>corespunzător</a:t>
            </a:r>
            <a:r>
              <a:rPr lang="es-ES_tradnl" sz="2500" i="1" dirty="0"/>
              <a:t> </a:t>
            </a:r>
            <a:r>
              <a:rPr lang="es-ES_tradnl" sz="2500" i="1" dirty="0" err="1"/>
              <a:t>volumelor</a:t>
            </a:r>
            <a:r>
              <a:rPr lang="es-ES_tradnl" sz="2500" i="1" dirty="0"/>
              <a:t> de </a:t>
            </a:r>
            <a:r>
              <a:rPr lang="es-ES_tradnl" sz="2500" i="1" dirty="0" err="1"/>
              <a:t>trafic</a:t>
            </a:r>
            <a:r>
              <a:rPr lang="es-ES_tradnl" sz="2500" i="1" dirty="0"/>
              <a:t>.</a:t>
            </a:r>
            <a:endParaRPr lang="ro-RO" sz="2500" dirty="0"/>
          </a:p>
          <a:p>
            <a:r>
              <a:rPr lang="es-ES_tradnl" sz="2500" i="1" dirty="0"/>
              <a:t>    (3) </a:t>
            </a:r>
            <a:r>
              <a:rPr lang="es-ES_tradnl" sz="2500" i="1" dirty="0" err="1"/>
              <a:t>Autorităţile</a:t>
            </a:r>
            <a:r>
              <a:rPr lang="es-ES_tradnl" sz="2500" i="1" dirty="0"/>
              <a:t> </a:t>
            </a:r>
            <a:r>
              <a:rPr lang="es-ES_tradnl" sz="2500" i="1" dirty="0" err="1"/>
              <a:t>administraţiei</a:t>
            </a:r>
            <a:r>
              <a:rPr lang="es-ES_tradnl" sz="2500" i="1" dirty="0"/>
              <a:t> </a:t>
            </a:r>
            <a:r>
              <a:rPr lang="es-ES_tradnl" sz="2500" i="1" dirty="0" err="1"/>
              <a:t>publice</a:t>
            </a:r>
            <a:r>
              <a:rPr lang="es-ES_tradnl" sz="2500" i="1" dirty="0"/>
              <a:t> </a:t>
            </a:r>
            <a:r>
              <a:rPr lang="es-ES_tradnl" sz="2500" i="1" dirty="0" err="1"/>
              <a:t>locale</a:t>
            </a:r>
            <a:r>
              <a:rPr lang="es-ES_tradnl" sz="2500" i="1" dirty="0"/>
              <a:t> </a:t>
            </a:r>
            <a:r>
              <a:rPr lang="es-ES_tradnl" sz="2500" i="1" dirty="0" err="1"/>
              <a:t>au</a:t>
            </a:r>
            <a:r>
              <a:rPr lang="es-ES_tradnl" sz="2500" i="1" dirty="0"/>
              <a:t> </a:t>
            </a:r>
            <a:r>
              <a:rPr lang="es-ES_tradnl" sz="2500" i="1" dirty="0" err="1"/>
              <a:t>obligaţia</a:t>
            </a:r>
            <a:r>
              <a:rPr lang="es-ES_tradnl" sz="2500" i="1" dirty="0"/>
              <a:t> </a:t>
            </a:r>
            <a:r>
              <a:rPr lang="es-ES_tradnl" sz="2500" i="1" dirty="0" err="1"/>
              <a:t>ca</a:t>
            </a:r>
            <a:r>
              <a:rPr lang="es-ES_tradnl" sz="2500" i="1" dirty="0"/>
              <a:t> </a:t>
            </a:r>
            <a:r>
              <a:rPr lang="es-ES_tradnl" sz="2500" i="1" dirty="0" err="1"/>
              <a:t>în</a:t>
            </a:r>
            <a:r>
              <a:rPr lang="es-ES_tradnl" sz="2500" i="1" dirty="0"/>
              <a:t> </a:t>
            </a:r>
            <a:r>
              <a:rPr lang="es-ES_tradnl" sz="2500" i="1" dirty="0" err="1"/>
              <a:t>documentaţiile</a:t>
            </a:r>
            <a:r>
              <a:rPr lang="es-ES_tradnl" sz="2500" i="1" dirty="0"/>
              <a:t> de </a:t>
            </a:r>
            <a:r>
              <a:rPr lang="es-ES_tradnl" sz="2500" i="1" dirty="0" err="1"/>
              <a:t>urbanism</a:t>
            </a:r>
            <a:r>
              <a:rPr lang="es-ES_tradnl" sz="2500" i="1" dirty="0"/>
              <a:t> </a:t>
            </a:r>
            <a:r>
              <a:rPr lang="es-ES_tradnl" sz="2500" i="1" dirty="0" err="1"/>
              <a:t>să</a:t>
            </a:r>
            <a:r>
              <a:rPr lang="es-ES_tradnl" sz="2500" i="1" dirty="0"/>
              <a:t> </a:t>
            </a:r>
            <a:r>
              <a:rPr lang="es-ES_tradnl" sz="2500" i="1" dirty="0" err="1"/>
              <a:t>prevadă</a:t>
            </a:r>
            <a:r>
              <a:rPr lang="es-ES_tradnl" sz="2500" i="1" dirty="0"/>
              <a:t>, </a:t>
            </a:r>
            <a:r>
              <a:rPr lang="es-ES_tradnl" sz="2500" i="1" dirty="0" err="1"/>
              <a:t>cu</a:t>
            </a:r>
            <a:r>
              <a:rPr lang="es-ES_tradnl" sz="2500" i="1" dirty="0"/>
              <a:t> </a:t>
            </a:r>
            <a:r>
              <a:rPr lang="es-ES_tradnl" sz="2500" i="1" dirty="0" err="1"/>
              <a:t>acordul</a:t>
            </a:r>
            <a:r>
              <a:rPr lang="es-ES_tradnl" sz="2500" i="1" dirty="0"/>
              <a:t> </a:t>
            </a:r>
            <a:r>
              <a:rPr lang="es-ES_tradnl" sz="2500" i="1" dirty="0" err="1"/>
              <a:t>administratorului</a:t>
            </a:r>
            <a:r>
              <a:rPr lang="es-ES_tradnl" sz="2500" i="1" dirty="0"/>
              <a:t> </a:t>
            </a:r>
            <a:r>
              <a:rPr lang="es-ES_tradnl" sz="2500" i="1" dirty="0" err="1"/>
              <a:t>drumului</a:t>
            </a:r>
            <a:r>
              <a:rPr lang="es-ES_tradnl" sz="2500" i="1" dirty="0"/>
              <a:t>, </a:t>
            </a:r>
            <a:r>
              <a:rPr lang="es-ES_tradnl" sz="2500" i="1" dirty="0" err="1"/>
              <a:t>intersecţiile</a:t>
            </a:r>
            <a:r>
              <a:rPr lang="es-ES_tradnl" sz="2500" i="1" dirty="0"/>
              <a:t> </a:t>
            </a:r>
            <a:r>
              <a:rPr lang="es-ES_tradnl" sz="2500" i="1" dirty="0" err="1"/>
              <a:t>pentru</a:t>
            </a:r>
            <a:r>
              <a:rPr lang="es-ES_tradnl" sz="2500" i="1" dirty="0"/>
              <a:t> </a:t>
            </a:r>
            <a:r>
              <a:rPr lang="es-ES_tradnl" sz="2500" i="1" dirty="0" err="1"/>
              <a:t>accesul</a:t>
            </a:r>
            <a:r>
              <a:rPr lang="es-ES_tradnl" sz="2500" i="1" dirty="0"/>
              <a:t> la </a:t>
            </a:r>
            <a:r>
              <a:rPr lang="es-ES_tradnl" sz="2500" i="1" dirty="0" err="1"/>
              <a:t>variantele</a:t>
            </a:r>
            <a:r>
              <a:rPr lang="es-ES_tradnl" sz="2500" i="1" dirty="0"/>
              <a:t> </a:t>
            </a:r>
            <a:r>
              <a:rPr lang="es-ES_tradnl" sz="2500" i="1" dirty="0" err="1"/>
              <a:t>ocolitoare</a:t>
            </a:r>
            <a:r>
              <a:rPr lang="es-ES_tradnl" sz="2500" i="1" dirty="0"/>
              <a:t>”.</a:t>
            </a:r>
            <a:endParaRPr lang="ro-RO" sz="2500" dirty="0"/>
          </a:p>
          <a:p>
            <a:r>
              <a:rPr lang="ro-RO" sz="2500" dirty="0"/>
              <a:t> Aceasta necesitate deriva și din corelarea acestui proiect cu proiectele în derulare ale municipalitatii privind pasajele supraterane în zona intersectiilor soselei de centura cu artere ale municipiului, în acest fel asigurandu-se o circulatie cat mai fluenta în aceasta zona. Aceasta documentatie va studia traseul și profilul drumurilor colectoare, precum și</a:t>
            </a:r>
            <a:r>
              <a:rPr lang="es-ES_tradnl" sz="2500" dirty="0" err="1"/>
              <a:t>racordarea</a:t>
            </a:r>
            <a:r>
              <a:rPr lang="es-ES_tradnl" sz="2500" dirty="0"/>
              <a:t> </a:t>
            </a:r>
            <a:r>
              <a:rPr lang="es-ES_tradnl" sz="2500" dirty="0" err="1"/>
              <a:t>drumurilor</a:t>
            </a:r>
            <a:r>
              <a:rPr lang="es-ES_tradnl" sz="2500" dirty="0"/>
              <a:t> </a:t>
            </a:r>
            <a:r>
              <a:rPr lang="es-ES_tradnl" sz="2500" dirty="0" err="1"/>
              <a:t>colectoare</a:t>
            </a:r>
            <a:r>
              <a:rPr lang="es-ES_tradnl" sz="2500" dirty="0"/>
              <a:t> la </a:t>
            </a:r>
            <a:r>
              <a:rPr lang="es-ES_tradnl" sz="2500" dirty="0" err="1"/>
              <a:t>inelul</a:t>
            </a:r>
            <a:r>
              <a:rPr lang="es-ES_tradnl" sz="2500" dirty="0"/>
              <a:t> </a:t>
            </a:r>
            <a:r>
              <a:rPr lang="es-ES_tradnl" sz="2500" dirty="0" err="1"/>
              <a:t>ocolitor</a:t>
            </a:r>
            <a:r>
              <a:rPr lang="ro-RO" sz="2500" dirty="0"/>
              <a:t>, stabilind reglementari în acest sens.</a:t>
            </a:r>
          </a:p>
          <a:p>
            <a:r>
              <a:rPr lang="ro-RO" sz="2500" dirty="0"/>
              <a:t>Modernizarea  inelului ocolitor, amenajarea intersectiilor la drumurile nationale precum și constituirea drumurilor colectoare care sa însoteasca inelul ocolitor sunt investitii publice menite a asigura îndeplinirea prevederilor legale cu privire la regimul drumurilor (Ordonanta  nr. 43 din 28 august 1997 ).</a:t>
            </a:r>
            <a:r>
              <a:rPr lang="it-IT" sz="2500" dirty="0"/>
              <a:t> Imbunatatirea calitatii mediului prin reducerea noxelor generate de traficul urban și sporirea gradului de mobilitate în municipiul Oradea impune ca arterele rutiere de importanta nationala și centura ocolitoare a municipiului sa fie deservite de drumuri colectoare. În acest context, în cursul anilor anteriori a demarat elaborarea  celor 2 planuri urbanistice zonale pentru drumurile colectoare ce vor deservi centura ocolitoare:</a:t>
            </a:r>
            <a:endParaRPr lang="ro-RO" sz="2500" dirty="0"/>
          </a:p>
          <a:p>
            <a:r>
              <a:rPr lang="it-IT" sz="2500" dirty="0"/>
              <a:t>- pe tronsonul cuprins între str. Ovid Densușianu și intersectia Caii Santandrei cu Calea Aradului, respectiv DN 79 de la intersectia dintre Calea Aradului cu Calea Santandrei pana la limita zonei de intravilan a municipiului. Lucrarea a fost prezentata la cap.3.3;</a:t>
            </a:r>
            <a:endParaRPr lang="ro-RO" sz="2500" dirty="0"/>
          </a:p>
          <a:p>
            <a:r>
              <a:rPr lang="it-IT" sz="2500" dirty="0"/>
              <a:t>-</a:t>
            </a:r>
            <a:r>
              <a:rPr lang="ro-RO" sz="2500" dirty="0"/>
              <a:t> dezvoltarea retelei stradale pe zona delimitata de str.Ciheiului, str.Alexandru Hasas,  str.General </a:t>
            </a:r>
            <a:r>
              <a:rPr lang="es-ES" sz="2500" dirty="0" err="1"/>
              <a:t>Nicolae</a:t>
            </a:r>
            <a:r>
              <a:rPr lang="es-ES" sz="2500" dirty="0"/>
              <a:t> </a:t>
            </a:r>
            <a:r>
              <a:rPr lang="es-ES" sz="2500" dirty="0" err="1"/>
              <a:t>Sova</a:t>
            </a:r>
            <a:r>
              <a:rPr lang="es-ES" sz="2500" dirty="0"/>
              <a:t>, </a:t>
            </a:r>
            <a:r>
              <a:rPr lang="es-ES" sz="2500" dirty="0" err="1"/>
              <a:t>str.Nufarului</a:t>
            </a:r>
            <a:r>
              <a:rPr lang="es-ES" sz="2500" dirty="0"/>
              <a:t>, </a:t>
            </a:r>
            <a:r>
              <a:rPr lang="es-ES" sz="2500" dirty="0" err="1"/>
              <a:t>str.Romulus</a:t>
            </a:r>
            <a:r>
              <a:rPr lang="es-ES" sz="2500" dirty="0"/>
              <a:t> </a:t>
            </a:r>
            <a:r>
              <a:rPr lang="es-ES" sz="2500" dirty="0" err="1"/>
              <a:t>Guga</a:t>
            </a:r>
            <a:r>
              <a:rPr lang="es-ES" sz="2500" dirty="0"/>
              <a:t>, </a:t>
            </a:r>
            <a:r>
              <a:rPr lang="es-ES" sz="2500" dirty="0" err="1"/>
              <a:t>str.Ogorului</a:t>
            </a:r>
            <a:r>
              <a:rPr lang="es-ES" sz="2500" dirty="0" smtClean="0"/>
              <a:t>;</a:t>
            </a:r>
            <a:endParaRPr lang="ro-RO" sz="2500" dirty="0"/>
          </a:p>
        </p:txBody>
      </p:sp>
    </p:spTree>
    <p:extLst>
      <p:ext uri="{BB962C8B-B14F-4D97-AF65-F5344CB8AC3E}">
        <p14:creationId xmlns:p14="http://schemas.microsoft.com/office/powerpoint/2010/main" xmlns="" val="453323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848600" cy="609600"/>
          </a:xfrm>
        </p:spPr>
        <p:txBody>
          <a:bodyPr>
            <a:normAutofit/>
          </a:bodyPr>
          <a:lstStyle/>
          <a:p>
            <a:r>
              <a:rPr lang="en-US" sz="3000" dirty="0" err="1" smtClean="0"/>
              <a:t>Structura</a:t>
            </a:r>
            <a:r>
              <a:rPr lang="en-US" sz="3000" dirty="0" smtClean="0"/>
              <a:t> </a:t>
            </a:r>
            <a:r>
              <a:rPr lang="en-US" sz="3000" dirty="0" err="1" smtClean="0"/>
              <a:t>Instituției</a:t>
            </a:r>
            <a:r>
              <a:rPr lang="en-US" sz="3000" dirty="0" smtClean="0"/>
              <a:t> </a:t>
            </a:r>
            <a:r>
              <a:rPr lang="en-US" sz="3000" dirty="0" err="1" smtClean="0"/>
              <a:t>Arhitectului</a:t>
            </a:r>
            <a:r>
              <a:rPr lang="en-US" sz="3000" dirty="0" smtClean="0"/>
              <a:t> </a:t>
            </a:r>
            <a:r>
              <a:rPr lang="en-US" sz="3000" dirty="0" err="1" smtClean="0"/>
              <a:t>Șef</a:t>
            </a:r>
            <a:r>
              <a:rPr lang="en-US" sz="3000" dirty="0" smtClean="0"/>
              <a:t> </a:t>
            </a:r>
            <a:r>
              <a:rPr lang="en-US" sz="3000" dirty="0" err="1" smtClean="0"/>
              <a:t>în</a:t>
            </a:r>
            <a:r>
              <a:rPr lang="en-US" sz="3000" dirty="0" smtClean="0"/>
              <a:t> </a:t>
            </a:r>
            <a:r>
              <a:rPr lang="en-US" sz="3000" dirty="0" err="1" smtClean="0"/>
              <a:t>anul</a:t>
            </a:r>
            <a:r>
              <a:rPr lang="en-US" sz="3000" dirty="0" smtClean="0"/>
              <a:t> 2016</a:t>
            </a:r>
            <a:endParaRPr lang="ro-RO"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88238053"/>
              </p:ext>
            </p:extLst>
          </p:nvPr>
        </p:nvGraphicFramePr>
        <p:xfrm>
          <a:off x="838200" y="914400"/>
          <a:ext cx="7543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25657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sz="3000" dirty="0" err="1"/>
              <a:t>Proiecte</a:t>
            </a:r>
            <a:r>
              <a:rPr lang="en-US" sz="3000" dirty="0"/>
              <a:t> </a:t>
            </a:r>
            <a:r>
              <a:rPr lang="en-US" sz="3000" dirty="0" err="1"/>
              <a:t>în</a:t>
            </a:r>
            <a:r>
              <a:rPr lang="en-US" sz="3000" dirty="0"/>
              <a:t> </a:t>
            </a:r>
            <a:r>
              <a:rPr lang="en-US" sz="3000" dirty="0" err="1"/>
              <a:t>derulare</a:t>
            </a:r>
            <a:r>
              <a:rPr lang="en-US" sz="3000" dirty="0"/>
              <a:t> – </a:t>
            </a:r>
            <a:r>
              <a:rPr lang="en-US" sz="3000" dirty="0" err="1"/>
              <a:t>Realizari</a:t>
            </a:r>
            <a:r>
              <a:rPr lang="en-US" sz="3000" dirty="0"/>
              <a:t> - Perspective</a:t>
            </a:r>
            <a:endParaRPr lang="ro-RO" sz="3000" dirty="0"/>
          </a:p>
        </p:txBody>
      </p:sp>
      <p:sp>
        <p:nvSpPr>
          <p:cNvPr id="3" name="Content Placeholder 2"/>
          <p:cNvSpPr>
            <a:spLocks noGrp="1"/>
          </p:cNvSpPr>
          <p:nvPr>
            <p:ph idx="1"/>
          </p:nvPr>
        </p:nvSpPr>
        <p:spPr>
          <a:xfrm>
            <a:off x="762000" y="457200"/>
            <a:ext cx="7543800" cy="5105400"/>
          </a:xfrm>
        </p:spPr>
        <p:txBody>
          <a:bodyPr>
            <a:normAutofit/>
          </a:bodyPr>
          <a:lstStyle/>
          <a:p>
            <a:pPr marL="0" indent="0" algn="ctr">
              <a:buNone/>
            </a:pPr>
            <a:r>
              <a:rPr lang="it-IT" sz="2000" b="1" dirty="0" smtClean="0"/>
              <a:t>  Elaborare </a:t>
            </a:r>
            <a:r>
              <a:rPr lang="it-IT" sz="2000" b="1" dirty="0"/>
              <a:t>PUZ zona construita protejata CENTRU </a:t>
            </a:r>
            <a:r>
              <a:rPr lang="it-IT" sz="2000" b="1" dirty="0" smtClean="0"/>
              <a:t>ISTORIC</a:t>
            </a:r>
          </a:p>
          <a:p>
            <a:pPr marL="0" indent="0" algn="ctr">
              <a:buNone/>
            </a:pPr>
            <a:endParaRPr lang="ro-RO" sz="2000" dirty="0"/>
          </a:p>
          <a:p>
            <a:pPr marL="0" indent="0" algn="just">
              <a:buNone/>
            </a:pPr>
            <a:r>
              <a:rPr lang="it-IT" sz="2000" dirty="0" smtClean="0"/>
              <a:t>	Tot </a:t>
            </a:r>
            <a:r>
              <a:rPr lang="it-IT" sz="2000" dirty="0"/>
              <a:t>c</a:t>
            </a:r>
            <a:r>
              <a:rPr lang="ro-RO" sz="2000" dirty="0"/>
              <a:t>onform strategiei</a:t>
            </a:r>
            <a:r>
              <a:rPr lang="ro-RO" sz="2000" b="1" dirty="0"/>
              <a:t> PUG </a:t>
            </a:r>
            <a:r>
              <a:rPr lang="ro-RO" sz="2000" dirty="0"/>
              <a:t>și pentru îndeplinirea prevederilor legale cu privire la zonele construite protejate (</a:t>
            </a:r>
            <a:r>
              <a:rPr lang="it-IT" sz="2000" b="1" dirty="0"/>
              <a:t>ORDINUL M.T.C.T  nr. 562 din 20 octombrie 2003 </a:t>
            </a:r>
            <a:r>
              <a:rPr lang="it-IT" sz="2000" dirty="0"/>
              <a:t>pentru aprobarea Reglementării tehnice "Metodologie de elaborare şi conţinutul-cadru al documentaţiilor de urbanism pentru zone construite protejate (PUZCP)", municipalitatea are obligatia de a se preocupa de protecţia şi conservarea valorilor de patrimoniu cultural naţional si zonal din perimetrele cuprinse in ansambluri de arhitectura clasate, astfel ca se va elabora aceasta documentatie pe zona ultracentrala, adiacenta Pietei Ferdinand si malului drept al Crisului Repede.</a:t>
            </a:r>
            <a:endParaRPr lang="ro-RO" sz="2000" dirty="0"/>
          </a:p>
          <a:p>
            <a:endParaRPr lang="ro-RO" dirty="0"/>
          </a:p>
        </p:txBody>
      </p:sp>
    </p:spTree>
    <p:extLst>
      <p:ext uri="{BB962C8B-B14F-4D97-AF65-F5344CB8AC3E}">
        <p14:creationId xmlns:p14="http://schemas.microsoft.com/office/powerpoint/2010/main" xmlns="" val="2611467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sz="3000" dirty="0" err="1"/>
              <a:t>Proiecte</a:t>
            </a:r>
            <a:r>
              <a:rPr lang="en-US" sz="3000" dirty="0"/>
              <a:t> </a:t>
            </a:r>
            <a:r>
              <a:rPr lang="en-US" sz="3000" dirty="0" err="1"/>
              <a:t>în</a:t>
            </a:r>
            <a:r>
              <a:rPr lang="en-US" sz="3000" dirty="0"/>
              <a:t> </a:t>
            </a:r>
            <a:r>
              <a:rPr lang="en-US" sz="3000" dirty="0" err="1"/>
              <a:t>derulare</a:t>
            </a:r>
            <a:r>
              <a:rPr lang="en-US" sz="3000" dirty="0"/>
              <a:t> – </a:t>
            </a:r>
            <a:r>
              <a:rPr lang="en-US" sz="3000" dirty="0" err="1"/>
              <a:t>Realizari</a:t>
            </a:r>
            <a:r>
              <a:rPr lang="en-US" sz="3000" dirty="0"/>
              <a:t> - Perspective</a:t>
            </a:r>
            <a:endParaRPr lang="ro-RO" sz="3000" dirty="0"/>
          </a:p>
        </p:txBody>
      </p:sp>
      <p:sp>
        <p:nvSpPr>
          <p:cNvPr id="3" name="Content Placeholder 2"/>
          <p:cNvSpPr>
            <a:spLocks noGrp="1"/>
          </p:cNvSpPr>
          <p:nvPr>
            <p:ph idx="1"/>
          </p:nvPr>
        </p:nvSpPr>
        <p:spPr>
          <a:xfrm>
            <a:off x="762000" y="685800"/>
            <a:ext cx="7543800" cy="4800600"/>
          </a:xfrm>
        </p:spPr>
        <p:txBody>
          <a:bodyPr/>
          <a:lstStyle/>
          <a:p>
            <a:pPr marL="0" indent="0" algn="just">
              <a:buNone/>
            </a:pPr>
            <a:r>
              <a:rPr lang="it-IT" b="1" dirty="0" smtClean="0"/>
              <a:t>	Elaborare </a:t>
            </a:r>
            <a:r>
              <a:rPr lang="it-IT" b="1" dirty="0"/>
              <a:t>PUZ URBANIZARE si </a:t>
            </a:r>
            <a:r>
              <a:rPr lang="ro-RO" dirty="0"/>
              <a:t>creere drumuri colectoare adiacente soselei de centura, calea Ogorului, zona strazilor Ciheiului, Apateului, Nojoridului care va studia accesibilitatile , intersectiile, geometria traseelor si posibilitatile de construire in zona.</a:t>
            </a:r>
          </a:p>
          <a:p>
            <a:endParaRPr lang="ro-RO" dirty="0"/>
          </a:p>
        </p:txBody>
      </p:sp>
    </p:spTree>
    <p:extLst>
      <p:ext uri="{BB962C8B-B14F-4D97-AF65-F5344CB8AC3E}">
        <p14:creationId xmlns:p14="http://schemas.microsoft.com/office/powerpoint/2010/main" xmlns="" val="4066678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normAutofit/>
          </a:bodyPr>
          <a:lstStyle/>
          <a:p>
            <a:r>
              <a:rPr lang="en-US" sz="3000" dirty="0" err="1"/>
              <a:t>Proiecte</a:t>
            </a:r>
            <a:r>
              <a:rPr lang="en-US" sz="3000" dirty="0"/>
              <a:t> </a:t>
            </a:r>
            <a:r>
              <a:rPr lang="en-US" sz="3000" dirty="0" err="1"/>
              <a:t>în</a:t>
            </a:r>
            <a:r>
              <a:rPr lang="en-US" sz="3000" dirty="0"/>
              <a:t> </a:t>
            </a:r>
            <a:r>
              <a:rPr lang="en-US" sz="3000" dirty="0" err="1"/>
              <a:t>derulare</a:t>
            </a:r>
            <a:r>
              <a:rPr lang="en-US" sz="3000" dirty="0"/>
              <a:t> – </a:t>
            </a:r>
            <a:r>
              <a:rPr lang="en-US" sz="3000" dirty="0" err="1"/>
              <a:t>Realizari</a:t>
            </a:r>
            <a:r>
              <a:rPr lang="en-US" sz="3000" dirty="0"/>
              <a:t> - Perspective</a:t>
            </a:r>
            <a:endParaRPr lang="ro-RO" sz="3000" dirty="0"/>
          </a:p>
        </p:txBody>
      </p:sp>
      <p:sp>
        <p:nvSpPr>
          <p:cNvPr id="3" name="Content Placeholder 2"/>
          <p:cNvSpPr>
            <a:spLocks noGrp="1"/>
          </p:cNvSpPr>
          <p:nvPr>
            <p:ph idx="1"/>
          </p:nvPr>
        </p:nvSpPr>
        <p:spPr/>
        <p:txBody>
          <a:bodyPr>
            <a:normAutofit fontScale="92500" lnSpcReduction="10000"/>
          </a:bodyPr>
          <a:lstStyle/>
          <a:p>
            <a:pPr marL="0" indent="0" algn="just">
              <a:buNone/>
            </a:pPr>
            <a:endParaRPr lang="en-US" sz="2200" b="1" dirty="0" smtClean="0"/>
          </a:p>
          <a:p>
            <a:pPr marL="0" indent="0" algn="just">
              <a:buNone/>
            </a:pPr>
            <a:r>
              <a:rPr lang="en-US" sz="2200" b="1" dirty="0"/>
              <a:t>	</a:t>
            </a:r>
            <a:r>
              <a:rPr lang="ro-RO" sz="2200" b="1" dirty="0" smtClean="0"/>
              <a:t>STABILIREA </a:t>
            </a:r>
            <a:r>
              <a:rPr lang="ro-RO" sz="2200" b="1" dirty="0"/>
              <a:t>STANDARDELOR UNICE </a:t>
            </a:r>
            <a:r>
              <a:rPr lang="ro-RO" sz="2200" dirty="0"/>
              <a:t>în domeniul urbanismului și amenajarii teritoriului în vederea utilizarii sistemelor informatice geografice la nivelul municipiului Oradea”, proiect amplu început în urma cu 5 ani, ce are ca principal obiectiv organizarea informatiilor specifice într-un concept global integrat, denumit Banca de Date Metropolitana (BDM) ca suport pentru fundamentarea deciziilor complexe din sfera gestiunii și planificarii urbane, metropolitane și regionale.</a:t>
            </a:r>
          </a:p>
          <a:p>
            <a:pPr lvl="1" algn="just"/>
            <a:r>
              <a:rPr lang="it-IT" dirty="0"/>
              <a:t>actualizarea continua a suportului grafic în contextul realizarii unei baze de date urbane la cerintele și standardele europene;  </a:t>
            </a:r>
            <a:endParaRPr lang="ro-RO" dirty="0"/>
          </a:p>
          <a:p>
            <a:pPr algn="just"/>
            <a:r>
              <a:rPr lang="it-IT" sz="2200" dirty="0"/>
              <a:t>Proiectul are derulare continua.</a:t>
            </a:r>
            <a:endParaRPr lang="ro-RO" sz="2200" dirty="0"/>
          </a:p>
          <a:p>
            <a:pPr marL="0" indent="0">
              <a:buNone/>
            </a:pPr>
            <a:endParaRPr lang="ro-RO" dirty="0"/>
          </a:p>
        </p:txBody>
      </p:sp>
    </p:spTree>
    <p:extLst>
      <p:ext uri="{BB962C8B-B14F-4D97-AF65-F5344CB8AC3E}">
        <p14:creationId xmlns:p14="http://schemas.microsoft.com/office/powerpoint/2010/main" xmlns="" val="1828964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r>
              <a:rPr lang="en-US" sz="3000" dirty="0" err="1"/>
              <a:t>Proiecte</a:t>
            </a:r>
            <a:r>
              <a:rPr lang="en-US" sz="3000" dirty="0"/>
              <a:t> </a:t>
            </a:r>
            <a:r>
              <a:rPr lang="en-US" sz="3000" dirty="0" err="1"/>
              <a:t>în</a:t>
            </a:r>
            <a:r>
              <a:rPr lang="en-US" sz="3000" dirty="0"/>
              <a:t> </a:t>
            </a:r>
            <a:r>
              <a:rPr lang="en-US" sz="3000" dirty="0" err="1"/>
              <a:t>derulare</a:t>
            </a:r>
            <a:r>
              <a:rPr lang="en-US" sz="3000" dirty="0"/>
              <a:t> – </a:t>
            </a:r>
            <a:r>
              <a:rPr lang="en-US" sz="3000" dirty="0" err="1"/>
              <a:t>Realizari</a:t>
            </a:r>
            <a:r>
              <a:rPr lang="en-US" sz="3000" dirty="0"/>
              <a:t> - Perspective</a:t>
            </a:r>
            <a:endParaRPr lang="ro-RO" sz="3000" dirty="0"/>
          </a:p>
        </p:txBody>
      </p:sp>
      <p:sp>
        <p:nvSpPr>
          <p:cNvPr id="3" name="Content Placeholder 2"/>
          <p:cNvSpPr>
            <a:spLocks noGrp="1"/>
          </p:cNvSpPr>
          <p:nvPr>
            <p:ph idx="1"/>
          </p:nvPr>
        </p:nvSpPr>
        <p:spPr>
          <a:xfrm>
            <a:off x="762000" y="685800"/>
            <a:ext cx="7543800" cy="4876800"/>
          </a:xfrm>
        </p:spPr>
        <p:txBody>
          <a:bodyPr>
            <a:normAutofit fontScale="92500"/>
          </a:bodyPr>
          <a:lstStyle/>
          <a:p>
            <a:pPr marL="0" indent="0" algn="just">
              <a:buNone/>
            </a:pPr>
            <a:r>
              <a:rPr lang="it-IT" b="1" dirty="0" smtClean="0"/>
              <a:t>	</a:t>
            </a:r>
          </a:p>
          <a:p>
            <a:pPr marL="0" indent="0" algn="just">
              <a:buNone/>
            </a:pPr>
            <a:r>
              <a:rPr lang="it-IT" b="1" dirty="0" smtClean="0"/>
              <a:t>PRELUAREA </a:t>
            </a:r>
            <a:r>
              <a:rPr lang="it-IT" b="1" dirty="0"/>
              <a:t>DOCUMENTAŢIILOR DE URBANISM – ONLINE</a:t>
            </a:r>
            <a:r>
              <a:rPr lang="it-IT" dirty="0"/>
              <a:t> -  într-un format digital vectorizat care să conţină fișiere de tip dwg sau dxf standardizate (de către PMO – Institutia Arhitectului Sef) pe straturi cu atribute specificate concret, inclusiv culorile pentru fiecare strat grafic. </a:t>
            </a:r>
            <a:endParaRPr lang="ro-RO" dirty="0"/>
          </a:p>
          <a:p>
            <a:pPr marL="0" indent="0" algn="just">
              <a:buNone/>
            </a:pPr>
            <a:r>
              <a:rPr lang="it-IT" dirty="0" smtClean="0"/>
              <a:t>	De </a:t>
            </a:r>
            <a:r>
              <a:rPr lang="it-IT" dirty="0"/>
              <a:t>asemenea , avand in vedere ca s-au implementat reglementarile noului PUG , Institutia Arhitectului Sef va initia o procedura prin care specialistii implicati în activitati de urbanism și proiectare vor putea obtine operativ, on-line, informatii referitoare la documentatii de urbanism, în formate compatibile standardizate.</a:t>
            </a:r>
            <a:endParaRPr lang="ro-RO" dirty="0"/>
          </a:p>
          <a:p>
            <a:pPr marL="0" indent="0" algn="just">
              <a:buNone/>
            </a:pPr>
            <a:r>
              <a:rPr lang="it-IT" dirty="0" smtClean="0"/>
              <a:t>	Acest </a:t>
            </a:r>
            <a:r>
              <a:rPr lang="it-IT" dirty="0"/>
              <a:t>proiect este cu derulare continua.</a:t>
            </a:r>
            <a:endParaRPr lang="ro-RO" dirty="0"/>
          </a:p>
          <a:p>
            <a:pPr marL="0" indent="0">
              <a:buNone/>
            </a:pPr>
            <a:endParaRPr lang="ro-RO" dirty="0"/>
          </a:p>
        </p:txBody>
      </p:sp>
    </p:spTree>
    <p:extLst>
      <p:ext uri="{BB962C8B-B14F-4D97-AF65-F5344CB8AC3E}">
        <p14:creationId xmlns:p14="http://schemas.microsoft.com/office/powerpoint/2010/main" xmlns="" val="4127058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r>
              <a:rPr lang="en-US" sz="3000" dirty="0" err="1">
                <a:solidFill>
                  <a:prstClr val="black">
                    <a:lumMod val="85000"/>
                    <a:lumOff val="15000"/>
                  </a:prstClr>
                </a:solidFill>
              </a:rPr>
              <a:t>Proiecte</a:t>
            </a:r>
            <a:r>
              <a:rPr lang="en-US" sz="3000" dirty="0">
                <a:solidFill>
                  <a:prstClr val="black">
                    <a:lumMod val="85000"/>
                    <a:lumOff val="15000"/>
                  </a:prstClr>
                </a:solidFill>
              </a:rPr>
              <a:t> </a:t>
            </a:r>
            <a:r>
              <a:rPr lang="en-US" sz="3000" dirty="0" err="1">
                <a:solidFill>
                  <a:prstClr val="black">
                    <a:lumMod val="85000"/>
                    <a:lumOff val="15000"/>
                  </a:prstClr>
                </a:solidFill>
              </a:rPr>
              <a:t>în</a:t>
            </a:r>
            <a:r>
              <a:rPr lang="en-US" sz="3000" dirty="0">
                <a:solidFill>
                  <a:prstClr val="black">
                    <a:lumMod val="85000"/>
                    <a:lumOff val="15000"/>
                  </a:prstClr>
                </a:solidFill>
              </a:rPr>
              <a:t>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p:cNvSpPr>
            <a:spLocks noGrp="1"/>
          </p:cNvSpPr>
          <p:nvPr>
            <p:ph idx="1"/>
          </p:nvPr>
        </p:nvSpPr>
        <p:spPr>
          <a:xfrm>
            <a:off x="762000" y="685800"/>
            <a:ext cx="7543800" cy="4648200"/>
          </a:xfrm>
        </p:spPr>
        <p:txBody>
          <a:bodyPr>
            <a:normAutofit fontScale="77500" lnSpcReduction="20000"/>
          </a:bodyPr>
          <a:lstStyle/>
          <a:p>
            <a:pPr marL="0" indent="0" algn="ctr">
              <a:buNone/>
            </a:pPr>
            <a:r>
              <a:rPr lang="it-IT" b="1" dirty="0" smtClean="0"/>
              <a:t>	VALORIFICAREA </a:t>
            </a:r>
            <a:r>
              <a:rPr lang="it-IT" b="1" dirty="0"/>
              <a:t>POTENTIALULUI AMBIENTAL AL MALURILOR CRISULUI REPEDE </a:t>
            </a:r>
            <a:endParaRPr lang="ro-RO" dirty="0"/>
          </a:p>
          <a:p>
            <a:pPr marL="0" indent="0">
              <a:buNone/>
            </a:pPr>
            <a:r>
              <a:rPr lang="it-IT" b="1" dirty="0"/>
              <a:t> </a:t>
            </a:r>
            <a:endParaRPr lang="ro-RO" dirty="0"/>
          </a:p>
          <a:p>
            <a:r>
              <a:rPr lang="it-IT" dirty="0"/>
              <a:t>prin realizarea unitatii de alimentatie publica cu terasa și remodelarea spatiilor publice adiacente pe locatia situata la intersectia podului Ferdinand cu str. Emilian Mircea Chitul și str. Ady Endre,</a:t>
            </a:r>
            <a:r>
              <a:rPr lang="it-IT" b="1" dirty="0"/>
              <a:t>   </a:t>
            </a:r>
            <a:r>
              <a:rPr lang="it-IT" dirty="0"/>
              <a:t>aprobata de catre Consiliul Local Oradea. Pentru aceasta locatie s-a emis autorizatie de construire, urmand ca in acest an sa inceapa lucrarile</a:t>
            </a:r>
            <a:r>
              <a:rPr lang="it-IT" b="1" dirty="0"/>
              <a:t>.</a:t>
            </a:r>
            <a:endParaRPr lang="ro-RO" dirty="0"/>
          </a:p>
          <a:p>
            <a:pPr marL="0" indent="0">
              <a:buNone/>
            </a:pPr>
            <a:r>
              <a:rPr lang="it-IT" b="1" dirty="0"/>
              <a:t> </a:t>
            </a:r>
            <a:endParaRPr lang="ro-RO" dirty="0"/>
          </a:p>
          <a:p>
            <a:pPr marL="0" indent="0" algn="ctr">
              <a:buNone/>
            </a:pPr>
            <a:r>
              <a:rPr lang="it-IT" b="1" dirty="0" smtClean="0"/>
              <a:t>REFACEREA </a:t>
            </a:r>
            <a:r>
              <a:rPr lang="it-IT" b="1" dirty="0"/>
              <a:t>ZONELOR PUBLICE CU IMPACT MAJOR </a:t>
            </a:r>
            <a:endParaRPr lang="it-IT" b="1" dirty="0" smtClean="0"/>
          </a:p>
          <a:p>
            <a:pPr marL="0" indent="0" algn="ctr">
              <a:buNone/>
            </a:pPr>
            <a:r>
              <a:rPr lang="it-IT" b="1" dirty="0" smtClean="0"/>
              <a:t>ASUPRA </a:t>
            </a:r>
            <a:r>
              <a:rPr lang="it-IT" b="1" dirty="0"/>
              <a:t>VIETII ȘI IMAGINII URBANE</a:t>
            </a:r>
            <a:endParaRPr lang="ro-RO" dirty="0"/>
          </a:p>
          <a:p>
            <a:pPr marL="0" indent="0">
              <a:buNone/>
            </a:pPr>
            <a:r>
              <a:rPr lang="it-IT" b="1" dirty="0"/>
              <a:t>	</a:t>
            </a:r>
            <a:r>
              <a:rPr lang="it-IT" dirty="0"/>
              <a:t>In anul 2017 Institutia Arhitectului Sef isi propune sa continue proiectele de amenajare a spatiilor publice importante din oras, dupa cum urmeaza:</a:t>
            </a:r>
            <a:endParaRPr lang="ro-RO" dirty="0"/>
          </a:p>
          <a:p>
            <a:pPr lvl="0"/>
            <a:r>
              <a:rPr lang="ro-RO" dirty="0"/>
              <a:t>Proiect de reabilitare Pasaj Madach</a:t>
            </a:r>
          </a:p>
          <a:p>
            <a:pPr lvl="0"/>
            <a:r>
              <a:rPr lang="ro-RO" dirty="0"/>
              <a:t>Proiect privind amenajare piateta peste parcarea subterana – str.Independentei</a:t>
            </a:r>
          </a:p>
          <a:p>
            <a:endParaRPr lang="ro-RO" dirty="0"/>
          </a:p>
        </p:txBody>
      </p:sp>
    </p:spTree>
    <p:extLst>
      <p:ext uri="{BB962C8B-B14F-4D97-AF65-F5344CB8AC3E}">
        <p14:creationId xmlns:p14="http://schemas.microsoft.com/office/powerpoint/2010/main" xmlns="" val="3055872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lstStyle/>
          <a:p>
            <a:r>
              <a:rPr lang="en-US" sz="3000" dirty="0" err="1">
                <a:solidFill>
                  <a:prstClr val="black">
                    <a:lumMod val="85000"/>
                    <a:lumOff val="15000"/>
                  </a:prstClr>
                </a:solidFill>
              </a:rPr>
              <a:t>Proiecte</a:t>
            </a:r>
            <a:r>
              <a:rPr lang="en-US" sz="3000" dirty="0">
                <a:solidFill>
                  <a:prstClr val="black">
                    <a:lumMod val="85000"/>
                    <a:lumOff val="15000"/>
                  </a:prstClr>
                </a:solidFill>
              </a:rPr>
              <a:t> </a:t>
            </a:r>
            <a:r>
              <a:rPr lang="en-US" sz="3000" dirty="0" err="1">
                <a:solidFill>
                  <a:prstClr val="black">
                    <a:lumMod val="85000"/>
                    <a:lumOff val="15000"/>
                  </a:prstClr>
                </a:solidFill>
              </a:rPr>
              <a:t>în</a:t>
            </a:r>
            <a:r>
              <a:rPr lang="en-US" sz="3000" dirty="0">
                <a:solidFill>
                  <a:prstClr val="black">
                    <a:lumMod val="85000"/>
                    <a:lumOff val="15000"/>
                  </a:prstClr>
                </a:solidFill>
              </a:rPr>
              <a:t>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p:cNvSpPr>
            <a:spLocks noGrp="1"/>
          </p:cNvSpPr>
          <p:nvPr>
            <p:ph idx="1"/>
          </p:nvPr>
        </p:nvSpPr>
        <p:spPr>
          <a:xfrm>
            <a:off x="762000" y="685800"/>
            <a:ext cx="7543800" cy="4876800"/>
          </a:xfrm>
        </p:spPr>
        <p:txBody>
          <a:bodyPr>
            <a:normAutofit/>
          </a:bodyPr>
          <a:lstStyle/>
          <a:p>
            <a:pPr marL="0" indent="0" algn="ctr">
              <a:buNone/>
            </a:pPr>
            <a:r>
              <a:rPr lang="ro-RO" sz="2000" b="1" dirty="0"/>
              <a:t>REABILITAREA FONDULUI CONSTRUIT DIN ZONA CENTRALA A MUNICIPIULUI ORADEA  </a:t>
            </a:r>
            <a:endParaRPr lang="en-US" sz="2000" b="1" dirty="0" smtClean="0"/>
          </a:p>
          <a:p>
            <a:pPr marL="0" indent="0">
              <a:buNone/>
            </a:pPr>
            <a:endParaRPr lang="ro-RO" sz="2000" dirty="0"/>
          </a:p>
          <a:p>
            <a:pPr algn="just"/>
            <a:r>
              <a:rPr lang="ro-RO" sz="2000" dirty="0"/>
              <a:t>Programul multianual a lucrarilor de protejare și interventie asupra cladirilor cu valoare cultural-arhitecturala situate în „Ansamblul urban – Centru istoric Oradea”, program aprobat prin HCL nr. 643/2012 actualizat prin HCL nr. 718/2016, precum si programul de transformare a strazii Vasile Alecsandri in zona pietonala prin refunctionalizare si reamenajare a spatiului public, aprobat prin HCL nr. 219/2016, contureaza pe anul 2017 un numar de 22 cladiri, monumente istorice clasate sau cu valoare arhitecturala deosebita, amplasate în zona de maxima vizibilitate, pentru care vor fi demarate/continuate lucrarile de reabilitare a fatadelor/ documentatiile tehnice, astfel :</a:t>
            </a:r>
          </a:p>
          <a:p>
            <a:pPr marL="0" indent="0">
              <a:buNone/>
            </a:pPr>
            <a:endParaRPr lang="ro-RO" dirty="0"/>
          </a:p>
        </p:txBody>
      </p:sp>
    </p:spTree>
    <p:extLst>
      <p:ext uri="{BB962C8B-B14F-4D97-AF65-F5344CB8AC3E}">
        <p14:creationId xmlns:p14="http://schemas.microsoft.com/office/powerpoint/2010/main" xmlns="" val="1103394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pPr lvl="0"/>
            <a:r>
              <a:rPr lang="it-IT" sz="3000" dirty="0"/>
              <a:t>Palatul Moskovits Miksa , str. Republicii nr. 15</a:t>
            </a:r>
            <a:endParaRPr lang="ro-RO" sz="3000"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5473" r="6038"/>
          <a:stretch/>
        </p:blipFill>
        <p:spPr>
          <a:xfrm>
            <a:off x="1164566" y="685799"/>
            <a:ext cx="6379234" cy="4928010"/>
          </a:xfrm>
          <a:prstGeom prst="rect">
            <a:avLst/>
          </a:prstGeom>
          <a:ln>
            <a:noFill/>
          </a:ln>
          <a:effectLst>
            <a:softEdge rad="112500"/>
          </a:effectLst>
        </p:spPr>
      </p:pic>
    </p:spTree>
    <p:extLst>
      <p:ext uri="{BB962C8B-B14F-4D97-AF65-F5344CB8AC3E}">
        <p14:creationId xmlns:p14="http://schemas.microsoft.com/office/powerpoint/2010/main" xmlns="" val="345009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sz="3000" dirty="0" err="1">
                <a:solidFill>
                  <a:prstClr val="black">
                    <a:lumMod val="85000"/>
                    <a:lumOff val="15000"/>
                  </a:prstClr>
                </a:solidFill>
              </a:rPr>
              <a:t>Proiecte</a:t>
            </a:r>
            <a:r>
              <a:rPr lang="en-US" sz="3000" dirty="0">
                <a:solidFill>
                  <a:prstClr val="black">
                    <a:lumMod val="85000"/>
                    <a:lumOff val="15000"/>
                  </a:prstClr>
                </a:solidFill>
              </a:rPr>
              <a:t> </a:t>
            </a:r>
            <a:r>
              <a:rPr lang="en-US" sz="3000" dirty="0" err="1">
                <a:solidFill>
                  <a:prstClr val="black">
                    <a:lumMod val="85000"/>
                    <a:lumOff val="15000"/>
                  </a:prstClr>
                </a:solidFill>
              </a:rPr>
              <a:t>în</a:t>
            </a:r>
            <a:r>
              <a:rPr lang="en-US" sz="3000" dirty="0">
                <a:solidFill>
                  <a:prstClr val="black">
                    <a:lumMod val="85000"/>
                    <a:lumOff val="15000"/>
                  </a:prstClr>
                </a:solidFill>
              </a:rPr>
              <a:t>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p:cNvSpPr>
            <a:spLocks noGrp="1"/>
          </p:cNvSpPr>
          <p:nvPr>
            <p:ph idx="1"/>
          </p:nvPr>
        </p:nvSpPr>
        <p:spPr>
          <a:xfrm>
            <a:off x="762000" y="457200"/>
            <a:ext cx="7543800" cy="5181600"/>
          </a:xfrm>
        </p:spPr>
        <p:txBody>
          <a:bodyPr>
            <a:normAutofit fontScale="55000" lnSpcReduction="20000"/>
          </a:bodyPr>
          <a:lstStyle/>
          <a:p>
            <a:pPr marL="320040" lvl="1" indent="0">
              <a:buNone/>
            </a:pPr>
            <a:r>
              <a:rPr lang="ro-RO" sz="2500" b="1" dirty="0"/>
              <a:t>Coordonarea și întocmirea proiectului tehnic</a:t>
            </a:r>
            <a:r>
              <a:rPr lang="ro-RO" sz="2500" dirty="0"/>
              <a:t>, inclusiv scanarea 3D pentru  imobile din Ansamblul Centrul Istoric, astfel:</a:t>
            </a:r>
          </a:p>
          <a:p>
            <a:pPr marL="0" indent="0">
              <a:buNone/>
            </a:pPr>
            <a:r>
              <a:rPr lang="en-US" sz="2500" b="1" dirty="0" smtClean="0"/>
              <a:t>	</a:t>
            </a:r>
            <a:r>
              <a:rPr lang="ro-RO" sz="2500" b="1" dirty="0" smtClean="0"/>
              <a:t>Imobile </a:t>
            </a:r>
            <a:r>
              <a:rPr lang="ro-RO" sz="2500" b="1" dirty="0"/>
              <a:t>Monumente Istorice</a:t>
            </a:r>
            <a:r>
              <a:rPr lang="ro-RO" sz="2500" dirty="0"/>
              <a:t>	:				</a:t>
            </a:r>
          </a:p>
          <a:p>
            <a:pPr lvl="0"/>
            <a:r>
              <a:rPr lang="ro-RO" sz="2500" dirty="0"/>
              <a:t>Palatul Fuchsl - str. Independenţei 11-13 		</a:t>
            </a:r>
          </a:p>
          <a:p>
            <a:pPr lvl="0"/>
            <a:r>
              <a:rPr lang="ro-RO" sz="2500" dirty="0"/>
              <a:t>Palatul Adorian I şi II - str. Patrioţilor şi Moskovei        </a:t>
            </a:r>
          </a:p>
          <a:p>
            <a:pPr lvl="0"/>
            <a:r>
              <a:rPr lang="ro-RO" sz="2500" dirty="0"/>
              <a:t>Palatul Ullman - Piaţa 1 Decembrie nr. 9 		</a:t>
            </a:r>
          </a:p>
          <a:p>
            <a:pPr lvl="0"/>
            <a:r>
              <a:rPr lang="ro-RO" sz="2500" dirty="0"/>
              <a:t>Casa Deutsch – str. Vasile Alecsandri, nr. 4		</a:t>
            </a:r>
          </a:p>
          <a:p>
            <a:pPr marL="0" indent="0">
              <a:buNone/>
            </a:pPr>
            <a:r>
              <a:rPr lang="en-US" sz="2500" b="1" dirty="0" smtClean="0"/>
              <a:t>	</a:t>
            </a:r>
            <a:r>
              <a:rPr lang="ro-RO" sz="2500" b="1" dirty="0" smtClean="0"/>
              <a:t>Imobile </a:t>
            </a:r>
            <a:r>
              <a:rPr lang="ro-RO" sz="2500" b="1" dirty="0"/>
              <a:t>din centrul istoric cf. Legii 153/2011</a:t>
            </a:r>
            <a:r>
              <a:rPr lang="ro-RO" sz="2500" dirty="0"/>
              <a:t>:		</a:t>
            </a:r>
          </a:p>
          <a:p>
            <a:pPr lvl="0"/>
            <a:r>
              <a:rPr lang="ro-RO" sz="2500" dirty="0"/>
              <a:t>11 imobile str. Vasile Alecsandri, nr. 2-19</a:t>
            </a:r>
          </a:p>
          <a:p>
            <a:pPr lvl="0"/>
            <a:r>
              <a:rPr lang="ro-RO" sz="2500" dirty="0"/>
              <a:t>9 imobile str. Republicii, nr. 5 - </a:t>
            </a:r>
            <a:r>
              <a:rPr lang="ro-RO" sz="2500" dirty="0" smtClean="0"/>
              <a:t>29</a:t>
            </a:r>
          </a:p>
          <a:p>
            <a:pPr marL="320040" lvl="1" indent="0">
              <a:buNone/>
            </a:pPr>
            <a:r>
              <a:rPr lang="pt-PT" sz="2500" b="1" dirty="0" smtClean="0"/>
              <a:t>	Efectuarea lucrarilor de reabilitare și urmarirea executiei</a:t>
            </a:r>
            <a:r>
              <a:rPr lang="pt-PT" sz="2500" dirty="0" smtClean="0"/>
              <a:t> la urmatoarele imobile începute în anul 2015 si 2016:</a:t>
            </a:r>
            <a:endParaRPr lang="ro-RO" sz="2500" dirty="0" smtClean="0"/>
          </a:p>
          <a:p>
            <a:pPr lvl="0"/>
            <a:r>
              <a:rPr lang="it-IT" sz="2500" dirty="0" smtClean="0"/>
              <a:t>Palatul </a:t>
            </a:r>
            <a:r>
              <a:rPr lang="it-IT" sz="2500" dirty="0"/>
              <a:t>Stern nr. 10 și nr. 10/A – partial</a:t>
            </a:r>
            <a:endParaRPr lang="ro-RO" sz="2500" dirty="0"/>
          </a:p>
          <a:p>
            <a:pPr lvl="0"/>
            <a:r>
              <a:rPr lang="it-IT" sz="2500" dirty="0"/>
              <a:t>Imobil str. Republicii nr. 13</a:t>
            </a:r>
            <a:endParaRPr lang="ro-RO" sz="2500" dirty="0"/>
          </a:p>
          <a:p>
            <a:pPr lvl="0"/>
            <a:r>
              <a:rPr lang="it-IT" sz="2500" dirty="0"/>
              <a:t>Palatul Moskovits Miksa , str. Republicii nr. 15</a:t>
            </a:r>
            <a:endParaRPr lang="ro-RO" sz="2500" dirty="0"/>
          </a:p>
          <a:p>
            <a:pPr lvl="0"/>
            <a:r>
              <a:rPr lang="it-IT" sz="2500" dirty="0"/>
              <a:t>Palatul Apollo, str. Republicii, nr. </a:t>
            </a:r>
            <a:r>
              <a:rPr lang="it-IT" sz="2500" dirty="0" smtClean="0"/>
              <a:t>12</a:t>
            </a:r>
            <a:endParaRPr lang="en-US" sz="2500" dirty="0"/>
          </a:p>
          <a:p>
            <a:pPr lvl="0"/>
            <a:r>
              <a:rPr lang="it-IT" sz="2500" dirty="0" smtClean="0"/>
              <a:t>Imobil </a:t>
            </a:r>
            <a:r>
              <a:rPr lang="it-IT" sz="2500" dirty="0"/>
              <a:t>Piata Unirii nr. </a:t>
            </a:r>
            <a:r>
              <a:rPr lang="it-IT" sz="2500" dirty="0" smtClean="0"/>
              <a:t>6</a:t>
            </a:r>
            <a:endParaRPr lang="en-US" sz="2500" dirty="0"/>
          </a:p>
          <a:p>
            <a:pPr marL="640080" lvl="2" indent="0">
              <a:buNone/>
            </a:pPr>
            <a:r>
              <a:rPr lang="en-US" sz="2500" b="1" dirty="0"/>
              <a:t>	</a:t>
            </a:r>
            <a:r>
              <a:rPr lang="it-IT" sz="2500" b="1" dirty="0" smtClean="0"/>
              <a:t>Alte </a:t>
            </a:r>
            <a:r>
              <a:rPr lang="it-IT" sz="2500" b="1" dirty="0"/>
              <a:t>imobile la care va incepe reabilitarea in 2017:</a:t>
            </a:r>
            <a:endParaRPr lang="ro-RO" sz="2500" dirty="0"/>
          </a:p>
          <a:p>
            <a:pPr lvl="0"/>
            <a:r>
              <a:rPr lang="it-IT" sz="2500" dirty="0"/>
              <a:t> 12 Imobile str. Vasile Alecsandri , nr. 2 - 19</a:t>
            </a:r>
            <a:endParaRPr lang="ro-RO" sz="2500" dirty="0"/>
          </a:p>
          <a:p>
            <a:pPr lvl="0"/>
            <a:r>
              <a:rPr lang="it-IT" sz="2500" dirty="0"/>
              <a:t>Imobil Piata Ferdinand nr. 1</a:t>
            </a:r>
            <a:endParaRPr lang="ro-RO" sz="2500" dirty="0"/>
          </a:p>
          <a:p>
            <a:pPr lvl="0"/>
            <a:r>
              <a:rPr lang="it-IT" sz="2500" dirty="0"/>
              <a:t>Imobile Piata Ferdinand nr. 3</a:t>
            </a:r>
            <a:endParaRPr lang="ro-RO" sz="2500" dirty="0"/>
          </a:p>
          <a:p>
            <a:pPr lvl="0"/>
            <a:r>
              <a:rPr lang="it-IT" sz="2500" dirty="0"/>
              <a:t>Imobil str. Iosif Vulcan nr. 2 – Casa Kolosvary</a:t>
            </a:r>
            <a:endParaRPr lang="ro-RO" sz="2500" dirty="0"/>
          </a:p>
          <a:p>
            <a:pPr lvl="0"/>
            <a:r>
              <a:rPr lang="it-IT" sz="2500" dirty="0"/>
              <a:t>Palatul Klobusiczki,  str. Republicii, nr. 31</a:t>
            </a:r>
            <a:endParaRPr lang="ro-RO" sz="2500" dirty="0"/>
          </a:p>
          <a:p>
            <a:pPr marL="0" indent="0">
              <a:buNone/>
            </a:pPr>
            <a:endParaRPr lang="ro-RO" dirty="0"/>
          </a:p>
        </p:txBody>
      </p:sp>
    </p:spTree>
    <p:extLst>
      <p:ext uri="{BB962C8B-B14F-4D97-AF65-F5344CB8AC3E}">
        <p14:creationId xmlns:p14="http://schemas.microsoft.com/office/powerpoint/2010/main" xmlns="" val="2101480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r>
              <a:rPr lang="en-US" sz="3000" dirty="0" err="1" smtClean="0"/>
              <a:t>Palatul</a:t>
            </a:r>
            <a:r>
              <a:rPr lang="en-US" sz="3000" dirty="0" smtClean="0"/>
              <a:t> Stern</a:t>
            </a:r>
            <a:endParaRPr lang="ro-RO" sz="3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84300" y="685800"/>
            <a:ext cx="6299200" cy="4724400"/>
          </a:xfrm>
          <a:prstGeom prst="rect">
            <a:avLst/>
          </a:prstGeom>
          <a:ln>
            <a:noFill/>
          </a:ln>
          <a:effectLst>
            <a:softEdge rad="112500"/>
          </a:effectLst>
        </p:spPr>
      </p:pic>
    </p:spTree>
    <p:extLst>
      <p:ext uri="{BB962C8B-B14F-4D97-AF65-F5344CB8AC3E}">
        <p14:creationId xmlns:p14="http://schemas.microsoft.com/office/powerpoint/2010/main" xmlns="" val="238372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r>
              <a:rPr lang="en-US" sz="3000" dirty="0" err="1">
                <a:solidFill>
                  <a:prstClr val="black">
                    <a:lumMod val="85000"/>
                    <a:lumOff val="15000"/>
                  </a:prstClr>
                </a:solidFill>
              </a:rPr>
              <a:t>Proiecte</a:t>
            </a:r>
            <a:r>
              <a:rPr lang="en-US" sz="3000" dirty="0">
                <a:solidFill>
                  <a:prstClr val="black">
                    <a:lumMod val="85000"/>
                    <a:lumOff val="15000"/>
                  </a:prstClr>
                </a:solidFill>
              </a:rPr>
              <a:t> </a:t>
            </a:r>
            <a:r>
              <a:rPr lang="en-US" sz="3000" dirty="0" err="1">
                <a:solidFill>
                  <a:prstClr val="black">
                    <a:lumMod val="85000"/>
                    <a:lumOff val="15000"/>
                  </a:prstClr>
                </a:solidFill>
              </a:rPr>
              <a:t>în</a:t>
            </a:r>
            <a:r>
              <a:rPr lang="en-US" sz="3000" dirty="0">
                <a:solidFill>
                  <a:prstClr val="black">
                    <a:lumMod val="85000"/>
                    <a:lumOff val="15000"/>
                  </a:prstClr>
                </a:solidFill>
              </a:rPr>
              <a:t>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p:cNvSpPr>
            <a:spLocks noGrp="1"/>
          </p:cNvSpPr>
          <p:nvPr>
            <p:ph idx="1"/>
          </p:nvPr>
        </p:nvSpPr>
        <p:spPr>
          <a:xfrm>
            <a:off x="762000" y="533400"/>
            <a:ext cx="7543800" cy="4953000"/>
          </a:xfrm>
        </p:spPr>
        <p:txBody>
          <a:bodyPr>
            <a:normAutofit fontScale="92500" lnSpcReduction="20000"/>
          </a:bodyPr>
          <a:lstStyle/>
          <a:p>
            <a:pPr marL="0" indent="0" algn="ctr">
              <a:buNone/>
            </a:pPr>
            <a:endParaRPr lang="it-IT" b="1" dirty="0" smtClean="0"/>
          </a:p>
          <a:p>
            <a:pPr marL="0" indent="0" algn="ctr">
              <a:buNone/>
            </a:pPr>
            <a:r>
              <a:rPr lang="it-IT" b="1" dirty="0" smtClean="0"/>
              <a:t>PROIECTUL </a:t>
            </a:r>
            <a:r>
              <a:rPr lang="it-IT" b="1" dirty="0"/>
              <a:t>“Protejarea si promovarea patrimoniului art-nouveau” finantat in cadrul programului “TRANSNATIONAL DUNAREA</a:t>
            </a:r>
            <a:r>
              <a:rPr lang="it-IT" b="1" dirty="0" smtClean="0"/>
              <a:t>”</a:t>
            </a:r>
          </a:p>
          <a:p>
            <a:pPr marL="0" indent="0" algn="ctr">
              <a:buNone/>
            </a:pPr>
            <a:endParaRPr lang="ro-RO" dirty="0"/>
          </a:p>
          <a:p>
            <a:pPr algn="just"/>
            <a:r>
              <a:rPr lang="it-IT" dirty="0" smtClean="0"/>
              <a:t>Acest </a:t>
            </a:r>
            <a:r>
              <a:rPr lang="it-IT" dirty="0"/>
              <a:t>proiect a fost castigat in 2016 de catre municipiul Oradea, fiind totodata lider de proiect si se va derula in perioada 2017 – 2019, avand un buget total de 1.649.559 Euro, distribuit intre cei 10 parteneri implicati din Europa, din care Oradea va beneficia de 320.711 Euro, contributia municipiului reprezentand doar 2 %.</a:t>
            </a:r>
            <a:endParaRPr lang="ro-RO" dirty="0"/>
          </a:p>
          <a:p>
            <a:pPr algn="just"/>
            <a:r>
              <a:rPr lang="it-IT" dirty="0"/>
              <a:t>Proiectul urmareste crearea unui set de instrumente care sa permita o protectie si o promovare mai eficienta a patrimoniului arhitectural. Astfel, printre altele , Oradea va elabora un plan urbanistic zonal pentru zona construita protejata din centrul orasului si 5 planuri de management pentru cladiri Art-nouveau de valoare deosebita.</a:t>
            </a:r>
            <a:endParaRPr lang="ro-RO" dirty="0"/>
          </a:p>
          <a:p>
            <a:endParaRPr lang="ro-RO" dirty="0"/>
          </a:p>
        </p:txBody>
      </p:sp>
    </p:spTree>
    <p:extLst>
      <p:ext uri="{BB962C8B-B14F-4D97-AF65-F5344CB8AC3E}">
        <p14:creationId xmlns:p14="http://schemas.microsoft.com/office/powerpoint/2010/main" xmlns="" val="208254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smtClean="0"/>
              <a:t>	</a:t>
            </a:r>
            <a:r>
              <a:rPr lang="en-US" sz="3000" dirty="0"/>
              <a:t> </a:t>
            </a:r>
            <a:r>
              <a:rPr lang="en-US" sz="3000" dirty="0" err="1"/>
              <a:t>Dinamica</a:t>
            </a:r>
            <a:r>
              <a:rPr lang="en-US" sz="3000" dirty="0"/>
              <a:t> </a:t>
            </a:r>
            <a:r>
              <a:rPr lang="en-US" sz="3000" dirty="0" err="1"/>
              <a:t>actelor</a:t>
            </a:r>
            <a:r>
              <a:rPr lang="en-US" sz="3000" dirty="0"/>
              <a:t> </a:t>
            </a:r>
            <a:r>
              <a:rPr lang="en-US" sz="3000" dirty="0" err="1"/>
              <a:t>emise</a:t>
            </a:r>
            <a:r>
              <a:rPr lang="en-US" sz="3000" dirty="0"/>
              <a:t> </a:t>
            </a:r>
            <a:r>
              <a:rPr lang="en-US" sz="3000" dirty="0" err="1"/>
              <a:t>pe</a:t>
            </a:r>
            <a:r>
              <a:rPr lang="en-US" sz="3000" dirty="0"/>
              <a:t> </a:t>
            </a:r>
            <a:r>
              <a:rPr lang="en-US" sz="3000" dirty="0" err="1"/>
              <a:t>categorii</a:t>
            </a:r>
            <a:endParaRPr lang="ro-RO" sz="3000" dirty="0"/>
          </a:p>
        </p:txBody>
      </p:sp>
      <p:graphicFrame>
        <p:nvGraphicFramePr>
          <p:cNvPr id="4" name="Object 1"/>
          <p:cNvGraphicFramePr>
            <a:graphicFrameLocks noGrp="1"/>
          </p:cNvGraphicFramePr>
          <p:nvPr>
            <p:ph idx="1"/>
            <p:extLst>
              <p:ext uri="{D42A27DB-BD31-4B8C-83A1-F6EECF244321}">
                <p14:modId xmlns:p14="http://schemas.microsoft.com/office/powerpoint/2010/main" xmlns="" val="4223189493"/>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36026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normAutofit/>
          </a:bodyPr>
          <a:lstStyle/>
          <a:p>
            <a:pPr marL="0" indent="0" algn="ctr">
              <a:buNone/>
            </a:pPr>
            <a:r>
              <a:rPr lang="en-US" sz="4000" dirty="0" err="1" smtClean="0"/>
              <a:t>Vă</a:t>
            </a:r>
            <a:r>
              <a:rPr lang="en-US" sz="4000" dirty="0" smtClean="0"/>
              <a:t> </a:t>
            </a:r>
            <a:r>
              <a:rPr lang="en-US" sz="4000" dirty="0" err="1"/>
              <a:t>m</a:t>
            </a:r>
            <a:r>
              <a:rPr lang="en-US" sz="4000" dirty="0" err="1" smtClean="0"/>
              <a:t>ulțumim</a:t>
            </a:r>
            <a:r>
              <a:rPr lang="en-US" sz="4000" dirty="0" smtClean="0"/>
              <a:t> </a:t>
            </a:r>
            <a:r>
              <a:rPr lang="en-US" sz="4000" dirty="0" err="1" smtClean="0"/>
              <a:t>pentru</a:t>
            </a:r>
            <a:r>
              <a:rPr lang="en-US" sz="4000" dirty="0" smtClean="0"/>
              <a:t> </a:t>
            </a:r>
            <a:r>
              <a:rPr lang="en-US" sz="4000" dirty="0" err="1" smtClean="0"/>
              <a:t>atenție</a:t>
            </a:r>
            <a:r>
              <a:rPr lang="en-US" sz="4000" dirty="0" smtClean="0"/>
              <a:t>! </a:t>
            </a:r>
          </a:p>
          <a:p>
            <a:pPr marL="0" indent="0" algn="ctr">
              <a:buNone/>
            </a:pPr>
            <a:r>
              <a:rPr lang="en-US" sz="4000" dirty="0" err="1" smtClean="0"/>
              <a:t>Întrebări</a:t>
            </a:r>
            <a:r>
              <a:rPr lang="en-US" sz="4000" dirty="0"/>
              <a:t>?</a:t>
            </a:r>
            <a:endParaRPr lang="ro-RO" sz="4000" dirty="0"/>
          </a:p>
        </p:txBody>
      </p:sp>
    </p:spTree>
    <p:extLst>
      <p:ext uri="{BB962C8B-B14F-4D97-AF65-F5344CB8AC3E}">
        <p14:creationId xmlns:p14="http://schemas.microsoft.com/office/powerpoint/2010/main" xmlns="" val="267692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smtClean="0"/>
              <a:t>	</a:t>
            </a:r>
            <a:r>
              <a:rPr lang="en-US" sz="3000" dirty="0" err="1" smtClean="0"/>
              <a:t>Dinamica</a:t>
            </a:r>
            <a:r>
              <a:rPr lang="en-US" sz="3000" dirty="0"/>
              <a:t> </a:t>
            </a:r>
            <a:r>
              <a:rPr lang="en-US" sz="3000" dirty="0" err="1" smtClean="0"/>
              <a:t>actelor</a:t>
            </a:r>
            <a:r>
              <a:rPr lang="en-US" sz="3000" dirty="0" smtClean="0"/>
              <a:t> </a:t>
            </a:r>
            <a:r>
              <a:rPr lang="en-US" sz="3000" dirty="0" err="1" smtClean="0"/>
              <a:t>emise</a:t>
            </a:r>
            <a:r>
              <a:rPr lang="en-US" sz="3000" dirty="0" smtClean="0"/>
              <a:t> </a:t>
            </a:r>
            <a:r>
              <a:rPr lang="en-US" sz="3000" dirty="0" err="1" smtClean="0"/>
              <a:t>pe</a:t>
            </a:r>
            <a:r>
              <a:rPr lang="en-US" sz="3000" dirty="0" smtClean="0"/>
              <a:t> </a:t>
            </a:r>
            <a:r>
              <a:rPr lang="en-US" sz="3000" dirty="0" err="1" smtClean="0"/>
              <a:t>categorii</a:t>
            </a:r>
            <a:endParaRPr lang="ro-RO"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28961958"/>
              </p:ext>
            </p:extLst>
          </p:nvPr>
        </p:nvGraphicFramePr>
        <p:xfrm>
          <a:off x="914400" y="1219200"/>
          <a:ext cx="7315199" cy="3657598"/>
        </p:xfrm>
        <a:graphic>
          <a:graphicData uri="http://schemas.openxmlformats.org/drawingml/2006/table">
            <a:tbl>
              <a:tblPr firstRow="1" firstCol="1" bandRow="1" bandCol="1">
                <a:tableStyleId>{5C22544A-7EE6-4342-B048-85BDC9FD1C3A}</a:tableStyleId>
              </a:tblPr>
              <a:tblGrid>
                <a:gridCol w="613965"/>
                <a:gridCol w="1717467"/>
                <a:gridCol w="1808334"/>
                <a:gridCol w="1087948"/>
                <a:gridCol w="1018366"/>
                <a:gridCol w="1069119"/>
              </a:tblGrid>
              <a:tr h="1281338">
                <a:tc>
                  <a:txBody>
                    <a:bodyPr/>
                    <a:lstStyle/>
                    <a:p>
                      <a:pPr marL="0" marR="0" algn="ctr">
                        <a:lnSpc>
                          <a:spcPct val="125000"/>
                        </a:lnSpc>
                        <a:spcBef>
                          <a:spcPts val="0"/>
                        </a:spcBef>
                        <a:spcAft>
                          <a:spcPts val="900"/>
                        </a:spcAft>
                      </a:pPr>
                      <a:r>
                        <a:rPr lang="it-IT" sz="1200" kern="1400" dirty="0">
                          <a:effectLst/>
                        </a:rPr>
                        <a:t> </a:t>
                      </a:r>
                      <a:endParaRPr lang="ro-RO" sz="1200" kern="1400" dirty="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it-IT" sz="1200" kern="1400" dirty="0">
                          <a:effectLst/>
                        </a:rPr>
                        <a:t>Certificate de urbanism / cl</a:t>
                      </a:r>
                      <a:r>
                        <a:rPr lang="pt-PT" sz="1200" kern="1400" dirty="0">
                          <a:effectLst/>
                        </a:rPr>
                        <a:t>ă</a:t>
                      </a:r>
                      <a:r>
                        <a:rPr lang="it-IT" sz="1200" kern="1400" dirty="0">
                          <a:effectLst/>
                        </a:rPr>
                        <a:t>diri / publicitate / rețele</a:t>
                      </a:r>
                      <a:endParaRPr lang="ro-RO" sz="1200" kern="1400" dirty="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pt-PT" sz="1200" kern="1400">
                          <a:effectLst/>
                        </a:rPr>
                        <a:t>Autorizații de construire/  clădiri / publicitate / rețele</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Autorizații de desființare</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Cereri,  sesizări, reclamații</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Cereri recepție lucrări</a:t>
                      </a:r>
                      <a:endParaRPr lang="ro-RO" sz="1200" kern="1400">
                        <a:solidFill>
                          <a:srgbClr val="000000"/>
                        </a:solidFill>
                        <a:effectLst/>
                        <a:latin typeface="Arial"/>
                        <a:ea typeface="Times New Roman"/>
                        <a:cs typeface="Times New Roman"/>
                      </a:endParaRPr>
                    </a:p>
                  </a:txBody>
                  <a:tcPr marL="68580" marR="68580" marT="0" marB="0"/>
                </a:tc>
              </a:tr>
              <a:tr h="475252">
                <a:tc>
                  <a:txBody>
                    <a:bodyPr/>
                    <a:lstStyle/>
                    <a:p>
                      <a:pPr marL="0" marR="0" algn="ctr">
                        <a:lnSpc>
                          <a:spcPct val="125000"/>
                        </a:lnSpc>
                        <a:spcBef>
                          <a:spcPts val="0"/>
                        </a:spcBef>
                        <a:spcAft>
                          <a:spcPts val="900"/>
                        </a:spcAft>
                      </a:pPr>
                      <a:r>
                        <a:rPr lang="en-US" sz="1200" kern="1400">
                          <a:effectLst/>
                        </a:rPr>
                        <a:t>2012</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4009</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1919</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95</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819</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547</a:t>
                      </a:r>
                      <a:endParaRPr lang="ro-RO" sz="1200" kern="1400">
                        <a:solidFill>
                          <a:srgbClr val="000000"/>
                        </a:solidFill>
                        <a:effectLst/>
                        <a:latin typeface="Arial"/>
                        <a:ea typeface="Times New Roman"/>
                        <a:cs typeface="Times New Roman"/>
                      </a:endParaRPr>
                    </a:p>
                  </a:txBody>
                  <a:tcPr marL="68580" marR="68580" marT="0" marB="0"/>
                </a:tc>
              </a:tr>
              <a:tr h="475252">
                <a:tc>
                  <a:txBody>
                    <a:bodyPr/>
                    <a:lstStyle/>
                    <a:p>
                      <a:pPr marL="0" marR="0" algn="ctr">
                        <a:lnSpc>
                          <a:spcPct val="125000"/>
                        </a:lnSpc>
                        <a:spcBef>
                          <a:spcPts val="0"/>
                        </a:spcBef>
                        <a:spcAft>
                          <a:spcPts val="900"/>
                        </a:spcAft>
                      </a:pPr>
                      <a:r>
                        <a:rPr lang="en-US" sz="1200" kern="1400">
                          <a:effectLst/>
                        </a:rPr>
                        <a:t>2013</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3981</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dirty="0">
                          <a:effectLst/>
                        </a:rPr>
                        <a:t>1882</a:t>
                      </a:r>
                      <a:endParaRPr lang="ro-RO" sz="1200" kern="1400" dirty="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96</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979</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302</a:t>
                      </a:r>
                      <a:endParaRPr lang="ro-RO" sz="1200" kern="1400">
                        <a:solidFill>
                          <a:srgbClr val="000000"/>
                        </a:solidFill>
                        <a:effectLst/>
                        <a:latin typeface="Arial"/>
                        <a:ea typeface="Times New Roman"/>
                        <a:cs typeface="Times New Roman"/>
                      </a:endParaRPr>
                    </a:p>
                  </a:txBody>
                  <a:tcPr marL="68580" marR="68580" marT="0" marB="0"/>
                </a:tc>
              </a:tr>
              <a:tr h="475252">
                <a:tc>
                  <a:txBody>
                    <a:bodyPr/>
                    <a:lstStyle/>
                    <a:p>
                      <a:pPr marL="0" marR="0" algn="ctr">
                        <a:lnSpc>
                          <a:spcPct val="125000"/>
                        </a:lnSpc>
                        <a:spcBef>
                          <a:spcPts val="0"/>
                        </a:spcBef>
                        <a:spcAft>
                          <a:spcPts val="900"/>
                        </a:spcAft>
                      </a:pPr>
                      <a:r>
                        <a:rPr lang="en-US" sz="1200" kern="1400">
                          <a:effectLst/>
                        </a:rPr>
                        <a:t>2014</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4663</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2376</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116</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1595</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327</a:t>
                      </a:r>
                      <a:endParaRPr lang="ro-RO" sz="1200" kern="1400">
                        <a:solidFill>
                          <a:srgbClr val="000000"/>
                        </a:solidFill>
                        <a:effectLst/>
                        <a:latin typeface="Arial"/>
                        <a:ea typeface="Times New Roman"/>
                        <a:cs typeface="Times New Roman"/>
                      </a:endParaRPr>
                    </a:p>
                  </a:txBody>
                  <a:tcPr marL="68580" marR="68580" marT="0" marB="0"/>
                </a:tc>
              </a:tr>
              <a:tr h="475252">
                <a:tc>
                  <a:txBody>
                    <a:bodyPr/>
                    <a:lstStyle/>
                    <a:p>
                      <a:pPr marL="0" marR="0" algn="ctr">
                        <a:lnSpc>
                          <a:spcPct val="125000"/>
                        </a:lnSpc>
                        <a:spcBef>
                          <a:spcPts val="0"/>
                        </a:spcBef>
                        <a:spcAft>
                          <a:spcPts val="900"/>
                        </a:spcAft>
                      </a:pPr>
                      <a:r>
                        <a:rPr lang="en-US" sz="1200" kern="1400">
                          <a:effectLst/>
                        </a:rPr>
                        <a:t>2015</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5000</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2276</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116</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1878</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687</a:t>
                      </a:r>
                      <a:endParaRPr lang="ro-RO" sz="1200" kern="1400">
                        <a:solidFill>
                          <a:srgbClr val="000000"/>
                        </a:solidFill>
                        <a:effectLst/>
                        <a:latin typeface="Arial"/>
                        <a:ea typeface="Times New Roman"/>
                        <a:cs typeface="Times New Roman"/>
                      </a:endParaRPr>
                    </a:p>
                  </a:txBody>
                  <a:tcPr marL="68580" marR="68580" marT="0" marB="0"/>
                </a:tc>
              </a:tr>
              <a:tr h="475252">
                <a:tc>
                  <a:txBody>
                    <a:bodyPr/>
                    <a:lstStyle/>
                    <a:p>
                      <a:pPr marL="0" marR="0" algn="ctr">
                        <a:lnSpc>
                          <a:spcPct val="125000"/>
                        </a:lnSpc>
                        <a:spcBef>
                          <a:spcPts val="0"/>
                        </a:spcBef>
                        <a:spcAft>
                          <a:spcPts val="900"/>
                        </a:spcAft>
                      </a:pPr>
                      <a:r>
                        <a:rPr lang="en-US" sz="1200" kern="1400">
                          <a:effectLst/>
                        </a:rPr>
                        <a:t>2016</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5953</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2425</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122</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2336</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dirty="0">
                          <a:effectLst/>
                        </a:rPr>
                        <a:t>357</a:t>
                      </a:r>
                      <a:endParaRPr lang="ro-RO" sz="1200" kern="1400"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30980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r>
              <a:rPr lang="en-US" sz="3000" dirty="0" err="1" smtClean="0"/>
              <a:t>Acte</a:t>
            </a:r>
            <a:r>
              <a:rPr lang="en-US" sz="3000" dirty="0" smtClean="0"/>
              <a:t> </a:t>
            </a:r>
            <a:r>
              <a:rPr lang="en-US" sz="3000" dirty="0" err="1" smtClean="0"/>
              <a:t>emise</a:t>
            </a:r>
            <a:endParaRPr lang="ro-RO" sz="3000" dirty="0"/>
          </a:p>
        </p:txBody>
      </p:sp>
      <p:sp>
        <p:nvSpPr>
          <p:cNvPr id="3" name="Content Placeholder 2"/>
          <p:cNvSpPr>
            <a:spLocks noGrp="1"/>
          </p:cNvSpPr>
          <p:nvPr>
            <p:ph idx="1"/>
          </p:nvPr>
        </p:nvSpPr>
        <p:spPr>
          <a:xfrm>
            <a:off x="762000" y="685800"/>
            <a:ext cx="7543800" cy="4876800"/>
          </a:xfrm>
        </p:spPr>
        <p:txBody>
          <a:bodyPr/>
          <a:lstStyle/>
          <a:p>
            <a:pPr marL="0" indent="0" algn="just">
              <a:buNone/>
            </a:pPr>
            <a:r>
              <a:rPr lang="it-IT" dirty="0" smtClean="0"/>
              <a:t>	Pe </a:t>
            </a:r>
            <a:r>
              <a:rPr lang="it-IT" dirty="0"/>
              <a:t>categorii de acte emise, in comparaţie cu anul 2015 și anii anteriori (ultimii 5 ani) situatia arat</a:t>
            </a:r>
            <a:r>
              <a:rPr lang="pt-PT" dirty="0"/>
              <a:t>ă</a:t>
            </a:r>
            <a:r>
              <a:rPr lang="it-IT" dirty="0"/>
              <a:t> astfel: </a:t>
            </a:r>
            <a:endParaRPr lang="ro-RO" dirty="0"/>
          </a:p>
          <a:p>
            <a:pPr algn="just"/>
            <a:r>
              <a:rPr lang="it-IT" dirty="0"/>
              <a:t>- o creștere a numarului certificatelor de urbanism  cu  cca. 19% fata de anul trecut și cu 41% peste media anilor anteriori</a:t>
            </a:r>
            <a:endParaRPr lang="ro-RO" dirty="0"/>
          </a:p>
          <a:p>
            <a:pPr algn="just"/>
            <a:r>
              <a:rPr lang="it-IT" dirty="0"/>
              <a:t>- o crestere a numarului autorizaţiilor de construire cca. cu 6,5 % fata de anul trecut, si cu cca. 19 %  fata de media anilor anteriori</a:t>
            </a:r>
            <a:endParaRPr lang="ro-RO" dirty="0"/>
          </a:p>
          <a:p>
            <a:pPr algn="just"/>
            <a:r>
              <a:rPr lang="it-IT" dirty="0"/>
              <a:t>- autorizaţiile de desfiinţare au inregistrat o crestere de 5,2% fata de anul trecut si cu 18,4% fata de media anilor anteriori</a:t>
            </a:r>
            <a:endParaRPr lang="ro-RO" dirty="0"/>
          </a:p>
          <a:p>
            <a:endParaRPr lang="ro-RO" dirty="0"/>
          </a:p>
        </p:txBody>
      </p:sp>
    </p:spTree>
    <p:extLst>
      <p:ext uri="{BB962C8B-B14F-4D97-AF65-F5344CB8AC3E}">
        <p14:creationId xmlns:p14="http://schemas.microsoft.com/office/powerpoint/2010/main" xmlns="" val="85257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rmAutofit/>
          </a:bodyPr>
          <a:lstStyle/>
          <a:p>
            <a:pPr algn="just"/>
            <a:r>
              <a:rPr lang="en-US" sz="3000" dirty="0" smtClean="0"/>
              <a:t>	</a:t>
            </a:r>
            <a:r>
              <a:rPr lang="en-US" sz="3000" dirty="0" err="1"/>
              <a:t>S</a:t>
            </a:r>
            <a:r>
              <a:rPr lang="en-US" sz="3000" dirty="0" err="1" smtClean="0"/>
              <a:t>ituația</a:t>
            </a:r>
            <a:r>
              <a:rPr lang="en-US" sz="3000" dirty="0" smtClean="0"/>
              <a:t> </a:t>
            </a:r>
            <a:r>
              <a:rPr lang="en-US" sz="3000" dirty="0" err="1" smtClean="0"/>
              <a:t>autorizațiilor</a:t>
            </a:r>
            <a:r>
              <a:rPr lang="en-US" sz="3000" dirty="0" smtClean="0"/>
              <a:t> de </a:t>
            </a:r>
            <a:r>
              <a:rPr lang="en-US" sz="3000" dirty="0" err="1" smtClean="0"/>
              <a:t>construire</a:t>
            </a:r>
            <a:r>
              <a:rPr lang="en-US" sz="3000" dirty="0" smtClean="0"/>
              <a:t> </a:t>
            </a:r>
            <a:r>
              <a:rPr lang="en-US" sz="3000" dirty="0" err="1" smtClean="0"/>
              <a:t>este</a:t>
            </a:r>
            <a:r>
              <a:rPr lang="en-US" sz="3000" dirty="0" smtClean="0"/>
              <a:t> </a:t>
            </a:r>
            <a:r>
              <a:rPr lang="en-US" sz="3000" dirty="0" err="1" smtClean="0"/>
              <a:t>structurată</a:t>
            </a:r>
            <a:r>
              <a:rPr lang="en-US" sz="3000" dirty="0" smtClean="0"/>
              <a:t> </a:t>
            </a:r>
            <a:r>
              <a:rPr lang="en-US" sz="3000" dirty="0" err="1" smtClean="0"/>
              <a:t>pe</a:t>
            </a:r>
            <a:r>
              <a:rPr lang="en-US" sz="3000" dirty="0" smtClean="0"/>
              <a:t> </a:t>
            </a:r>
            <a:r>
              <a:rPr lang="en-US" sz="3000" dirty="0" err="1" smtClean="0"/>
              <a:t>tipuri</a:t>
            </a:r>
            <a:r>
              <a:rPr lang="en-US" sz="3000" dirty="0" smtClean="0"/>
              <a:t> de </a:t>
            </a:r>
            <a:r>
              <a:rPr lang="en-US" sz="3000" dirty="0" err="1" smtClean="0"/>
              <a:t>lucrări</a:t>
            </a:r>
            <a:r>
              <a:rPr lang="en-US" sz="3000" dirty="0" smtClean="0"/>
              <a:t>.</a:t>
            </a:r>
            <a:endParaRPr lang="ro-RO" sz="3000" dirty="0"/>
          </a:p>
        </p:txBody>
      </p:sp>
      <p:graphicFrame>
        <p:nvGraphicFramePr>
          <p:cNvPr id="4" name="Object 2"/>
          <p:cNvGraphicFramePr>
            <a:graphicFrameLocks noGrp="1"/>
          </p:cNvGraphicFramePr>
          <p:nvPr>
            <p:ph idx="1"/>
            <p:extLst>
              <p:ext uri="{D42A27DB-BD31-4B8C-83A1-F6EECF244321}">
                <p14:modId xmlns:p14="http://schemas.microsoft.com/office/powerpoint/2010/main" xmlns="" val="123740960"/>
              </p:ext>
            </p:extLst>
          </p:nvPr>
        </p:nvGraphicFramePr>
        <p:xfrm>
          <a:off x="762000" y="685800"/>
          <a:ext cx="75438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73141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sz="3000" dirty="0" err="1" smtClean="0"/>
              <a:t>Autorizații</a:t>
            </a:r>
            <a:r>
              <a:rPr lang="en-US" sz="3000" dirty="0" smtClean="0"/>
              <a:t> </a:t>
            </a:r>
            <a:r>
              <a:rPr lang="en-US" sz="3000" dirty="0" err="1" smtClean="0"/>
              <a:t>emise</a:t>
            </a:r>
            <a:r>
              <a:rPr lang="en-US" sz="3000" dirty="0" smtClean="0"/>
              <a:t> </a:t>
            </a:r>
            <a:r>
              <a:rPr lang="en-US" sz="3000" dirty="0" err="1" smtClean="0"/>
              <a:t>pe</a:t>
            </a:r>
            <a:r>
              <a:rPr lang="en-US" sz="3000" dirty="0" smtClean="0"/>
              <a:t> </a:t>
            </a:r>
            <a:r>
              <a:rPr lang="en-US" sz="3000" dirty="0" err="1" smtClean="0"/>
              <a:t>tipuri</a:t>
            </a:r>
            <a:r>
              <a:rPr lang="en-US" sz="3000" dirty="0" smtClean="0"/>
              <a:t> de </a:t>
            </a:r>
            <a:r>
              <a:rPr lang="en-US" sz="3000" dirty="0" err="1" smtClean="0"/>
              <a:t>construcții</a:t>
            </a:r>
            <a:endParaRPr lang="ro-RO" sz="3000" dirty="0"/>
          </a:p>
        </p:txBody>
      </p:sp>
      <p:sp>
        <p:nvSpPr>
          <p:cNvPr id="3" name="Content Placeholder 2"/>
          <p:cNvSpPr>
            <a:spLocks noGrp="1"/>
          </p:cNvSpPr>
          <p:nvPr>
            <p:ph idx="1"/>
          </p:nvPr>
        </p:nvSpPr>
        <p:spPr>
          <a:xfrm>
            <a:off x="762000" y="685800"/>
            <a:ext cx="7543800" cy="4495800"/>
          </a:xfrm>
        </p:spPr>
        <p:txBody>
          <a:bodyPr/>
          <a:lstStyle/>
          <a:p>
            <a:pPr marL="0" indent="0" algn="just">
              <a:buNone/>
            </a:pPr>
            <a:r>
              <a:rPr lang="it-IT" dirty="0" smtClean="0"/>
              <a:t>	</a:t>
            </a:r>
          </a:p>
          <a:p>
            <a:pPr marL="0" indent="0" algn="just">
              <a:buNone/>
            </a:pPr>
            <a:r>
              <a:rPr lang="it-IT" dirty="0" smtClean="0"/>
              <a:t>Dacă </a:t>
            </a:r>
            <a:r>
              <a:rPr lang="it-IT" dirty="0"/>
              <a:t>analizăm autorizaţiile de construire emise în 2015, comparativ cu cele emise în 2016, pe tipuri de </a:t>
            </a:r>
            <a:r>
              <a:rPr lang="it-IT" dirty="0" smtClean="0"/>
              <a:t>construcții</a:t>
            </a:r>
            <a:r>
              <a:rPr lang="it-IT" dirty="0"/>
              <a:t>, se </a:t>
            </a:r>
            <a:r>
              <a:rPr lang="it-IT" dirty="0" smtClean="0"/>
              <a:t>constată următoarele</a:t>
            </a:r>
            <a:r>
              <a:rPr lang="it-IT" dirty="0"/>
              <a:t>:</a:t>
            </a:r>
            <a:endParaRPr lang="ro-RO" dirty="0"/>
          </a:p>
          <a:p>
            <a:pPr lvl="0" algn="just"/>
            <a:r>
              <a:rPr lang="it-IT" dirty="0" smtClean="0"/>
              <a:t>cladiri</a:t>
            </a:r>
            <a:r>
              <a:rPr lang="it-IT" dirty="0"/>
              <a:t>, o crestere de cca. 11%</a:t>
            </a:r>
            <a:endParaRPr lang="ro-RO" dirty="0"/>
          </a:p>
          <a:p>
            <a:pPr lvl="0" algn="just"/>
            <a:r>
              <a:rPr lang="it-IT" dirty="0"/>
              <a:t>retele, o crestere de 23,6 %</a:t>
            </a:r>
            <a:endParaRPr lang="ro-RO" dirty="0"/>
          </a:p>
          <a:p>
            <a:pPr lvl="0" algn="just"/>
            <a:r>
              <a:rPr lang="it-IT" dirty="0"/>
              <a:t>comert pe spatii publice, o crestere de 5,9%</a:t>
            </a:r>
            <a:endParaRPr lang="ro-RO" dirty="0"/>
          </a:p>
          <a:p>
            <a:pPr lvl="0" algn="just"/>
            <a:r>
              <a:rPr lang="it-IT" dirty="0"/>
              <a:t>publicitate, o crestere de 23 % </a:t>
            </a:r>
            <a:endParaRPr lang="ro-RO" dirty="0"/>
          </a:p>
          <a:p>
            <a:pPr marL="0" indent="0" algn="just">
              <a:buNone/>
            </a:pPr>
            <a:r>
              <a:rPr lang="it-IT" dirty="0" smtClean="0"/>
              <a:t>	În comparație </a:t>
            </a:r>
            <a:r>
              <a:rPr lang="it-IT" dirty="0"/>
              <a:t>cu anul 2015, </a:t>
            </a:r>
            <a:r>
              <a:rPr lang="it-IT" dirty="0" smtClean="0"/>
              <a:t>constatăm </a:t>
            </a:r>
            <a:r>
              <a:rPr lang="it-IT" dirty="0"/>
              <a:t>o </a:t>
            </a:r>
            <a:r>
              <a:rPr lang="it-IT" dirty="0" smtClean="0"/>
              <a:t>creștere </a:t>
            </a:r>
            <a:r>
              <a:rPr lang="it-IT" dirty="0"/>
              <a:t>pe toate segmentele de autorizare.</a:t>
            </a:r>
            <a:endParaRPr lang="ro-RO" dirty="0"/>
          </a:p>
          <a:p>
            <a:pPr marL="0" indent="0">
              <a:buNone/>
            </a:pPr>
            <a:endParaRPr lang="ro-RO" dirty="0"/>
          </a:p>
        </p:txBody>
      </p:sp>
    </p:spTree>
    <p:extLst>
      <p:ext uri="{BB962C8B-B14F-4D97-AF65-F5344CB8AC3E}">
        <p14:creationId xmlns:p14="http://schemas.microsoft.com/office/powerpoint/2010/main" xmlns="" val="195687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Autofit/>
          </a:bodyPr>
          <a:lstStyle/>
          <a:p>
            <a:pPr algn="just"/>
            <a:r>
              <a:rPr lang="en-US" sz="3000" dirty="0" smtClean="0"/>
              <a:t>	</a:t>
            </a:r>
            <a:r>
              <a:rPr lang="en-US" sz="3000" dirty="0" err="1" smtClean="0"/>
              <a:t>În</a:t>
            </a:r>
            <a:r>
              <a:rPr lang="en-US" sz="3000" dirty="0" smtClean="0"/>
              <a:t> </a:t>
            </a:r>
            <a:r>
              <a:rPr lang="en-US" sz="3000" dirty="0" err="1" smtClean="0"/>
              <a:t>raport</a:t>
            </a:r>
            <a:r>
              <a:rPr lang="en-US" sz="3000" dirty="0" smtClean="0"/>
              <a:t> cu </a:t>
            </a:r>
            <a:r>
              <a:rPr lang="en-US" sz="3000" dirty="0" err="1" smtClean="0"/>
              <a:t>disciplina</a:t>
            </a:r>
            <a:r>
              <a:rPr lang="en-US" sz="3000" dirty="0" smtClean="0"/>
              <a:t> </a:t>
            </a:r>
            <a:r>
              <a:rPr lang="en-US" sz="3000" dirty="0" err="1" smtClean="0"/>
              <a:t>în</a:t>
            </a:r>
            <a:r>
              <a:rPr lang="en-US" sz="3000" dirty="0" smtClean="0"/>
              <a:t> </a:t>
            </a:r>
            <a:r>
              <a:rPr lang="en-US" sz="3000" dirty="0" err="1" smtClean="0"/>
              <a:t>construcții</a:t>
            </a:r>
            <a:r>
              <a:rPr lang="en-US" sz="3000" dirty="0" smtClean="0"/>
              <a:t>, </a:t>
            </a:r>
            <a:r>
              <a:rPr lang="en-US" sz="3000" dirty="0" err="1" smtClean="0"/>
              <a:t>situația</a:t>
            </a:r>
            <a:r>
              <a:rPr lang="en-US" sz="3000" dirty="0" smtClean="0"/>
              <a:t> </a:t>
            </a:r>
            <a:r>
              <a:rPr lang="en-US" sz="3000" dirty="0" err="1" smtClean="0"/>
              <a:t>autorizațiilor</a:t>
            </a:r>
            <a:r>
              <a:rPr lang="en-US" sz="3000" dirty="0" smtClean="0"/>
              <a:t> </a:t>
            </a:r>
            <a:r>
              <a:rPr lang="en-US" sz="3000" dirty="0" err="1" smtClean="0"/>
              <a:t>emise</a:t>
            </a:r>
            <a:r>
              <a:rPr lang="en-US" sz="3000" dirty="0" smtClean="0"/>
              <a:t> </a:t>
            </a:r>
            <a:r>
              <a:rPr lang="en-US" sz="3000" dirty="0" err="1" smtClean="0"/>
              <a:t>pentru</a:t>
            </a:r>
            <a:r>
              <a:rPr lang="en-US" sz="3000" dirty="0" smtClean="0"/>
              <a:t> </a:t>
            </a:r>
            <a:r>
              <a:rPr lang="en-US" sz="3000" dirty="0" err="1" smtClean="0"/>
              <a:t>intrarea</a:t>
            </a:r>
            <a:r>
              <a:rPr lang="en-US" sz="3000" dirty="0" smtClean="0"/>
              <a:t> </a:t>
            </a:r>
            <a:r>
              <a:rPr lang="en-US" sz="3000" dirty="0" err="1" smtClean="0"/>
              <a:t>în</a:t>
            </a:r>
            <a:r>
              <a:rPr lang="en-US" sz="3000" dirty="0" smtClean="0"/>
              <a:t> </a:t>
            </a:r>
            <a:r>
              <a:rPr lang="en-US" sz="3000" dirty="0" err="1" smtClean="0"/>
              <a:t>legalitate</a:t>
            </a:r>
            <a:r>
              <a:rPr lang="en-US" sz="3000" dirty="0" smtClean="0"/>
              <a:t>, </a:t>
            </a:r>
            <a:r>
              <a:rPr lang="en-US" sz="3000" dirty="0" err="1" smtClean="0"/>
              <a:t>arată</a:t>
            </a:r>
            <a:r>
              <a:rPr lang="en-US" sz="3000" dirty="0" smtClean="0"/>
              <a:t> ca </a:t>
            </a:r>
            <a:r>
              <a:rPr lang="en-US" sz="3000" dirty="0" err="1" smtClean="0"/>
              <a:t>în</a:t>
            </a:r>
            <a:r>
              <a:rPr lang="en-US" sz="3000" dirty="0" smtClean="0"/>
              <a:t> </a:t>
            </a:r>
            <a:r>
              <a:rPr lang="en-US" sz="3000" dirty="0" err="1" smtClean="0"/>
              <a:t>graficul</a:t>
            </a:r>
            <a:r>
              <a:rPr lang="en-US" sz="3000" dirty="0" smtClean="0"/>
              <a:t> de </a:t>
            </a:r>
            <a:r>
              <a:rPr lang="en-US" sz="3000" dirty="0" err="1" smtClean="0"/>
              <a:t>mai</a:t>
            </a:r>
            <a:r>
              <a:rPr lang="en-US" sz="3000" dirty="0" smtClean="0"/>
              <a:t> </a:t>
            </a:r>
            <a:r>
              <a:rPr lang="en-US" sz="3000" dirty="0" err="1" smtClean="0"/>
              <a:t>sus</a:t>
            </a:r>
            <a:r>
              <a:rPr lang="en-US" sz="3000" dirty="0" smtClean="0"/>
              <a:t>.</a:t>
            </a:r>
            <a:endParaRPr lang="ro-RO" sz="3000" dirty="0"/>
          </a:p>
        </p:txBody>
      </p:sp>
      <p:graphicFrame>
        <p:nvGraphicFramePr>
          <p:cNvPr id="4" name="Object 6"/>
          <p:cNvGraphicFramePr>
            <a:graphicFrameLocks noGrp="1"/>
          </p:cNvGraphicFramePr>
          <p:nvPr>
            <p:ph idx="1"/>
            <p:extLst>
              <p:ext uri="{D42A27DB-BD31-4B8C-83A1-F6EECF244321}">
                <p14:modId xmlns:p14="http://schemas.microsoft.com/office/powerpoint/2010/main" xmlns="" val="455455217"/>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94425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fontScale="90000"/>
          </a:bodyPr>
          <a:lstStyle/>
          <a:p>
            <a:endParaRPr lang="ro-RO" dirty="0"/>
          </a:p>
        </p:txBody>
      </p:sp>
      <p:sp>
        <p:nvSpPr>
          <p:cNvPr id="3" name="Content Placeholder 2"/>
          <p:cNvSpPr>
            <a:spLocks noGrp="1"/>
          </p:cNvSpPr>
          <p:nvPr>
            <p:ph idx="1"/>
          </p:nvPr>
        </p:nvSpPr>
        <p:spPr>
          <a:xfrm>
            <a:off x="762000" y="457200"/>
            <a:ext cx="7543800" cy="5029200"/>
          </a:xfrm>
        </p:spPr>
        <p:txBody>
          <a:bodyPr>
            <a:normAutofit fontScale="62500" lnSpcReduction="20000"/>
          </a:bodyPr>
          <a:lstStyle/>
          <a:p>
            <a:pPr marL="0" indent="0">
              <a:buNone/>
            </a:pPr>
            <a:r>
              <a:rPr lang="pt-PT" dirty="0" smtClean="0"/>
              <a:t>	</a:t>
            </a:r>
          </a:p>
          <a:p>
            <a:pPr marL="0" indent="0" algn="just">
              <a:buNone/>
            </a:pPr>
            <a:r>
              <a:rPr lang="pt-PT" sz="2600" dirty="0" smtClean="0"/>
              <a:t> Putem </a:t>
            </a:r>
            <a:r>
              <a:rPr lang="pt-PT" sz="2600" dirty="0"/>
              <a:t>constata mentinerea tendintei de scadere a numarului autorizatiilor de construire emise pentru aceasta categorie de lucrari, asfel in 2016 au fost emise cu 6,6% mai putine decat in anul trecut, iar ponderea acestora din numarul total de autorizatii este de 12%. </a:t>
            </a:r>
            <a:endParaRPr lang="ro-RO" sz="2600" dirty="0"/>
          </a:p>
          <a:p>
            <a:pPr marL="0" indent="0" algn="just">
              <a:buNone/>
            </a:pPr>
            <a:r>
              <a:rPr lang="pt-PT" sz="2600" dirty="0" smtClean="0"/>
              <a:t>	Institutia </a:t>
            </a:r>
            <a:r>
              <a:rPr lang="pt-PT" sz="2600" dirty="0"/>
              <a:t>arhitectului Sef a continuat si în anul 2016 sa emita actele specifice în regim de urgenta, activitate  introdusă în cursul anului 2014. </a:t>
            </a:r>
            <a:endParaRPr lang="ro-RO" sz="2600" dirty="0"/>
          </a:p>
          <a:p>
            <a:pPr marL="0" indent="0" algn="just">
              <a:buNone/>
            </a:pPr>
            <a:r>
              <a:rPr lang="pt-PT" sz="2600" dirty="0" smtClean="0"/>
              <a:t>	Astfel </a:t>
            </a:r>
            <a:r>
              <a:rPr lang="pt-PT" sz="2600" dirty="0"/>
              <a:t>ca , perioada în care se emit actele de autoritate, se reduce considerabil, prin introducerea sistemului de taxe de urgență la emiterea certificatelor de urbanism, a autorizațiilor de construire/desființare și a adeverințelor de luare în folosință a construcțiilor, aprobat prin hotărâre a Consiliului Local. În acest sens, la solicitarea beneficiarilor, acestea se emit în 2 zile lucratoare –CU-, în 5 zile lucratoare –AC și ALF. Taxele percepute în anul 2016, au fost modice în comparatie cu alte municipii, 75 lei pentru prima categorie de acte, iar pentru cea de a doua, 300 lei, respectiv 150 lei.</a:t>
            </a:r>
            <a:endParaRPr lang="ro-RO" sz="2600" dirty="0"/>
          </a:p>
          <a:p>
            <a:pPr marL="0" indent="0" algn="just">
              <a:buNone/>
            </a:pPr>
            <a:r>
              <a:rPr lang="pt-PT" sz="2600" dirty="0" smtClean="0"/>
              <a:t>	Numarul </a:t>
            </a:r>
            <a:r>
              <a:rPr lang="pt-PT" sz="2600" dirty="0"/>
              <a:t>solicitarilor pentru emitere în regim de urgență si-a continuat trendul crescator, ceea ce ne intareste convingerea ca a fost o initiativa buna, iar în anul 2016  numarul documentelor emise in regim de urgenta a crescut cu 22% fata de 2015. De asemenea si obiectivul propus pe 2016 de a scurta perioadele de emitere și pentru regimul normal, la 7 zile pentru certificatele de urbanism, respectiv de 15 zile, pentru autorizatiile de construire, s-a îndeplinit în marea majoritate a cazurilor.</a:t>
            </a:r>
            <a:endParaRPr lang="ro-RO" sz="2600" dirty="0"/>
          </a:p>
          <a:p>
            <a:pPr marL="0" indent="0" algn="just">
              <a:buNone/>
            </a:pPr>
            <a:r>
              <a:rPr lang="pt-PT" sz="2600" dirty="0"/>
              <a:t>	</a:t>
            </a:r>
            <a:r>
              <a:rPr lang="pt-PT" sz="2600" dirty="0" smtClean="0"/>
              <a:t>În </a:t>
            </a:r>
            <a:r>
              <a:rPr lang="pt-PT" sz="2600" dirty="0"/>
              <a:t>anul 2016  am modificat regulamentul de publicitate care a fost elaborat în conformitate cu Legea nr. 185/2013, fiind aprobat în Consiliul Local in luna septembrie 2016. Principalele modificari si completari aduse s-au referit la reglementarea detaliata a amplasarii semnalisticii firmelor pe raza municipiului Oradea, punandu-se in concordanta cu prevederile noului PUG aprobat prin HCL nr. 501/2016. </a:t>
            </a:r>
            <a:endParaRPr lang="ro-RO" sz="2600" dirty="0"/>
          </a:p>
          <a:p>
            <a:endParaRPr lang="ro-RO" dirty="0"/>
          </a:p>
        </p:txBody>
      </p:sp>
    </p:spTree>
    <p:extLst>
      <p:ext uri="{BB962C8B-B14F-4D97-AF65-F5344CB8AC3E}">
        <p14:creationId xmlns:p14="http://schemas.microsoft.com/office/powerpoint/2010/main" xmlns="" val="1888738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304</TotalTime>
  <Words>1703</Words>
  <Application>Microsoft Office PowerPoint</Application>
  <PresentationFormat>On-screen Show (4:3)</PresentationFormat>
  <Paragraphs>311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NewsPrint</vt:lpstr>
      <vt:lpstr>RAPORT DE ACTIVITATE 2016 </vt:lpstr>
      <vt:lpstr>Structura Instituției Arhitectului Șef în anul 2016</vt:lpstr>
      <vt:lpstr>  Dinamica actelor emise pe categorii</vt:lpstr>
      <vt:lpstr> Dinamica actelor emise pe categorii</vt:lpstr>
      <vt:lpstr>Acte emise</vt:lpstr>
      <vt:lpstr> Situația autorizațiilor de construire este structurată pe tipuri de lucrări.</vt:lpstr>
      <vt:lpstr>Autorizații emise pe tipuri de construcții</vt:lpstr>
      <vt:lpstr> În raport cu disciplina în construcții, situația autorizațiilor emise pentru intrarea în legalitate, arată ca în graficul de mai sus.</vt:lpstr>
      <vt:lpstr>Slide 9</vt:lpstr>
      <vt:lpstr> Cereri  înregistrate – pe tipuri de categorii - Compartiment Finalizări Construcții</vt:lpstr>
      <vt:lpstr> Situația cererilor de înregistrare, pe tipuri de acte este prezentată și în tabel ….</vt:lpstr>
      <vt:lpstr> Acte emise de către Compartimentul Finalizări Construcții. </vt:lpstr>
      <vt:lpstr> Acte emise de către Compartimentul Finalizări Construcții, pe ani.</vt:lpstr>
      <vt:lpstr>Documentații de urbanism</vt:lpstr>
      <vt:lpstr> Documentații promovate și aprobate de către Consiliul Local</vt:lpstr>
      <vt:lpstr>  Documentaţiile de urbanism  aprobate în cursul anului 2016 au studiat:</vt:lpstr>
      <vt:lpstr> Alte documentaţii privind proiecte importante ale Primăriei municipiului Oradea analizate şi avizate în cadrul şedinţelor CMUAT:</vt:lpstr>
      <vt:lpstr> Refacerea Planului Urbanistic General al municipiului Oradea</vt:lpstr>
      <vt:lpstr>Proiecte în derulare – Realizari - Perspective</vt:lpstr>
      <vt:lpstr>Proiecte în derulare – Realizari - Perspective</vt:lpstr>
      <vt:lpstr>Proiecte în derulare – Realizari - Perspective</vt:lpstr>
      <vt:lpstr>Proiecte în derulare – Realizari - Perspective</vt:lpstr>
      <vt:lpstr>Proiecte în derulare – Realizari - Perspective</vt:lpstr>
      <vt:lpstr>Proiecte în derulare – Realizari - Perspective</vt:lpstr>
      <vt:lpstr>Proiecte în derulare – Realizari - Perspective</vt:lpstr>
      <vt:lpstr>Palatul Moskovits Miksa , str. Republicii nr. 15</vt:lpstr>
      <vt:lpstr>Proiecte în derulare – Realizari - Perspective</vt:lpstr>
      <vt:lpstr>Palatul Stern</vt:lpstr>
      <vt:lpstr>Proiecte în derulare – Realizari - Perspective</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 DE ACTIVITATE 2016</dc:title>
  <dc:creator>carmen</dc:creator>
  <cp:lastModifiedBy>petri.csilla</cp:lastModifiedBy>
  <cp:revision>24</cp:revision>
  <dcterms:created xsi:type="dcterms:W3CDTF">2017-02-08T06:40:22Z</dcterms:created>
  <dcterms:modified xsi:type="dcterms:W3CDTF">2017-02-09T06:48:06Z</dcterms:modified>
</cp:coreProperties>
</file>