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rawings/drawing2.xml" ContentType="application/vnd.openxmlformats-officedocument.drawingml.chartshapes+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charts/chart9.xml" ContentType="application/vnd.openxmlformats-officedocument.drawingml.chart+xml"/>
  <Override PartName="/ppt/notesSlides/notesSlide23.xml" ContentType="application/vnd.openxmlformats-officedocument.presentationml.notesSlide+xml"/>
  <Override PartName="/ppt/notesSlides/notesSlide9.xml" ContentType="application/vnd.openxmlformats-officedocument.presentationml.notesSlide+xml"/>
  <Override PartName="/ppt/charts/chart7.xml" ContentType="application/vnd.openxmlformats-officedocument.drawingml.chart+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charts/chart3.xml" ContentType="application/vnd.openxmlformats-officedocument.drawingml.chart+xml"/>
  <Override PartName="/ppt/charts/chart5.xml" ContentType="application/vnd.openxmlformats-officedocument.drawingml.chart+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charts/chart1.xml" ContentType="application/vnd.openxmlformats-officedocument.drawingml.chart+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drawings/drawing3.xml" ContentType="application/vnd.openxmlformats-officedocument.drawingml.chartshape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charts/chart8.xml" ContentType="application/vnd.openxmlformats-officedocument.drawingml.char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charts/chart6.xml" ContentType="application/vnd.openxmlformats-officedocument.drawingml.chart+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charts/chart4.xml" ContentType="application/vnd.openxmlformats-officedocument.drawingml.chart+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29"/>
  </p:notesMasterIdLst>
  <p:handoutMasterIdLst>
    <p:handoutMasterId r:id="rId30"/>
  </p:handoutMasterIdLst>
  <p:sldIdLst>
    <p:sldId id="256" r:id="rId3"/>
    <p:sldId id="257" r:id="rId4"/>
    <p:sldId id="261" r:id="rId5"/>
    <p:sldId id="296" r:id="rId6"/>
    <p:sldId id="262" r:id="rId7"/>
    <p:sldId id="263" r:id="rId8"/>
    <p:sldId id="265" r:id="rId9"/>
    <p:sldId id="266" r:id="rId10"/>
    <p:sldId id="268" r:id="rId11"/>
    <p:sldId id="269" r:id="rId12"/>
    <p:sldId id="270" r:id="rId13"/>
    <p:sldId id="271" r:id="rId14"/>
    <p:sldId id="272" r:id="rId15"/>
    <p:sldId id="286" r:id="rId16"/>
    <p:sldId id="287" r:id="rId17"/>
    <p:sldId id="288" r:id="rId18"/>
    <p:sldId id="289" r:id="rId19"/>
    <p:sldId id="290" r:id="rId20"/>
    <p:sldId id="291" r:id="rId21"/>
    <p:sldId id="292" r:id="rId22"/>
    <p:sldId id="293" r:id="rId23"/>
    <p:sldId id="294" r:id="rId24"/>
    <p:sldId id="284" r:id="rId25"/>
    <p:sldId id="295" r:id="rId26"/>
    <p:sldId id="283" r:id="rId27"/>
    <p:sldId id="259" r:id="rId28"/>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76" autoAdjust="0"/>
    <p:restoredTop sz="77199" autoAdjust="0"/>
  </p:normalViewPr>
  <p:slideViewPr>
    <p:cSldViewPr>
      <p:cViewPr varScale="1">
        <p:scale>
          <a:sx n="70" d="100"/>
          <a:sy n="70" d="100"/>
        </p:scale>
        <p:origin x="-1656"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simona.vlad\Desktop\executii%20bugetare\executii%202017\raport%20buget%202017\analiza%20exec%20buget%202017%20final.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simona.vlad\Desktop\executii%20bugetare\executii%202017\raport%20buget%202017\analiza%20exec%20buget%202017%20final.xls" TargetMode="Externa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C:\Users\simona.vlad\Desktop\executii%20bugetare\executii%202017\raport%20buget%202017\analiza%20exec%20buget%202017%20final.xls"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simona.vlad\Desktop\executii%20bugetare\executii%202017\raport%20buget%202017\analiza%20exec%20buget%202017%20final.xls"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simona.vlad\Desktop\executii%20bugetare\executii%202017\raport%20buget%202017\analiza%20exec%20buget%202017%20final.xls" TargetMode="External"/></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file:///C:\Users\simona.vlad\Desktop\executii%20bugetare\executii%202017\raport%20buget%202017\analiza%20exec%20buget%202017%20final.xls"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simona.vlad\Desktop\executii%20bugetare\executii%202017\raport%20buget%202017\analiza%20exec%20buget%202017%20final.xls"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Users\has.nadia\AppData\Local\Microsoft\Windows\INetCache\Content.Outlook\1WG3Q345\Gradul%20de%20indatorare%20la%2031.12.2017.xls"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D:\actele%20mele\+%20RAPOARTE%20ACTIVITATE%20+\2017\acte%20intrate%202017.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ro-RO"/>
  <c:chart>
    <c:autoTitleDeleted val="1"/>
    <c:plotArea>
      <c:layout>
        <c:manualLayout>
          <c:layoutTarget val="inner"/>
          <c:xMode val="edge"/>
          <c:yMode val="edge"/>
          <c:x val="1.1986301369863044E-2"/>
          <c:y val="0.18476192560072471"/>
          <c:w val="0.98287671232876761"/>
          <c:h val="0.62564245430242271"/>
        </c:manualLayout>
      </c:layout>
      <c:barChart>
        <c:barDir val="col"/>
        <c:grouping val="stacked"/>
        <c:ser>
          <c:idx val="0"/>
          <c:order val="0"/>
          <c:spPr>
            <a:solidFill>
              <a:schemeClr val="tx2">
                <a:lumMod val="60000"/>
                <a:lumOff val="40000"/>
              </a:schemeClr>
            </a:solidFill>
          </c:spPr>
          <c:dPt>
            <c:idx val="3"/>
            <c:spPr>
              <a:solidFill>
                <a:schemeClr val="accent2"/>
              </a:solidFill>
            </c:spPr>
          </c:dPt>
          <c:dPt>
            <c:idx val="4"/>
            <c:spPr>
              <a:solidFill>
                <a:schemeClr val="tx2">
                  <a:lumMod val="60000"/>
                  <a:lumOff val="40000"/>
                </a:schemeClr>
              </a:solidFill>
              <a:effectLst>
                <a:outerShdw blurRad="50800" dist="50800" dir="5400000" algn="ctr" rotWithShape="0">
                  <a:schemeClr val="accent2"/>
                </a:outerShdw>
              </a:effectLst>
            </c:spPr>
          </c:dPt>
          <c:dPt>
            <c:idx val="5"/>
            <c:spPr>
              <a:solidFill>
                <a:schemeClr val="accent2">
                  <a:lumMod val="60000"/>
                  <a:lumOff val="40000"/>
                </a:schemeClr>
              </a:solidFill>
            </c:spPr>
          </c:dPt>
          <c:dLbls>
            <c:spPr>
              <a:noFill/>
              <a:ln w="25400">
                <a:noFill/>
              </a:ln>
            </c:spPr>
            <c:txPr>
              <a:bodyPr/>
              <a:lstStyle/>
              <a:p>
                <a:pPr>
                  <a:defRPr sz="1200" b="1" i="0" u="none" strike="noStrike" baseline="0">
                    <a:solidFill>
                      <a:schemeClr val="bg1"/>
                    </a:solidFill>
                    <a:latin typeface="+mn-lt"/>
                    <a:ea typeface="Arial Narrow"/>
                    <a:cs typeface="Arial Narrow"/>
                  </a:defRPr>
                </a:pPr>
                <a:endParaRPr lang="ro-RO"/>
              </a:p>
            </c:txPr>
            <c:dLblPos val="inEnd"/>
            <c:showVal val="1"/>
            <c:extLst>
              <c:ext xmlns:c15="http://schemas.microsoft.com/office/drawing/2012/chart" uri="{CE6537A1-D6FC-4f65-9D91-7224C49458BB}">
                <c15:layout/>
                <c15:showLeaderLines val="0"/>
              </c:ext>
            </c:extLst>
          </c:dLbls>
          <c:cat>
            <c:strRef>
              <c:f>VEN!$I$5:$O$5</c:f>
              <c:strCache>
                <c:ptCount val="5"/>
                <c:pt idx="0">
                  <c:v>2014</c:v>
                </c:pt>
                <c:pt idx="1">
                  <c:v>2015</c:v>
                </c:pt>
                <c:pt idx="2">
                  <c:v>exec 2016</c:v>
                </c:pt>
                <c:pt idx="3">
                  <c:v>buget 2017</c:v>
                </c:pt>
                <c:pt idx="4">
                  <c:v>exec 2017</c:v>
                </c:pt>
              </c:strCache>
            </c:strRef>
          </c:cat>
          <c:val>
            <c:numRef>
              <c:f>VEN!$I$12:$O$12</c:f>
              <c:numCache>
                <c:formatCode>#,##0</c:formatCode>
                <c:ptCount val="5"/>
                <c:pt idx="0">
                  <c:v>556800841.10000014</c:v>
                </c:pt>
                <c:pt idx="1">
                  <c:v>1012101797.0000001</c:v>
                </c:pt>
                <c:pt idx="2">
                  <c:v>638449076.91999996</c:v>
                </c:pt>
                <c:pt idx="3">
                  <c:v>739482220</c:v>
                </c:pt>
                <c:pt idx="4">
                  <c:v>656847906</c:v>
                </c:pt>
              </c:numCache>
            </c:numRef>
          </c:val>
        </c:ser>
        <c:dLbls/>
        <c:gapWidth val="40"/>
        <c:overlap val="100"/>
        <c:axId val="49162880"/>
        <c:axId val="49275264"/>
      </c:barChart>
      <c:catAx>
        <c:axId val="49162880"/>
        <c:scaling>
          <c:orientation val="minMax"/>
        </c:scaling>
        <c:axPos val="b"/>
        <c:numFmt formatCode="General" sourceLinked="1"/>
        <c:tickLblPos val="nextTo"/>
        <c:txPr>
          <a:bodyPr rot="0" vert="horz"/>
          <a:lstStyle/>
          <a:p>
            <a:pPr>
              <a:defRPr sz="1600" b="1" i="0" u="none" strike="noStrike" baseline="0">
                <a:solidFill>
                  <a:srgbClr val="000000"/>
                </a:solidFill>
                <a:latin typeface="+mn-lt"/>
                <a:ea typeface="Calibri"/>
                <a:cs typeface="Calibri"/>
              </a:defRPr>
            </a:pPr>
            <a:endParaRPr lang="ro-RO"/>
          </a:p>
        </c:txPr>
        <c:crossAx val="49275264"/>
        <c:crosses val="autoZero"/>
        <c:auto val="1"/>
        <c:lblAlgn val="ctr"/>
        <c:lblOffset val="100"/>
        <c:tickLblSkip val="1"/>
        <c:tickMarkSkip val="1"/>
      </c:catAx>
      <c:valAx>
        <c:axId val="49275264"/>
        <c:scaling>
          <c:orientation val="minMax"/>
          <c:min val="300000000"/>
        </c:scaling>
        <c:delete val="1"/>
        <c:axPos val="l"/>
        <c:numFmt formatCode="#,##0" sourceLinked="1"/>
        <c:tickLblPos val="none"/>
        <c:crossAx val="49162880"/>
        <c:crosses val="autoZero"/>
        <c:crossBetween val="between"/>
      </c:valAx>
    </c:plotArea>
    <c:plotVisOnly val="1"/>
    <c:dispBlanksAs val="gap"/>
  </c:chart>
  <c:spPr>
    <a:ln>
      <a:noFill/>
    </a:ln>
  </c:spPr>
  <c:txPr>
    <a:bodyPr/>
    <a:lstStyle/>
    <a:p>
      <a:pPr>
        <a:defRPr sz="1000" b="0" i="0" u="none" strike="noStrike" baseline="0">
          <a:solidFill>
            <a:srgbClr val="000000"/>
          </a:solidFill>
          <a:latin typeface="Calibri"/>
          <a:ea typeface="Calibri"/>
          <a:cs typeface="Calibri"/>
        </a:defRPr>
      </a:pPr>
      <a:endParaRPr lang="ro-RO"/>
    </a:p>
  </c:txPr>
  <c:externalData r:id="rId1"/>
  <c:userShapes r:id="rId2"/>
</c:chartSpace>
</file>

<file path=ppt/charts/chart2.xml><?xml version="1.0" encoding="utf-8"?>
<c:chartSpace xmlns:c="http://schemas.openxmlformats.org/drawingml/2006/chart" xmlns:a="http://schemas.openxmlformats.org/drawingml/2006/main" xmlns:r="http://schemas.openxmlformats.org/officeDocument/2006/relationships">
  <c:lang val="ro-RO"/>
  <c:chart>
    <c:autoTitleDeleted val="1"/>
    <c:plotArea>
      <c:layout/>
      <c:barChart>
        <c:barDir val="col"/>
        <c:grouping val="clustered"/>
        <c:ser>
          <c:idx val="0"/>
          <c:order val="0"/>
          <c:tx>
            <c:v>Evolutia cotelor defalcate din impozitul pe salarii</c:v>
          </c:tx>
          <c:dLbls>
            <c:dLbl>
              <c:idx val="1"/>
              <c:layout>
                <c:manualLayout>
                  <c:x val="6.1345840800297547E-3"/>
                  <c:y val="-1.6406445795428427E-2"/>
                </c:manualLayout>
              </c:layout>
              <c:showVal val="1"/>
              <c:extLst>
                <c:ext xmlns:c15="http://schemas.microsoft.com/office/drawing/2012/chart" uri="{CE6537A1-D6FC-4f65-9D91-7224C49458BB}">
                  <c15:layout/>
                </c:ext>
              </c:extLst>
            </c:dLbl>
            <c:dLbl>
              <c:idx val="2"/>
              <c:layout>
                <c:manualLayout>
                  <c:x val="0"/>
                  <c:y val="-5.7422560283999474E-2"/>
                </c:manualLayout>
              </c:layout>
              <c:showVal val="1"/>
              <c:extLst>
                <c:ext xmlns:c15="http://schemas.microsoft.com/office/drawing/2012/chart" uri="{CE6537A1-D6FC-4f65-9D91-7224C49458BB}">
                  <c15:layout/>
                </c:ext>
              </c:extLst>
            </c:dLbl>
            <c:dLbl>
              <c:idx val="3"/>
              <c:layout>
                <c:manualLayout>
                  <c:x val="0"/>
                  <c:y val="-8.2032228977142133E-3"/>
                </c:manualLayout>
              </c:layout>
              <c:showVal val="1"/>
              <c:extLst>
                <c:ext xmlns:c15="http://schemas.microsoft.com/office/drawing/2012/chart" uri="{CE6537A1-D6FC-4f65-9D91-7224C49458BB}">
                  <c15:layout/>
                </c:ext>
              </c:extLst>
            </c:dLbl>
            <c:spPr>
              <a:noFill/>
              <a:ln>
                <a:noFill/>
              </a:ln>
              <a:effectLst/>
            </c:spPr>
            <c:txPr>
              <a:bodyPr/>
              <a:lstStyle/>
              <a:p>
                <a:pPr>
                  <a:defRPr sz="1600" b="1" i="0" u="none" strike="noStrike" baseline="0">
                    <a:solidFill>
                      <a:srgbClr val="000000"/>
                    </a:solidFill>
                    <a:latin typeface="+mn-lt"/>
                    <a:ea typeface="Calibri"/>
                    <a:cs typeface="Calibri"/>
                  </a:defRPr>
                </a:pPr>
                <a:endParaRPr lang="ro-RO"/>
              </a:p>
            </c:txPr>
            <c:showVal val="1"/>
            <c:extLst>
              <c:ext xmlns:c15="http://schemas.microsoft.com/office/drawing/2012/chart" uri="{CE6537A1-D6FC-4f65-9D91-7224C49458BB}">
                <c15:layout/>
                <c15:showLeaderLines val="0"/>
              </c:ext>
            </c:extLst>
          </c:dLbls>
          <c:cat>
            <c:numRef>
              <c:f>(ivg!$K$3,ivg!$M$3,ivg!$O$3,ivg!$Q$3,ivg!$S$3,ivg!$U$3,ivg!$W$3)</c:f>
              <c:numCache>
                <c:formatCode>General</c:formatCode>
                <c:ptCount val="7"/>
                <c:pt idx="0">
                  <c:v>2011</c:v>
                </c:pt>
                <c:pt idx="1">
                  <c:v>2012</c:v>
                </c:pt>
                <c:pt idx="2">
                  <c:v>2013</c:v>
                </c:pt>
                <c:pt idx="3">
                  <c:v>2014</c:v>
                </c:pt>
                <c:pt idx="4">
                  <c:v>2015</c:v>
                </c:pt>
                <c:pt idx="5">
                  <c:v>2016</c:v>
                </c:pt>
                <c:pt idx="6">
                  <c:v>2017</c:v>
                </c:pt>
              </c:numCache>
            </c:numRef>
          </c:cat>
          <c:val>
            <c:numRef>
              <c:f>(ivg!$K$16,ivg!$M$16,ivg!$O$16,ivg!$Q$16,ivg!$S$16,ivg!$U$16,ivg!$W$16)</c:f>
              <c:numCache>
                <c:formatCode>#,##0</c:formatCode>
                <c:ptCount val="7"/>
                <c:pt idx="0">
                  <c:v>110147316.53999999</c:v>
                </c:pt>
                <c:pt idx="1">
                  <c:v>109851364.14999999</c:v>
                </c:pt>
                <c:pt idx="2">
                  <c:v>117597624</c:v>
                </c:pt>
                <c:pt idx="3">
                  <c:v>124699099.73999999</c:v>
                </c:pt>
                <c:pt idx="4">
                  <c:v>139860473.75</c:v>
                </c:pt>
                <c:pt idx="5">
                  <c:v>154046945.53999999</c:v>
                </c:pt>
                <c:pt idx="6">
                  <c:v>182464651.34999999</c:v>
                </c:pt>
              </c:numCache>
            </c:numRef>
          </c:val>
        </c:ser>
        <c:dLbls/>
        <c:axId val="49336704"/>
        <c:axId val="49338240"/>
      </c:barChart>
      <c:catAx>
        <c:axId val="49336704"/>
        <c:scaling>
          <c:orientation val="minMax"/>
        </c:scaling>
        <c:axPos val="b"/>
        <c:numFmt formatCode="General" sourceLinked="1"/>
        <c:tickLblPos val="nextTo"/>
        <c:txPr>
          <a:bodyPr rot="0" vert="horz"/>
          <a:lstStyle/>
          <a:p>
            <a:pPr>
              <a:defRPr sz="1600" b="1" i="0" u="none" strike="noStrike" baseline="0">
                <a:solidFill>
                  <a:srgbClr val="000000"/>
                </a:solidFill>
                <a:latin typeface="Malgun Gothic" pitchFamily="34" charset="-127"/>
                <a:ea typeface="Malgun Gothic" pitchFamily="34" charset="-127"/>
                <a:cs typeface="Calibri"/>
              </a:defRPr>
            </a:pPr>
            <a:endParaRPr lang="ro-RO"/>
          </a:p>
        </c:txPr>
        <c:crossAx val="49338240"/>
        <c:crosses val="autoZero"/>
        <c:auto val="1"/>
        <c:lblAlgn val="ctr"/>
        <c:lblOffset val="100"/>
      </c:catAx>
      <c:valAx>
        <c:axId val="49338240"/>
        <c:scaling>
          <c:orientation val="minMax"/>
        </c:scaling>
        <c:delete val="1"/>
        <c:axPos val="l"/>
        <c:numFmt formatCode="#,##0" sourceLinked="1"/>
        <c:tickLblPos val="none"/>
        <c:crossAx val="49336704"/>
        <c:crosses val="autoZero"/>
        <c:crossBetween val="between"/>
      </c:valAx>
      <c:spPr>
        <a:noFill/>
        <a:ln w="25400">
          <a:noFill/>
        </a:ln>
      </c:spPr>
    </c:plotArea>
    <c:plotVisOnly val="1"/>
    <c:dispBlanksAs val="gap"/>
  </c:chart>
  <c:txPr>
    <a:bodyPr/>
    <a:lstStyle/>
    <a:p>
      <a:pPr>
        <a:defRPr sz="1000" b="0" i="0" u="none" strike="noStrike" baseline="0">
          <a:solidFill>
            <a:srgbClr val="000000"/>
          </a:solidFill>
          <a:latin typeface="Calibri"/>
          <a:ea typeface="Calibri"/>
          <a:cs typeface="Calibri"/>
        </a:defRPr>
      </a:pPr>
      <a:endParaRPr lang="ro-RO"/>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ro-RO"/>
  <c:chart>
    <c:autoTitleDeleted val="1"/>
    <c:plotArea>
      <c:layout>
        <c:manualLayout>
          <c:layoutTarget val="inner"/>
          <c:xMode val="edge"/>
          <c:yMode val="edge"/>
          <c:x val="2.3426074054003741E-2"/>
          <c:y val="0.2374312200640839"/>
          <c:w val="0.95461251770065159"/>
          <c:h val="0.53352191802635296"/>
        </c:manualLayout>
      </c:layout>
      <c:barChart>
        <c:barDir val="col"/>
        <c:grouping val="stacked"/>
        <c:ser>
          <c:idx val="0"/>
          <c:order val="0"/>
          <c:dPt>
            <c:idx val="3"/>
            <c:spPr>
              <a:solidFill>
                <a:schemeClr val="accent2">
                  <a:lumMod val="75000"/>
                </a:schemeClr>
              </a:solidFill>
            </c:spPr>
          </c:dPt>
          <c:dPt>
            <c:idx val="4"/>
            <c:spPr>
              <a:solidFill>
                <a:schemeClr val="accent1"/>
              </a:solidFill>
            </c:spPr>
          </c:dPt>
          <c:dPt>
            <c:idx val="5"/>
            <c:spPr>
              <a:solidFill>
                <a:schemeClr val="accent2"/>
              </a:solidFill>
            </c:spPr>
          </c:dPt>
          <c:dLbls>
            <c:dLbl>
              <c:idx val="0"/>
              <c:layout>
                <c:manualLayout>
                  <c:x val="2.3738487930669541E-3"/>
                  <c:y val="-0.28022770423640797"/>
                </c:manualLayout>
              </c:layout>
              <c:dLblPos val="ctr"/>
              <c:showVal val="1"/>
              <c:extLst>
                <c:ext xmlns:c15="http://schemas.microsoft.com/office/drawing/2012/chart" uri="{CE6537A1-D6FC-4f65-9D91-7224C49458BB}">
                  <c15:layout/>
                </c:ext>
              </c:extLst>
            </c:dLbl>
            <c:dLbl>
              <c:idx val="1"/>
              <c:layout>
                <c:manualLayout>
                  <c:x val="6.5547494721976164E-3"/>
                  <c:y val="-0.30454698979973577"/>
                </c:manualLayout>
              </c:layout>
              <c:dLblPos val="ctr"/>
              <c:showVal val="1"/>
              <c:extLst>
                <c:ext xmlns:c15="http://schemas.microsoft.com/office/drawing/2012/chart" uri="{CE6537A1-D6FC-4f65-9D91-7224C49458BB}">
                  <c15:layout/>
                </c:ext>
              </c:extLst>
            </c:dLbl>
            <c:dLbl>
              <c:idx val="2"/>
              <c:layout>
                <c:manualLayout>
                  <c:x val="1.1876029094428295E-2"/>
                  <c:y val="-0.25677913355287912"/>
                </c:manualLayout>
              </c:layout>
              <c:dLblPos val="ctr"/>
              <c:showVal val="1"/>
              <c:extLst>
                <c:ext xmlns:c15="http://schemas.microsoft.com/office/drawing/2012/chart" uri="{CE6537A1-D6FC-4f65-9D91-7224C49458BB}">
                  <c15:layout/>
                </c:ext>
              </c:extLst>
            </c:dLbl>
            <c:dLbl>
              <c:idx val="3"/>
              <c:layout>
                <c:manualLayout>
                  <c:x val="6.4073933633678371E-4"/>
                  <c:y val="-0.28200560786153445"/>
                </c:manualLayout>
              </c:layout>
              <c:dLblPos val="ctr"/>
              <c:showVal val="1"/>
              <c:extLst>
                <c:ext xmlns:c15="http://schemas.microsoft.com/office/drawing/2012/chart" uri="{CE6537A1-D6FC-4f65-9D91-7224C49458BB}">
                  <c15:layout/>
                </c:ext>
              </c:extLst>
            </c:dLbl>
            <c:dLbl>
              <c:idx val="4"/>
              <c:layout>
                <c:manualLayout>
                  <c:x val="-7.0145695633159954E-3"/>
                  <c:y val="-0.32667019096111238"/>
                </c:manualLayout>
              </c:layout>
              <c:dLblPos val="ctr"/>
              <c:showVal val="1"/>
              <c:extLst>
                <c:ext xmlns:c15="http://schemas.microsoft.com/office/drawing/2012/chart" uri="{CE6537A1-D6FC-4f65-9D91-7224C49458BB}">
                  <c15:layout/>
                </c:ext>
              </c:extLst>
            </c:dLbl>
            <c:dLbl>
              <c:idx val="5"/>
              <c:layout>
                <c:manualLayout>
                  <c:x val="1.1916614480787431E-2"/>
                  <c:y val="-0.32522887413896473"/>
                </c:manualLayout>
              </c:layout>
              <c:dLblPos val="ctr"/>
              <c:showVal val="1"/>
              <c:extLst>
                <c:ext xmlns:c15="http://schemas.microsoft.com/office/drawing/2012/chart" uri="{CE6537A1-D6FC-4f65-9D91-7224C49458BB}"/>
              </c:extLst>
            </c:dLbl>
            <c:dLbl>
              <c:idx val="6"/>
              <c:layout>
                <c:manualLayout>
                  <c:x val="0.12303222735664965"/>
                  <c:y val="-0.2336645227279672"/>
                </c:manualLayout>
              </c:layout>
              <c:dLblPos val="ctr"/>
              <c:showVal val="1"/>
              <c:extLst>
                <c:ext xmlns:c15="http://schemas.microsoft.com/office/drawing/2012/chart" uri="{CE6537A1-D6FC-4f65-9D91-7224C49458BB}"/>
              </c:extLst>
            </c:dLbl>
            <c:spPr>
              <a:noFill/>
              <a:ln w="25400">
                <a:noFill/>
              </a:ln>
            </c:spPr>
            <c:txPr>
              <a:bodyPr/>
              <a:lstStyle/>
              <a:p>
                <a:pPr>
                  <a:defRPr sz="1600" b="1" i="0" u="none" strike="noStrike" baseline="0">
                    <a:solidFill>
                      <a:srgbClr val="000000"/>
                    </a:solidFill>
                    <a:latin typeface="+mn-lt"/>
                    <a:ea typeface="Calibri"/>
                    <a:cs typeface="Calibri"/>
                  </a:defRPr>
                </a:pPr>
                <a:endParaRPr lang="ro-RO"/>
              </a:p>
            </c:txPr>
            <c:dLblPos val="inEnd"/>
            <c:showVal val="1"/>
            <c:extLst>
              <c:ext xmlns:c15="http://schemas.microsoft.com/office/drawing/2012/chart" uri="{CE6537A1-D6FC-4f65-9D91-7224C49458BB}">
                <c15:showLeaderLines val="0"/>
              </c:ext>
            </c:extLst>
          </c:dLbls>
          <c:cat>
            <c:strRef>
              <c:f>'CH OP'!$F$4:$P$4</c:f>
              <c:strCache>
                <c:ptCount val="5"/>
                <c:pt idx="0">
                  <c:v>2014</c:v>
                </c:pt>
                <c:pt idx="1">
                  <c:v>2015</c:v>
                </c:pt>
                <c:pt idx="2">
                  <c:v>2016</c:v>
                </c:pt>
                <c:pt idx="3">
                  <c:v>buget 2017</c:v>
                </c:pt>
                <c:pt idx="4">
                  <c:v>executie 2017</c:v>
                </c:pt>
              </c:strCache>
            </c:strRef>
          </c:cat>
          <c:val>
            <c:numRef>
              <c:f>'CH OP'!$F$15:$P$15</c:f>
              <c:numCache>
                <c:formatCode>#,##0</c:formatCode>
                <c:ptCount val="5"/>
                <c:pt idx="0">
                  <c:v>358105623.31</c:v>
                </c:pt>
                <c:pt idx="1">
                  <c:v>380117849.83000004</c:v>
                </c:pt>
                <c:pt idx="2">
                  <c:v>487203179.7699998</c:v>
                </c:pt>
                <c:pt idx="3">
                  <c:v>442705720</c:v>
                </c:pt>
                <c:pt idx="4">
                  <c:v>488687981</c:v>
                </c:pt>
              </c:numCache>
            </c:numRef>
          </c:val>
        </c:ser>
        <c:dLbls/>
        <c:overlap val="100"/>
        <c:axId val="53840512"/>
        <c:axId val="53850496"/>
      </c:barChart>
      <c:catAx>
        <c:axId val="53840512"/>
        <c:scaling>
          <c:orientation val="minMax"/>
        </c:scaling>
        <c:axPos val="b"/>
        <c:numFmt formatCode="General" sourceLinked="1"/>
        <c:tickLblPos val="nextTo"/>
        <c:txPr>
          <a:bodyPr rot="0" vert="horz"/>
          <a:lstStyle/>
          <a:p>
            <a:pPr>
              <a:defRPr sz="1600" b="1" i="0" u="none" strike="noStrike" baseline="0">
                <a:solidFill>
                  <a:srgbClr val="000000"/>
                </a:solidFill>
                <a:latin typeface="+mn-lt"/>
                <a:ea typeface="Calibri"/>
                <a:cs typeface="Calibri"/>
              </a:defRPr>
            </a:pPr>
            <a:endParaRPr lang="ro-RO"/>
          </a:p>
        </c:txPr>
        <c:crossAx val="53850496"/>
        <c:crosses val="autoZero"/>
        <c:auto val="1"/>
        <c:lblAlgn val="ctr"/>
        <c:lblOffset val="100"/>
        <c:tickLblSkip val="1"/>
        <c:tickMarkSkip val="1"/>
      </c:catAx>
      <c:valAx>
        <c:axId val="53850496"/>
        <c:scaling>
          <c:orientation val="minMax"/>
        </c:scaling>
        <c:delete val="1"/>
        <c:axPos val="l"/>
        <c:numFmt formatCode="#,##0" sourceLinked="1"/>
        <c:tickLblPos val="none"/>
        <c:crossAx val="53840512"/>
        <c:crosses val="autoZero"/>
        <c:crossBetween val="between"/>
      </c:valAx>
    </c:plotArea>
    <c:plotVisOnly val="1"/>
    <c:dispBlanksAs val="gap"/>
  </c:chart>
  <c:spPr>
    <a:ln>
      <a:noFill/>
    </a:ln>
  </c:spPr>
  <c:txPr>
    <a:bodyPr/>
    <a:lstStyle/>
    <a:p>
      <a:pPr>
        <a:defRPr sz="1000" b="0" i="0" u="none" strike="noStrike" baseline="0">
          <a:solidFill>
            <a:srgbClr val="000000"/>
          </a:solidFill>
          <a:latin typeface="Calibri"/>
          <a:ea typeface="Calibri"/>
          <a:cs typeface="Calibri"/>
        </a:defRPr>
      </a:pPr>
      <a:endParaRPr lang="ro-RO"/>
    </a:p>
  </c:txPr>
  <c:externalData r:id="rId1"/>
  <c:userShapes r:id="rId2"/>
</c:chartSpace>
</file>

<file path=ppt/charts/chart4.xml><?xml version="1.0" encoding="utf-8"?>
<c:chartSpace xmlns:c="http://schemas.openxmlformats.org/drawingml/2006/chart" xmlns:a="http://schemas.openxmlformats.org/drawingml/2006/main" xmlns:r="http://schemas.openxmlformats.org/officeDocument/2006/relationships">
  <c:lang val="ro-RO"/>
  <c:chart>
    <c:autoTitleDeleted val="1"/>
    <c:plotArea>
      <c:layout>
        <c:manualLayout>
          <c:layoutTarget val="inner"/>
          <c:xMode val="edge"/>
          <c:yMode val="edge"/>
          <c:x val="0.16450336448998004"/>
          <c:y val="0.253748270303428"/>
          <c:w val="0.67304098294560832"/>
          <c:h val="0.56999029943365864"/>
        </c:manualLayout>
      </c:layout>
      <c:ofPieChart>
        <c:ofPieType val="pie"/>
        <c:varyColors val="1"/>
        <c:ser>
          <c:idx val="0"/>
          <c:order val="0"/>
          <c:tx>
            <c:strRef>
              <c:f>'CH OP'!$P$4</c:f>
              <c:strCache>
                <c:ptCount val="1"/>
                <c:pt idx="0">
                  <c:v>executie 2017</c:v>
                </c:pt>
              </c:strCache>
            </c:strRef>
          </c:tx>
          <c:dLbls>
            <c:dLbl>
              <c:idx val="0"/>
              <c:layout>
                <c:manualLayout>
                  <c:x val="3.8452667248090738E-2"/>
                  <c:y val="6.8963275162036319E-2"/>
                </c:manualLayout>
              </c:layout>
              <c:dLblPos val="bestFit"/>
              <c:showVal val="1"/>
              <c:showCatName val="1"/>
              <c:showPercent val="1"/>
              <c:separator>
</c:separator>
              <c:extLst>
                <c:ext xmlns:c15="http://schemas.microsoft.com/office/drawing/2012/chart" uri="{CE6537A1-D6FC-4f65-9D91-7224C49458BB}">
                  <c15:layout/>
                </c:ext>
              </c:extLst>
            </c:dLbl>
            <c:dLbl>
              <c:idx val="1"/>
              <c:layout>
                <c:manualLayout>
                  <c:x val="-6.497815802154655E-2"/>
                  <c:y val="2.4325943786071107E-3"/>
                </c:manualLayout>
              </c:layout>
              <c:dLblPos val="bestFit"/>
              <c:showVal val="1"/>
              <c:showCatName val="1"/>
              <c:showPercent val="1"/>
              <c:separator>
</c:separator>
              <c:extLst>
                <c:ext xmlns:c15="http://schemas.microsoft.com/office/drawing/2012/chart" uri="{CE6537A1-D6FC-4f65-9D91-7224C49458BB}">
                  <c15:layout/>
                </c:ext>
              </c:extLst>
            </c:dLbl>
            <c:dLbl>
              <c:idx val="2"/>
              <c:layout>
                <c:manualLayout>
                  <c:x val="2.9203379374704495E-2"/>
                  <c:y val="6.0401771773375017E-2"/>
                </c:manualLayout>
              </c:layout>
              <c:dLblPos val="bestFit"/>
              <c:showVal val="1"/>
              <c:showCatName val="1"/>
              <c:showPercent val="1"/>
              <c:separator>
</c:separator>
              <c:extLst>
                <c:ext xmlns:c15="http://schemas.microsoft.com/office/drawing/2012/chart" uri="{CE6537A1-D6FC-4f65-9D91-7224C49458BB}">
                  <c15:layout/>
                </c:ext>
              </c:extLst>
            </c:dLbl>
            <c:dLbl>
              <c:idx val="3"/>
              <c:layout>
                <c:manualLayout>
                  <c:x val="8.3838221806745812E-4"/>
                  <c:y val="-0.24252959989549053"/>
                </c:manualLayout>
              </c:layout>
              <c:dLblPos val="bestFit"/>
              <c:showVal val="1"/>
              <c:showCatName val="1"/>
              <c:showPercent val="1"/>
              <c:separator>
</c:separator>
              <c:extLst>
                <c:ext xmlns:c15="http://schemas.microsoft.com/office/drawing/2012/chart" uri="{CE6537A1-D6FC-4f65-9D91-7224C49458BB}">
                  <c15:layout/>
                </c:ext>
              </c:extLst>
            </c:dLbl>
            <c:dLbl>
              <c:idx val="4"/>
              <c:layout>
                <c:manualLayout>
                  <c:x val="2.5782827637164465E-2"/>
                  <c:y val="-0.17708195024401083"/>
                </c:manualLayout>
              </c:layout>
              <c:dLblPos val="bestFit"/>
              <c:showVal val="1"/>
              <c:showCatName val="1"/>
              <c:showPercent val="1"/>
              <c:separator>
</c:separator>
              <c:extLst>
                <c:ext xmlns:c15="http://schemas.microsoft.com/office/drawing/2012/chart" uri="{CE6537A1-D6FC-4f65-9D91-7224C49458BB}">
                  <c15:layout/>
                </c:ext>
              </c:extLst>
            </c:dLbl>
            <c:dLbl>
              <c:idx val="5"/>
              <c:layout>
                <c:manualLayout>
                  <c:x val="-2.3062583239492146E-2"/>
                  <c:y val="3.8740765551409442E-2"/>
                </c:manualLayout>
              </c:layout>
              <c:dLblPos val="bestFit"/>
              <c:showVal val="1"/>
              <c:showCatName val="1"/>
              <c:showPercent val="1"/>
              <c:separator>
</c:separator>
              <c:extLst>
                <c:ext xmlns:c15="http://schemas.microsoft.com/office/drawing/2012/chart" uri="{CE6537A1-D6FC-4f65-9D91-7224C49458BB}">
                  <c15:layout/>
                </c:ext>
              </c:extLst>
            </c:dLbl>
            <c:dLbl>
              <c:idx val="6"/>
              <c:layout>
                <c:manualLayout>
                  <c:x val="-6.9350930198964114E-2"/>
                  <c:y val="-2.9501464606913601E-2"/>
                </c:manualLayout>
              </c:layout>
              <c:dLblPos val="bestFit"/>
              <c:showVal val="1"/>
              <c:showCatName val="1"/>
              <c:showPercent val="1"/>
              <c:separator>
</c:separator>
              <c:extLst>
                <c:ext xmlns:c15="http://schemas.microsoft.com/office/drawing/2012/chart" uri="{CE6537A1-D6FC-4f65-9D91-7224C49458BB}">
                  <c15:layout/>
                </c:ext>
              </c:extLst>
            </c:dLbl>
            <c:dLbl>
              <c:idx val="7"/>
              <c:layout>
                <c:manualLayout>
                  <c:x val="-0.14076030223533034"/>
                  <c:y val="-0.12385006002043136"/>
                </c:manualLayout>
              </c:layout>
              <c:dLblPos val="bestFit"/>
              <c:showVal val="1"/>
              <c:showCatName val="1"/>
              <c:showPercent val="1"/>
              <c:separator>
</c:separator>
              <c:extLst>
                <c:ext xmlns:c15="http://schemas.microsoft.com/office/drawing/2012/chart" uri="{CE6537A1-D6FC-4f65-9D91-7224C49458BB}">
                  <c15:layout/>
                </c:ext>
              </c:extLst>
            </c:dLbl>
            <c:dLbl>
              <c:idx val="8"/>
              <c:layout>
                <c:manualLayout>
                  <c:x val="6.8428816645516588E-2"/>
                  <c:y val="-6.9489665279509769E-2"/>
                </c:manualLayout>
              </c:layout>
              <c:dLblPos val="bestFit"/>
              <c:showVal val="1"/>
              <c:showCatName val="1"/>
              <c:showPercent val="1"/>
              <c:separator>
</c:separator>
              <c:extLst>
                <c:ext xmlns:c15="http://schemas.microsoft.com/office/drawing/2012/chart" uri="{CE6537A1-D6FC-4f65-9D91-7224C49458BB}">
                  <c15:layout/>
                </c:ext>
              </c:extLst>
            </c:dLbl>
            <c:dLbl>
              <c:idx val="9"/>
              <c:layout>
                <c:manualLayout>
                  <c:x val="3.4082262397560986E-2"/>
                  <c:y val="-1.8077134955003269E-2"/>
                </c:manualLayout>
              </c:layout>
              <c:dLblPos val="bestFit"/>
              <c:showVal val="1"/>
              <c:showCatName val="1"/>
              <c:showPercent val="1"/>
              <c:separator>
</c:separator>
              <c:extLst>
                <c:ext xmlns:c15="http://schemas.microsoft.com/office/drawing/2012/chart" uri="{CE6537A1-D6FC-4f65-9D91-7224C49458BB}">
                  <c15:layout/>
                </c:ext>
              </c:extLst>
            </c:dLbl>
            <c:dLbl>
              <c:idx val="10"/>
              <c:delete val="1"/>
              <c:extLst>
                <c:ext xmlns:c15="http://schemas.microsoft.com/office/drawing/2012/chart" uri="{CE6537A1-D6FC-4f65-9D91-7224C49458BB}"/>
              </c:extLst>
            </c:dLbl>
            <c:spPr>
              <a:noFill/>
              <a:ln>
                <a:noFill/>
              </a:ln>
              <a:effectLst/>
            </c:spPr>
            <c:txPr>
              <a:bodyPr/>
              <a:lstStyle/>
              <a:p>
                <a:pPr>
                  <a:defRPr sz="1000" b="0" i="0" u="none" strike="noStrike" baseline="0">
                    <a:solidFill>
                      <a:srgbClr val="000000"/>
                    </a:solidFill>
                    <a:latin typeface="+mn-lt"/>
                    <a:ea typeface="Calibri"/>
                    <a:cs typeface="Calibri"/>
                  </a:defRPr>
                </a:pPr>
                <a:endParaRPr lang="ro-RO"/>
              </a:p>
            </c:txPr>
            <c:showVal val="1"/>
            <c:showCatName val="1"/>
            <c:showPercent val="1"/>
            <c:separator>
</c:separator>
            <c:showLeaderLines val="1"/>
            <c:extLst>
              <c:ext xmlns:c15="http://schemas.microsoft.com/office/drawing/2012/chart" uri="{CE6537A1-D6FC-4f65-9D91-7224C49458BB}"/>
            </c:extLst>
          </c:dLbls>
          <c:cat>
            <c:strRef>
              <c:f>'CH OP'!$B$5:$B$13</c:f>
              <c:strCache>
                <c:ptCount val="9"/>
                <c:pt idx="0">
                  <c:v>Institutii publice</c:v>
                </c:pt>
                <c:pt idx="1">
                  <c:v>Invatamant</c:v>
                </c:pt>
                <c:pt idx="2">
                  <c:v>Sanatate</c:v>
                </c:pt>
                <c:pt idx="3">
                  <c:v>Sport+cultura</c:v>
                </c:pt>
                <c:pt idx="4">
                  <c:v>Fin progr cult, mediu, sport, etc</c:v>
                </c:pt>
                <c:pt idx="5">
                  <c:v>Servicii publice</c:v>
                </c:pt>
                <c:pt idx="6">
                  <c:v>Asistenta sociala</c:v>
                </c:pt>
                <c:pt idx="7">
                  <c:v>Datoria publica</c:v>
                </c:pt>
                <c:pt idx="8">
                  <c:v>Fd garantare</c:v>
                </c:pt>
              </c:strCache>
            </c:strRef>
          </c:cat>
          <c:val>
            <c:numRef>
              <c:f>'CH OP'!$P$5:$P$14</c:f>
              <c:numCache>
                <c:formatCode>#,##0</c:formatCode>
                <c:ptCount val="10"/>
                <c:pt idx="0">
                  <c:v>54685205</c:v>
                </c:pt>
                <c:pt idx="1">
                  <c:v>171729873</c:v>
                </c:pt>
                <c:pt idx="2">
                  <c:v>3700402</c:v>
                </c:pt>
                <c:pt idx="3">
                  <c:v>12249021</c:v>
                </c:pt>
                <c:pt idx="4">
                  <c:v>392431</c:v>
                </c:pt>
                <c:pt idx="5">
                  <c:v>83825520</c:v>
                </c:pt>
                <c:pt idx="6">
                  <c:v>74760248</c:v>
                </c:pt>
                <c:pt idx="7">
                  <c:v>92854525</c:v>
                </c:pt>
                <c:pt idx="8">
                  <c:v>2241368</c:v>
                </c:pt>
                <c:pt idx="9">
                  <c:v>-7750612</c:v>
                </c:pt>
              </c:numCache>
            </c:numRef>
          </c:val>
        </c:ser>
        <c:dLbls/>
        <c:gapWidth val="100"/>
        <c:splitType val="percent"/>
        <c:splitPos val="4"/>
        <c:secondPieSize val="49"/>
        <c:serLines/>
      </c:ofPieChart>
      <c:spPr>
        <a:noFill/>
        <a:ln w="25400">
          <a:noFill/>
        </a:ln>
      </c:spPr>
    </c:plotArea>
    <c:plotVisOnly val="1"/>
    <c:dispBlanksAs val="zero"/>
  </c:chart>
  <c:spPr>
    <a:ln>
      <a:noFill/>
    </a:ln>
  </c:spPr>
  <c:txPr>
    <a:bodyPr/>
    <a:lstStyle/>
    <a:p>
      <a:pPr>
        <a:defRPr sz="1000" b="0" i="0" u="none" strike="noStrike" baseline="0">
          <a:solidFill>
            <a:srgbClr val="000000"/>
          </a:solidFill>
          <a:latin typeface="Calibri"/>
          <a:ea typeface="Calibri"/>
          <a:cs typeface="Calibri"/>
        </a:defRPr>
      </a:pPr>
      <a:endParaRPr lang="ro-RO"/>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ro-RO"/>
  <c:chart>
    <c:autoTitleDeleted val="1"/>
    <c:plotArea>
      <c:layout>
        <c:manualLayout>
          <c:layoutTarget val="inner"/>
          <c:xMode val="edge"/>
          <c:yMode val="edge"/>
          <c:x val="0.37164204297784365"/>
          <c:y val="0.29719342373869939"/>
          <c:w val="0.27440323493132263"/>
          <c:h val="0.53927857976086269"/>
        </c:manualLayout>
      </c:layout>
      <c:pieChart>
        <c:varyColors val="1"/>
        <c:ser>
          <c:idx val="0"/>
          <c:order val="0"/>
          <c:tx>
            <c:strRef>
              <c:f>'inv”13-”17'!$O$4</c:f>
              <c:strCache>
                <c:ptCount val="1"/>
                <c:pt idx="0">
                  <c:v>exec 2017</c:v>
                </c:pt>
              </c:strCache>
            </c:strRef>
          </c:tx>
          <c:explosion val="2"/>
          <c:dLbls>
            <c:dLbl>
              <c:idx val="0"/>
              <c:layout>
                <c:manualLayout>
                  <c:x val="7.7048656101531693E-2"/>
                  <c:y val="-3.3111082888832445E-2"/>
                </c:manualLayout>
              </c:layout>
              <c:dLblPos val="bestFit"/>
              <c:showVal val="1"/>
              <c:showCatName val="1"/>
              <c:showPercent val="1"/>
              <c:separator>
</c:separator>
              <c:extLst>
                <c:ext xmlns:c15="http://schemas.microsoft.com/office/drawing/2012/chart" uri="{CE6537A1-D6FC-4f65-9D91-7224C49458BB}">
                  <c15:layout/>
                </c:ext>
              </c:extLst>
            </c:dLbl>
            <c:dLbl>
              <c:idx val="1"/>
              <c:layout>
                <c:manualLayout>
                  <c:x val="-0.17163473064396353"/>
                  <c:y val="0"/>
                </c:manualLayout>
              </c:layout>
              <c:dLblPos val="bestFit"/>
              <c:showVal val="1"/>
              <c:showCatName val="1"/>
              <c:showPercent val="1"/>
              <c:separator>
</c:separator>
              <c:extLst>
                <c:ext xmlns:c15="http://schemas.microsoft.com/office/drawing/2012/chart" uri="{CE6537A1-D6FC-4f65-9D91-7224C49458BB}">
                  <c15:layout/>
                </c:ext>
              </c:extLst>
            </c:dLbl>
            <c:dLbl>
              <c:idx val="2"/>
              <c:layout>
                <c:manualLayout>
                  <c:x val="-0.16825703576795575"/>
                  <c:y val="-0.22752405773266679"/>
                </c:manualLayout>
              </c:layout>
              <c:dLblPos val="bestFit"/>
              <c:showVal val="1"/>
              <c:showCatName val="1"/>
              <c:showPercent val="1"/>
              <c:separator>
</c:separator>
              <c:extLst>
                <c:ext xmlns:c15="http://schemas.microsoft.com/office/drawing/2012/chart" uri="{CE6537A1-D6FC-4f65-9D91-7224C49458BB}">
                  <c15:layout/>
                </c:ext>
              </c:extLst>
            </c:dLbl>
            <c:dLbl>
              <c:idx val="3"/>
              <c:layout>
                <c:manualLayout>
                  <c:x val="-5.5800817453031566E-2"/>
                  <c:y val="-5.945890669509229E-3"/>
                </c:manualLayout>
              </c:layout>
              <c:dLblPos val="bestFit"/>
              <c:showVal val="1"/>
              <c:showCatName val="1"/>
              <c:showPercent val="1"/>
              <c:separator>
</c:separator>
              <c:extLst>
                <c:ext xmlns:c15="http://schemas.microsoft.com/office/drawing/2012/chart" uri="{CE6537A1-D6FC-4f65-9D91-7224C49458BB}">
                  <c15:layout/>
                </c:ext>
              </c:extLst>
            </c:dLbl>
            <c:spPr>
              <a:effectLst>
                <a:outerShdw blurRad="50800" algn="ctr" rotWithShape="0">
                  <a:srgbClr val="000000">
                    <a:alpha val="43137"/>
                  </a:srgbClr>
                </a:outerShdw>
              </a:effectLst>
            </c:spPr>
            <c:txPr>
              <a:bodyPr rot="0"/>
              <a:lstStyle/>
              <a:p>
                <a:pPr>
                  <a:defRPr sz="1200" b="0" i="0" u="none" strike="noStrike" baseline="0">
                    <a:solidFill>
                      <a:srgbClr val="000000"/>
                    </a:solidFill>
                    <a:latin typeface="+mn-lt"/>
                    <a:ea typeface="Calibri"/>
                    <a:cs typeface="Calibri"/>
                  </a:defRPr>
                </a:pPr>
                <a:endParaRPr lang="ro-RO"/>
              </a:p>
            </c:txPr>
            <c:showVal val="1"/>
            <c:showCatName val="1"/>
            <c:showPercent val="1"/>
            <c:separator>
</c:separator>
            <c:showLeaderLines val="1"/>
            <c:extLst>
              <c:ext xmlns:c15="http://schemas.microsoft.com/office/drawing/2012/chart" uri="{CE6537A1-D6FC-4f65-9D91-7224C49458BB}"/>
            </c:extLst>
          </c:dLbls>
          <c:cat>
            <c:strRef>
              <c:f>'inv”13-”17'!$A$5:$A$8</c:f>
              <c:strCache>
                <c:ptCount val="4"/>
                <c:pt idx="0">
                  <c:v>Buget local</c:v>
                </c:pt>
                <c:pt idx="1">
                  <c:v>Credite bancare</c:v>
                </c:pt>
                <c:pt idx="2">
                  <c:v>Fd neramb</c:v>
                </c:pt>
                <c:pt idx="3">
                  <c:v>Buget de stat</c:v>
                </c:pt>
              </c:strCache>
            </c:strRef>
          </c:cat>
          <c:val>
            <c:numRef>
              <c:f>'inv”13-”17'!$O$5:$O$8</c:f>
              <c:numCache>
                <c:formatCode>#,##0</c:formatCode>
                <c:ptCount val="4"/>
                <c:pt idx="0">
                  <c:v>108595075.56999998</c:v>
                </c:pt>
                <c:pt idx="1">
                  <c:v>1397191.6900000006</c:v>
                </c:pt>
                <c:pt idx="2">
                  <c:v>71204343.699999988</c:v>
                </c:pt>
                <c:pt idx="3">
                  <c:v>33500740.34</c:v>
                </c:pt>
              </c:numCache>
            </c:numRef>
          </c:val>
        </c:ser>
        <c:dLbls/>
        <c:firstSliceAng val="360"/>
      </c:pieChart>
      <c:spPr>
        <a:noFill/>
        <a:ln w="25400">
          <a:noFill/>
        </a:ln>
      </c:spPr>
    </c:plotArea>
    <c:plotVisOnly val="1"/>
    <c:dispBlanksAs val="zero"/>
  </c:chart>
  <c:spPr>
    <a:ln>
      <a:noFill/>
    </a:ln>
  </c:spPr>
  <c:txPr>
    <a:bodyPr/>
    <a:lstStyle/>
    <a:p>
      <a:pPr>
        <a:defRPr sz="1000" b="0" i="0" u="none" strike="noStrike" baseline="0">
          <a:solidFill>
            <a:srgbClr val="000000"/>
          </a:solidFill>
          <a:latin typeface="Calibri"/>
          <a:ea typeface="Calibri"/>
          <a:cs typeface="Calibri"/>
        </a:defRPr>
      </a:pPr>
      <a:endParaRPr lang="ro-RO"/>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ro-RO"/>
  <c:chart>
    <c:title>
      <c:tx>
        <c:rich>
          <a:bodyPr/>
          <a:lstStyle/>
          <a:p>
            <a:pPr>
              <a:defRPr sz="1400" b="1" i="0" u="none" strike="noStrike" baseline="0">
                <a:solidFill>
                  <a:srgbClr val="000000"/>
                </a:solidFill>
                <a:latin typeface="Calibri"/>
                <a:ea typeface="Calibri"/>
                <a:cs typeface="Calibri"/>
              </a:defRPr>
            </a:pPr>
            <a:r>
              <a:rPr lang="ro-RO"/>
              <a:t>Gradul de asigurare a surselor pentru investitii 2017</a:t>
            </a:r>
          </a:p>
        </c:rich>
      </c:tx>
      <c:layout>
        <c:manualLayout>
          <c:xMode val="edge"/>
          <c:yMode val="edge"/>
          <c:x val="0.16111801242236043"/>
          <c:y val="1.3336995666239401E-2"/>
        </c:manualLayout>
      </c:layout>
      <c:spPr>
        <a:noFill/>
        <a:ln w="25400">
          <a:noFill/>
        </a:ln>
      </c:spPr>
    </c:title>
    <c:plotArea>
      <c:layout>
        <c:manualLayout>
          <c:layoutTarget val="inner"/>
          <c:xMode val="edge"/>
          <c:yMode val="edge"/>
          <c:x val="3.6853002070393423E-2"/>
          <c:y val="0.13216374269005837"/>
          <c:w val="0.95528051711768791"/>
          <c:h val="0.63611154250186042"/>
        </c:manualLayout>
      </c:layout>
      <c:barChart>
        <c:barDir val="col"/>
        <c:grouping val="clustered"/>
        <c:ser>
          <c:idx val="1"/>
          <c:order val="0"/>
          <c:tx>
            <c:strRef>
              <c:f>'inv”13-”17'!$AL$2</c:f>
              <c:strCache>
                <c:ptCount val="1"/>
                <c:pt idx="0">
                  <c:v>buget 2017 initial</c:v>
                </c:pt>
              </c:strCache>
            </c:strRef>
          </c:tx>
          <c:dLbls>
            <c:dLbl>
              <c:idx val="1"/>
              <c:layout>
                <c:manualLayout>
                  <c:x val="-4.2156019494536789E-2"/>
                  <c:y val="9.798294016714287E-3"/>
                </c:manualLayout>
              </c:layout>
              <c:showVal val="1"/>
              <c:extLst>
                <c:ext xmlns:c15="http://schemas.microsoft.com/office/drawing/2012/chart" uri="{CE6537A1-D6FC-4f65-9D91-7224C49458BB}">
                  <c15:layout/>
                </c:ext>
              </c:extLst>
            </c:dLbl>
            <c:dLbl>
              <c:idx val="2"/>
              <c:layout>
                <c:manualLayout>
                  <c:x val="-2.0703933747412036E-3"/>
                  <c:y val="-3.9215686274509894E-2"/>
                </c:manualLayout>
              </c:layout>
              <c:dLblPos val="outEnd"/>
              <c:showVal val="1"/>
              <c:extLst>
                <c:ext xmlns:c15="http://schemas.microsoft.com/office/drawing/2012/chart" uri="{CE6537A1-D6FC-4f65-9D91-7224C49458BB}">
                  <c15:layout/>
                </c:ext>
              </c:extLst>
            </c:dLbl>
            <c:dLbl>
              <c:idx val="3"/>
              <c:layout>
                <c:manualLayout>
                  <c:x val="-8.4312038989073478E-3"/>
                  <c:y val="-2.9394882050142578E-2"/>
                </c:manualLayout>
              </c:layout>
              <c:showVal val="1"/>
              <c:extLst>
                <c:ext xmlns:c15="http://schemas.microsoft.com/office/drawing/2012/chart" uri="{CE6537A1-D6FC-4f65-9D91-7224C49458BB}">
                  <c15:layout/>
                </c:ext>
              </c:extLst>
            </c:dLbl>
            <c:spPr>
              <a:noFill/>
              <a:ln>
                <a:noFill/>
              </a:ln>
              <a:effectLst/>
            </c:spPr>
            <c:txPr>
              <a:bodyPr/>
              <a:lstStyle/>
              <a:p>
                <a:pPr>
                  <a:defRPr sz="1000" b="0" i="0" u="none" strike="noStrike" baseline="0">
                    <a:solidFill>
                      <a:srgbClr val="000000"/>
                    </a:solidFill>
                    <a:latin typeface="+mn-lt"/>
                    <a:ea typeface="Calibri"/>
                    <a:cs typeface="Calibri"/>
                  </a:defRPr>
                </a:pPr>
                <a:endParaRPr lang="ro-RO"/>
              </a:p>
            </c:txPr>
            <c:showVal val="1"/>
            <c:extLst>
              <c:ext xmlns:c15="http://schemas.microsoft.com/office/drawing/2012/chart" uri="{CE6537A1-D6FC-4f65-9D91-7224C49458BB}">
                <c15:layout/>
                <c15:showLeaderLines val="0"/>
              </c:ext>
            </c:extLst>
          </c:dLbls>
          <c:cat>
            <c:strRef>
              <c:f>'inv”13-”17'!$AK$3:$AK$6</c:f>
              <c:strCache>
                <c:ptCount val="4"/>
                <c:pt idx="0">
                  <c:v>Buget local</c:v>
                </c:pt>
                <c:pt idx="1">
                  <c:v>Credite bancare</c:v>
                </c:pt>
                <c:pt idx="2">
                  <c:v>Fd neramb</c:v>
                </c:pt>
                <c:pt idx="3">
                  <c:v>Buget de stat</c:v>
                </c:pt>
              </c:strCache>
            </c:strRef>
          </c:cat>
          <c:val>
            <c:numRef>
              <c:f>'inv”13-”17'!$AL$3:$AL$6</c:f>
              <c:numCache>
                <c:formatCode>#,##0</c:formatCode>
                <c:ptCount val="4"/>
                <c:pt idx="0">
                  <c:v>126560280</c:v>
                </c:pt>
                <c:pt idx="1">
                  <c:v>7681200</c:v>
                </c:pt>
                <c:pt idx="2">
                  <c:v>6442630</c:v>
                </c:pt>
                <c:pt idx="3">
                  <c:v>97867800</c:v>
                </c:pt>
              </c:numCache>
            </c:numRef>
          </c:val>
        </c:ser>
        <c:ser>
          <c:idx val="2"/>
          <c:order val="1"/>
          <c:tx>
            <c:strRef>
              <c:f>'inv”13-”17'!$AM$2</c:f>
              <c:strCache>
                <c:ptCount val="1"/>
                <c:pt idx="0">
                  <c:v>buget final 2017</c:v>
                </c:pt>
              </c:strCache>
            </c:strRef>
          </c:tx>
          <c:dLbls>
            <c:dLbl>
              <c:idx val="1"/>
              <c:layout>
                <c:manualLayout>
                  <c:x val="-2.192113013715909E-2"/>
                  <c:y val="-6.8588058116999348E-2"/>
                </c:manualLayout>
              </c:layout>
              <c:showVal val="1"/>
              <c:extLst>
                <c:ext xmlns:c15="http://schemas.microsoft.com/office/drawing/2012/chart" uri="{CE6537A1-D6FC-4f65-9D91-7224C49458BB}">
                  <c15:layout/>
                </c:ext>
              </c:extLst>
            </c:dLbl>
            <c:dLbl>
              <c:idx val="2"/>
              <c:layout>
                <c:manualLayout>
                  <c:x val="-7.591354678074065E-17"/>
                  <c:y val="-2.6143790849673238E-2"/>
                </c:manualLayout>
              </c:layout>
              <c:dLblPos val="outEnd"/>
              <c:showVal val="1"/>
              <c:extLst>
                <c:ext xmlns:c15="http://schemas.microsoft.com/office/drawing/2012/chart" uri="{CE6537A1-D6FC-4f65-9D91-7224C49458BB}">
                  <c15:layout/>
                </c:ext>
              </c:extLst>
            </c:dLbl>
            <c:spPr>
              <a:noFill/>
              <a:ln>
                <a:noFill/>
              </a:ln>
              <a:effectLst/>
            </c:spPr>
            <c:txPr>
              <a:bodyPr/>
              <a:lstStyle/>
              <a:p>
                <a:pPr>
                  <a:defRPr sz="1000" b="0" i="0" u="none" strike="noStrike" baseline="0">
                    <a:solidFill>
                      <a:srgbClr val="000000"/>
                    </a:solidFill>
                    <a:latin typeface="+mn-lt"/>
                    <a:ea typeface="Calibri"/>
                    <a:cs typeface="Calibri"/>
                  </a:defRPr>
                </a:pPr>
                <a:endParaRPr lang="ro-RO"/>
              </a:p>
            </c:txPr>
            <c:showVal val="1"/>
            <c:extLst>
              <c:ext xmlns:c15="http://schemas.microsoft.com/office/drawing/2012/chart" uri="{CE6537A1-D6FC-4f65-9D91-7224C49458BB}">
                <c15:layout/>
                <c15:showLeaderLines val="0"/>
              </c:ext>
            </c:extLst>
          </c:dLbls>
          <c:cat>
            <c:strRef>
              <c:f>'inv”13-”17'!$AK$3:$AK$6</c:f>
              <c:strCache>
                <c:ptCount val="4"/>
                <c:pt idx="0">
                  <c:v>Buget local</c:v>
                </c:pt>
                <c:pt idx="1">
                  <c:v>Credite bancare</c:v>
                </c:pt>
                <c:pt idx="2">
                  <c:v>Fd neramb</c:v>
                </c:pt>
                <c:pt idx="3">
                  <c:v>Buget de stat</c:v>
                </c:pt>
              </c:strCache>
            </c:strRef>
          </c:cat>
          <c:val>
            <c:numRef>
              <c:f>'inv”13-”17'!$AM$3:$AM$6</c:f>
              <c:numCache>
                <c:formatCode>#,##0</c:formatCode>
                <c:ptCount val="4"/>
                <c:pt idx="0">
                  <c:v>159995690</c:v>
                </c:pt>
                <c:pt idx="1">
                  <c:v>7681200</c:v>
                </c:pt>
                <c:pt idx="2">
                  <c:v>92152220</c:v>
                </c:pt>
                <c:pt idx="3">
                  <c:v>85331890</c:v>
                </c:pt>
              </c:numCache>
            </c:numRef>
          </c:val>
        </c:ser>
        <c:ser>
          <c:idx val="0"/>
          <c:order val="2"/>
          <c:tx>
            <c:strRef>
              <c:f>'inv”13-”17'!$AN$2</c:f>
              <c:strCache>
                <c:ptCount val="1"/>
                <c:pt idx="0">
                  <c:v>realizat 2017</c:v>
                </c:pt>
              </c:strCache>
            </c:strRef>
          </c:tx>
          <c:dLbls>
            <c:dLbl>
              <c:idx val="2"/>
              <c:layout>
                <c:manualLayout>
                  <c:x val="4.140786749482402E-3"/>
                  <c:y val="1.3071895424836525E-2"/>
                </c:manualLayout>
              </c:layout>
              <c:dLblPos val="outEnd"/>
              <c:showVal val="1"/>
              <c:extLst>
                <c:ext xmlns:c15="http://schemas.microsoft.com/office/drawing/2012/chart" uri="{CE6537A1-D6FC-4f65-9D91-7224C49458BB}">
                  <c15:layout/>
                </c:ext>
              </c:extLst>
            </c:dLbl>
            <c:spPr>
              <a:noFill/>
              <a:ln>
                <a:noFill/>
              </a:ln>
              <a:effectLst/>
            </c:spPr>
            <c:txPr>
              <a:bodyPr/>
              <a:lstStyle/>
              <a:p>
                <a:pPr>
                  <a:defRPr sz="1000" b="0" i="0" u="none" strike="noStrike" baseline="0">
                    <a:solidFill>
                      <a:srgbClr val="000000"/>
                    </a:solidFill>
                    <a:latin typeface="+mn-lt"/>
                    <a:ea typeface="Calibri"/>
                    <a:cs typeface="Calibri"/>
                  </a:defRPr>
                </a:pPr>
                <a:endParaRPr lang="ro-RO"/>
              </a:p>
            </c:txPr>
            <c:showVal val="1"/>
            <c:extLst>
              <c:ext xmlns:c15="http://schemas.microsoft.com/office/drawing/2012/chart" uri="{CE6537A1-D6FC-4f65-9D91-7224C49458BB}">
                <c15:layout/>
                <c15:showLeaderLines val="0"/>
              </c:ext>
            </c:extLst>
          </c:dLbls>
          <c:cat>
            <c:strRef>
              <c:f>'inv”13-”17'!$AK$3:$AK$6</c:f>
              <c:strCache>
                <c:ptCount val="4"/>
                <c:pt idx="0">
                  <c:v>Buget local</c:v>
                </c:pt>
                <c:pt idx="1">
                  <c:v>Credite bancare</c:v>
                </c:pt>
                <c:pt idx="2">
                  <c:v>Fd neramb</c:v>
                </c:pt>
                <c:pt idx="3">
                  <c:v>Buget de stat</c:v>
                </c:pt>
              </c:strCache>
            </c:strRef>
          </c:cat>
          <c:val>
            <c:numRef>
              <c:f>'inv”13-”17'!$AN$3:$AN$6</c:f>
              <c:numCache>
                <c:formatCode>#,##0</c:formatCode>
                <c:ptCount val="4"/>
                <c:pt idx="0">
                  <c:v>108595075.56999998</c:v>
                </c:pt>
                <c:pt idx="1">
                  <c:v>1397191.6900000006</c:v>
                </c:pt>
                <c:pt idx="2">
                  <c:v>71204343.699999988</c:v>
                </c:pt>
                <c:pt idx="3">
                  <c:v>33500740.34</c:v>
                </c:pt>
              </c:numCache>
            </c:numRef>
          </c:val>
        </c:ser>
        <c:dLbls/>
        <c:axId val="55159808"/>
        <c:axId val="55177984"/>
      </c:barChart>
      <c:catAx>
        <c:axId val="55159808"/>
        <c:scaling>
          <c:orientation val="minMax"/>
        </c:scaling>
        <c:axPos val="b"/>
        <c:numFmt formatCode="General" sourceLinked="1"/>
        <c:tickLblPos val="nextTo"/>
        <c:txPr>
          <a:bodyPr rot="0" vert="horz"/>
          <a:lstStyle/>
          <a:p>
            <a:pPr>
              <a:defRPr sz="1000" b="0" i="0" u="none" strike="noStrike" baseline="0">
                <a:solidFill>
                  <a:srgbClr val="000000"/>
                </a:solidFill>
                <a:latin typeface="Calibri"/>
                <a:ea typeface="Calibri"/>
                <a:cs typeface="Calibri"/>
              </a:defRPr>
            </a:pPr>
            <a:endParaRPr lang="ro-RO"/>
          </a:p>
        </c:txPr>
        <c:crossAx val="55177984"/>
        <c:crosses val="autoZero"/>
        <c:auto val="1"/>
        <c:lblAlgn val="ctr"/>
        <c:lblOffset val="100"/>
      </c:catAx>
      <c:valAx>
        <c:axId val="55177984"/>
        <c:scaling>
          <c:orientation val="minMax"/>
        </c:scaling>
        <c:delete val="1"/>
        <c:axPos val="l"/>
        <c:numFmt formatCode="#,##0" sourceLinked="1"/>
        <c:tickLblPos val="none"/>
        <c:crossAx val="55159808"/>
        <c:crosses val="autoZero"/>
        <c:crossBetween val="between"/>
      </c:valAx>
    </c:plotArea>
    <c:legend>
      <c:legendPos val="r"/>
      <c:layout>
        <c:manualLayout>
          <c:xMode val="edge"/>
          <c:yMode val="edge"/>
          <c:x val="0.81915749661727122"/>
          <c:y val="8.1597921580966751E-2"/>
          <c:w val="0.16842014313428227"/>
          <c:h val="0.17966346606703038"/>
        </c:manualLayout>
      </c:layout>
      <c:txPr>
        <a:bodyPr/>
        <a:lstStyle/>
        <a:p>
          <a:pPr>
            <a:defRPr sz="920" b="0" i="0" u="none" strike="noStrike" baseline="0">
              <a:solidFill>
                <a:srgbClr val="000000"/>
              </a:solidFill>
              <a:latin typeface="Calibri"/>
              <a:ea typeface="Calibri"/>
              <a:cs typeface="Calibri"/>
            </a:defRPr>
          </a:pPr>
          <a:endParaRPr lang="ro-RO"/>
        </a:p>
      </c:txPr>
    </c:legend>
    <c:plotVisOnly val="1"/>
    <c:dispBlanksAs val="gap"/>
  </c:chart>
  <c:spPr>
    <a:ln>
      <a:noFill/>
    </a:ln>
  </c:spPr>
  <c:txPr>
    <a:bodyPr/>
    <a:lstStyle/>
    <a:p>
      <a:pPr>
        <a:defRPr sz="1000" b="0" i="0" u="none" strike="noStrike" baseline="0">
          <a:solidFill>
            <a:srgbClr val="000000"/>
          </a:solidFill>
          <a:latin typeface="Calibri"/>
          <a:ea typeface="Calibri"/>
          <a:cs typeface="Calibri"/>
        </a:defRPr>
      </a:pPr>
      <a:endParaRPr lang="ro-RO"/>
    </a:p>
  </c:txPr>
  <c:externalData r:id="rId1"/>
  <c:userShapes r:id="rId2"/>
</c:chartSpace>
</file>

<file path=ppt/charts/chart7.xml><?xml version="1.0" encoding="utf-8"?>
<c:chartSpace xmlns:c="http://schemas.openxmlformats.org/drawingml/2006/chart" xmlns:a="http://schemas.openxmlformats.org/drawingml/2006/main" xmlns:r="http://schemas.openxmlformats.org/officeDocument/2006/relationships">
  <c:lang val="ro-RO"/>
  <c:chart>
    <c:autoTitleDeleted val="1"/>
    <c:plotArea>
      <c:layout>
        <c:manualLayout>
          <c:layoutTarget val="inner"/>
          <c:xMode val="edge"/>
          <c:yMode val="edge"/>
          <c:x val="0.21251478859710385"/>
          <c:y val="0.32673267326732708"/>
          <c:w val="0.48051954977233957"/>
          <c:h val="0.50495049504950495"/>
        </c:manualLayout>
      </c:layout>
      <c:ofPieChart>
        <c:ofPieType val="pie"/>
        <c:varyColors val="1"/>
        <c:ser>
          <c:idx val="0"/>
          <c:order val="0"/>
          <c:dLbls>
            <c:dLbl>
              <c:idx val="0"/>
              <c:layout>
                <c:manualLayout>
                  <c:x val="9.5107592933862145E-2"/>
                  <c:y val="9.3167763276165827E-2"/>
                </c:manualLayout>
              </c:layout>
              <c:dLblPos val="bestFit"/>
              <c:showVal val="1"/>
              <c:showCatName val="1"/>
              <c:showPercent val="1"/>
              <c:separator>
</c:separator>
              <c:extLst>
                <c:ext xmlns:c15="http://schemas.microsoft.com/office/drawing/2012/chart" uri="{CE6537A1-D6FC-4f65-9D91-7224C49458BB}">
                  <c15:layout/>
                </c:ext>
              </c:extLst>
            </c:dLbl>
            <c:dLbl>
              <c:idx val="1"/>
              <c:layout>
                <c:manualLayout>
                  <c:x val="6.7406755893102022E-2"/>
                  <c:y val="0.14907979182396724"/>
                </c:manualLayout>
              </c:layout>
              <c:dLblPos val="bestFit"/>
              <c:showVal val="1"/>
              <c:showCatName val="1"/>
              <c:showPercent val="1"/>
              <c:separator>
</c:separator>
              <c:extLst>
                <c:ext xmlns:c15="http://schemas.microsoft.com/office/drawing/2012/chart" uri="{CE6537A1-D6FC-4f65-9D91-7224C49458BB}">
                  <c15:layout/>
                </c:ext>
              </c:extLst>
            </c:dLbl>
            <c:dLbl>
              <c:idx val="2"/>
              <c:layout>
                <c:manualLayout>
                  <c:x val="-0.12208540421808992"/>
                  <c:y val="0.18835459137813271"/>
                </c:manualLayout>
              </c:layout>
              <c:dLblPos val="bestFit"/>
              <c:showVal val="1"/>
              <c:showCatName val="1"/>
              <c:showPercent val="1"/>
              <c:separator>
</c:separator>
              <c:extLst>
                <c:ext xmlns:c15="http://schemas.microsoft.com/office/drawing/2012/chart" uri="{CE6537A1-D6FC-4f65-9D91-7224C49458BB}">
                  <c15:layout/>
                </c:ext>
              </c:extLst>
            </c:dLbl>
            <c:dLbl>
              <c:idx val="3"/>
              <c:delete val="1"/>
              <c:extLst>
                <c:ext xmlns:c15="http://schemas.microsoft.com/office/drawing/2012/chart" uri="{CE6537A1-D6FC-4f65-9D91-7224C49458BB}"/>
              </c:extLst>
            </c:dLbl>
            <c:dLbl>
              <c:idx val="4"/>
              <c:layout>
                <c:manualLayout>
                  <c:x val="-0.32988635729044602"/>
                  <c:y val="6.0773289468953384E-2"/>
                </c:manualLayout>
              </c:layout>
              <c:dLblPos val="bestFit"/>
              <c:showVal val="1"/>
              <c:showCatName val="1"/>
              <c:showPercent val="1"/>
              <c:separator>
</c:separator>
              <c:extLst>
                <c:ext xmlns:c15="http://schemas.microsoft.com/office/drawing/2012/chart" uri="{CE6537A1-D6FC-4f65-9D91-7224C49458BB}">
                  <c15:layout/>
                </c:ext>
              </c:extLst>
            </c:dLbl>
            <c:dLbl>
              <c:idx val="5"/>
              <c:layout>
                <c:manualLayout>
                  <c:x val="3.7884005634047549E-2"/>
                  <c:y val="0.14380325746952871"/>
                </c:manualLayout>
              </c:layout>
              <c:dLblPos val="bestFit"/>
              <c:showVal val="1"/>
              <c:showCatName val="1"/>
              <c:showPercent val="1"/>
              <c:separator>
</c:separator>
              <c:extLst>
                <c:ext xmlns:c15="http://schemas.microsoft.com/office/drawing/2012/chart" uri="{CE6537A1-D6FC-4f65-9D91-7224C49458BB}">
                  <c15:layout/>
                </c:ext>
              </c:extLst>
            </c:dLbl>
            <c:dLbl>
              <c:idx val="6"/>
              <c:layout>
                <c:manualLayout>
                  <c:x val="1.6210004768606304E-2"/>
                  <c:y val="-2.6940483790877483E-2"/>
                </c:manualLayout>
              </c:layout>
              <c:dLblPos val="bestFit"/>
              <c:showVal val="1"/>
              <c:showCatName val="1"/>
              <c:showPercent val="1"/>
              <c:separator>
</c:separator>
              <c:extLst>
                <c:ext xmlns:c15="http://schemas.microsoft.com/office/drawing/2012/chart" uri="{CE6537A1-D6FC-4f65-9D91-7224C49458BB}">
                  <c15:layout/>
                </c:ext>
              </c:extLst>
            </c:dLbl>
            <c:dLbl>
              <c:idx val="7"/>
              <c:layout>
                <c:manualLayout>
                  <c:x val="-1.0757355478275702E-2"/>
                  <c:y val="2.280655458608221E-2"/>
                </c:manualLayout>
              </c:layout>
              <c:dLblPos val="bestFit"/>
              <c:showVal val="1"/>
              <c:showCatName val="1"/>
              <c:showPercent val="1"/>
              <c:separator>
</c:separator>
              <c:extLst>
                <c:ext xmlns:c15="http://schemas.microsoft.com/office/drawing/2012/chart" uri="{CE6537A1-D6FC-4f65-9D91-7224C49458BB}">
                  <c15:layout/>
                </c:ext>
              </c:extLst>
            </c:dLbl>
            <c:dLbl>
              <c:idx val="8"/>
              <c:layout>
                <c:manualLayout>
                  <c:x val="-0.21328204985015187"/>
                  <c:y val="-0.17527010750368532"/>
                </c:manualLayout>
              </c:layout>
              <c:dLblPos val="bestFit"/>
              <c:showVal val="1"/>
              <c:showCatName val="1"/>
              <c:showPercent val="1"/>
              <c:separator>
</c:separator>
              <c:extLst>
                <c:ext xmlns:c15="http://schemas.microsoft.com/office/drawing/2012/chart" uri="{CE6537A1-D6FC-4f65-9D91-7224C49458BB}">
                  <c15:layout/>
                </c:ext>
              </c:extLst>
            </c:dLbl>
            <c:dLbl>
              <c:idx val="9"/>
              <c:delete val="1"/>
              <c:extLst>
                <c:ext xmlns:c15="http://schemas.microsoft.com/office/drawing/2012/chart" uri="{CE6537A1-D6FC-4f65-9D91-7224C49458BB}"/>
              </c:extLst>
            </c:dLbl>
            <c:dLbl>
              <c:idx val="10"/>
              <c:layout>
                <c:manualLayout>
                  <c:x val="2.7879693229835658E-2"/>
                  <c:y val="0.25272040053212524"/>
                </c:manualLayout>
              </c:layout>
              <c:dLblPos val="bestFit"/>
              <c:showVal val="1"/>
              <c:showCatName val="1"/>
              <c:showPercent val="1"/>
              <c:separator>
</c:separator>
              <c:extLst>
                <c:ext xmlns:c15="http://schemas.microsoft.com/office/drawing/2012/chart" uri="{CE6537A1-D6FC-4f65-9D91-7224C49458BB}">
                  <c15:layout/>
                </c:ext>
              </c:extLst>
            </c:dLbl>
            <c:dLbl>
              <c:idx val="11"/>
              <c:delete val="1"/>
              <c:extLst>
                <c:ext xmlns:c15="http://schemas.microsoft.com/office/drawing/2012/chart" uri="{CE6537A1-D6FC-4f65-9D91-7224C49458BB}"/>
              </c:extLst>
            </c:dLbl>
            <c:dLbl>
              <c:idx val="12"/>
              <c:layout>
                <c:manualLayout>
                  <c:x val="-7.477825980762752E-2"/>
                  <c:y val="-9.6903738384053348E-2"/>
                </c:manualLayout>
              </c:layout>
              <c:dLblPos val="bestFit"/>
              <c:showVal val="1"/>
              <c:showCatName val="1"/>
              <c:showPercent val="1"/>
              <c:separator>
</c:separator>
              <c:extLst>
                <c:ext xmlns:c15="http://schemas.microsoft.com/office/drawing/2012/chart" uri="{CE6537A1-D6FC-4f65-9D91-7224C49458BB}">
                  <c15:layout/>
                </c:ext>
              </c:extLst>
            </c:dLbl>
            <c:dLbl>
              <c:idx val="13"/>
              <c:layout>
                <c:manualLayout>
                  <c:x val="0.23743089294689246"/>
                  <c:y val="-4.5987487865386777E-2"/>
                </c:manualLayout>
              </c:layout>
              <c:dLblPos val="bestFit"/>
              <c:showVal val="1"/>
              <c:showCatName val="1"/>
              <c:showPercent val="1"/>
              <c:separator>
</c:separator>
              <c:extLst>
                <c:ext xmlns:c15="http://schemas.microsoft.com/office/drawing/2012/chart" uri="{CE6537A1-D6FC-4f65-9D91-7224C49458BB}">
                  <c15:layout/>
                </c:ext>
              </c:extLst>
            </c:dLbl>
            <c:dLbl>
              <c:idx val="14"/>
              <c:delete val="1"/>
              <c:extLst>
                <c:ext xmlns:c15="http://schemas.microsoft.com/office/drawing/2012/chart" uri="{CE6537A1-D6FC-4f65-9D91-7224C49458BB}"/>
              </c:extLst>
            </c:dLbl>
            <c:dLbl>
              <c:idx val="15"/>
              <c:delete val="1"/>
              <c:extLst>
                <c:ext xmlns:c15="http://schemas.microsoft.com/office/drawing/2012/chart" uri="{CE6537A1-D6FC-4f65-9D91-7224C49458BB}"/>
              </c:extLst>
            </c:dLbl>
            <c:dLbl>
              <c:idx val="16"/>
              <c:layout>
                <c:manualLayout>
                  <c:x val="-8.6318664954114679E-2"/>
                  <c:y val="-8.5418239672095789E-2"/>
                </c:manualLayout>
              </c:layout>
              <c:dLblPos val="bestFit"/>
              <c:showVal val="1"/>
              <c:showCatName val="1"/>
              <c:showPercent val="1"/>
              <c:separator>
</c:separator>
              <c:extLst>
                <c:ext xmlns:c15="http://schemas.microsoft.com/office/drawing/2012/chart" uri="{CE6537A1-D6FC-4f65-9D91-7224C49458BB}">
                  <c15:layout/>
                </c:ext>
              </c:extLst>
            </c:dLbl>
            <c:dLbl>
              <c:idx val="17"/>
              <c:delete val="1"/>
              <c:extLst>
                <c:ext xmlns:c15="http://schemas.microsoft.com/office/drawing/2012/chart" uri="{CE6537A1-D6FC-4f65-9D91-7224C49458BB}"/>
              </c:extLst>
            </c:dLbl>
            <c:dLbl>
              <c:idx val="18"/>
              <c:delete val="1"/>
              <c:extLst>
                <c:ext xmlns:c15="http://schemas.microsoft.com/office/drawing/2012/chart" uri="{CE6537A1-D6FC-4f65-9D91-7224C49458BB}"/>
              </c:extLst>
            </c:dLbl>
            <c:dLbl>
              <c:idx val="19"/>
              <c:layout>
                <c:manualLayout>
                  <c:x val="7.7309463090163413E-2"/>
                  <c:y val="-8.3981636285190384E-2"/>
                </c:manualLayout>
              </c:layout>
              <c:dLblPos val="bestFit"/>
              <c:showVal val="1"/>
              <c:showCatName val="1"/>
              <c:showPercent val="1"/>
              <c:separator>
</c:separator>
              <c:extLst>
                <c:ext xmlns:c15="http://schemas.microsoft.com/office/drawing/2012/chart" uri="{CE6537A1-D6FC-4f65-9D91-7224C49458BB}">
                  <c15:layout/>
                </c:ext>
              </c:extLst>
            </c:dLbl>
            <c:dLbl>
              <c:idx val="20"/>
              <c:delete val="1"/>
              <c:extLst>
                <c:ext xmlns:c15="http://schemas.microsoft.com/office/drawing/2012/chart" uri="{CE6537A1-D6FC-4f65-9D91-7224C49458BB}"/>
              </c:extLst>
            </c:dLbl>
            <c:dLbl>
              <c:idx val="21"/>
              <c:layout>
                <c:manualLayout>
                  <c:x val="6.7873053988818837E-3"/>
                  <c:y val="-0.12610582281666838"/>
                </c:manualLayout>
              </c:layout>
              <c:dLblPos val="bestFit"/>
              <c:showVal val="1"/>
              <c:showCatName val="1"/>
              <c:showPercent val="1"/>
              <c:separator>
</c:separator>
              <c:extLst>
                <c:ext xmlns:c15="http://schemas.microsoft.com/office/drawing/2012/chart" uri="{CE6537A1-D6FC-4f65-9D91-7224C49458BB}">
                  <c15:layout/>
                </c:ext>
              </c:extLst>
            </c:dLbl>
            <c:dLbl>
              <c:idx val="22"/>
              <c:layout>
                <c:manualLayout>
                  <c:x val="9.9215778435497046E-2"/>
                  <c:y val="4.1904415201524457E-2"/>
                </c:manualLayout>
              </c:layout>
              <c:dLblPos val="bestFit"/>
              <c:showVal val="1"/>
              <c:showCatName val="1"/>
              <c:showPercent val="1"/>
              <c:separator>
</c:separator>
              <c:extLst>
                <c:ext xmlns:c15="http://schemas.microsoft.com/office/drawing/2012/chart" uri="{CE6537A1-D6FC-4f65-9D91-7224C49458BB}">
                  <c15:layout/>
                </c:ext>
              </c:extLst>
            </c:dLbl>
            <c:spPr>
              <a:noFill/>
              <a:ln>
                <a:noFill/>
              </a:ln>
              <a:effectLst/>
            </c:spPr>
            <c:txPr>
              <a:bodyPr/>
              <a:lstStyle/>
              <a:p>
                <a:pPr>
                  <a:defRPr sz="1100" b="0" i="0" u="none" strike="noStrike" baseline="0">
                    <a:solidFill>
                      <a:srgbClr val="000000"/>
                    </a:solidFill>
                    <a:latin typeface="+mn-lt"/>
                    <a:ea typeface="Calibri"/>
                    <a:cs typeface="Calibri"/>
                  </a:defRPr>
                </a:pPr>
                <a:endParaRPr lang="ro-RO"/>
              </a:p>
            </c:txPr>
            <c:showVal val="1"/>
            <c:showCatName val="1"/>
            <c:showPercent val="1"/>
            <c:separator>
</c:separator>
            <c:showLeaderLines val="1"/>
            <c:extLst>
              <c:ext xmlns:c15="http://schemas.microsoft.com/office/drawing/2012/chart" uri="{CE6537A1-D6FC-4f65-9D91-7224C49458BB}">
                <c15:layout/>
              </c:ext>
            </c:extLst>
          </c:dLbls>
          <c:cat>
            <c:strRef>
              <c:f>'inv”13-”17'!$A$12:$A$34</c:f>
              <c:strCache>
                <c:ptCount val="23"/>
                <c:pt idx="0">
                  <c:v>Invatamant</c:v>
                </c:pt>
                <c:pt idx="1">
                  <c:v>Apa, canalizare</c:v>
                </c:pt>
                <c:pt idx="2">
                  <c:v>Strazi</c:v>
                </c:pt>
                <c:pt idx="3">
                  <c:v>Pista biciclete</c:v>
                </c:pt>
                <c:pt idx="4">
                  <c:v> ADP -parcare supraetajata, cimitir</c:v>
                </c:pt>
                <c:pt idx="5">
                  <c:v>OTL</c:v>
                </c:pt>
                <c:pt idx="6">
                  <c:v>Reabilitare termica blocuri</c:v>
                </c:pt>
                <c:pt idx="7">
                  <c:v>Sistem energie termica</c:v>
                </c:pt>
                <c:pt idx="8">
                  <c:v>Electrocentrale+termoficare</c:v>
                </c:pt>
                <c:pt idx="9">
                  <c:v>Cetatea Oradea</c:v>
                </c:pt>
                <c:pt idx="10">
                  <c:v>Pasaj Vulturul Negru</c:v>
                </c:pt>
                <c:pt idx="11">
                  <c:v>Parc Industrial</c:v>
                </c:pt>
                <c:pt idx="12">
                  <c:v>Fd imobiliar</c:v>
                </c:pt>
                <c:pt idx="13">
                  <c:v>Pta Unirii</c:v>
                </c:pt>
                <c:pt idx="14">
                  <c:v>Sanatate</c:v>
                </c:pt>
                <c:pt idx="15">
                  <c:v>Centre de afaceri</c:v>
                </c:pt>
                <c:pt idx="16">
                  <c:v>Spatii verzi, recreere</c:v>
                </c:pt>
                <c:pt idx="17">
                  <c:v>Reab Centre Soc</c:v>
                </c:pt>
                <c:pt idx="18">
                  <c:v>Promovarea turismului</c:v>
                </c:pt>
                <c:pt idx="19">
                  <c:v>Consolidarea si refacerea versantului in Gradina Publica Dealul Ciuperca</c:v>
                </c:pt>
                <c:pt idx="20">
                  <c:v>Sala de Sport Polivalenta cu capacitate 5000 de locuri, Str. Traian Blajovici – cota UAT</c:v>
                </c:pt>
                <c:pt idx="21">
                  <c:v> iluminat public</c:v>
                </c:pt>
                <c:pt idx="22">
                  <c:v>Alte investitii</c:v>
                </c:pt>
              </c:strCache>
            </c:strRef>
          </c:cat>
          <c:val>
            <c:numRef>
              <c:f>'inv”13-”17'!$O$12:$O$34</c:f>
              <c:numCache>
                <c:formatCode>#,##0\ _R_O_N</c:formatCode>
                <c:ptCount val="23"/>
                <c:pt idx="0">
                  <c:v>1132727.71</c:v>
                </c:pt>
                <c:pt idx="1">
                  <c:v>938739.82000000041</c:v>
                </c:pt>
                <c:pt idx="2">
                  <c:v>17414073.599999998</c:v>
                </c:pt>
                <c:pt idx="3">
                  <c:v>100</c:v>
                </c:pt>
                <c:pt idx="4">
                  <c:v>14942967.93</c:v>
                </c:pt>
                <c:pt idx="5">
                  <c:v>4211337.75</c:v>
                </c:pt>
                <c:pt idx="6">
                  <c:v>312542.3</c:v>
                </c:pt>
                <c:pt idx="7">
                  <c:v>121427952.52</c:v>
                </c:pt>
                <c:pt idx="8">
                  <c:v>8033379.5600000005</c:v>
                </c:pt>
                <c:pt idx="9">
                  <c:v>197923.87000000002</c:v>
                </c:pt>
                <c:pt idx="10">
                  <c:v>2739297.2600000012</c:v>
                </c:pt>
                <c:pt idx="12">
                  <c:v>9694126.1399999913</c:v>
                </c:pt>
                <c:pt idx="13">
                  <c:v>14280</c:v>
                </c:pt>
                <c:pt idx="14">
                  <c:v>5077800.25</c:v>
                </c:pt>
                <c:pt idx="16">
                  <c:v>2736711.07</c:v>
                </c:pt>
                <c:pt idx="17">
                  <c:v>123239.01000000001</c:v>
                </c:pt>
                <c:pt idx="18">
                  <c:v>0</c:v>
                </c:pt>
                <c:pt idx="19">
                  <c:v>1881990.72</c:v>
                </c:pt>
                <c:pt idx="20">
                  <c:v>0</c:v>
                </c:pt>
                <c:pt idx="21">
                  <c:v>21893507.580000002</c:v>
                </c:pt>
                <c:pt idx="22">
                  <c:v>1924654.2100000002</c:v>
                </c:pt>
              </c:numCache>
            </c:numRef>
          </c:val>
        </c:ser>
        <c:dLbls/>
        <c:gapWidth val="100"/>
        <c:splitType val="percent"/>
        <c:splitPos val="3"/>
        <c:secondPieSize val="50"/>
        <c:serLines/>
      </c:ofPieChart>
      <c:spPr>
        <a:noFill/>
        <a:ln w="25400">
          <a:noFill/>
        </a:ln>
      </c:spPr>
    </c:plotArea>
    <c:plotVisOnly val="1"/>
    <c:dispBlanksAs val="zero"/>
  </c:chart>
  <c:spPr>
    <a:ln>
      <a:noFill/>
    </a:ln>
  </c:spPr>
  <c:txPr>
    <a:bodyPr/>
    <a:lstStyle/>
    <a:p>
      <a:pPr>
        <a:defRPr sz="1000" b="0" i="0" u="none" strike="noStrike" baseline="0">
          <a:solidFill>
            <a:srgbClr val="000000"/>
          </a:solidFill>
          <a:latin typeface="Calibri"/>
          <a:ea typeface="Calibri"/>
          <a:cs typeface="Calibri"/>
        </a:defRPr>
      </a:pPr>
      <a:endParaRPr lang="ro-RO"/>
    </a:p>
  </c:txPr>
  <c:externalData r:id="rId1"/>
</c:chartSpace>
</file>

<file path=ppt/charts/chart8.xml><?xml version="1.0" encoding="utf-8"?>
<c:chartSpace xmlns:c="http://schemas.openxmlformats.org/drawingml/2006/chart" xmlns:a="http://schemas.openxmlformats.org/drawingml/2006/main" xmlns:r="http://schemas.openxmlformats.org/officeDocument/2006/relationships">
  <c:lang val="ro-RO"/>
  <c:chart>
    <c:plotArea>
      <c:layout>
        <c:manualLayout>
          <c:layoutTarget val="inner"/>
          <c:xMode val="edge"/>
          <c:yMode val="edge"/>
          <c:x val="7.6385518568112307E-2"/>
          <c:y val="1.7003679986534771E-2"/>
          <c:w val="0.90659639182391027"/>
          <c:h val="0.86736183339755901"/>
        </c:manualLayout>
      </c:layout>
      <c:barChart>
        <c:barDir val="col"/>
        <c:grouping val="clustered"/>
        <c:ser>
          <c:idx val="0"/>
          <c:order val="0"/>
          <c:tx>
            <c:v>grad de indatorare inainte de rambursari anticipate</c:v>
          </c:tx>
          <c:dLbls>
            <c:spPr>
              <a:noFill/>
              <a:ln>
                <a:noFill/>
              </a:ln>
              <a:effectLst>
                <a:outerShdw blurRad="50800" dist="38100" dir="16200000" rotWithShape="0">
                  <a:prstClr val="black">
                    <a:alpha val="40000"/>
                  </a:prstClr>
                </a:outerShdw>
              </a:effectLst>
            </c:spPr>
            <c:txPr>
              <a:bodyPr/>
              <a:lstStyle/>
              <a:p>
                <a:pPr>
                  <a:defRPr sz="1000" b="1" baseline="0"/>
                </a:pPr>
                <a:endParaRPr lang="ro-RO"/>
              </a:p>
            </c:txPr>
            <c:showVal val="1"/>
            <c:extLst>
              <c:ext xmlns:c15="http://schemas.microsoft.com/office/drawing/2012/chart" uri="{CE6537A1-D6FC-4f65-9D91-7224C49458BB}">
                <c15:layout/>
                <c15:showLeaderLines val="0"/>
              </c:ext>
            </c:extLst>
          </c:dLbls>
          <c:cat>
            <c:numRef>
              <c:f>'[Gradul de indatorare la 31.12.2017.xls]Sheet1'!$A$18:$M$18</c:f>
              <c:numCache>
                <c:formatCode>General</c:formatCode>
                <c:ptCount val="13"/>
                <c:pt idx="0">
                  <c:v>2018</c:v>
                </c:pt>
                <c:pt idx="1">
                  <c:v>2019</c:v>
                </c:pt>
                <c:pt idx="2">
                  <c:v>2020</c:v>
                </c:pt>
                <c:pt idx="3">
                  <c:v>2021</c:v>
                </c:pt>
                <c:pt idx="4">
                  <c:v>2022</c:v>
                </c:pt>
                <c:pt idx="5">
                  <c:v>2023</c:v>
                </c:pt>
                <c:pt idx="6">
                  <c:v>2024</c:v>
                </c:pt>
                <c:pt idx="7">
                  <c:v>2025</c:v>
                </c:pt>
                <c:pt idx="8">
                  <c:v>2026</c:v>
                </c:pt>
                <c:pt idx="9">
                  <c:v>2027</c:v>
                </c:pt>
                <c:pt idx="10">
                  <c:v>2028</c:v>
                </c:pt>
                <c:pt idx="11">
                  <c:v>2029</c:v>
                </c:pt>
                <c:pt idx="12">
                  <c:v>2030</c:v>
                </c:pt>
              </c:numCache>
            </c:numRef>
          </c:cat>
          <c:val>
            <c:numRef>
              <c:f>'[Gradul de indatorare la 31.12.2017.xls]Sheet1'!$A$19:$M$19</c:f>
              <c:numCache>
                <c:formatCode>0.00%</c:formatCode>
                <c:ptCount val="13"/>
                <c:pt idx="0">
                  <c:v>0.1829620428108682</c:v>
                </c:pt>
                <c:pt idx="1">
                  <c:v>0.20407415609525736</c:v>
                </c:pt>
                <c:pt idx="2">
                  <c:v>0.20102235580308797</c:v>
                </c:pt>
                <c:pt idx="3">
                  <c:v>0.14142290280440598</c:v>
                </c:pt>
                <c:pt idx="4">
                  <c:v>0.11307130971251496</c:v>
                </c:pt>
                <c:pt idx="5">
                  <c:v>9.1985294114083141E-2</c:v>
                </c:pt>
                <c:pt idx="6">
                  <c:v>7.8743714135551604E-2</c:v>
                </c:pt>
                <c:pt idx="7">
                  <c:v>7.2760330452652705E-2</c:v>
                </c:pt>
                <c:pt idx="8">
                  <c:v>5.3563411925165727E-2</c:v>
                </c:pt>
                <c:pt idx="9">
                  <c:v>5.3203507917514922E-2</c:v>
                </c:pt>
                <c:pt idx="10">
                  <c:v>5.2846578915967467E-2</c:v>
                </c:pt>
                <c:pt idx="11">
                  <c:v>5.2483699902213354E-2</c:v>
                </c:pt>
                <c:pt idx="12">
                  <c:v>4.8561584237484141E-2</c:v>
                </c:pt>
              </c:numCache>
            </c:numRef>
          </c:val>
        </c:ser>
        <c:ser>
          <c:idx val="1"/>
          <c:order val="1"/>
          <c:tx>
            <c:v>grad de indatorare dupa rambursari anticipate</c:v>
          </c:tx>
          <c:dLbls>
            <c:spPr>
              <a:noFill/>
              <a:ln>
                <a:noFill/>
              </a:ln>
              <a:effectLst>
                <a:outerShdw blurRad="50800" dist="38100" dir="2700000" algn="tl" rotWithShape="0">
                  <a:prstClr val="black">
                    <a:alpha val="40000"/>
                  </a:prstClr>
                </a:outerShdw>
              </a:effectLst>
            </c:spPr>
            <c:txPr>
              <a:bodyPr/>
              <a:lstStyle/>
              <a:p>
                <a:pPr>
                  <a:defRPr sz="1100" b="1" baseline="0"/>
                </a:pPr>
                <a:endParaRPr lang="ro-RO"/>
              </a:p>
            </c:txPr>
            <c:dLblPos val="inEnd"/>
            <c:showVal val="1"/>
            <c:extLst>
              <c:ext xmlns:c15="http://schemas.microsoft.com/office/drawing/2012/chart" uri="{CE6537A1-D6FC-4f65-9D91-7224C49458BB}">
                <c15:layout/>
                <c15:showLeaderLines val="0"/>
              </c:ext>
            </c:extLst>
          </c:dLbls>
          <c:cat>
            <c:numRef>
              <c:f>'[Gradul de indatorare la 31.12.2017.xls]Sheet1'!$A$18:$M$18</c:f>
              <c:numCache>
                <c:formatCode>General</c:formatCode>
                <c:ptCount val="13"/>
                <c:pt idx="0">
                  <c:v>2018</c:v>
                </c:pt>
                <c:pt idx="1">
                  <c:v>2019</c:v>
                </c:pt>
                <c:pt idx="2">
                  <c:v>2020</c:v>
                </c:pt>
                <c:pt idx="3">
                  <c:v>2021</c:v>
                </c:pt>
                <c:pt idx="4">
                  <c:v>2022</c:v>
                </c:pt>
                <c:pt idx="5">
                  <c:v>2023</c:v>
                </c:pt>
                <c:pt idx="6">
                  <c:v>2024</c:v>
                </c:pt>
                <c:pt idx="7">
                  <c:v>2025</c:v>
                </c:pt>
                <c:pt idx="8">
                  <c:v>2026</c:v>
                </c:pt>
                <c:pt idx="9">
                  <c:v>2027</c:v>
                </c:pt>
                <c:pt idx="10">
                  <c:v>2028</c:v>
                </c:pt>
                <c:pt idx="11">
                  <c:v>2029</c:v>
                </c:pt>
                <c:pt idx="12">
                  <c:v>2030</c:v>
                </c:pt>
              </c:numCache>
            </c:numRef>
          </c:cat>
          <c:val>
            <c:numRef>
              <c:f>'[Gradul de indatorare la 31.12.2017.xls]Sheet1'!$A$20:$M$20</c:f>
              <c:numCache>
                <c:formatCode>0.00%</c:formatCode>
                <c:ptCount val="13"/>
                <c:pt idx="0">
                  <c:v>0.10083024271877968</c:v>
                </c:pt>
                <c:pt idx="1">
                  <c:v>0.14267148378371169</c:v>
                </c:pt>
                <c:pt idx="2">
                  <c:v>0.1399896986265568</c:v>
                </c:pt>
                <c:pt idx="3">
                  <c:v>0.12693551520323443</c:v>
                </c:pt>
                <c:pt idx="4">
                  <c:v>0.10109844946049258</c:v>
                </c:pt>
                <c:pt idx="5">
                  <c:v>8.1813084926371141E-2</c:v>
                </c:pt>
                <c:pt idx="6">
                  <c:v>6.9791421399342649E-2</c:v>
                </c:pt>
                <c:pt idx="7">
                  <c:v>6.438082826303837E-2</c:v>
                </c:pt>
                <c:pt idx="8">
                  <c:v>4.7122901654185756E-2</c:v>
                </c:pt>
                <c:pt idx="9">
                  <c:v>4.6823277461286394E-2</c:v>
                </c:pt>
                <c:pt idx="10">
                  <c:v>4.6525209557360392E-2</c:v>
                </c:pt>
                <c:pt idx="11">
                  <c:v>4.6222938556807633E-2</c:v>
                </c:pt>
                <c:pt idx="12">
                  <c:v>4.271699506856854E-2</c:v>
                </c:pt>
              </c:numCache>
            </c:numRef>
          </c:val>
        </c:ser>
        <c:dLbls/>
        <c:axId val="55326208"/>
        <c:axId val="55327744"/>
      </c:barChart>
      <c:catAx>
        <c:axId val="55326208"/>
        <c:scaling>
          <c:orientation val="minMax"/>
        </c:scaling>
        <c:axPos val="b"/>
        <c:numFmt formatCode="General" sourceLinked="1"/>
        <c:tickLblPos val="nextTo"/>
        <c:crossAx val="55327744"/>
        <c:crosses val="autoZero"/>
        <c:auto val="1"/>
        <c:lblAlgn val="ctr"/>
        <c:lblOffset val="100"/>
      </c:catAx>
      <c:valAx>
        <c:axId val="55327744"/>
        <c:scaling>
          <c:orientation val="minMax"/>
          <c:max val="0.3000000000000001"/>
        </c:scaling>
        <c:axPos val="l"/>
        <c:majorGridlines/>
        <c:numFmt formatCode="0.00%" sourceLinked="1"/>
        <c:tickLblPos val="nextTo"/>
        <c:crossAx val="55326208"/>
        <c:crosses val="autoZero"/>
        <c:crossBetween val="between"/>
      </c:valAx>
    </c:plotArea>
    <c:legend>
      <c:legendPos val="b"/>
    </c:legend>
    <c:plotVisOnly val="1"/>
    <c:dispBlanksAs val="gap"/>
  </c:chart>
  <c:externalData r:id="rId1"/>
</c:chartSpace>
</file>

<file path=ppt/charts/chart9.xml><?xml version="1.0" encoding="utf-8"?>
<c:chartSpace xmlns:c="http://schemas.openxmlformats.org/drawingml/2006/chart" xmlns:a="http://schemas.openxmlformats.org/drawingml/2006/main" xmlns:r="http://schemas.openxmlformats.org/officeDocument/2006/relationships">
  <c:lang val="ro-RO"/>
  <c:chart>
    <c:autoTitleDeleted val="1"/>
    <c:plotArea>
      <c:layout>
        <c:manualLayout>
          <c:layoutTarget val="inner"/>
          <c:xMode val="edge"/>
          <c:yMode val="edge"/>
          <c:x val="0.33013685613879162"/>
          <c:y val="0.22798141476343906"/>
          <c:w val="0.41163728223745749"/>
          <c:h val="0.72918604282063881"/>
        </c:manualLayout>
      </c:layout>
      <c:pieChart>
        <c:varyColors val="1"/>
        <c:ser>
          <c:idx val="0"/>
          <c:order val="0"/>
          <c:explosion val="25"/>
          <c:dLbls>
            <c:dLbl>
              <c:idx val="0"/>
              <c:layout>
                <c:manualLayout>
                  <c:x val="-0.1622870700985124"/>
                  <c:y val="-4.8988167922859906E-2"/>
                </c:manualLayout>
              </c:layout>
              <c:spPr/>
              <c:txPr>
                <a:bodyPr/>
                <a:lstStyle/>
                <a:p>
                  <a:pPr>
                    <a:defRPr sz="1200" b="1">
                      <a:solidFill>
                        <a:schemeClr val="bg1"/>
                      </a:solidFill>
                    </a:defRPr>
                  </a:pPr>
                  <a:endParaRPr lang="ro-RO"/>
                </a:p>
              </c:txPr>
              <c:showVal val="1"/>
              <c:showCatName val="1"/>
              <c:showPercent val="1"/>
              <c:separator>
</c:separator>
              <c:extLst>
                <c:ext xmlns:c15="http://schemas.microsoft.com/office/drawing/2012/chart" uri="{CE6537A1-D6FC-4f65-9D91-7224C49458BB}">
                  <c15:layout/>
                </c:ext>
              </c:extLst>
            </c:dLbl>
            <c:dLbl>
              <c:idx val="1"/>
              <c:layout>
                <c:manualLayout>
                  <c:x val="-5.3144632675222465E-2"/>
                  <c:y val="9.7680416461663006E-2"/>
                </c:manualLayout>
              </c:layout>
              <c:showVal val="1"/>
              <c:showCatName val="1"/>
              <c:showPercent val="1"/>
              <c:separator>
</c:separator>
              <c:extLst>
                <c:ext xmlns:c15="http://schemas.microsoft.com/office/drawing/2012/chart" uri="{CE6537A1-D6FC-4f65-9D91-7224C49458BB}">
                  <c15:layout/>
                </c:ext>
              </c:extLst>
            </c:dLbl>
            <c:dLbl>
              <c:idx val="2"/>
              <c:layout>
                <c:manualLayout>
                  <c:x val="-7.8388131605448871E-2"/>
                  <c:y val="0.23394543463424705"/>
                </c:manualLayout>
              </c:layout>
              <c:showVal val="1"/>
              <c:showCatName val="1"/>
              <c:showPercent val="1"/>
              <c:separator>
</c:separator>
              <c:extLst>
                <c:ext xmlns:c15="http://schemas.microsoft.com/office/drawing/2012/chart" uri="{CE6537A1-D6FC-4f65-9D91-7224C49458BB}">
                  <c15:layout/>
                </c:ext>
              </c:extLst>
            </c:dLbl>
            <c:dLbl>
              <c:idx val="3"/>
              <c:layout>
                <c:manualLayout>
                  <c:x val="-0.11545726550096583"/>
                  <c:y val="0.20804970082689231"/>
                </c:manualLayout>
              </c:layout>
              <c:showVal val="1"/>
              <c:showCatName val="1"/>
              <c:showPercent val="1"/>
              <c:separator>
</c:separator>
              <c:extLst>
                <c:ext xmlns:c15="http://schemas.microsoft.com/office/drawing/2012/chart" uri="{CE6537A1-D6FC-4f65-9D91-7224C49458BB}">
                  <c15:layout/>
                </c:ext>
              </c:extLst>
            </c:dLbl>
            <c:dLbl>
              <c:idx val="4"/>
              <c:layout>
                <c:manualLayout>
                  <c:x val="-0.12195811128512603"/>
                  <c:y val="0.11094679956195344"/>
                </c:manualLayout>
              </c:layout>
              <c:showVal val="1"/>
              <c:showCatName val="1"/>
              <c:showPercent val="1"/>
              <c:separator>
</c:separator>
              <c:extLst>
                <c:ext xmlns:c15="http://schemas.microsoft.com/office/drawing/2012/chart" uri="{CE6537A1-D6FC-4f65-9D91-7224C49458BB}">
                  <c15:layout/>
                </c:ext>
              </c:extLst>
            </c:dLbl>
            <c:dLbl>
              <c:idx val="5"/>
              <c:layout>
                <c:manualLayout>
                  <c:x val="-0.2654008425587121"/>
                  <c:y val="6.250495976637517E-2"/>
                </c:manualLayout>
              </c:layout>
              <c:showVal val="1"/>
              <c:showCatName val="1"/>
              <c:showPercent val="1"/>
              <c:separator>
</c:separator>
              <c:extLst>
                <c:ext xmlns:c15="http://schemas.microsoft.com/office/drawing/2012/chart" uri="{CE6537A1-D6FC-4f65-9D91-7224C49458BB}">
                  <c15:layout/>
                </c:ext>
              </c:extLst>
            </c:dLbl>
            <c:dLbl>
              <c:idx val="6"/>
              <c:layout>
                <c:manualLayout>
                  <c:x val="-0.2314101076582889"/>
                  <c:y val="-8.3419104226514496E-2"/>
                </c:manualLayout>
              </c:layout>
              <c:showVal val="1"/>
              <c:showCatName val="1"/>
              <c:showPercent val="1"/>
              <c:separator>
</c:separator>
              <c:extLst>
                <c:ext xmlns:c15="http://schemas.microsoft.com/office/drawing/2012/chart" uri="{CE6537A1-D6FC-4f65-9D91-7224C49458BB}">
                  <c15:layout/>
                </c:ext>
              </c:extLst>
            </c:dLbl>
            <c:dLbl>
              <c:idx val="7"/>
              <c:layout>
                <c:manualLayout>
                  <c:x val="-8.4246799638749814E-2"/>
                  <c:y val="-7.9315988699668299E-2"/>
                </c:manualLayout>
              </c:layout>
              <c:showVal val="1"/>
              <c:showCatName val="1"/>
              <c:showPercent val="1"/>
              <c:separator>
</c:separator>
              <c:extLst>
                <c:ext xmlns:c15="http://schemas.microsoft.com/office/drawing/2012/chart" uri="{CE6537A1-D6FC-4f65-9D91-7224C49458BB}">
                  <c15:layout/>
                </c:ext>
              </c:extLst>
            </c:dLbl>
            <c:dLbl>
              <c:idx val="8"/>
              <c:layout>
                <c:manualLayout>
                  <c:x val="5.0473334504051517E-2"/>
                  <c:y val="-6.3161236053136963E-2"/>
                </c:manualLayout>
              </c:layout>
              <c:showVal val="1"/>
              <c:showCatName val="1"/>
              <c:showPercent val="1"/>
              <c:separator>
</c:separator>
              <c:extLst>
                <c:ext xmlns:c15="http://schemas.microsoft.com/office/drawing/2012/chart" uri="{CE6537A1-D6FC-4f65-9D91-7224C49458BB}">
                  <c15:layout/>
                </c:ext>
              </c:extLst>
            </c:dLbl>
            <c:spPr>
              <a:noFill/>
              <a:ln>
                <a:noFill/>
              </a:ln>
              <a:effectLst/>
            </c:spPr>
            <c:txPr>
              <a:bodyPr/>
              <a:lstStyle/>
              <a:p>
                <a:pPr>
                  <a:defRPr sz="1200" b="1"/>
                </a:pPr>
                <a:endParaRPr lang="ro-RO"/>
              </a:p>
            </c:txPr>
            <c:showVal val="1"/>
            <c:showCatName val="1"/>
            <c:showPercent val="1"/>
            <c:separator>
</c:separator>
            <c:showLeaderLines val="1"/>
            <c:extLst>
              <c:ext xmlns:c15="http://schemas.microsoft.com/office/drawing/2012/chart" uri="{CE6537A1-D6FC-4f65-9D91-7224C49458BB}"/>
            </c:extLst>
          </c:dLbls>
          <c:cat>
            <c:strRef>
              <c:f>Sheet1!$A$2:$A$10</c:f>
              <c:strCache>
                <c:ptCount val="9"/>
                <c:pt idx="0">
                  <c:v>ECONOMIC</c:v>
                </c:pt>
                <c:pt idx="1">
                  <c:v>ARHITECT SEF</c:v>
                </c:pt>
                <c:pt idx="2">
                  <c:v>JURIDIC</c:v>
                </c:pt>
                <c:pt idx="3">
                  <c:v>TEHNIC</c:v>
                </c:pt>
                <c:pt idx="4">
                  <c:v>PATRIMONIU</c:v>
                </c:pt>
                <c:pt idx="5">
                  <c:v>REL PUBLIC</c:v>
                </c:pt>
                <c:pt idx="6">
                  <c:v>DMPFI</c:v>
                </c:pt>
                <c:pt idx="7">
                  <c:v>RES UMANE</c:v>
                </c:pt>
                <c:pt idx="8">
                  <c:v>MONIT CHELT</c:v>
                </c:pt>
              </c:strCache>
            </c:strRef>
          </c:cat>
          <c:val>
            <c:numRef>
              <c:f>Sheet1!$B$2:$B$10</c:f>
              <c:numCache>
                <c:formatCode>#,##0</c:formatCode>
                <c:ptCount val="9"/>
                <c:pt idx="0">
                  <c:v>285334</c:v>
                </c:pt>
                <c:pt idx="1">
                  <c:v>55674</c:v>
                </c:pt>
                <c:pt idx="2">
                  <c:v>31369</c:v>
                </c:pt>
                <c:pt idx="3">
                  <c:v>10544</c:v>
                </c:pt>
                <c:pt idx="4">
                  <c:v>9435</c:v>
                </c:pt>
                <c:pt idx="5">
                  <c:v>4914</c:v>
                </c:pt>
                <c:pt idx="6">
                  <c:v>1289</c:v>
                </c:pt>
                <c:pt idx="7">
                  <c:v>598</c:v>
                </c:pt>
                <c:pt idx="8">
                  <c:v>502</c:v>
                </c:pt>
              </c:numCache>
            </c:numRef>
          </c:val>
        </c:ser>
        <c:dLbls/>
        <c:firstSliceAng val="329"/>
      </c:pieChart>
    </c:plotArea>
    <c:plotVisOnly val="1"/>
    <c:dispBlanksAs val="zero"/>
  </c:chart>
  <c:externalData r:id="rId1"/>
</c:chartSpace>
</file>

<file path=ppt/drawings/drawing1.xml><?xml version="1.0" encoding="utf-8"?>
<c:userShapes xmlns:c="http://schemas.openxmlformats.org/drawingml/2006/chart">
  <cdr:relSizeAnchor xmlns:cdr="http://schemas.openxmlformats.org/drawingml/2006/chartDrawing">
    <cdr:from>
      <cdr:x>0.69068</cdr:x>
      <cdr:y>0.41681</cdr:y>
    </cdr:from>
    <cdr:to>
      <cdr:x>0.77756</cdr:x>
      <cdr:y>0.50641</cdr:y>
    </cdr:to>
    <cdr:sp macro="" textlink="">
      <cdr:nvSpPr>
        <cdr:cNvPr id="65537" name="Text Box 1"/>
        <cdr:cNvSpPr txBox="1">
          <a:spLocks xmlns:a="http://schemas.openxmlformats.org/drawingml/2006/main" noChangeArrowheads="1"/>
        </cdr:cNvSpPr>
      </cdr:nvSpPr>
      <cdr:spPr bwMode="auto">
        <a:xfrm xmlns:a="http://schemas.openxmlformats.org/drawingml/2006/main">
          <a:off x="3507678" y="934225"/>
          <a:ext cx="439306" cy="182674"/>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a:lstStyle xmlns:a="http://schemas.openxmlformats.org/drawingml/2006/main"/>
        <a:p xmlns:a="http://schemas.openxmlformats.org/drawingml/2006/main">
          <a:endParaRPr lang="ro-RO"/>
        </a:p>
      </cdr:txBody>
    </cdr:sp>
  </cdr:relSizeAnchor>
</c:userShapes>
</file>

<file path=ppt/drawings/drawing2.xml><?xml version="1.0" encoding="utf-8"?>
<c:userShapes xmlns:c="http://schemas.openxmlformats.org/drawingml/2006/chart">
  <cdr:relSizeAnchor xmlns:cdr="http://schemas.openxmlformats.org/drawingml/2006/chartDrawing">
    <cdr:from>
      <cdr:x>0.82675</cdr:x>
      <cdr:y>0.50246</cdr:y>
    </cdr:from>
    <cdr:to>
      <cdr:x>0.93877</cdr:x>
      <cdr:y>0.59094</cdr:y>
    </cdr:to>
    <cdr:sp macro="" textlink="">
      <cdr:nvSpPr>
        <cdr:cNvPr id="84994" name="Text Box 2"/>
        <cdr:cNvSpPr txBox="1">
          <a:spLocks xmlns:a="http://schemas.openxmlformats.org/drawingml/2006/main" noChangeArrowheads="1"/>
        </cdr:cNvSpPr>
      </cdr:nvSpPr>
      <cdr:spPr bwMode="auto">
        <a:xfrm xmlns:a="http://schemas.openxmlformats.org/drawingml/2006/main">
          <a:off x="4220474" y="1265769"/>
          <a:ext cx="571342" cy="246634"/>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square" lIns="36576" tIns="27432" rIns="36576" bIns="0" anchor="t" upright="1"/>
        <a:lstStyle xmlns:a="http://schemas.openxmlformats.org/drawingml/2006/main"/>
        <a:p xmlns:a="http://schemas.openxmlformats.org/drawingml/2006/main">
          <a:pPr algn="ctr" rtl="0">
            <a:defRPr sz="1000"/>
          </a:pPr>
          <a:r>
            <a:rPr lang="ro-RO" sz="1000" b="1" i="0" u="none" strike="noStrike" baseline="0">
              <a:solidFill>
                <a:srgbClr val="FFFF00"/>
              </a:solidFill>
              <a:latin typeface="Arial"/>
              <a:cs typeface="Arial"/>
            </a:rPr>
            <a:t> </a:t>
          </a:r>
        </a:p>
      </cdr:txBody>
    </cdr:sp>
  </cdr:relSizeAnchor>
</c:userShapes>
</file>

<file path=ppt/drawings/drawing3.xml><?xml version="1.0" encoding="utf-8"?>
<c:userShapes xmlns:c="http://schemas.openxmlformats.org/drawingml/2006/chart">
  <cdr:relSizeAnchor xmlns:cdr="http://schemas.openxmlformats.org/drawingml/2006/chartDrawing">
    <cdr:from>
      <cdr:x>0.7076</cdr:x>
      <cdr:y>0.66945</cdr:y>
    </cdr:from>
    <cdr:to>
      <cdr:x>0.77835</cdr:x>
      <cdr:y>0.7559</cdr:y>
    </cdr:to>
    <cdr:sp macro="" textlink="">
      <cdr:nvSpPr>
        <cdr:cNvPr id="91141" name="Text Box 5"/>
        <cdr:cNvSpPr txBox="1">
          <a:spLocks xmlns:a="http://schemas.openxmlformats.org/drawingml/2006/main" noChangeArrowheads="1"/>
        </cdr:cNvSpPr>
      </cdr:nvSpPr>
      <cdr:spPr bwMode="auto">
        <a:xfrm xmlns:a="http://schemas.openxmlformats.org/drawingml/2006/main">
          <a:off x="4381821" y="1463279"/>
          <a:ext cx="439335" cy="184126"/>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square" lIns="27432" tIns="22860" rIns="27432" bIns="0" anchor="t" upright="1"/>
        <a:lstStyle xmlns:a="http://schemas.openxmlformats.org/drawingml/2006/main"/>
        <a:p xmlns:a="http://schemas.openxmlformats.org/drawingml/2006/main">
          <a:pPr algn="ctr" rtl="0">
            <a:defRPr sz="1000"/>
          </a:pPr>
          <a:endParaRPr lang="ro-RO" sz="800" b="1" i="0" u="none" strike="noStrike" baseline="0">
            <a:solidFill>
              <a:srgbClr val="000000"/>
            </a:solidFill>
            <a:latin typeface="Arial"/>
            <a:cs typeface="Arial"/>
          </a:endParaRPr>
        </a:p>
        <a:p xmlns:a="http://schemas.openxmlformats.org/drawingml/2006/main">
          <a:pPr algn="ctr" rtl="0">
            <a:defRPr sz="1000"/>
          </a:pPr>
          <a:endParaRPr lang="ro-RO" sz="800" b="1" i="0" u="none" strike="noStrike" baseline="0">
            <a:solidFill>
              <a:srgbClr val="000000"/>
            </a:solidFill>
            <a:latin typeface="Arial"/>
            <a:cs typeface="Arial"/>
          </a:endParaRPr>
        </a:p>
      </cdr:txBody>
    </cdr:sp>
  </cdr:relSizeAnchor>
  <cdr:relSizeAnchor xmlns:cdr="http://schemas.openxmlformats.org/drawingml/2006/chartDrawing">
    <cdr:from>
      <cdr:x>0.14049</cdr:x>
      <cdr:y>0.5629</cdr:y>
    </cdr:from>
    <cdr:to>
      <cdr:x>0.21658</cdr:x>
      <cdr:y>0.74448</cdr:y>
    </cdr:to>
    <cdr:sp macro="" textlink="">
      <cdr:nvSpPr>
        <cdr:cNvPr id="3" name="TextBox 2"/>
        <cdr:cNvSpPr txBox="1"/>
      </cdr:nvSpPr>
      <cdr:spPr>
        <a:xfrm xmlns:a="http://schemas.openxmlformats.org/drawingml/2006/main">
          <a:off x="857250" y="1457325"/>
          <a:ext cx="466725" cy="47625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ro-RO"/>
        </a:p>
      </cdr:txBody>
    </cdr:sp>
  </cdr:relSizeAnchor>
  <cdr:relSizeAnchor xmlns:cdr="http://schemas.openxmlformats.org/drawingml/2006/chartDrawing">
    <cdr:from>
      <cdr:x>0.14359</cdr:x>
      <cdr:y>0.68714</cdr:y>
    </cdr:from>
    <cdr:to>
      <cdr:x>0.23676</cdr:x>
      <cdr:y>0.84131</cdr:y>
    </cdr:to>
    <cdr:sp macro="" textlink="">
      <cdr:nvSpPr>
        <cdr:cNvPr id="4" name="TextBox 3"/>
        <cdr:cNvSpPr txBox="1"/>
      </cdr:nvSpPr>
      <cdr:spPr>
        <a:xfrm xmlns:a="http://schemas.openxmlformats.org/drawingml/2006/main">
          <a:off x="876273" y="1781185"/>
          <a:ext cx="571514" cy="39052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ro-RO"/>
        </a:p>
      </cdr:txBody>
    </cdr:sp>
  </cdr:relSizeAnchor>
  <cdr:relSizeAnchor xmlns:cdr="http://schemas.openxmlformats.org/drawingml/2006/chartDrawing">
    <cdr:from>
      <cdr:x>0.4398</cdr:x>
      <cdr:y>0.69444</cdr:y>
    </cdr:from>
    <cdr:to>
      <cdr:x>0.53076</cdr:x>
      <cdr:y>0.80852</cdr:y>
    </cdr:to>
    <cdr:sp macro="" textlink="">
      <cdr:nvSpPr>
        <cdr:cNvPr id="5" name="TextBox 1"/>
        <cdr:cNvSpPr txBox="1"/>
      </cdr:nvSpPr>
      <cdr:spPr>
        <a:xfrm xmlns:a="http://schemas.openxmlformats.org/drawingml/2006/main">
          <a:off x="3312368" y="1800200"/>
          <a:ext cx="685069" cy="295728"/>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endParaRPr lang="ro-RO"/>
        </a:p>
      </cdr:txBody>
    </cdr:sp>
  </cdr:relSizeAnchor>
  <cdr:relSizeAnchor xmlns:cdr="http://schemas.openxmlformats.org/drawingml/2006/chartDrawing">
    <cdr:from>
      <cdr:x>0.62323</cdr:x>
      <cdr:y>0.68714</cdr:y>
    </cdr:from>
    <cdr:to>
      <cdr:x>0.71665</cdr:x>
      <cdr:y>0.84131</cdr:y>
    </cdr:to>
    <cdr:sp macro="" textlink="">
      <cdr:nvSpPr>
        <cdr:cNvPr id="6" name="TextBox 1"/>
        <cdr:cNvSpPr txBox="1"/>
      </cdr:nvSpPr>
      <cdr:spPr>
        <a:xfrm xmlns:a="http://schemas.openxmlformats.org/drawingml/2006/main">
          <a:off x="3829050" y="1781175"/>
          <a:ext cx="571500" cy="390525"/>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endParaRPr lang="ro-RO"/>
        </a:p>
      </cdr:txBody>
    </cdr:sp>
  </cdr:relSizeAnchor>
  <cdr:relSizeAnchor xmlns:cdr="http://schemas.openxmlformats.org/drawingml/2006/chartDrawing">
    <cdr:from>
      <cdr:x>0.86605</cdr:x>
      <cdr:y>0.6938</cdr:y>
    </cdr:from>
    <cdr:to>
      <cdr:x>0.9597</cdr:x>
      <cdr:y>0.84916</cdr:y>
    </cdr:to>
    <cdr:sp macro="" textlink="">
      <cdr:nvSpPr>
        <cdr:cNvPr id="7" name="TextBox 1"/>
        <cdr:cNvSpPr txBox="1"/>
      </cdr:nvSpPr>
      <cdr:spPr>
        <a:xfrm xmlns:a="http://schemas.openxmlformats.org/drawingml/2006/main">
          <a:off x="5324494" y="1800235"/>
          <a:ext cx="571453" cy="390521"/>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endParaRPr lang="ro-RO"/>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o-RO"/>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6534D6E-3908-4711-B6CD-6698ED60863A}" type="datetimeFigureOut">
              <a:rPr lang="ro-RO" smtClean="0"/>
              <a:pPr/>
              <a:t>19.01.2018</a:t>
            </a:fld>
            <a:endParaRPr lang="ro-RO"/>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ro-RO"/>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A4DAF69-BD30-49E0-8C4D-CEDCCA4A1C5B}" type="slidenum">
              <a:rPr lang="ro-RO" smtClean="0"/>
              <a:pPr/>
              <a:t>‹#›</a:t>
            </a:fld>
            <a:endParaRPr lang="ro-RO"/>
          </a:p>
        </p:txBody>
      </p:sp>
    </p:spTree>
    <p:extLst>
      <p:ext uri="{BB962C8B-B14F-4D97-AF65-F5344CB8AC3E}">
        <p14:creationId xmlns:p14="http://schemas.microsoft.com/office/powerpoint/2010/main" xmlns="" val="27413748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067ED1-F469-46B1-9BC9-24910FD1B792}" type="datetimeFigureOut">
              <a:rPr lang="en-GB" smtClean="0"/>
              <a:pPr/>
              <a:t>19/01/2018</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97281B0-75A4-4718-AAFD-9FACE0BC1389}" type="slidenum">
              <a:rPr lang="en-GB" smtClean="0"/>
              <a:pPr/>
              <a:t>‹#›</a:t>
            </a:fld>
            <a:endParaRPr lang="en-GB"/>
          </a:p>
        </p:txBody>
      </p:sp>
    </p:spTree>
    <p:extLst>
      <p:ext uri="{BB962C8B-B14F-4D97-AF65-F5344CB8AC3E}">
        <p14:creationId xmlns:p14="http://schemas.microsoft.com/office/powerpoint/2010/main" xmlns="" val="20938989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dirty="0"/>
          </a:p>
        </p:txBody>
      </p:sp>
      <p:sp>
        <p:nvSpPr>
          <p:cNvPr id="4" name="Slide Number Placeholder 3"/>
          <p:cNvSpPr>
            <a:spLocks noGrp="1"/>
          </p:cNvSpPr>
          <p:nvPr>
            <p:ph type="sldNum" sz="quarter" idx="10"/>
          </p:nvPr>
        </p:nvSpPr>
        <p:spPr/>
        <p:txBody>
          <a:bodyPr/>
          <a:lstStyle/>
          <a:p>
            <a:fld id="{397281B0-75A4-4718-AAFD-9FACE0BC1389}" type="slidenum">
              <a:rPr lang="en-GB" smtClean="0"/>
              <a:pPr/>
              <a:t>2</a:t>
            </a:fld>
            <a:endParaRPr lang="en-GB"/>
          </a:p>
        </p:txBody>
      </p:sp>
    </p:spTree>
    <p:extLst>
      <p:ext uri="{BB962C8B-B14F-4D97-AF65-F5344CB8AC3E}">
        <p14:creationId xmlns:p14="http://schemas.microsoft.com/office/powerpoint/2010/main" xmlns="" val="16168975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97281B0-75A4-4718-AAFD-9FACE0BC1389}" type="slidenum">
              <a:rPr lang="en-GB" smtClean="0"/>
              <a:pPr/>
              <a:t>11</a:t>
            </a:fld>
            <a:endParaRPr lang="en-GB"/>
          </a:p>
        </p:txBody>
      </p:sp>
    </p:spTree>
    <p:extLst>
      <p:ext uri="{BB962C8B-B14F-4D97-AF65-F5344CB8AC3E}">
        <p14:creationId xmlns:p14="http://schemas.microsoft.com/office/powerpoint/2010/main" xmlns="" val="18045208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97281B0-75A4-4718-AAFD-9FACE0BC1389}" type="slidenum">
              <a:rPr lang="en-GB" smtClean="0"/>
              <a:pPr/>
              <a:t>12</a:t>
            </a:fld>
            <a:endParaRPr lang="en-GB"/>
          </a:p>
        </p:txBody>
      </p:sp>
    </p:spTree>
    <p:extLst>
      <p:ext uri="{BB962C8B-B14F-4D97-AF65-F5344CB8AC3E}">
        <p14:creationId xmlns:p14="http://schemas.microsoft.com/office/powerpoint/2010/main" xmlns="" val="18045208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97281B0-75A4-4718-AAFD-9FACE0BC1389}" type="slidenum">
              <a:rPr lang="en-GB" smtClean="0"/>
              <a:pPr/>
              <a:t>13</a:t>
            </a:fld>
            <a:endParaRPr lang="en-GB"/>
          </a:p>
        </p:txBody>
      </p:sp>
    </p:spTree>
    <p:extLst>
      <p:ext uri="{BB962C8B-B14F-4D97-AF65-F5344CB8AC3E}">
        <p14:creationId xmlns:p14="http://schemas.microsoft.com/office/powerpoint/2010/main" xmlns="" val="18045208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p:cNvSpPr>
            <a:spLocks noGrp="1" noRot="1" noChangeAspect="1"/>
          </p:cNvSpPr>
          <p:nvPr>
            <p:ph type="sldImg"/>
          </p:nvPr>
        </p:nvSpPr>
        <p:spPr bwMode="auto">
          <a:noFill/>
          <a:ln>
            <a:solidFill>
              <a:srgbClr val="000000"/>
            </a:solidFill>
            <a:miter lim="800000"/>
            <a:headEnd/>
            <a:tailEnd/>
          </a:ln>
        </p:spPr>
      </p:sp>
      <p:sp>
        <p:nvSpPr>
          <p:cNvPr id="4505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ro-RO" smtClean="0">
                <a:ea typeface="맑은 고딕" pitchFamily="34" charset="-127"/>
              </a:rPr>
              <a:t>Influența: unificarea bazelor de date AIO + PMO</a:t>
            </a:r>
            <a:endParaRPr lang="en-GB" smtClean="0">
              <a:ea typeface="맑은 고딕" pitchFamily="34" charset="-127"/>
            </a:endParaRPr>
          </a:p>
        </p:txBody>
      </p:sp>
      <p:sp>
        <p:nvSpPr>
          <p:cNvPr id="450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4C04243-3DD4-44A1-A3BF-4DD8500F8F46}" type="slidenum">
              <a:rPr lang="en-GB">
                <a:ea typeface="맑은 고딕" pitchFamily="34" charset="-127"/>
              </a:rPr>
              <a:pPr fontAlgn="base">
                <a:spcBef>
                  <a:spcPct val="0"/>
                </a:spcBef>
                <a:spcAft>
                  <a:spcPct val="0"/>
                </a:spcAft>
              </a:pPr>
              <a:t>14</a:t>
            </a:fld>
            <a:endParaRPr lang="en-GB">
              <a:ea typeface="맑은 고딕" pitchFamily="34" charset="-127"/>
            </a:endParaRPr>
          </a:p>
        </p:txBody>
      </p:sp>
    </p:spTree>
    <p:extLst>
      <p:ext uri="{BB962C8B-B14F-4D97-AF65-F5344CB8AC3E}">
        <p14:creationId xmlns:p14="http://schemas.microsoft.com/office/powerpoint/2010/main" xmlns="" val="3613835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p:cNvSpPr>
            <a:spLocks noGrp="1" noRot="1" noChangeAspect="1"/>
          </p:cNvSpPr>
          <p:nvPr>
            <p:ph type="sldImg"/>
          </p:nvPr>
        </p:nvSpPr>
        <p:spPr bwMode="auto">
          <a:noFill/>
          <a:ln>
            <a:solidFill>
              <a:srgbClr val="000000"/>
            </a:solidFill>
            <a:miter lim="800000"/>
            <a:headEnd/>
            <a:tailEnd/>
          </a:ln>
        </p:spPr>
      </p:sp>
      <p:sp>
        <p:nvSpPr>
          <p:cNvPr id="471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smtClean="0">
              <a:ea typeface="맑은 고딕" pitchFamily="34" charset="-127"/>
            </a:endParaRPr>
          </a:p>
        </p:txBody>
      </p:sp>
      <p:sp>
        <p:nvSpPr>
          <p:cNvPr id="471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8A8C3E6-9590-4439-8ABD-EDE50ED647EE}" type="slidenum">
              <a:rPr lang="en-GB">
                <a:ea typeface="맑은 고딕" pitchFamily="34" charset="-127"/>
              </a:rPr>
              <a:pPr fontAlgn="base">
                <a:spcBef>
                  <a:spcPct val="0"/>
                </a:spcBef>
                <a:spcAft>
                  <a:spcPct val="0"/>
                </a:spcAft>
              </a:pPr>
              <a:t>15</a:t>
            </a:fld>
            <a:endParaRPr lang="en-GB">
              <a:ea typeface="맑은 고딕" pitchFamily="34" charset="-127"/>
            </a:endParaRPr>
          </a:p>
        </p:txBody>
      </p:sp>
    </p:spTree>
    <p:extLst>
      <p:ext uri="{BB962C8B-B14F-4D97-AF65-F5344CB8AC3E}">
        <p14:creationId xmlns:p14="http://schemas.microsoft.com/office/powerpoint/2010/main" xmlns="" val="14311218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Slide Image Placeholder 1"/>
          <p:cNvSpPr>
            <a:spLocks noGrp="1" noRot="1" noChangeAspect="1"/>
          </p:cNvSpPr>
          <p:nvPr>
            <p:ph type="sldImg"/>
          </p:nvPr>
        </p:nvSpPr>
        <p:spPr bwMode="auto">
          <a:noFill/>
          <a:ln>
            <a:solidFill>
              <a:srgbClr val="000000"/>
            </a:solidFill>
            <a:miter lim="800000"/>
            <a:headEnd/>
            <a:tailEnd/>
          </a:ln>
        </p:spPr>
      </p:sp>
      <p:sp>
        <p:nvSpPr>
          <p:cNvPr id="4915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smtClean="0">
              <a:ea typeface="맑은 고딕" pitchFamily="34" charset="-127"/>
            </a:endParaRPr>
          </a:p>
        </p:txBody>
      </p:sp>
      <p:sp>
        <p:nvSpPr>
          <p:cNvPr id="491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0D545FA-1624-40F2-B2F0-C36A682E607D}" type="slidenum">
              <a:rPr lang="en-GB">
                <a:ea typeface="맑은 고딕" pitchFamily="34" charset="-127"/>
              </a:rPr>
              <a:pPr fontAlgn="base">
                <a:spcBef>
                  <a:spcPct val="0"/>
                </a:spcBef>
                <a:spcAft>
                  <a:spcPct val="0"/>
                </a:spcAft>
              </a:pPr>
              <a:t>16</a:t>
            </a:fld>
            <a:endParaRPr lang="en-GB">
              <a:ea typeface="맑은 고딕" pitchFamily="34" charset="-127"/>
            </a:endParaRPr>
          </a:p>
        </p:txBody>
      </p:sp>
    </p:spTree>
    <p:extLst>
      <p:ext uri="{BB962C8B-B14F-4D97-AF65-F5344CB8AC3E}">
        <p14:creationId xmlns:p14="http://schemas.microsoft.com/office/powerpoint/2010/main" xmlns="" val="297922283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p:cNvSpPr>
            <a:spLocks noGrp="1" noRot="1" noChangeAspect="1"/>
          </p:cNvSpPr>
          <p:nvPr>
            <p:ph type="sldImg"/>
          </p:nvPr>
        </p:nvSpPr>
        <p:spPr bwMode="auto">
          <a:noFill/>
          <a:ln>
            <a:solidFill>
              <a:srgbClr val="000000"/>
            </a:solidFill>
            <a:miter lim="800000"/>
            <a:headEnd/>
            <a:tailEnd/>
          </a:ln>
        </p:spPr>
      </p:sp>
      <p:sp>
        <p:nvSpPr>
          <p:cNvPr id="5120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smtClean="0">
              <a:ea typeface="맑은 고딕" pitchFamily="34" charset="-127"/>
            </a:endParaRPr>
          </a:p>
        </p:txBody>
      </p:sp>
      <p:sp>
        <p:nvSpPr>
          <p:cNvPr id="512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587CBAC-EEE5-4A17-83E7-9DFAC5576D66}" type="slidenum">
              <a:rPr lang="en-GB">
                <a:ea typeface="맑은 고딕" pitchFamily="34" charset="-127"/>
              </a:rPr>
              <a:pPr fontAlgn="base">
                <a:spcBef>
                  <a:spcPct val="0"/>
                </a:spcBef>
                <a:spcAft>
                  <a:spcPct val="0"/>
                </a:spcAft>
              </a:pPr>
              <a:t>17</a:t>
            </a:fld>
            <a:endParaRPr lang="en-GB">
              <a:ea typeface="맑은 고딕" pitchFamily="34" charset="-127"/>
            </a:endParaRPr>
          </a:p>
        </p:txBody>
      </p:sp>
    </p:spTree>
    <p:extLst>
      <p:ext uri="{BB962C8B-B14F-4D97-AF65-F5344CB8AC3E}">
        <p14:creationId xmlns:p14="http://schemas.microsoft.com/office/powerpoint/2010/main" xmlns="" val="42276094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1"/>
          <p:cNvSpPr>
            <a:spLocks noGrp="1" noRot="1" noChangeAspect="1"/>
          </p:cNvSpPr>
          <p:nvPr>
            <p:ph type="sldImg"/>
          </p:nvPr>
        </p:nvSpPr>
        <p:spPr bwMode="auto">
          <a:noFill/>
          <a:ln>
            <a:solidFill>
              <a:srgbClr val="000000"/>
            </a:solidFill>
            <a:miter lim="800000"/>
            <a:headEnd/>
            <a:tailEnd/>
          </a:ln>
        </p:spPr>
      </p:sp>
      <p:sp>
        <p:nvSpPr>
          <p:cNvPr id="5325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smtClean="0">
              <a:ea typeface="맑은 고딕" pitchFamily="34" charset="-127"/>
            </a:endParaRPr>
          </a:p>
        </p:txBody>
      </p:sp>
      <p:sp>
        <p:nvSpPr>
          <p:cNvPr id="5325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AD4DF92-1808-4569-9288-BAC136ED1217}" type="slidenum">
              <a:rPr lang="en-GB">
                <a:ea typeface="맑은 고딕" pitchFamily="34" charset="-127"/>
              </a:rPr>
              <a:pPr fontAlgn="base">
                <a:spcBef>
                  <a:spcPct val="0"/>
                </a:spcBef>
                <a:spcAft>
                  <a:spcPct val="0"/>
                </a:spcAft>
              </a:pPr>
              <a:t>18</a:t>
            </a:fld>
            <a:endParaRPr lang="en-GB">
              <a:ea typeface="맑은 고딕" pitchFamily="34" charset="-127"/>
            </a:endParaRPr>
          </a:p>
        </p:txBody>
      </p:sp>
    </p:spTree>
    <p:extLst>
      <p:ext uri="{BB962C8B-B14F-4D97-AF65-F5344CB8AC3E}">
        <p14:creationId xmlns:p14="http://schemas.microsoft.com/office/powerpoint/2010/main" xmlns="" val="35585888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Image Placeholder 1"/>
          <p:cNvSpPr>
            <a:spLocks noGrp="1" noRot="1" noChangeAspect="1"/>
          </p:cNvSpPr>
          <p:nvPr>
            <p:ph type="sldImg"/>
          </p:nvPr>
        </p:nvSpPr>
        <p:spPr bwMode="auto">
          <a:noFill/>
          <a:ln>
            <a:solidFill>
              <a:srgbClr val="000000"/>
            </a:solidFill>
            <a:miter lim="800000"/>
            <a:headEnd/>
            <a:tailEnd/>
          </a:ln>
        </p:spPr>
      </p:sp>
      <p:sp>
        <p:nvSpPr>
          <p:cNvPr id="5529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smtClean="0">
              <a:ea typeface="맑은 고딕" pitchFamily="34" charset="-127"/>
            </a:endParaRPr>
          </a:p>
        </p:txBody>
      </p:sp>
      <p:sp>
        <p:nvSpPr>
          <p:cNvPr id="5529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3755543-102F-4DC3-99BD-2EE0D62A1E55}" type="slidenum">
              <a:rPr lang="en-GB">
                <a:ea typeface="맑은 고딕" pitchFamily="34" charset="-127"/>
              </a:rPr>
              <a:pPr fontAlgn="base">
                <a:spcBef>
                  <a:spcPct val="0"/>
                </a:spcBef>
                <a:spcAft>
                  <a:spcPct val="0"/>
                </a:spcAft>
              </a:pPr>
              <a:t>19</a:t>
            </a:fld>
            <a:endParaRPr lang="en-GB">
              <a:ea typeface="맑은 고딕" pitchFamily="34" charset="-127"/>
            </a:endParaRPr>
          </a:p>
        </p:txBody>
      </p:sp>
    </p:spTree>
    <p:extLst>
      <p:ext uri="{BB962C8B-B14F-4D97-AF65-F5344CB8AC3E}">
        <p14:creationId xmlns:p14="http://schemas.microsoft.com/office/powerpoint/2010/main" xmlns="" val="275687566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Slide Image Placeholder 1"/>
          <p:cNvSpPr>
            <a:spLocks noGrp="1" noRot="1" noChangeAspect="1"/>
          </p:cNvSpPr>
          <p:nvPr>
            <p:ph type="sldImg"/>
          </p:nvPr>
        </p:nvSpPr>
        <p:spPr bwMode="auto">
          <a:noFill/>
          <a:ln>
            <a:solidFill>
              <a:srgbClr val="000000"/>
            </a:solidFill>
            <a:miter lim="800000"/>
            <a:headEnd/>
            <a:tailEnd/>
          </a:ln>
        </p:spPr>
      </p:sp>
      <p:sp>
        <p:nvSpPr>
          <p:cNvPr id="5734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ea typeface="맑은 고딕" pitchFamily="34" charset="-127"/>
            </a:endParaRPr>
          </a:p>
        </p:txBody>
      </p:sp>
      <p:sp>
        <p:nvSpPr>
          <p:cNvPr id="5734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D704937-68CF-4A61-B2E5-5A1C766C77EE}" type="slidenum">
              <a:rPr lang="en-GB">
                <a:ea typeface="맑은 고딕" pitchFamily="34" charset="-127"/>
              </a:rPr>
              <a:pPr fontAlgn="base">
                <a:spcBef>
                  <a:spcPct val="0"/>
                </a:spcBef>
                <a:spcAft>
                  <a:spcPct val="0"/>
                </a:spcAft>
              </a:pPr>
              <a:t>20</a:t>
            </a:fld>
            <a:endParaRPr lang="en-GB">
              <a:ea typeface="맑은 고딕" pitchFamily="34" charset="-127"/>
            </a:endParaRPr>
          </a:p>
        </p:txBody>
      </p:sp>
    </p:spTree>
    <p:extLst>
      <p:ext uri="{BB962C8B-B14F-4D97-AF65-F5344CB8AC3E}">
        <p14:creationId xmlns:p14="http://schemas.microsoft.com/office/powerpoint/2010/main" xmlns="" val="42421406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97281B0-75A4-4718-AAFD-9FACE0BC1389}" type="slidenum">
              <a:rPr lang="en-GB" smtClean="0"/>
              <a:pPr/>
              <a:t>3</a:t>
            </a:fld>
            <a:endParaRPr lang="en-GB"/>
          </a:p>
        </p:txBody>
      </p:sp>
    </p:spTree>
    <p:extLst>
      <p:ext uri="{BB962C8B-B14F-4D97-AF65-F5344CB8AC3E}">
        <p14:creationId xmlns:p14="http://schemas.microsoft.com/office/powerpoint/2010/main" xmlns="" val="180452084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Slide Image Placeholder 1"/>
          <p:cNvSpPr>
            <a:spLocks noGrp="1" noRot="1" noChangeAspect="1"/>
          </p:cNvSpPr>
          <p:nvPr>
            <p:ph type="sldImg"/>
          </p:nvPr>
        </p:nvSpPr>
        <p:spPr bwMode="auto">
          <a:noFill/>
          <a:ln>
            <a:solidFill>
              <a:srgbClr val="000000"/>
            </a:solidFill>
            <a:miter lim="800000"/>
            <a:headEnd/>
            <a:tailEnd/>
          </a:ln>
        </p:spPr>
      </p:sp>
      <p:sp>
        <p:nvSpPr>
          <p:cNvPr id="5939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smtClean="0">
              <a:ea typeface="맑은 고딕" pitchFamily="34" charset="-127"/>
            </a:endParaRPr>
          </a:p>
        </p:txBody>
      </p:sp>
      <p:sp>
        <p:nvSpPr>
          <p:cNvPr id="5939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6284A38-3A95-4CA7-B95C-CFC3B8CBFE79}" type="slidenum">
              <a:rPr lang="en-GB">
                <a:ea typeface="맑은 고딕" pitchFamily="34" charset="-127"/>
              </a:rPr>
              <a:pPr fontAlgn="base">
                <a:spcBef>
                  <a:spcPct val="0"/>
                </a:spcBef>
                <a:spcAft>
                  <a:spcPct val="0"/>
                </a:spcAft>
              </a:pPr>
              <a:t>21</a:t>
            </a:fld>
            <a:endParaRPr lang="en-GB">
              <a:ea typeface="맑은 고딕" pitchFamily="34" charset="-127"/>
            </a:endParaRPr>
          </a:p>
        </p:txBody>
      </p:sp>
    </p:spTree>
    <p:extLst>
      <p:ext uri="{BB962C8B-B14F-4D97-AF65-F5344CB8AC3E}">
        <p14:creationId xmlns:p14="http://schemas.microsoft.com/office/powerpoint/2010/main" xmlns="" val="311712701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Slide Image Placeholder 1"/>
          <p:cNvSpPr>
            <a:spLocks noGrp="1" noRot="1" noChangeAspect="1"/>
          </p:cNvSpPr>
          <p:nvPr>
            <p:ph type="sldImg"/>
          </p:nvPr>
        </p:nvSpPr>
        <p:spPr bwMode="auto">
          <a:noFill/>
          <a:ln>
            <a:solidFill>
              <a:srgbClr val="000000"/>
            </a:solidFill>
            <a:miter lim="800000"/>
            <a:headEnd/>
            <a:tailEnd/>
          </a:ln>
        </p:spPr>
      </p:sp>
      <p:sp>
        <p:nvSpPr>
          <p:cNvPr id="6144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ro-RO" smtClean="0">
                <a:ea typeface="맑은 고딕" pitchFamily="34" charset="-127"/>
              </a:rPr>
              <a:t>2,4 mil euro facilitati cumulate</a:t>
            </a:r>
          </a:p>
          <a:p>
            <a:pPr>
              <a:spcBef>
                <a:spcPct val="0"/>
              </a:spcBef>
            </a:pPr>
            <a:r>
              <a:rPr lang="ro-RO" smtClean="0">
                <a:ea typeface="맑은 고딕" pitchFamily="34" charset="-127"/>
              </a:rPr>
              <a:t>950 mil euro investitii in cladiri</a:t>
            </a:r>
            <a:endParaRPr lang="en-GB" smtClean="0">
              <a:ea typeface="맑은 고딕" pitchFamily="34" charset="-127"/>
            </a:endParaRPr>
          </a:p>
        </p:txBody>
      </p:sp>
      <p:sp>
        <p:nvSpPr>
          <p:cNvPr id="6144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197115A-D64F-47FD-9AC3-70C38ACE459E}" type="slidenum">
              <a:rPr lang="en-GB">
                <a:ea typeface="맑은 고딕" pitchFamily="34" charset="-127"/>
              </a:rPr>
              <a:pPr fontAlgn="base">
                <a:spcBef>
                  <a:spcPct val="0"/>
                </a:spcBef>
                <a:spcAft>
                  <a:spcPct val="0"/>
                </a:spcAft>
              </a:pPr>
              <a:t>22</a:t>
            </a:fld>
            <a:endParaRPr lang="en-GB">
              <a:ea typeface="맑은 고딕" pitchFamily="34" charset="-127"/>
            </a:endParaRPr>
          </a:p>
        </p:txBody>
      </p:sp>
    </p:spTree>
    <p:extLst>
      <p:ext uri="{BB962C8B-B14F-4D97-AF65-F5344CB8AC3E}">
        <p14:creationId xmlns:p14="http://schemas.microsoft.com/office/powerpoint/2010/main" xmlns="" val="151970725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97281B0-75A4-4718-AAFD-9FACE0BC1389}" type="slidenum">
              <a:rPr lang="en-GB" smtClean="0"/>
              <a:pPr/>
              <a:t>23</a:t>
            </a:fld>
            <a:endParaRPr lang="en-GB"/>
          </a:p>
        </p:txBody>
      </p:sp>
    </p:spTree>
    <p:extLst>
      <p:ext uri="{BB962C8B-B14F-4D97-AF65-F5344CB8AC3E}">
        <p14:creationId xmlns:p14="http://schemas.microsoft.com/office/powerpoint/2010/main" xmlns="" val="180452084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Image Placeholder 1"/>
          <p:cNvSpPr>
            <a:spLocks noGrp="1" noRot="1" noChangeAspect="1"/>
          </p:cNvSpPr>
          <p:nvPr>
            <p:ph type="sldImg"/>
          </p:nvPr>
        </p:nvSpPr>
        <p:spPr bwMode="auto">
          <a:noFill/>
          <a:ln>
            <a:solidFill>
              <a:srgbClr val="000000"/>
            </a:solidFill>
            <a:miter lim="800000"/>
            <a:headEnd/>
            <a:tailEnd/>
          </a:ln>
        </p:spPr>
      </p:sp>
      <p:sp>
        <p:nvSpPr>
          <p:cNvPr id="6349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smtClean="0">
              <a:ea typeface="맑은 고딕" pitchFamily="34" charset="-127"/>
            </a:endParaRPr>
          </a:p>
        </p:txBody>
      </p:sp>
      <p:sp>
        <p:nvSpPr>
          <p:cNvPr id="6349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D598865-3F6B-4667-97EE-79D0F0630AFB}" type="slidenum">
              <a:rPr lang="en-GB">
                <a:ea typeface="맑은 고딕" pitchFamily="34" charset="-127"/>
              </a:rPr>
              <a:pPr fontAlgn="base">
                <a:spcBef>
                  <a:spcPct val="0"/>
                </a:spcBef>
                <a:spcAft>
                  <a:spcPct val="0"/>
                </a:spcAft>
              </a:pPr>
              <a:t>24</a:t>
            </a:fld>
            <a:endParaRPr lang="en-GB">
              <a:ea typeface="맑은 고딕" pitchFamily="34" charset="-127"/>
            </a:endParaRPr>
          </a:p>
        </p:txBody>
      </p:sp>
    </p:spTree>
    <p:extLst>
      <p:ext uri="{BB962C8B-B14F-4D97-AF65-F5344CB8AC3E}">
        <p14:creationId xmlns:p14="http://schemas.microsoft.com/office/powerpoint/2010/main" xmlns="" val="408286646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97281B0-75A4-4718-AAFD-9FACE0BC1389}" type="slidenum">
              <a:rPr lang="en-GB" smtClean="0"/>
              <a:pPr/>
              <a:t>25</a:t>
            </a:fld>
            <a:endParaRPr lang="en-GB"/>
          </a:p>
        </p:txBody>
      </p:sp>
    </p:spTree>
    <p:extLst>
      <p:ext uri="{BB962C8B-B14F-4D97-AF65-F5344CB8AC3E}">
        <p14:creationId xmlns:p14="http://schemas.microsoft.com/office/powerpoint/2010/main" xmlns="" val="18045208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97281B0-75A4-4718-AAFD-9FACE0BC1389}" type="slidenum">
              <a:rPr lang="en-GB" smtClean="0"/>
              <a:pPr/>
              <a:t>4</a:t>
            </a:fld>
            <a:endParaRPr lang="en-GB"/>
          </a:p>
        </p:txBody>
      </p:sp>
    </p:spTree>
    <p:extLst>
      <p:ext uri="{BB962C8B-B14F-4D97-AF65-F5344CB8AC3E}">
        <p14:creationId xmlns:p14="http://schemas.microsoft.com/office/powerpoint/2010/main" xmlns="" val="24068148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97281B0-75A4-4718-AAFD-9FACE0BC1389}" type="slidenum">
              <a:rPr lang="en-GB" smtClean="0"/>
              <a:pPr/>
              <a:t>5</a:t>
            </a:fld>
            <a:endParaRPr lang="en-GB"/>
          </a:p>
        </p:txBody>
      </p:sp>
    </p:spTree>
    <p:extLst>
      <p:ext uri="{BB962C8B-B14F-4D97-AF65-F5344CB8AC3E}">
        <p14:creationId xmlns:p14="http://schemas.microsoft.com/office/powerpoint/2010/main" xmlns="" val="18045208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97281B0-75A4-4718-AAFD-9FACE0BC1389}" type="slidenum">
              <a:rPr lang="en-GB" smtClean="0"/>
              <a:pPr/>
              <a:t>6</a:t>
            </a:fld>
            <a:endParaRPr lang="en-GB"/>
          </a:p>
        </p:txBody>
      </p:sp>
    </p:spTree>
    <p:extLst>
      <p:ext uri="{BB962C8B-B14F-4D97-AF65-F5344CB8AC3E}">
        <p14:creationId xmlns:p14="http://schemas.microsoft.com/office/powerpoint/2010/main" xmlns="" val="18045208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97281B0-75A4-4718-AAFD-9FACE0BC1389}" type="slidenum">
              <a:rPr lang="en-GB" smtClean="0"/>
              <a:pPr/>
              <a:t>7</a:t>
            </a:fld>
            <a:endParaRPr lang="en-GB"/>
          </a:p>
        </p:txBody>
      </p:sp>
    </p:spTree>
    <p:extLst>
      <p:ext uri="{BB962C8B-B14F-4D97-AF65-F5344CB8AC3E}">
        <p14:creationId xmlns:p14="http://schemas.microsoft.com/office/powerpoint/2010/main" xmlns="" val="18045208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97281B0-75A4-4718-AAFD-9FACE0BC1389}" type="slidenum">
              <a:rPr lang="en-GB" smtClean="0"/>
              <a:pPr/>
              <a:t>8</a:t>
            </a:fld>
            <a:endParaRPr lang="en-GB"/>
          </a:p>
        </p:txBody>
      </p:sp>
    </p:spTree>
    <p:extLst>
      <p:ext uri="{BB962C8B-B14F-4D97-AF65-F5344CB8AC3E}">
        <p14:creationId xmlns:p14="http://schemas.microsoft.com/office/powerpoint/2010/main" xmlns="" val="18045208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o-RO" dirty="0" smtClean="0"/>
              <a:t>Cea mai mare sumă alocată din veniturile proprii pentru investiții</a:t>
            </a:r>
          </a:p>
          <a:p>
            <a:endParaRPr lang="en-GB" dirty="0"/>
          </a:p>
        </p:txBody>
      </p:sp>
      <p:sp>
        <p:nvSpPr>
          <p:cNvPr id="4" name="Slide Number Placeholder 3"/>
          <p:cNvSpPr>
            <a:spLocks noGrp="1"/>
          </p:cNvSpPr>
          <p:nvPr>
            <p:ph type="sldNum" sz="quarter" idx="10"/>
          </p:nvPr>
        </p:nvSpPr>
        <p:spPr/>
        <p:txBody>
          <a:bodyPr/>
          <a:lstStyle/>
          <a:p>
            <a:fld id="{397281B0-75A4-4718-AAFD-9FACE0BC1389}" type="slidenum">
              <a:rPr lang="en-GB" smtClean="0"/>
              <a:pPr/>
              <a:t>9</a:t>
            </a:fld>
            <a:endParaRPr lang="en-GB"/>
          </a:p>
        </p:txBody>
      </p:sp>
    </p:spTree>
    <p:extLst>
      <p:ext uri="{BB962C8B-B14F-4D97-AF65-F5344CB8AC3E}">
        <p14:creationId xmlns:p14="http://schemas.microsoft.com/office/powerpoint/2010/main" xmlns="" val="18045208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97281B0-75A4-4718-AAFD-9FACE0BC1389}" type="slidenum">
              <a:rPr lang="en-GB" smtClean="0"/>
              <a:pPr/>
              <a:t>10</a:t>
            </a:fld>
            <a:endParaRPr lang="en-GB"/>
          </a:p>
        </p:txBody>
      </p:sp>
    </p:spTree>
    <p:extLst>
      <p:ext uri="{BB962C8B-B14F-4D97-AF65-F5344CB8AC3E}">
        <p14:creationId xmlns:p14="http://schemas.microsoft.com/office/powerpoint/2010/main" xmlns="" val="18045208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20324166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DCCD61-643D-44A5-A450-3A42A50CBC1E}" type="datetimeFigureOut">
              <a:rPr lang="en-US" smtClean="0"/>
              <a:pPr/>
              <a:t>1/19/2018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A2F0832-F084-422D-97D1-AF848F4F2C34}" type="slidenum">
              <a:rPr lang="en-US" smtClean="0"/>
              <a:pPr/>
              <a:t>‹#›</a:t>
            </a:fld>
            <a:endParaRPr lang="en-US"/>
          </a:p>
        </p:txBody>
      </p:sp>
    </p:spTree>
    <p:extLst>
      <p:ext uri="{BB962C8B-B14F-4D97-AF65-F5344CB8AC3E}">
        <p14:creationId xmlns:p14="http://schemas.microsoft.com/office/powerpoint/2010/main" xmlns="" val="962918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DCCD61-643D-44A5-A450-3A42A50CBC1E}" type="datetimeFigureOut">
              <a:rPr lang="en-US" smtClean="0"/>
              <a:pPr/>
              <a:t>1/19/2018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2F0832-F084-422D-97D1-AF848F4F2C34}" type="slidenum">
              <a:rPr lang="en-US" smtClean="0"/>
              <a:pPr/>
              <a:t>‹#›</a:t>
            </a:fld>
            <a:endParaRPr lang="en-US"/>
          </a:p>
        </p:txBody>
      </p:sp>
    </p:spTree>
    <p:extLst>
      <p:ext uri="{BB962C8B-B14F-4D97-AF65-F5344CB8AC3E}">
        <p14:creationId xmlns:p14="http://schemas.microsoft.com/office/powerpoint/2010/main" xmlns="" val="1296884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DCCD61-643D-44A5-A450-3A42A50CBC1E}" type="datetimeFigureOut">
              <a:rPr lang="en-US" smtClean="0"/>
              <a:pPr/>
              <a:t>1/19/2018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2F0832-F084-422D-97D1-AF848F4F2C34}" type="slidenum">
              <a:rPr lang="en-US" smtClean="0"/>
              <a:pPr/>
              <a:t>‹#›</a:t>
            </a:fld>
            <a:endParaRPr lang="en-US"/>
          </a:p>
        </p:txBody>
      </p:sp>
    </p:spTree>
    <p:extLst>
      <p:ext uri="{BB962C8B-B14F-4D97-AF65-F5344CB8AC3E}">
        <p14:creationId xmlns:p14="http://schemas.microsoft.com/office/powerpoint/2010/main" xmlns="" val="29870350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DCCD61-643D-44A5-A450-3A42A50CBC1E}" type="datetimeFigureOut">
              <a:rPr lang="en-US" smtClean="0"/>
              <a:pPr/>
              <a:t>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2F0832-F084-422D-97D1-AF848F4F2C34}" type="slidenum">
              <a:rPr lang="en-US" smtClean="0"/>
              <a:pPr/>
              <a:t>‹#›</a:t>
            </a:fld>
            <a:endParaRPr lang="en-US"/>
          </a:p>
        </p:txBody>
      </p:sp>
    </p:spTree>
    <p:extLst>
      <p:ext uri="{BB962C8B-B14F-4D97-AF65-F5344CB8AC3E}">
        <p14:creationId xmlns:p14="http://schemas.microsoft.com/office/powerpoint/2010/main" xmlns="" val="1792374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DCCD61-643D-44A5-A450-3A42A50CBC1E}" type="datetimeFigureOut">
              <a:rPr lang="en-US" smtClean="0"/>
              <a:pPr/>
              <a:t>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2F0832-F084-422D-97D1-AF848F4F2C34}" type="slidenum">
              <a:rPr lang="en-US" smtClean="0"/>
              <a:pPr/>
              <a:t>‹#›</a:t>
            </a:fld>
            <a:endParaRPr lang="en-US"/>
          </a:p>
        </p:txBody>
      </p:sp>
    </p:spTree>
    <p:extLst>
      <p:ext uri="{BB962C8B-B14F-4D97-AF65-F5344CB8AC3E}">
        <p14:creationId xmlns:p14="http://schemas.microsoft.com/office/powerpoint/2010/main" xmlns="" val="3962857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16778"/>
            <a:ext cx="9144000" cy="1069514"/>
          </a:xfrm>
          <a:prstGeom prst="rect">
            <a:avLst/>
          </a:prstGeom>
        </p:spPr>
        <p:txBody>
          <a:bodyPr anchor="ctr"/>
          <a:lstStyle>
            <a:lvl1pPr>
              <a:defRPr b="1" baseline="0">
                <a:solidFill>
                  <a:schemeClr val="tx1">
                    <a:lumMod val="75000"/>
                    <a:lumOff val="25000"/>
                  </a:schemeClr>
                </a:solidFill>
                <a:latin typeface="Arial" pitchFamily="34" charset="0"/>
                <a:cs typeface="Arial" pitchFamily="34" charset="0"/>
              </a:defRPr>
            </a:lvl1pPr>
          </a:lstStyle>
          <a:p>
            <a:r>
              <a:rPr lang="en-US" altLang="ko-KR" dirty="0" smtClean="0"/>
              <a:t> Free PPT _ Click to add title</a:t>
            </a:r>
            <a:endParaRPr lang="ko-KR" altLang="en-US" dirty="0"/>
          </a:p>
        </p:txBody>
      </p:sp>
      <p:sp>
        <p:nvSpPr>
          <p:cNvPr id="3" name="Content Placeholder 2"/>
          <p:cNvSpPr>
            <a:spLocks noGrp="1"/>
          </p:cNvSpPr>
          <p:nvPr>
            <p:ph idx="1"/>
          </p:nvPr>
        </p:nvSpPr>
        <p:spPr>
          <a:xfrm>
            <a:off x="457200" y="1600201"/>
            <a:ext cx="8229600" cy="460648"/>
          </a:xfrm>
          <a:prstGeom prst="rect">
            <a:avLst/>
          </a:prstGeom>
        </p:spPr>
        <p:txBody>
          <a:bodyPr anchor="ctr"/>
          <a:lstStyle>
            <a:lvl1pPr marL="0" indent="0">
              <a:buNone/>
              <a:defRPr sz="2000">
                <a:solidFill>
                  <a:schemeClr val="tx1">
                    <a:lumMod val="75000"/>
                    <a:lumOff val="25000"/>
                  </a:schemeClr>
                </a:solidFill>
                <a:latin typeface="Arial" pitchFamily="34" charset="0"/>
                <a:cs typeface="Arial" pitchFamily="34" charset="0"/>
              </a:defRPr>
            </a:lvl1pPr>
          </a:lstStyle>
          <a:p>
            <a:pPr lvl="0"/>
            <a:r>
              <a:rPr lang="en-US" altLang="ko-KR" dirty="0" smtClean="0"/>
              <a:t>Click to edit Master text styles</a:t>
            </a:r>
          </a:p>
        </p:txBody>
      </p:sp>
      <p:sp>
        <p:nvSpPr>
          <p:cNvPr id="4" name="Content Placeholder 2"/>
          <p:cNvSpPr>
            <a:spLocks noGrp="1"/>
          </p:cNvSpPr>
          <p:nvPr>
            <p:ph idx="10"/>
          </p:nvPr>
        </p:nvSpPr>
        <p:spPr>
          <a:xfrm>
            <a:off x="467544" y="2276872"/>
            <a:ext cx="8229600" cy="3600400"/>
          </a:xfrm>
          <a:prstGeom prst="rect">
            <a:avLst/>
          </a:prstGeom>
        </p:spPr>
        <p:txBody>
          <a:bodyPr lIns="396000" anchor="t"/>
          <a:lstStyle>
            <a:lvl1pPr marL="0" indent="0">
              <a:buNone/>
              <a:defRPr sz="1400">
                <a:solidFill>
                  <a:schemeClr val="tx1">
                    <a:lumMod val="75000"/>
                    <a:lumOff val="25000"/>
                  </a:schemeClr>
                </a:solidFill>
                <a:latin typeface="Arial" pitchFamily="34" charset="0"/>
                <a:cs typeface="Arial" pitchFamily="34" charset="0"/>
              </a:defRPr>
            </a:lvl1pPr>
          </a:lstStyle>
          <a:p>
            <a:pPr lvl="0"/>
            <a:r>
              <a:rPr lang="en-US" altLang="ko-KR" dirty="0" smtClean="0"/>
              <a:t>Click to edit Master text styles</a:t>
            </a:r>
          </a:p>
        </p:txBody>
      </p:sp>
    </p:spTree>
    <p:extLst>
      <p:ext uri="{BB962C8B-B14F-4D97-AF65-F5344CB8AC3E}">
        <p14:creationId xmlns:p14="http://schemas.microsoft.com/office/powerpoint/2010/main" xmlns="" val="3694015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619672" y="0"/>
            <a:ext cx="7524328" cy="1069514"/>
          </a:xfrm>
          <a:prstGeom prst="rect">
            <a:avLst/>
          </a:prstGeom>
        </p:spPr>
        <p:txBody>
          <a:bodyPr anchor="ctr"/>
          <a:lstStyle>
            <a:lvl1pPr>
              <a:defRPr b="1" baseline="0">
                <a:solidFill>
                  <a:schemeClr val="tx1">
                    <a:lumMod val="75000"/>
                    <a:lumOff val="25000"/>
                  </a:schemeClr>
                </a:solidFill>
                <a:latin typeface="Arial" pitchFamily="34" charset="0"/>
                <a:cs typeface="Arial" pitchFamily="34" charset="0"/>
              </a:defRPr>
            </a:lvl1pPr>
          </a:lstStyle>
          <a:p>
            <a:r>
              <a:rPr lang="en-US" altLang="ko-KR" dirty="0" smtClean="0"/>
              <a:t>Free PPT _ Click to add title</a:t>
            </a:r>
            <a:endParaRPr lang="ko-KR" altLang="en-US" dirty="0"/>
          </a:p>
        </p:txBody>
      </p:sp>
      <p:sp>
        <p:nvSpPr>
          <p:cNvPr id="4" name="Content Placeholder 2"/>
          <p:cNvSpPr>
            <a:spLocks noGrp="1"/>
          </p:cNvSpPr>
          <p:nvPr>
            <p:ph idx="1"/>
          </p:nvPr>
        </p:nvSpPr>
        <p:spPr>
          <a:xfrm>
            <a:off x="2123728" y="1268760"/>
            <a:ext cx="6563072" cy="460648"/>
          </a:xfrm>
          <a:prstGeom prst="rect">
            <a:avLst/>
          </a:prstGeom>
        </p:spPr>
        <p:txBody>
          <a:bodyPr anchor="ctr"/>
          <a:lstStyle>
            <a:lvl1pPr marL="0" indent="0">
              <a:buNone/>
              <a:defRPr sz="2000">
                <a:solidFill>
                  <a:schemeClr val="tx1">
                    <a:lumMod val="75000"/>
                    <a:lumOff val="25000"/>
                  </a:schemeClr>
                </a:solidFill>
                <a:latin typeface="Arial" pitchFamily="34" charset="0"/>
                <a:cs typeface="Arial" pitchFamily="34" charset="0"/>
              </a:defRPr>
            </a:lvl1pPr>
          </a:lstStyle>
          <a:p>
            <a:pPr lvl="0"/>
            <a:r>
              <a:rPr lang="en-US" altLang="ko-KR" dirty="0" smtClean="0"/>
              <a:t>Click to edit Master text styles</a:t>
            </a:r>
          </a:p>
        </p:txBody>
      </p:sp>
      <p:sp>
        <p:nvSpPr>
          <p:cNvPr id="5" name="Content Placeholder 2"/>
          <p:cNvSpPr>
            <a:spLocks noGrp="1"/>
          </p:cNvSpPr>
          <p:nvPr>
            <p:ph idx="10"/>
          </p:nvPr>
        </p:nvSpPr>
        <p:spPr>
          <a:xfrm>
            <a:off x="2134072" y="1844824"/>
            <a:ext cx="6563072" cy="4147865"/>
          </a:xfrm>
          <a:prstGeom prst="rect">
            <a:avLst/>
          </a:prstGeom>
        </p:spPr>
        <p:txBody>
          <a:bodyPr lIns="396000" anchor="t"/>
          <a:lstStyle>
            <a:lvl1pPr marL="0" indent="0">
              <a:buNone/>
              <a:defRPr sz="1400">
                <a:solidFill>
                  <a:schemeClr val="tx1">
                    <a:lumMod val="75000"/>
                    <a:lumOff val="25000"/>
                  </a:schemeClr>
                </a:solidFill>
              </a:defRPr>
            </a:lvl1pPr>
          </a:lstStyle>
          <a:p>
            <a:pPr lvl="0"/>
            <a:r>
              <a:rPr lang="en-US" altLang="ko-KR" dirty="0" smtClean="0"/>
              <a:t>Click to edit Master text styles</a:t>
            </a:r>
          </a:p>
        </p:txBody>
      </p:sp>
    </p:spTree>
    <p:extLst>
      <p:ext uri="{BB962C8B-B14F-4D97-AF65-F5344CB8AC3E}">
        <p14:creationId xmlns:p14="http://schemas.microsoft.com/office/powerpoint/2010/main" xmlns="" val="23268185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8DCCD61-643D-44A5-A450-3A42A50CBC1E}" type="datetimeFigureOut">
              <a:rPr lang="en-US" smtClean="0"/>
              <a:pPr/>
              <a:t>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2F0832-F084-422D-97D1-AF848F4F2C34}" type="slidenum">
              <a:rPr lang="en-US" smtClean="0"/>
              <a:pPr/>
              <a:t>‹#›</a:t>
            </a:fld>
            <a:endParaRPr lang="en-US"/>
          </a:p>
        </p:txBody>
      </p:sp>
    </p:spTree>
    <p:extLst>
      <p:ext uri="{BB962C8B-B14F-4D97-AF65-F5344CB8AC3E}">
        <p14:creationId xmlns:p14="http://schemas.microsoft.com/office/powerpoint/2010/main" xmlns="" val="16560869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DCCD61-643D-44A5-A450-3A42A50CBC1E}" type="datetimeFigureOut">
              <a:rPr lang="en-US" smtClean="0"/>
              <a:pPr/>
              <a:t>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2F0832-F084-422D-97D1-AF848F4F2C34}" type="slidenum">
              <a:rPr lang="en-US" smtClean="0"/>
              <a:pPr/>
              <a:t>‹#›</a:t>
            </a:fld>
            <a:endParaRPr lang="en-US"/>
          </a:p>
        </p:txBody>
      </p:sp>
    </p:spTree>
    <p:extLst>
      <p:ext uri="{BB962C8B-B14F-4D97-AF65-F5344CB8AC3E}">
        <p14:creationId xmlns:p14="http://schemas.microsoft.com/office/powerpoint/2010/main" xmlns="" val="924286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8DCCD61-643D-44A5-A450-3A42A50CBC1E}" type="datetimeFigureOut">
              <a:rPr lang="en-US" smtClean="0"/>
              <a:pPr/>
              <a:t>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2F0832-F084-422D-97D1-AF848F4F2C34}" type="slidenum">
              <a:rPr lang="en-US" smtClean="0"/>
              <a:pPr/>
              <a:t>‹#›</a:t>
            </a:fld>
            <a:endParaRPr lang="en-US"/>
          </a:p>
        </p:txBody>
      </p:sp>
    </p:spTree>
    <p:extLst>
      <p:ext uri="{BB962C8B-B14F-4D97-AF65-F5344CB8AC3E}">
        <p14:creationId xmlns:p14="http://schemas.microsoft.com/office/powerpoint/2010/main" xmlns="" val="3277933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8DCCD61-643D-44A5-A450-3A42A50CBC1E}" type="datetimeFigureOut">
              <a:rPr lang="en-US" smtClean="0"/>
              <a:pPr/>
              <a:t>1/19/2018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2F0832-F084-422D-97D1-AF848F4F2C34}" type="slidenum">
              <a:rPr lang="en-US" smtClean="0"/>
              <a:pPr/>
              <a:t>‹#›</a:t>
            </a:fld>
            <a:endParaRPr lang="en-US"/>
          </a:p>
        </p:txBody>
      </p:sp>
    </p:spTree>
    <p:extLst>
      <p:ext uri="{BB962C8B-B14F-4D97-AF65-F5344CB8AC3E}">
        <p14:creationId xmlns:p14="http://schemas.microsoft.com/office/powerpoint/2010/main" xmlns="" val="7787904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8DCCD61-643D-44A5-A450-3A42A50CBC1E}" type="datetimeFigureOut">
              <a:rPr lang="en-US" smtClean="0"/>
              <a:pPr/>
              <a:t>1/19/2018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2F0832-F084-422D-97D1-AF848F4F2C34}" type="slidenum">
              <a:rPr lang="en-US" smtClean="0"/>
              <a:pPr/>
              <a:t>‹#›</a:t>
            </a:fld>
            <a:endParaRPr lang="en-US"/>
          </a:p>
        </p:txBody>
      </p:sp>
    </p:spTree>
    <p:extLst>
      <p:ext uri="{BB962C8B-B14F-4D97-AF65-F5344CB8AC3E}">
        <p14:creationId xmlns:p14="http://schemas.microsoft.com/office/powerpoint/2010/main" xmlns="" val="29198114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8DCCD61-643D-44A5-A450-3A42A50CBC1E}" type="datetimeFigureOut">
              <a:rPr lang="en-US" smtClean="0"/>
              <a:pPr/>
              <a:t>1/19/2018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A2F0832-F084-422D-97D1-AF848F4F2C34}" type="slidenum">
              <a:rPr lang="en-US" smtClean="0"/>
              <a:pPr/>
              <a:t>‹#›</a:t>
            </a:fld>
            <a:endParaRPr lang="en-US"/>
          </a:p>
        </p:txBody>
      </p:sp>
    </p:spTree>
    <p:extLst>
      <p:ext uri="{BB962C8B-B14F-4D97-AF65-F5344CB8AC3E}">
        <p14:creationId xmlns:p14="http://schemas.microsoft.com/office/powerpoint/2010/main" xmlns="" val="181811987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4373382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Lst>
  <p:txStyles>
    <p:titleStyle>
      <a:lvl1pPr algn="l" defTabSz="914400" rtl="0" eaLnBrk="1" latinLnBrk="1" hangingPunct="1">
        <a:spcBef>
          <a:spcPct val="0"/>
        </a:spcBef>
        <a:buNone/>
        <a:defRPr sz="4000" b="1" kern="1200">
          <a:solidFill>
            <a:schemeClr val="tx1"/>
          </a:solidFill>
          <a:latin typeface="Arial" pitchFamily="34" charset="0"/>
          <a:ea typeface="+mj-ea"/>
          <a:cs typeface="Arial" pitchFamily="34" charset="0"/>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DCCD61-643D-44A5-A450-3A42A50CBC1E}" type="datetimeFigureOut">
              <a:rPr lang="en-US" smtClean="0"/>
              <a:pPr/>
              <a:t>1/19/2018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2F0832-F084-422D-97D1-AF848F4F2C34}" type="slidenum">
              <a:rPr lang="en-US" smtClean="0"/>
              <a:pPr/>
              <a:t>‹#›</a:t>
            </a:fld>
            <a:endParaRPr lang="en-US"/>
          </a:p>
        </p:txBody>
      </p:sp>
    </p:spTree>
    <p:extLst>
      <p:ext uri="{BB962C8B-B14F-4D97-AF65-F5344CB8AC3E}">
        <p14:creationId xmlns:p14="http://schemas.microsoft.com/office/powerpoint/2010/main" xmlns="" val="328635735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8.emf"/><Relationship Id="rId5" Type="http://schemas.openxmlformats.org/officeDocument/2006/relationships/image" Target="../media/image7.emf"/><Relationship Id="rId4" Type="http://schemas.openxmlformats.org/officeDocument/2006/relationships/image" Target="../media/image6.emf"/></Relationships>
</file>

<file path=ppt/slides/_rels/slide16.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0.emf"/></Relationships>
</file>

<file path=ppt/slides/_rels/slide17.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2.emf"/></Relationships>
</file>

<file path=ppt/slides/_rels/slide18.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4.emf"/></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6.emf"/></Relationships>
</file>

<file path=ppt/slides/_rels/slide2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18.emf"/></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chart" Target="../charts/chart4.xml"/></Relationships>
</file>

<file path=ppt/slides/_rels/slide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chart" Target="../charts/char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67544" y="1205879"/>
            <a:ext cx="4788024" cy="461665"/>
          </a:xfrm>
          <a:prstGeom prst="rect">
            <a:avLst/>
          </a:prstGeom>
          <a:noFill/>
        </p:spPr>
        <p:txBody>
          <a:bodyPr wrap="square">
            <a:spAutoFit/>
          </a:bodyPr>
          <a:lstStyle/>
          <a:p>
            <a:pPr fontAlgn="auto">
              <a:spcBef>
                <a:spcPts val="0"/>
              </a:spcBef>
              <a:spcAft>
                <a:spcPts val="0"/>
              </a:spcAft>
              <a:defRPr/>
            </a:pPr>
            <a:r>
              <a:rPr lang="ro-RO" altLang="ko-KR" sz="2400" b="1" dirty="0" smtClean="0">
                <a:solidFill>
                  <a:srgbClr val="C00000"/>
                </a:solidFill>
                <a:latin typeface="Arial" pitchFamily="34" charset="0"/>
                <a:cs typeface="Arial" pitchFamily="34" charset="0"/>
              </a:rPr>
              <a:t>DIRECȚIA ECONOMICĂ 2017</a:t>
            </a:r>
            <a:endParaRPr lang="en-US" altLang="ko-KR" sz="2400" b="1" dirty="0">
              <a:solidFill>
                <a:srgbClr val="C00000"/>
              </a:solidFill>
              <a:latin typeface="Arial" pitchFamily="34" charset="0"/>
              <a:cs typeface="Arial" pitchFamily="34" charset="0"/>
            </a:endParaRPr>
          </a:p>
        </p:txBody>
      </p:sp>
      <p:sp>
        <p:nvSpPr>
          <p:cNvPr id="5" name="TextBox 1"/>
          <p:cNvSpPr txBox="1">
            <a:spLocks noChangeArrowheads="1"/>
          </p:cNvSpPr>
          <p:nvPr/>
        </p:nvSpPr>
        <p:spPr bwMode="auto">
          <a:xfrm>
            <a:off x="467544" y="620688"/>
            <a:ext cx="5796136" cy="584775"/>
          </a:xfrm>
          <a:prstGeom prst="rect">
            <a:avLst/>
          </a:prstGeom>
          <a:noFill/>
          <a:ln w="9525">
            <a:noFill/>
            <a:miter lim="800000"/>
            <a:headEnd/>
            <a:tailEnd/>
          </a:ln>
        </p:spPr>
        <p:txBody>
          <a:bodyPr wrap="square">
            <a:spAutoFit/>
          </a:bodyPr>
          <a:lstStyle/>
          <a:p>
            <a:r>
              <a:rPr lang="en-US" altLang="ko-KR" sz="3200" b="1" u="sng" dirty="0" smtClean="0">
                <a:solidFill>
                  <a:schemeClr val="tx1">
                    <a:lumMod val="75000"/>
                    <a:lumOff val="25000"/>
                  </a:schemeClr>
                </a:solidFill>
                <a:latin typeface="Arial" pitchFamily="34" charset="0"/>
                <a:ea typeface="맑은 고딕" pitchFamily="50" charset="-127"/>
                <a:cs typeface="Arial" pitchFamily="34" charset="0"/>
              </a:rPr>
              <a:t>RAPORT DE ACTIVITATE </a:t>
            </a:r>
          </a:p>
        </p:txBody>
      </p:sp>
      <p:sp>
        <p:nvSpPr>
          <p:cNvPr id="11" name="Content Placeholder 5"/>
          <p:cNvSpPr txBox="1">
            <a:spLocks/>
          </p:cNvSpPr>
          <p:nvPr/>
        </p:nvSpPr>
        <p:spPr>
          <a:xfrm>
            <a:off x="467544" y="6265912"/>
            <a:ext cx="2873068" cy="460648"/>
          </a:xfrm>
          <a:prstGeom prst="rect">
            <a:avLst/>
          </a:prstGeom>
        </p:spPr>
        <p:txBody>
          <a:bodyP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ro-RO" altLang="ko-KR" sz="1600" b="1" dirty="0" smtClean="0"/>
              <a:t>Oradea, 19 ianuarie 2018</a:t>
            </a:r>
            <a:endParaRPr lang="en-US" altLang="ko-KR" sz="1600" b="1" dirty="0">
              <a:solidFill>
                <a:schemeClr val="tx1">
                  <a:lumMod val="75000"/>
                  <a:lumOff val="25000"/>
                </a:schemeClr>
              </a:solidFill>
              <a:latin typeface="Arial" pitchFamily="34" charset="0"/>
              <a:cs typeface="Arial" pitchFamily="34" charset="0"/>
            </a:endParaRPr>
          </a:p>
        </p:txBody>
      </p:sp>
    </p:spTree>
    <p:extLst>
      <p:ext uri="{BB962C8B-B14F-4D97-AF65-F5344CB8AC3E}">
        <p14:creationId xmlns:p14="http://schemas.microsoft.com/office/powerpoint/2010/main" xmlns="" val="19412217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ro-RO" altLang="ro-RO" sz="3600" dirty="0" smtClean="0">
                <a:solidFill>
                  <a:srgbClr val="C00000"/>
                </a:solidFill>
              </a:rPr>
              <a:t>Structura cheltuielilor de investiții</a:t>
            </a:r>
            <a:endParaRPr lang="ko-KR" altLang="en-US" sz="3600" dirty="0">
              <a:solidFill>
                <a:srgbClr val="C00000"/>
              </a:solidFill>
            </a:endParaRPr>
          </a:p>
        </p:txBody>
      </p:sp>
      <p:graphicFrame>
        <p:nvGraphicFramePr>
          <p:cNvPr id="5" name="Chart 4"/>
          <p:cNvGraphicFramePr>
            <a:graphicFrameLocks/>
          </p:cNvGraphicFramePr>
          <p:nvPr/>
        </p:nvGraphicFramePr>
        <p:xfrm>
          <a:off x="755576" y="1184487"/>
          <a:ext cx="7704856" cy="448902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xmlns="" val="27062751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ro-RO" altLang="ro-RO" sz="3600" dirty="0" smtClean="0">
                <a:solidFill>
                  <a:srgbClr val="C00000"/>
                </a:solidFill>
              </a:rPr>
              <a:t>Datoria publică a Municipiului in 2017</a:t>
            </a:r>
            <a:endParaRPr lang="ko-KR" altLang="en-US" sz="3600" dirty="0">
              <a:solidFill>
                <a:srgbClr val="C00000"/>
              </a:solidFill>
            </a:endParaRPr>
          </a:p>
        </p:txBody>
      </p:sp>
      <p:sp>
        <p:nvSpPr>
          <p:cNvPr id="3" name="Rectangle 2"/>
          <p:cNvSpPr/>
          <p:nvPr/>
        </p:nvSpPr>
        <p:spPr>
          <a:xfrm>
            <a:off x="215516" y="1556792"/>
            <a:ext cx="8676964" cy="4247317"/>
          </a:xfrm>
          <a:prstGeom prst="rect">
            <a:avLst/>
          </a:prstGeom>
        </p:spPr>
        <p:txBody>
          <a:bodyPr wrap="square">
            <a:spAutoFit/>
          </a:bodyPr>
          <a:lstStyle/>
          <a:p>
            <a:pPr marL="342900" lvl="8" indent="-342900">
              <a:lnSpc>
                <a:spcPct val="150000"/>
              </a:lnSpc>
              <a:spcBef>
                <a:spcPct val="0"/>
              </a:spcBef>
              <a:buFont typeface="Arial" panose="020B0604020202020204" pitchFamily="34" charset="0"/>
              <a:buChar char="•"/>
            </a:pPr>
            <a:r>
              <a:rPr lang="ro-RO" altLang="ro-RO" sz="2000" dirty="0" smtClean="0">
                <a:latin typeface="Arial" pitchFamily="34" charset="0"/>
                <a:cs typeface="Arial" pitchFamily="34" charset="0"/>
              </a:rPr>
              <a:t>Rambursarea integrală a două credite (7,9 mil eur Dexia si unul dintre creditele contractate cu Ministerul Finantelor Publice, 2,5 mil lei) si devansarea ratelor creditului BRD de pe anul 2018 pe anul 2017 (1,5 mil eur)</a:t>
            </a:r>
          </a:p>
          <a:p>
            <a:pPr marL="342900" lvl="8" indent="-342900">
              <a:lnSpc>
                <a:spcPct val="150000"/>
              </a:lnSpc>
              <a:spcBef>
                <a:spcPct val="0"/>
              </a:spcBef>
              <a:buFont typeface="Arial" panose="020B0604020202020204" pitchFamily="34" charset="0"/>
              <a:buChar char="•"/>
            </a:pPr>
            <a:r>
              <a:rPr lang="ro-RO" altLang="ro-RO" sz="2000" dirty="0" smtClean="0">
                <a:latin typeface="Arial" pitchFamily="34" charset="0"/>
                <a:cs typeface="Arial" pitchFamily="34" charset="0"/>
              </a:rPr>
              <a:t>Sold decembrie 2017: </a:t>
            </a:r>
          </a:p>
          <a:p>
            <a:pPr marL="0" lvl="8">
              <a:lnSpc>
                <a:spcPct val="150000"/>
              </a:lnSpc>
              <a:spcBef>
                <a:spcPct val="0"/>
              </a:spcBef>
            </a:pPr>
            <a:r>
              <a:rPr lang="ro-RO" altLang="ro-RO" sz="2000" dirty="0" smtClean="0">
                <a:latin typeface="Arial" pitchFamily="34" charset="0"/>
                <a:cs typeface="Arial" pitchFamily="34" charset="0"/>
              </a:rPr>
              <a:t>        - </a:t>
            </a:r>
            <a:r>
              <a:rPr lang="ro-RO" altLang="ro-RO" sz="2000" dirty="0">
                <a:latin typeface="Arial" pitchFamily="34" charset="0"/>
                <a:cs typeface="Arial" pitchFamily="34" charset="0"/>
              </a:rPr>
              <a:t>9</a:t>
            </a:r>
            <a:r>
              <a:rPr lang="ro-RO" altLang="ro-RO" sz="2000" dirty="0" smtClean="0">
                <a:latin typeface="Arial" pitchFamily="34" charset="0"/>
                <a:cs typeface="Arial" pitchFamily="34" charset="0"/>
              </a:rPr>
              <a:t> contracte de credit valabile, cu scadente până în 2035</a:t>
            </a:r>
          </a:p>
          <a:p>
            <a:pPr marL="0" lvl="8">
              <a:lnSpc>
                <a:spcPct val="150000"/>
              </a:lnSpc>
              <a:spcBef>
                <a:spcPct val="0"/>
              </a:spcBef>
            </a:pPr>
            <a:r>
              <a:rPr lang="ro-RO" altLang="ro-RO" sz="2000" dirty="0">
                <a:latin typeface="Arial" pitchFamily="34" charset="0"/>
                <a:cs typeface="Arial" pitchFamily="34" charset="0"/>
              </a:rPr>
              <a:t> </a:t>
            </a:r>
            <a:r>
              <a:rPr lang="ro-RO" altLang="ro-RO" sz="2000" dirty="0" smtClean="0">
                <a:latin typeface="Arial" pitchFamily="34" charset="0"/>
                <a:cs typeface="Arial" pitchFamily="34" charset="0"/>
              </a:rPr>
              <a:t>       - valoarea creditelor in sold la 31.12.2017 – echivalent 59 mil euro</a:t>
            </a:r>
          </a:p>
          <a:p>
            <a:pPr marL="0" lvl="8">
              <a:lnSpc>
                <a:spcPct val="150000"/>
              </a:lnSpc>
              <a:spcBef>
                <a:spcPct val="0"/>
              </a:spcBef>
            </a:pPr>
            <a:r>
              <a:rPr lang="ro-RO" altLang="ro-RO" sz="2000" dirty="0" smtClean="0">
                <a:latin typeface="Arial" pitchFamily="34" charset="0"/>
                <a:cs typeface="Arial" pitchFamily="34" charset="0"/>
              </a:rPr>
              <a:t>(79 mil eur in 2016, 104 mil eur in 2015, 68 mil eur in 2014)</a:t>
            </a:r>
          </a:p>
          <a:p>
            <a:pPr marL="342900" lvl="8" indent="-342900">
              <a:lnSpc>
                <a:spcPct val="150000"/>
              </a:lnSpc>
              <a:spcBef>
                <a:spcPct val="0"/>
              </a:spcBef>
              <a:buFont typeface="Arial" panose="020B0604020202020204" pitchFamily="34" charset="0"/>
              <a:buChar char="•"/>
            </a:pPr>
            <a:r>
              <a:rPr lang="ro-RO" sz="2000" dirty="0" smtClean="0">
                <a:latin typeface="Arial" panose="020B0604020202020204" pitchFamily="34" charset="0"/>
                <a:cs typeface="Arial" panose="020B0604020202020204" pitchFamily="34" charset="0"/>
              </a:rPr>
              <a:t>Credite </a:t>
            </a:r>
            <a:r>
              <a:rPr lang="ro-RO" sz="2000" dirty="0">
                <a:latin typeface="Arial" panose="020B0604020202020204" pitchFamily="34" charset="0"/>
                <a:cs typeface="Arial" panose="020B0604020202020204" pitchFamily="34" charset="0"/>
              </a:rPr>
              <a:t>neutilizate la </a:t>
            </a:r>
            <a:r>
              <a:rPr lang="ro-RO" sz="2000" dirty="0" smtClean="0">
                <a:latin typeface="Arial" panose="020B0604020202020204" pitchFamily="34" charset="0"/>
                <a:cs typeface="Arial" panose="020B0604020202020204" pitchFamily="34" charset="0"/>
              </a:rPr>
              <a:t>31.12.2017: 1,4 mil euro </a:t>
            </a:r>
            <a:r>
              <a:rPr lang="ro-RO" sz="2000" dirty="0">
                <a:latin typeface="Arial" panose="020B0604020202020204" pitchFamily="34" charset="0"/>
                <a:cs typeface="Arial" panose="020B0604020202020204" pitchFamily="34" charset="0"/>
              </a:rPr>
              <a:t>(</a:t>
            </a:r>
            <a:r>
              <a:rPr lang="ro-RO" sz="2000" dirty="0" smtClean="0">
                <a:latin typeface="Arial" panose="020B0604020202020204" pitchFamily="34" charset="0"/>
                <a:cs typeface="Arial" panose="020B0604020202020204" pitchFamily="34" charset="0"/>
              </a:rPr>
              <a:t>BEI - drumul expres) + </a:t>
            </a:r>
          </a:p>
          <a:p>
            <a:pPr marL="0" lvl="8">
              <a:lnSpc>
                <a:spcPct val="150000"/>
              </a:lnSpc>
              <a:spcBef>
                <a:spcPct val="0"/>
              </a:spcBef>
            </a:pPr>
            <a:r>
              <a:rPr lang="ro-RO" sz="2000" dirty="0">
                <a:latin typeface="Arial" panose="020B0604020202020204" pitchFamily="34" charset="0"/>
                <a:cs typeface="Arial" panose="020B0604020202020204" pitchFamily="34" charset="0"/>
              </a:rPr>
              <a:t> </a:t>
            </a:r>
            <a:r>
              <a:rPr lang="ro-RO" sz="2000" dirty="0" smtClean="0">
                <a:latin typeface="Arial" panose="020B0604020202020204" pitchFamily="34" charset="0"/>
                <a:cs typeface="Arial" panose="020B0604020202020204" pitchFamily="34" charset="0"/>
              </a:rPr>
              <a:t>				        21 mil eur (BEI)</a:t>
            </a:r>
            <a:endParaRPr lang="ro-RO" altLang="ro-RO" sz="2000" dirty="0" smtClean="0">
              <a:latin typeface="Arial" pitchFamily="34" charset="0"/>
              <a:cs typeface="Arial" pitchFamily="34" charset="0"/>
            </a:endParaRPr>
          </a:p>
        </p:txBody>
      </p:sp>
    </p:spTree>
    <p:extLst>
      <p:ext uri="{BB962C8B-B14F-4D97-AF65-F5344CB8AC3E}">
        <p14:creationId xmlns:p14="http://schemas.microsoft.com/office/powerpoint/2010/main" xmlns="" val="14767852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ro-RO" altLang="ro-RO" sz="3600" dirty="0" smtClean="0">
                <a:solidFill>
                  <a:srgbClr val="C00000"/>
                </a:solidFill>
              </a:rPr>
              <a:t>Gradul de îndatorare 2018-2030</a:t>
            </a:r>
            <a:endParaRPr lang="ko-KR" altLang="en-US" sz="3600" dirty="0">
              <a:solidFill>
                <a:srgbClr val="C00000"/>
              </a:solidFill>
            </a:endParaRPr>
          </a:p>
        </p:txBody>
      </p:sp>
      <p:graphicFrame>
        <p:nvGraphicFramePr>
          <p:cNvPr id="3" name="Chart 2"/>
          <p:cNvGraphicFramePr>
            <a:graphicFrameLocks/>
          </p:cNvGraphicFramePr>
          <p:nvPr>
            <p:extLst>
              <p:ext uri="{D42A27DB-BD31-4B8C-83A1-F6EECF244321}">
                <p14:modId xmlns:p14="http://schemas.microsoft.com/office/powerpoint/2010/main" xmlns="" val="2439485814"/>
              </p:ext>
            </p:extLst>
          </p:nvPr>
        </p:nvGraphicFramePr>
        <p:xfrm>
          <a:off x="395536" y="1414462"/>
          <a:ext cx="8208912" cy="496686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xmlns="" val="39202490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ro-RO" altLang="ro-RO" sz="3600" dirty="0" smtClean="0">
                <a:solidFill>
                  <a:srgbClr val="C00000"/>
                </a:solidFill>
              </a:rPr>
              <a:t>Oradea prin ”ochii” Fitch Ratings</a:t>
            </a:r>
            <a:endParaRPr lang="ko-KR" altLang="en-US" sz="3600" dirty="0">
              <a:solidFill>
                <a:srgbClr val="C00000"/>
              </a:solidFill>
            </a:endParaRPr>
          </a:p>
        </p:txBody>
      </p:sp>
      <p:sp>
        <p:nvSpPr>
          <p:cNvPr id="2" name="Rectangle 1"/>
          <p:cNvSpPr/>
          <p:nvPr/>
        </p:nvSpPr>
        <p:spPr>
          <a:xfrm>
            <a:off x="179511" y="1463878"/>
            <a:ext cx="4680521" cy="4278094"/>
          </a:xfrm>
          <a:prstGeom prst="rect">
            <a:avLst/>
          </a:prstGeom>
        </p:spPr>
        <p:txBody>
          <a:bodyPr wrap="square">
            <a:spAutoFit/>
          </a:bodyPr>
          <a:lstStyle/>
          <a:p>
            <a:pPr algn="just">
              <a:spcBef>
                <a:spcPct val="0"/>
              </a:spcBef>
              <a:buFont typeface="Arial" panose="020B0604020202020204" pitchFamily="34" charset="0"/>
              <a:buChar char="•"/>
            </a:pPr>
            <a:r>
              <a:rPr lang="ro-RO" altLang="ro-RO" sz="1600" dirty="0" smtClean="0">
                <a:latin typeface="Times New Roman" panose="02020603050405020304" pitchFamily="18" charset="0"/>
                <a:cs typeface="Times New Roman" panose="02020603050405020304" pitchFamily="18" charset="0"/>
              </a:rPr>
              <a:t> in </a:t>
            </a:r>
            <a:r>
              <a:rPr lang="ro-RO" altLang="ro-RO" sz="1600" dirty="0">
                <a:latin typeface="Times New Roman" panose="02020603050405020304" pitchFamily="18" charset="0"/>
                <a:cs typeface="Times New Roman" panose="02020603050405020304" pitchFamily="18" charset="0"/>
              </a:rPr>
              <a:t>iunie </a:t>
            </a:r>
            <a:r>
              <a:rPr lang="ro-RO" altLang="ro-RO" sz="1600" dirty="0" smtClean="0">
                <a:latin typeface="Times New Roman" panose="02020603050405020304" pitchFamily="18" charset="0"/>
                <a:cs typeface="Times New Roman" panose="02020603050405020304" pitchFamily="18" charset="0"/>
              </a:rPr>
              <a:t>2017 </a:t>
            </a:r>
            <a:r>
              <a:rPr lang="ro-RO" altLang="ro-RO" sz="1600" dirty="0">
                <a:latin typeface="Times New Roman" panose="02020603050405020304" pitchFamily="18" charset="0"/>
                <a:cs typeface="Times New Roman" panose="02020603050405020304" pitchFamily="18" charset="0"/>
              </a:rPr>
              <a:t>iar apoi in decembrie </a:t>
            </a:r>
            <a:r>
              <a:rPr lang="ro-RO" altLang="ro-RO" sz="1600" dirty="0" smtClean="0">
                <a:latin typeface="Times New Roman" panose="02020603050405020304" pitchFamily="18" charset="0"/>
                <a:cs typeface="Times New Roman" panose="02020603050405020304" pitchFamily="18" charset="0"/>
              </a:rPr>
              <a:t>2017, agenţia in- ternaţională </a:t>
            </a:r>
            <a:r>
              <a:rPr lang="ro-RO" altLang="ro-RO" sz="1600" dirty="0">
                <a:latin typeface="Times New Roman" panose="02020603050405020304" pitchFamily="18" charset="0"/>
                <a:cs typeface="Times New Roman" panose="02020603050405020304" pitchFamily="18" charset="0"/>
              </a:rPr>
              <a:t>Fitch Ratings a revizuit </a:t>
            </a:r>
            <a:r>
              <a:rPr lang="ro-RO" altLang="ro-RO" sz="1600" dirty="0" smtClean="0">
                <a:latin typeface="Times New Roman" panose="02020603050405020304" pitchFamily="18" charset="0"/>
                <a:cs typeface="Times New Roman" panose="02020603050405020304" pitchFamily="18" charset="0"/>
              </a:rPr>
              <a:t>ratingul acordat  Municipiului </a:t>
            </a:r>
            <a:r>
              <a:rPr lang="ro-RO" altLang="ro-RO" sz="1600" dirty="0">
                <a:latin typeface="Times New Roman" panose="02020603050405020304" pitchFamily="18" charset="0"/>
                <a:cs typeface="Times New Roman" panose="02020603050405020304" pitchFamily="18" charset="0"/>
              </a:rPr>
              <a:t>Oradea</a:t>
            </a:r>
          </a:p>
          <a:p>
            <a:pPr algn="just">
              <a:spcBef>
                <a:spcPct val="0"/>
              </a:spcBef>
            </a:pPr>
            <a:endParaRPr lang="ro-RO" altLang="ro-RO" sz="1600" dirty="0">
              <a:latin typeface="Times New Roman" panose="02020603050405020304" pitchFamily="18" charset="0"/>
              <a:cs typeface="Times New Roman" panose="02020603050405020304" pitchFamily="18" charset="0"/>
            </a:endParaRPr>
          </a:p>
          <a:p>
            <a:pPr algn="just">
              <a:spcBef>
                <a:spcPct val="0"/>
              </a:spcBef>
              <a:buFont typeface="Arial" panose="020B0604020202020204" pitchFamily="34" charset="0"/>
              <a:buChar char="•"/>
            </a:pPr>
            <a:r>
              <a:rPr lang="ro-RO" altLang="ro-RO" sz="1600" dirty="0">
                <a:latin typeface="Times New Roman" panose="02020603050405020304" pitchFamily="18" charset="0"/>
                <a:cs typeface="Times New Roman" panose="02020603050405020304" pitchFamily="18" charset="0"/>
              </a:rPr>
              <a:t> calificativele de rating acordate în luna </a:t>
            </a:r>
            <a:r>
              <a:rPr lang="ro-RO" altLang="ro-RO" sz="1600" dirty="0" smtClean="0">
                <a:latin typeface="Times New Roman" panose="02020603050405020304" pitchFamily="18" charset="0"/>
                <a:cs typeface="Times New Roman" panose="02020603050405020304" pitchFamily="18" charset="0"/>
              </a:rPr>
              <a:t>dec.2017 </a:t>
            </a:r>
            <a:r>
              <a:rPr lang="ro-RO" altLang="ro-RO" sz="1600" dirty="0">
                <a:latin typeface="Times New Roman" panose="02020603050405020304" pitchFamily="18" charset="0"/>
                <a:cs typeface="Times New Roman" panose="02020603050405020304" pitchFamily="18" charset="0"/>
              </a:rPr>
              <a:t>sunt:</a:t>
            </a:r>
          </a:p>
          <a:p>
            <a:pPr lvl="1" algn="just">
              <a:spcBef>
                <a:spcPct val="0"/>
              </a:spcBef>
              <a:buFontTx/>
              <a:buChar char="•"/>
            </a:pPr>
            <a:r>
              <a:rPr lang="ro-RO" altLang="ro-RO" sz="1600" dirty="0">
                <a:latin typeface="Times New Roman" panose="02020603050405020304" pitchFamily="18" charset="0"/>
                <a:cs typeface="Times New Roman" panose="02020603050405020304" pitchFamily="18" charset="0"/>
              </a:rPr>
              <a:t> pentru împrumuturile pe termen lung </a:t>
            </a:r>
            <a:r>
              <a:rPr lang="ro-RO" altLang="ro-RO" sz="1600" dirty="0" smtClean="0">
                <a:latin typeface="Times New Roman" panose="02020603050405020304" pitchFamily="18" charset="0"/>
                <a:cs typeface="Times New Roman" panose="02020603050405020304" pitchFamily="18" charset="0"/>
              </a:rPr>
              <a:t>în</a:t>
            </a:r>
          </a:p>
          <a:p>
            <a:pPr lvl="1" algn="just">
              <a:spcBef>
                <a:spcPct val="0"/>
              </a:spcBef>
            </a:pPr>
            <a:r>
              <a:rPr lang="ro-RO" altLang="ro-RO" sz="1600" dirty="0" smtClean="0">
                <a:latin typeface="Times New Roman" panose="02020603050405020304" pitchFamily="18" charset="0"/>
                <a:cs typeface="Times New Roman" panose="02020603050405020304" pitchFamily="18" charset="0"/>
              </a:rPr>
              <a:t> </a:t>
            </a:r>
            <a:r>
              <a:rPr lang="ro-RO" altLang="ro-RO" sz="1600" dirty="0">
                <a:latin typeface="Times New Roman" panose="02020603050405020304" pitchFamily="18" charset="0"/>
                <a:cs typeface="Times New Roman" panose="02020603050405020304" pitchFamily="18" charset="0"/>
              </a:rPr>
              <a:t>valută: </a:t>
            </a:r>
            <a:r>
              <a:rPr lang="ro-RO" altLang="ro-RO" sz="1600" b="1" dirty="0">
                <a:latin typeface="Times New Roman" panose="02020603050405020304" pitchFamily="18" charset="0"/>
                <a:cs typeface="Times New Roman" panose="02020603050405020304" pitchFamily="18" charset="0"/>
              </a:rPr>
              <a:t>`BBB-`</a:t>
            </a:r>
          </a:p>
          <a:p>
            <a:pPr lvl="1" algn="just">
              <a:spcBef>
                <a:spcPct val="0"/>
              </a:spcBef>
              <a:buFontTx/>
              <a:buChar char="•"/>
            </a:pPr>
            <a:r>
              <a:rPr lang="ro-RO" altLang="ro-RO" sz="1600" dirty="0">
                <a:latin typeface="Times New Roman" panose="02020603050405020304" pitchFamily="18" charset="0"/>
                <a:cs typeface="Times New Roman" panose="02020603050405020304" pitchFamily="18" charset="0"/>
              </a:rPr>
              <a:t> pentru împrumuturile pe termen lung </a:t>
            </a:r>
            <a:r>
              <a:rPr lang="ro-RO" altLang="ro-RO" sz="1600" dirty="0" smtClean="0">
                <a:latin typeface="Times New Roman" panose="02020603050405020304" pitchFamily="18" charset="0"/>
                <a:cs typeface="Times New Roman" panose="02020603050405020304" pitchFamily="18" charset="0"/>
              </a:rPr>
              <a:t>în mone- dă </a:t>
            </a:r>
            <a:r>
              <a:rPr lang="ro-RO" altLang="ro-RO" sz="1600" dirty="0">
                <a:latin typeface="Times New Roman" panose="02020603050405020304" pitchFamily="18" charset="0"/>
                <a:cs typeface="Times New Roman" panose="02020603050405020304" pitchFamily="18" charset="0"/>
              </a:rPr>
              <a:t>naţională: </a:t>
            </a:r>
            <a:r>
              <a:rPr lang="ro-RO" altLang="ro-RO" sz="1600" b="1" dirty="0">
                <a:latin typeface="Times New Roman" panose="02020603050405020304" pitchFamily="18" charset="0"/>
                <a:cs typeface="Times New Roman" panose="02020603050405020304" pitchFamily="18" charset="0"/>
              </a:rPr>
              <a:t>'BBB-’</a:t>
            </a:r>
          </a:p>
          <a:p>
            <a:pPr lvl="1" algn="just">
              <a:spcBef>
                <a:spcPct val="0"/>
              </a:spcBef>
              <a:buFontTx/>
              <a:buChar char="•"/>
            </a:pPr>
            <a:r>
              <a:rPr lang="ro-RO" altLang="ro-RO" sz="1600" dirty="0">
                <a:latin typeface="Times New Roman" panose="02020603050405020304" pitchFamily="18" charset="0"/>
                <a:cs typeface="Times New Roman" panose="02020603050405020304" pitchFamily="18" charset="0"/>
              </a:rPr>
              <a:t> pentru împrumuturi pe termen scurt </a:t>
            </a:r>
            <a:endParaRPr lang="ro-RO" altLang="ro-RO" sz="1600" dirty="0" smtClean="0">
              <a:latin typeface="Times New Roman" panose="02020603050405020304" pitchFamily="18" charset="0"/>
              <a:cs typeface="Times New Roman" panose="02020603050405020304" pitchFamily="18" charset="0"/>
            </a:endParaRPr>
          </a:p>
          <a:p>
            <a:pPr lvl="1" algn="just">
              <a:spcBef>
                <a:spcPct val="0"/>
              </a:spcBef>
            </a:pPr>
            <a:r>
              <a:rPr lang="ro-RO" altLang="ro-RO" sz="1600" dirty="0" smtClean="0">
                <a:latin typeface="Times New Roman" panose="02020603050405020304" pitchFamily="18" charset="0"/>
                <a:cs typeface="Times New Roman" panose="02020603050405020304" pitchFamily="18" charset="0"/>
              </a:rPr>
              <a:t>în </a:t>
            </a:r>
            <a:r>
              <a:rPr lang="ro-RO" altLang="ro-RO" sz="1600" dirty="0">
                <a:latin typeface="Times New Roman" panose="02020603050405020304" pitchFamily="18" charset="0"/>
                <a:cs typeface="Times New Roman" panose="02020603050405020304" pitchFamily="18" charset="0"/>
              </a:rPr>
              <a:t>valută: </a:t>
            </a:r>
            <a:r>
              <a:rPr lang="ro-RO" altLang="ro-RO" sz="1600" b="1" dirty="0">
                <a:latin typeface="Times New Roman" panose="02020603050405020304" pitchFamily="18" charset="0"/>
                <a:cs typeface="Times New Roman" panose="02020603050405020304" pitchFamily="18" charset="0"/>
              </a:rPr>
              <a:t>`F3`</a:t>
            </a:r>
          </a:p>
          <a:p>
            <a:pPr algn="just">
              <a:spcBef>
                <a:spcPct val="0"/>
              </a:spcBef>
              <a:buFont typeface="Arial" panose="020B0604020202020204" pitchFamily="34" charset="0"/>
              <a:buChar char="•"/>
            </a:pPr>
            <a:endParaRPr lang="ro-RO" altLang="ro-RO" sz="1600" dirty="0">
              <a:latin typeface="Times New Roman" panose="02020603050405020304" pitchFamily="18" charset="0"/>
              <a:cs typeface="Times New Roman" panose="02020603050405020304" pitchFamily="18" charset="0"/>
            </a:endParaRPr>
          </a:p>
          <a:p>
            <a:pPr algn="just">
              <a:spcBef>
                <a:spcPct val="0"/>
              </a:spcBef>
              <a:buFont typeface="Arial" panose="020B0604020202020204" pitchFamily="34" charset="0"/>
              <a:buChar char="•"/>
            </a:pPr>
            <a:r>
              <a:rPr lang="ro-RO" altLang="ro-RO" sz="1600" dirty="0">
                <a:latin typeface="Times New Roman" panose="02020603050405020304" pitchFamily="18" charset="0"/>
                <a:cs typeface="Times New Roman" panose="02020603050405020304" pitchFamily="18" charset="0"/>
              </a:rPr>
              <a:t> </a:t>
            </a:r>
            <a:r>
              <a:rPr lang="ro-RO" altLang="ro-RO" sz="1600" b="1" dirty="0">
                <a:latin typeface="Times New Roman" panose="02020603050405020304" pitchFamily="18" charset="0"/>
                <a:cs typeface="Times New Roman" panose="02020603050405020304" pitchFamily="18" charset="0"/>
              </a:rPr>
              <a:t>calificativele </a:t>
            </a:r>
            <a:r>
              <a:rPr lang="ro-RO" altLang="ro-RO" sz="1600" b="1" dirty="0" smtClean="0">
                <a:latin typeface="Times New Roman" panose="02020603050405020304" pitchFamily="18" charset="0"/>
                <a:cs typeface="Times New Roman" panose="02020603050405020304" pitchFamily="18" charset="0"/>
              </a:rPr>
              <a:t>reflectă viziunea neschimbata a Fitch asupra performantelor financiare robuste ale municipiului si asupra capacitatii de a contribui la pro   gresul economiei locale.</a:t>
            </a:r>
            <a:endParaRPr lang="en-US" altLang="ro-RO" sz="1600" b="1" dirty="0">
              <a:latin typeface="Times New Roman" panose="02020603050405020304" pitchFamily="18" charset="0"/>
              <a:cs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xmlns="" val="2097648047"/>
              </p:ext>
            </p:extLst>
          </p:nvPr>
        </p:nvGraphicFramePr>
        <p:xfrm>
          <a:off x="5029200" y="588380"/>
          <a:ext cx="4114800" cy="2699004"/>
        </p:xfrm>
        <a:graphic>
          <a:graphicData uri="http://schemas.openxmlformats.org/drawingml/2006/table">
            <a:tbl>
              <a:tblPr/>
              <a:tblGrid>
                <a:gridCol w="685800"/>
                <a:gridCol w="3429000"/>
              </a:tblGrid>
              <a:tr h="222570">
                <a:tc gridSpan="2">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400" b="1" i="0" u="none" strike="noStrike" cap="none" normalizeH="0" baseline="0" dirty="0" smtClean="0">
                          <a:ln>
                            <a:noFill/>
                          </a:ln>
                          <a:solidFill>
                            <a:srgbClr val="FFFFFF"/>
                          </a:solidFill>
                          <a:effectLst/>
                          <a:latin typeface="Arial Narrow" pitchFamily="34" charset="0"/>
                          <a:cs typeface="Times New Roman" pitchFamily="18" charset="0"/>
                        </a:rPr>
                        <a:t>Grad </a:t>
                      </a:r>
                      <a:r>
                        <a:rPr kumimoji="0" lang="en-US" sz="1400" b="1" i="0" u="none" strike="noStrike" cap="none" normalizeH="0" baseline="0" dirty="0" err="1" smtClean="0">
                          <a:ln>
                            <a:noFill/>
                          </a:ln>
                          <a:solidFill>
                            <a:srgbClr val="FFFFFF"/>
                          </a:solidFill>
                          <a:effectLst/>
                          <a:latin typeface="Arial Narrow" pitchFamily="34" charset="0"/>
                          <a:cs typeface="Times New Roman" pitchFamily="18" charset="0"/>
                        </a:rPr>
                        <a:t>investitional</a:t>
                      </a:r>
                      <a:r>
                        <a:rPr kumimoji="0" lang="en-US" sz="1400" b="1" i="0" u="none" strike="noStrike" cap="none" normalizeH="0" baseline="0" dirty="0" smtClean="0">
                          <a:ln>
                            <a:noFill/>
                          </a:ln>
                          <a:solidFill>
                            <a:srgbClr val="FFFFFF"/>
                          </a:solidFill>
                          <a:effectLst/>
                          <a:latin typeface="Arial Narrow" pitchFamily="34" charset="0"/>
                          <a:cs typeface="Times New Roman" pitchFamily="18" charset="0"/>
                        </a:rPr>
                        <a:t> - </a:t>
                      </a:r>
                      <a:r>
                        <a:rPr kumimoji="0" lang="en-US" sz="1400" b="1" i="0" u="none" strike="noStrike" cap="none" normalizeH="0" baseline="0" dirty="0" err="1" smtClean="0">
                          <a:ln>
                            <a:noFill/>
                          </a:ln>
                          <a:solidFill>
                            <a:srgbClr val="FFFFFF"/>
                          </a:solidFill>
                          <a:effectLst/>
                          <a:latin typeface="Arial Narrow" pitchFamily="34" charset="0"/>
                          <a:cs typeface="Times New Roman" pitchFamily="18" charset="0"/>
                        </a:rPr>
                        <a:t>cea</a:t>
                      </a:r>
                      <a:r>
                        <a:rPr kumimoji="0" lang="en-US" sz="1400" b="1" i="0" u="none" strike="noStrike" cap="none" normalizeH="0" baseline="0" dirty="0" smtClean="0">
                          <a:ln>
                            <a:noFill/>
                          </a:ln>
                          <a:solidFill>
                            <a:srgbClr val="FFFFFF"/>
                          </a:solidFill>
                          <a:effectLst/>
                          <a:latin typeface="Arial Narrow" pitchFamily="34" charset="0"/>
                          <a:cs typeface="Times New Roman" pitchFamily="18" charset="0"/>
                        </a:rPr>
                        <a:t> </a:t>
                      </a:r>
                      <a:r>
                        <a:rPr kumimoji="0" lang="en-US" sz="1400" b="1" i="0" u="none" strike="noStrike" cap="none" normalizeH="0" baseline="0" dirty="0" err="1" smtClean="0">
                          <a:ln>
                            <a:noFill/>
                          </a:ln>
                          <a:solidFill>
                            <a:srgbClr val="FFFFFF"/>
                          </a:solidFill>
                          <a:effectLst/>
                          <a:latin typeface="Arial Narrow" pitchFamily="34" charset="0"/>
                          <a:cs typeface="Times New Roman" pitchFamily="18" charset="0"/>
                        </a:rPr>
                        <a:t>mai</a:t>
                      </a:r>
                      <a:r>
                        <a:rPr kumimoji="0" lang="en-US" sz="1400" b="1" i="0" u="none" strike="noStrike" cap="none" normalizeH="0" baseline="0" dirty="0" smtClean="0">
                          <a:ln>
                            <a:noFill/>
                          </a:ln>
                          <a:solidFill>
                            <a:srgbClr val="FFFFFF"/>
                          </a:solidFill>
                          <a:effectLst/>
                          <a:latin typeface="Arial Narrow" pitchFamily="34" charset="0"/>
                          <a:cs typeface="Times New Roman" pitchFamily="18" charset="0"/>
                        </a:rPr>
                        <a:t> </a:t>
                      </a:r>
                      <a:r>
                        <a:rPr kumimoji="0" lang="en-US" sz="1400" b="1" i="0" u="none" strike="noStrike" cap="none" normalizeH="0" baseline="0" dirty="0" err="1" smtClean="0">
                          <a:ln>
                            <a:noFill/>
                          </a:ln>
                          <a:solidFill>
                            <a:srgbClr val="FFFFFF"/>
                          </a:solidFill>
                          <a:effectLst/>
                          <a:latin typeface="Arial Narrow" pitchFamily="34" charset="0"/>
                          <a:cs typeface="Times New Roman" pitchFamily="18" charset="0"/>
                        </a:rPr>
                        <a:t>ridicata</a:t>
                      </a:r>
                      <a:r>
                        <a:rPr kumimoji="0" lang="en-US" sz="1400" b="1" i="0" u="none" strike="noStrike" cap="none" normalizeH="0" baseline="0" dirty="0" smtClean="0">
                          <a:ln>
                            <a:noFill/>
                          </a:ln>
                          <a:solidFill>
                            <a:srgbClr val="FFFFFF"/>
                          </a:solidFill>
                          <a:effectLst/>
                          <a:latin typeface="Arial Narrow" pitchFamily="34" charset="0"/>
                          <a:cs typeface="Times New Roman" pitchFamily="18" charset="0"/>
                        </a:rPr>
                        <a:t> </a:t>
                      </a:r>
                      <a:r>
                        <a:rPr kumimoji="0" lang="en-US" sz="1400" b="1" i="0" u="none" strike="noStrike" cap="none" normalizeH="0" baseline="0" dirty="0" err="1" smtClean="0">
                          <a:ln>
                            <a:noFill/>
                          </a:ln>
                          <a:solidFill>
                            <a:srgbClr val="FFFFFF"/>
                          </a:solidFill>
                          <a:effectLst/>
                          <a:latin typeface="Arial Narrow" pitchFamily="34" charset="0"/>
                          <a:cs typeface="Times New Roman" pitchFamily="18" charset="0"/>
                        </a:rPr>
                        <a:t>credibilitate</a:t>
                      </a:r>
                      <a:endParaRPr kumimoji="0" lang="en-US" sz="1400" b="0" i="0"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endParaRPr>
                    </a:p>
                  </a:txBody>
                  <a:tcPr marL="63610" marR="63610" marT="0" marB="0" horzOverflow="overflow">
                    <a:lnL>
                      <a:noFill/>
                    </a:lnL>
                    <a:lnR>
                      <a:noFill/>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4F81BD"/>
                    </a:solidFill>
                  </a:tcPr>
                </a:tc>
                <a:tc hMerge="1">
                  <a:txBody>
                    <a:bodyPr/>
                    <a:lstStyle/>
                    <a:p>
                      <a:endParaRPr lang="en-US"/>
                    </a:p>
                  </a:txBody>
                  <a:tcPr/>
                </a:tc>
              </a:tr>
              <a:tr h="222570">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400" b="1" i="0" u="none" strike="noStrike" cap="none" normalizeH="0" baseline="0" smtClean="0">
                          <a:ln>
                            <a:noFill/>
                          </a:ln>
                          <a:solidFill>
                            <a:srgbClr val="FFFFFF"/>
                          </a:solidFill>
                          <a:effectLst/>
                          <a:latin typeface="Arial Narrow" pitchFamily="34" charset="0"/>
                          <a:cs typeface="Times New Roman" pitchFamily="18" charset="0"/>
                        </a:rPr>
                        <a:t>AAA</a:t>
                      </a:r>
                      <a:endParaRPr kumimoji="0" lang="en-US" sz="1400" b="0" i="0" u="none" strike="noStrike" cap="none" normalizeH="0" baseline="0" smtClean="0">
                        <a:ln>
                          <a:noFill/>
                        </a:ln>
                        <a:solidFill>
                          <a:schemeClr val="tx1"/>
                        </a:solidFill>
                        <a:effectLst/>
                        <a:latin typeface="Arial Narrow" pitchFamily="34" charset="0"/>
                        <a:ea typeface="Calibri" pitchFamily="34" charset="0"/>
                        <a:cs typeface="Times New Roman" pitchFamily="18" charset="0"/>
                      </a:endParaRPr>
                    </a:p>
                  </a:txBody>
                  <a:tcPr marL="63610" marR="63610" marT="0" marB="0" horzOverflow="overflow">
                    <a:lnL>
                      <a:noFill/>
                    </a:lnL>
                    <a:lnR>
                      <a:noFill/>
                    </a:lnR>
                    <a:lnT w="28575" cap="flat" cmpd="sng" algn="ctr">
                      <a:solidFill>
                        <a:srgbClr val="000000"/>
                      </a:solidFill>
                      <a:prstDash val="solid"/>
                      <a:round/>
                      <a:headEnd type="none" w="med" len="med"/>
                      <a:tailEnd type="none" w="med" len="med"/>
                    </a:lnT>
                    <a:lnB>
                      <a:noFill/>
                    </a:lnB>
                    <a:lnTlToBr>
                      <a:noFill/>
                    </a:lnTlToBr>
                    <a:lnBlToTr>
                      <a:noFill/>
                    </a:lnBlToTr>
                    <a:solidFill>
                      <a:srgbClr val="4F81BD"/>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dirty="0" smtClean="0">
                          <a:ln>
                            <a:noFill/>
                          </a:ln>
                          <a:solidFill>
                            <a:schemeClr val="tx2"/>
                          </a:solidFill>
                          <a:effectLst/>
                          <a:latin typeface="Arial Narrow" pitchFamily="34" charset="0"/>
                          <a:cs typeface="Times New Roman" pitchFamily="18" charset="0"/>
                        </a:rPr>
                        <a:t>maxima </a:t>
                      </a:r>
                      <a:r>
                        <a:rPr kumimoji="0" lang="en-US" sz="1400" b="0" i="0" u="none" strike="noStrike" cap="none" normalizeH="0" baseline="0" dirty="0" err="1" smtClean="0">
                          <a:ln>
                            <a:noFill/>
                          </a:ln>
                          <a:solidFill>
                            <a:schemeClr val="tx2"/>
                          </a:solidFill>
                          <a:effectLst/>
                          <a:latin typeface="Arial Narrow" pitchFamily="34" charset="0"/>
                          <a:cs typeface="Times New Roman" pitchFamily="18" charset="0"/>
                        </a:rPr>
                        <a:t>siguranta</a:t>
                      </a:r>
                      <a:r>
                        <a:rPr kumimoji="0" lang="en-US" sz="1400" b="0" i="0" u="none" strike="noStrike" cap="none" normalizeH="0" baseline="0" dirty="0" smtClean="0">
                          <a:ln>
                            <a:noFill/>
                          </a:ln>
                          <a:solidFill>
                            <a:schemeClr val="tx2"/>
                          </a:solidFill>
                          <a:effectLst/>
                          <a:latin typeface="Arial Narrow" pitchFamily="34" charset="0"/>
                          <a:cs typeface="Times New Roman" pitchFamily="18" charset="0"/>
                        </a:rPr>
                        <a:t>, </a:t>
                      </a:r>
                      <a:r>
                        <a:rPr kumimoji="0" lang="en-US" sz="1400" b="0" i="0" u="none" strike="noStrike" cap="none" normalizeH="0" baseline="0" dirty="0" err="1" smtClean="0">
                          <a:ln>
                            <a:noFill/>
                          </a:ln>
                          <a:solidFill>
                            <a:schemeClr val="tx2"/>
                          </a:solidFill>
                          <a:effectLst/>
                          <a:latin typeface="Arial Narrow" pitchFamily="34" charset="0"/>
                          <a:cs typeface="Times New Roman" pitchFamily="18" charset="0"/>
                        </a:rPr>
                        <a:t>calitatea</a:t>
                      </a:r>
                      <a:r>
                        <a:rPr kumimoji="0" lang="en-US" sz="1400" b="0" i="0" u="none" strike="noStrike" cap="none" normalizeH="0" baseline="0" dirty="0" smtClean="0">
                          <a:ln>
                            <a:noFill/>
                          </a:ln>
                          <a:solidFill>
                            <a:schemeClr val="tx2"/>
                          </a:solidFill>
                          <a:effectLst/>
                          <a:latin typeface="Arial Narrow" pitchFamily="34" charset="0"/>
                          <a:cs typeface="Times New Roman" pitchFamily="18" charset="0"/>
                        </a:rPr>
                        <a:t> </a:t>
                      </a:r>
                      <a:r>
                        <a:rPr kumimoji="0" lang="en-US" sz="1400" b="0" i="0" u="none" strike="noStrike" cap="none" normalizeH="0" baseline="0" dirty="0" err="1" smtClean="0">
                          <a:ln>
                            <a:noFill/>
                          </a:ln>
                          <a:solidFill>
                            <a:schemeClr val="tx2"/>
                          </a:solidFill>
                          <a:effectLst/>
                          <a:latin typeface="Arial Narrow" pitchFamily="34" charset="0"/>
                          <a:cs typeface="Times New Roman" pitchFamily="18" charset="0"/>
                        </a:rPr>
                        <a:t>cea</a:t>
                      </a:r>
                      <a:r>
                        <a:rPr kumimoji="0" lang="en-US" sz="1400" b="0" i="0" u="none" strike="noStrike" cap="none" normalizeH="0" baseline="0" dirty="0" smtClean="0">
                          <a:ln>
                            <a:noFill/>
                          </a:ln>
                          <a:solidFill>
                            <a:schemeClr val="tx2"/>
                          </a:solidFill>
                          <a:effectLst/>
                          <a:latin typeface="Arial Narrow" pitchFamily="34" charset="0"/>
                          <a:cs typeface="Times New Roman" pitchFamily="18" charset="0"/>
                        </a:rPr>
                        <a:t> </a:t>
                      </a:r>
                      <a:r>
                        <a:rPr kumimoji="0" lang="en-US" sz="1400" b="0" i="0" u="none" strike="noStrike" cap="none" normalizeH="0" baseline="0" dirty="0" err="1" smtClean="0">
                          <a:ln>
                            <a:noFill/>
                          </a:ln>
                          <a:solidFill>
                            <a:schemeClr val="tx2"/>
                          </a:solidFill>
                          <a:effectLst/>
                          <a:latin typeface="Arial Narrow" pitchFamily="34" charset="0"/>
                          <a:cs typeface="Times New Roman" pitchFamily="18" charset="0"/>
                        </a:rPr>
                        <a:t>mai</a:t>
                      </a:r>
                      <a:r>
                        <a:rPr kumimoji="0" lang="en-US" sz="1400" b="0" i="0" u="none" strike="noStrike" cap="none" normalizeH="0" baseline="0" dirty="0" smtClean="0">
                          <a:ln>
                            <a:noFill/>
                          </a:ln>
                          <a:solidFill>
                            <a:schemeClr val="tx2"/>
                          </a:solidFill>
                          <a:effectLst/>
                          <a:latin typeface="Arial Narrow" pitchFamily="34" charset="0"/>
                          <a:cs typeface="Times New Roman" pitchFamily="18" charset="0"/>
                        </a:rPr>
                        <a:t> </a:t>
                      </a:r>
                      <a:r>
                        <a:rPr kumimoji="0" lang="en-US" sz="1400" b="0" i="0" u="none" strike="noStrike" cap="none" normalizeH="0" baseline="0" dirty="0" err="1" smtClean="0">
                          <a:ln>
                            <a:noFill/>
                          </a:ln>
                          <a:solidFill>
                            <a:schemeClr val="tx2"/>
                          </a:solidFill>
                          <a:effectLst/>
                          <a:latin typeface="Arial Narrow" pitchFamily="34" charset="0"/>
                          <a:cs typeface="Times New Roman" pitchFamily="18" charset="0"/>
                        </a:rPr>
                        <a:t>buna</a:t>
                      </a:r>
                      <a:endParaRPr kumimoji="0" lang="en-US" sz="1400" b="0" i="0" u="none" strike="noStrike" cap="none" normalizeH="0" baseline="0" dirty="0" smtClean="0">
                        <a:ln>
                          <a:noFill/>
                        </a:ln>
                        <a:solidFill>
                          <a:schemeClr val="tx2"/>
                        </a:solidFill>
                        <a:effectLst/>
                        <a:latin typeface="Arial Narrow" pitchFamily="34" charset="0"/>
                        <a:ea typeface="Calibri" pitchFamily="34" charset="0"/>
                        <a:cs typeface="Times New Roman" pitchFamily="18" charset="0"/>
                      </a:endParaRPr>
                    </a:p>
                  </a:txBody>
                  <a:tcPr marL="63610" marR="63610" marT="0" marB="0" horzOverflow="overflow">
                    <a:lnL>
                      <a:noFill/>
                    </a:lnL>
                    <a:lnR>
                      <a:noFill/>
                    </a:lnR>
                    <a:lnT w="28575" cap="flat" cmpd="sng" algn="ctr">
                      <a:solidFill>
                        <a:srgbClr val="000000"/>
                      </a:solidFill>
                      <a:prstDash val="solid"/>
                      <a:round/>
                      <a:headEnd type="none" w="med" len="med"/>
                      <a:tailEnd type="none" w="med" len="med"/>
                    </a:lnT>
                    <a:lnB>
                      <a:noFill/>
                    </a:lnB>
                    <a:lnTlToBr>
                      <a:noFill/>
                    </a:lnTlToBr>
                    <a:lnBlToTr>
                      <a:noFill/>
                    </a:lnBlToTr>
                    <a:solidFill>
                      <a:srgbClr val="D8D8D8"/>
                    </a:solidFill>
                  </a:tcPr>
                </a:tc>
              </a:tr>
              <a:tr h="222570">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400" b="1" i="0" u="none" strike="noStrike" cap="none" normalizeH="0" baseline="0" smtClean="0">
                          <a:ln>
                            <a:noFill/>
                          </a:ln>
                          <a:solidFill>
                            <a:srgbClr val="FFFFFF"/>
                          </a:solidFill>
                          <a:effectLst/>
                          <a:latin typeface="Arial Narrow" pitchFamily="34" charset="0"/>
                          <a:cs typeface="Times New Roman" pitchFamily="18" charset="0"/>
                        </a:rPr>
                        <a:t>AA+</a:t>
                      </a:r>
                      <a:endParaRPr kumimoji="0" lang="en-US" sz="1400" b="0" i="0" u="none" strike="noStrike" cap="none" normalizeH="0" baseline="0" smtClean="0">
                        <a:ln>
                          <a:noFill/>
                        </a:ln>
                        <a:solidFill>
                          <a:schemeClr val="tx1"/>
                        </a:solidFill>
                        <a:effectLst/>
                        <a:latin typeface="Arial Narrow" pitchFamily="34" charset="0"/>
                        <a:ea typeface="Calibri" pitchFamily="34" charset="0"/>
                        <a:cs typeface="Times New Roman" pitchFamily="18" charset="0"/>
                      </a:endParaRPr>
                    </a:p>
                  </a:txBody>
                  <a:tcPr marL="63610" marR="63610" marT="0" marB="0" horzOverflow="overflow">
                    <a:lnL>
                      <a:noFill/>
                    </a:lnL>
                    <a:lnR>
                      <a:noFill/>
                    </a:lnR>
                    <a:lnT>
                      <a:noFill/>
                    </a:lnT>
                    <a:lnB>
                      <a:noFill/>
                    </a:lnB>
                    <a:lnTlToBr>
                      <a:noFill/>
                    </a:lnTlToBr>
                    <a:lnBlToTr>
                      <a:noFill/>
                    </a:lnBlToTr>
                    <a:solidFill>
                      <a:srgbClr val="4F81BD"/>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dirty="0" smtClean="0">
                          <a:ln>
                            <a:noFill/>
                          </a:ln>
                          <a:solidFill>
                            <a:schemeClr val="tx2"/>
                          </a:solidFill>
                          <a:effectLst/>
                          <a:latin typeface="Arial Narrow" pitchFamily="34" charset="0"/>
                          <a:cs typeface="Times New Roman" pitchFamily="18" charset="0"/>
                        </a:rPr>
                        <a:t>grad </a:t>
                      </a:r>
                      <a:r>
                        <a:rPr kumimoji="0" lang="en-US" sz="1400" b="0" i="0" u="none" strike="noStrike" cap="none" normalizeH="0" baseline="0" dirty="0" err="1" smtClean="0">
                          <a:ln>
                            <a:noFill/>
                          </a:ln>
                          <a:solidFill>
                            <a:schemeClr val="tx2"/>
                          </a:solidFill>
                          <a:effectLst/>
                          <a:latin typeface="Arial Narrow" pitchFamily="34" charset="0"/>
                          <a:cs typeface="Times New Roman" pitchFamily="18" charset="0"/>
                        </a:rPr>
                        <a:t>investitional</a:t>
                      </a:r>
                      <a:r>
                        <a:rPr kumimoji="0" lang="en-US" sz="1400" b="0" i="0" u="none" strike="noStrike" cap="none" normalizeH="0" baseline="0" dirty="0" smtClean="0">
                          <a:ln>
                            <a:noFill/>
                          </a:ln>
                          <a:solidFill>
                            <a:schemeClr val="tx2"/>
                          </a:solidFill>
                          <a:effectLst/>
                          <a:latin typeface="Arial Narrow" pitchFamily="34" charset="0"/>
                          <a:cs typeface="Times New Roman" pitchFamily="18" charset="0"/>
                        </a:rPr>
                        <a:t> </a:t>
                      </a:r>
                      <a:r>
                        <a:rPr kumimoji="0" lang="en-US" sz="1400" b="0" i="0" u="none" strike="noStrike" cap="none" normalizeH="0" baseline="0" dirty="0" err="1" smtClean="0">
                          <a:ln>
                            <a:noFill/>
                          </a:ln>
                          <a:solidFill>
                            <a:schemeClr val="tx2"/>
                          </a:solidFill>
                          <a:effectLst/>
                          <a:latin typeface="Arial Narrow" pitchFamily="34" charset="0"/>
                          <a:cs typeface="Times New Roman" pitchFamily="18" charset="0"/>
                        </a:rPr>
                        <a:t>foarte</a:t>
                      </a:r>
                      <a:r>
                        <a:rPr kumimoji="0" lang="en-US" sz="1400" b="0" i="0" u="none" strike="noStrike" cap="none" normalizeH="0" baseline="0" dirty="0" smtClean="0">
                          <a:ln>
                            <a:noFill/>
                          </a:ln>
                          <a:solidFill>
                            <a:schemeClr val="tx2"/>
                          </a:solidFill>
                          <a:effectLst/>
                          <a:latin typeface="Arial Narrow" pitchFamily="34" charset="0"/>
                          <a:cs typeface="Times New Roman" pitchFamily="18" charset="0"/>
                        </a:rPr>
                        <a:t> </a:t>
                      </a:r>
                      <a:r>
                        <a:rPr kumimoji="0" lang="en-US" sz="1400" b="0" i="0" u="none" strike="noStrike" cap="none" normalizeH="0" baseline="0" dirty="0" err="1" smtClean="0">
                          <a:ln>
                            <a:noFill/>
                          </a:ln>
                          <a:solidFill>
                            <a:schemeClr val="tx2"/>
                          </a:solidFill>
                          <a:effectLst/>
                          <a:latin typeface="Arial Narrow" pitchFamily="34" charset="0"/>
                          <a:cs typeface="Times New Roman" pitchFamily="18" charset="0"/>
                        </a:rPr>
                        <a:t>ridicat</a:t>
                      </a:r>
                      <a:r>
                        <a:rPr kumimoji="0" lang="en-US" sz="1400" b="0" i="0" u="none" strike="noStrike" cap="none" normalizeH="0" baseline="0" dirty="0" smtClean="0">
                          <a:ln>
                            <a:noFill/>
                          </a:ln>
                          <a:solidFill>
                            <a:schemeClr val="tx2"/>
                          </a:solidFill>
                          <a:effectLst/>
                          <a:latin typeface="Arial Narrow" pitchFamily="34" charset="0"/>
                          <a:cs typeface="Times New Roman" pitchFamily="18" charset="0"/>
                        </a:rPr>
                        <a:t>, </a:t>
                      </a:r>
                      <a:r>
                        <a:rPr kumimoji="0" lang="en-US" sz="1400" b="0" i="0" u="none" strike="noStrike" cap="none" normalizeH="0" baseline="0" dirty="0" err="1" smtClean="0">
                          <a:ln>
                            <a:noFill/>
                          </a:ln>
                          <a:solidFill>
                            <a:schemeClr val="tx2"/>
                          </a:solidFill>
                          <a:effectLst/>
                          <a:latin typeface="Arial Narrow" pitchFamily="34" charset="0"/>
                          <a:cs typeface="Times New Roman" pitchFamily="18" charset="0"/>
                        </a:rPr>
                        <a:t>calitate</a:t>
                      </a:r>
                      <a:r>
                        <a:rPr kumimoji="0" lang="en-US" sz="1400" b="0" i="0" u="none" strike="noStrike" cap="none" normalizeH="0" baseline="0" dirty="0" smtClean="0">
                          <a:ln>
                            <a:noFill/>
                          </a:ln>
                          <a:solidFill>
                            <a:schemeClr val="tx2"/>
                          </a:solidFill>
                          <a:effectLst/>
                          <a:latin typeface="Arial Narrow" pitchFamily="34" charset="0"/>
                          <a:cs typeface="Times New Roman" pitchFamily="18" charset="0"/>
                        </a:rPr>
                        <a:t> </a:t>
                      </a:r>
                      <a:r>
                        <a:rPr kumimoji="0" lang="en-US" sz="1400" b="0" i="0" u="none" strike="noStrike" cap="none" normalizeH="0" baseline="0" dirty="0" err="1" smtClean="0">
                          <a:ln>
                            <a:noFill/>
                          </a:ln>
                          <a:solidFill>
                            <a:schemeClr val="tx2"/>
                          </a:solidFill>
                          <a:effectLst/>
                          <a:latin typeface="Arial Narrow" pitchFamily="34" charset="0"/>
                          <a:cs typeface="Times New Roman" pitchFamily="18" charset="0"/>
                        </a:rPr>
                        <a:t>foarte</a:t>
                      </a:r>
                      <a:r>
                        <a:rPr kumimoji="0" lang="en-US" sz="1400" b="0" i="0" u="none" strike="noStrike" cap="none" normalizeH="0" baseline="0" dirty="0" smtClean="0">
                          <a:ln>
                            <a:noFill/>
                          </a:ln>
                          <a:solidFill>
                            <a:schemeClr val="tx2"/>
                          </a:solidFill>
                          <a:effectLst/>
                          <a:latin typeface="Arial Narrow" pitchFamily="34" charset="0"/>
                          <a:cs typeface="Times New Roman" pitchFamily="18" charset="0"/>
                        </a:rPr>
                        <a:t> </a:t>
                      </a:r>
                      <a:r>
                        <a:rPr kumimoji="0" lang="en-US" sz="1400" b="0" i="0" u="none" strike="noStrike" cap="none" normalizeH="0" baseline="0" dirty="0" err="1" smtClean="0">
                          <a:ln>
                            <a:noFill/>
                          </a:ln>
                          <a:solidFill>
                            <a:schemeClr val="tx2"/>
                          </a:solidFill>
                          <a:effectLst/>
                          <a:latin typeface="Arial Narrow" pitchFamily="34" charset="0"/>
                          <a:cs typeface="Times New Roman" pitchFamily="18" charset="0"/>
                        </a:rPr>
                        <a:t>buna</a:t>
                      </a:r>
                      <a:endParaRPr kumimoji="0" lang="en-US" sz="1400" b="0" i="0" u="none" strike="noStrike" cap="none" normalizeH="0" baseline="0" dirty="0" smtClean="0">
                        <a:ln>
                          <a:noFill/>
                        </a:ln>
                        <a:solidFill>
                          <a:schemeClr val="tx2"/>
                        </a:solidFill>
                        <a:effectLst/>
                        <a:latin typeface="Arial Narrow" pitchFamily="34" charset="0"/>
                        <a:ea typeface="Calibri" pitchFamily="34" charset="0"/>
                        <a:cs typeface="Times New Roman" pitchFamily="18" charset="0"/>
                      </a:endParaRPr>
                    </a:p>
                  </a:txBody>
                  <a:tcPr marL="63610" marR="63610" marT="0" marB="0" horzOverflow="overflow">
                    <a:lnL>
                      <a:noFill/>
                    </a:lnL>
                    <a:lnR>
                      <a:noFill/>
                    </a:lnR>
                    <a:lnT>
                      <a:noFill/>
                    </a:lnT>
                    <a:lnB>
                      <a:noFill/>
                    </a:lnB>
                    <a:lnTlToBr>
                      <a:noFill/>
                    </a:lnTlToBr>
                    <a:lnBlToTr>
                      <a:noFill/>
                    </a:lnBlToTr>
                    <a:noFill/>
                  </a:tcPr>
                </a:tc>
              </a:tr>
              <a:tr h="222570">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400" b="1" i="0" u="none" strike="noStrike" cap="none" normalizeH="0" baseline="0" smtClean="0">
                          <a:ln>
                            <a:noFill/>
                          </a:ln>
                          <a:solidFill>
                            <a:srgbClr val="FFFFFF"/>
                          </a:solidFill>
                          <a:effectLst/>
                          <a:latin typeface="Arial Narrow" pitchFamily="34" charset="0"/>
                          <a:cs typeface="Times New Roman" pitchFamily="18" charset="0"/>
                        </a:rPr>
                        <a:t>AA</a:t>
                      </a:r>
                      <a:endParaRPr kumimoji="0" lang="en-US" sz="1400" b="0" i="0" u="none" strike="noStrike" cap="none" normalizeH="0" baseline="0" smtClean="0">
                        <a:ln>
                          <a:noFill/>
                        </a:ln>
                        <a:solidFill>
                          <a:schemeClr val="tx1"/>
                        </a:solidFill>
                        <a:effectLst/>
                        <a:latin typeface="Arial Narrow" pitchFamily="34" charset="0"/>
                        <a:ea typeface="Calibri" pitchFamily="34" charset="0"/>
                        <a:cs typeface="Times New Roman" pitchFamily="18" charset="0"/>
                      </a:endParaRPr>
                    </a:p>
                  </a:txBody>
                  <a:tcPr marL="63610" marR="63610" marT="0" marB="0" horzOverflow="overflow">
                    <a:lnL>
                      <a:noFill/>
                    </a:lnL>
                    <a:lnR>
                      <a:noFill/>
                    </a:lnR>
                    <a:lnT>
                      <a:noFill/>
                    </a:lnT>
                    <a:lnB>
                      <a:noFill/>
                    </a:lnB>
                    <a:lnTlToBr>
                      <a:noFill/>
                    </a:lnTlToBr>
                    <a:lnBlToTr>
                      <a:noFill/>
                    </a:lnBlToTr>
                    <a:solidFill>
                      <a:srgbClr val="4F81BD"/>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dirty="0" smtClean="0">
                          <a:ln>
                            <a:noFill/>
                          </a:ln>
                          <a:solidFill>
                            <a:schemeClr val="tx2"/>
                          </a:solidFill>
                          <a:effectLst/>
                          <a:latin typeface="Arial Narrow" pitchFamily="34" charset="0"/>
                          <a:cs typeface="Times New Roman" pitchFamily="18" charset="0"/>
                        </a:rPr>
                        <a:t>grad </a:t>
                      </a:r>
                      <a:r>
                        <a:rPr kumimoji="0" lang="en-US" sz="1400" b="0" i="0" u="none" strike="noStrike" cap="none" normalizeH="0" baseline="0" dirty="0" err="1" smtClean="0">
                          <a:ln>
                            <a:noFill/>
                          </a:ln>
                          <a:solidFill>
                            <a:schemeClr val="tx2"/>
                          </a:solidFill>
                          <a:effectLst/>
                          <a:latin typeface="Arial Narrow" pitchFamily="34" charset="0"/>
                          <a:cs typeface="Times New Roman" pitchFamily="18" charset="0"/>
                        </a:rPr>
                        <a:t>investitional</a:t>
                      </a:r>
                      <a:r>
                        <a:rPr kumimoji="0" lang="en-US" sz="1400" b="0" i="0" u="none" strike="noStrike" cap="none" normalizeH="0" baseline="0" dirty="0" smtClean="0">
                          <a:ln>
                            <a:noFill/>
                          </a:ln>
                          <a:solidFill>
                            <a:schemeClr val="tx2"/>
                          </a:solidFill>
                          <a:effectLst/>
                          <a:latin typeface="Arial Narrow" pitchFamily="34" charset="0"/>
                          <a:cs typeface="Times New Roman" pitchFamily="18" charset="0"/>
                        </a:rPr>
                        <a:t> </a:t>
                      </a:r>
                      <a:r>
                        <a:rPr kumimoji="0" lang="en-US" sz="1400" b="0" i="0" u="none" strike="noStrike" cap="none" normalizeH="0" baseline="0" dirty="0" err="1" smtClean="0">
                          <a:ln>
                            <a:noFill/>
                          </a:ln>
                          <a:solidFill>
                            <a:schemeClr val="tx2"/>
                          </a:solidFill>
                          <a:effectLst/>
                          <a:latin typeface="Arial Narrow" pitchFamily="34" charset="0"/>
                          <a:cs typeface="Times New Roman" pitchFamily="18" charset="0"/>
                        </a:rPr>
                        <a:t>foarte</a:t>
                      </a:r>
                      <a:r>
                        <a:rPr kumimoji="0" lang="en-US" sz="1400" b="0" i="0" u="none" strike="noStrike" cap="none" normalizeH="0" baseline="0" dirty="0" smtClean="0">
                          <a:ln>
                            <a:noFill/>
                          </a:ln>
                          <a:solidFill>
                            <a:schemeClr val="tx2"/>
                          </a:solidFill>
                          <a:effectLst/>
                          <a:latin typeface="Arial Narrow" pitchFamily="34" charset="0"/>
                          <a:cs typeface="Times New Roman" pitchFamily="18" charset="0"/>
                        </a:rPr>
                        <a:t> </a:t>
                      </a:r>
                      <a:r>
                        <a:rPr kumimoji="0" lang="en-US" sz="1400" b="0" i="0" u="none" strike="noStrike" cap="none" normalizeH="0" baseline="0" dirty="0" err="1" smtClean="0">
                          <a:ln>
                            <a:noFill/>
                          </a:ln>
                          <a:solidFill>
                            <a:schemeClr val="tx2"/>
                          </a:solidFill>
                          <a:effectLst/>
                          <a:latin typeface="Arial Narrow" pitchFamily="34" charset="0"/>
                          <a:cs typeface="Times New Roman" pitchFamily="18" charset="0"/>
                        </a:rPr>
                        <a:t>ridicat</a:t>
                      </a:r>
                      <a:r>
                        <a:rPr kumimoji="0" lang="en-US" sz="1400" b="0" i="0" u="none" strike="noStrike" cap="none" normalizeH="0" baseline="0" dirty="0" smtClean="0">
                          <a:ln>
                            <a:noFill/>
                          </a:ln>
                          <a:solidFill>
                            <a:schemeClr val="tx2"/>
                          </a:solidFill>
                          <a:effectLst/>
                          <a:latin typeface="Arial Narrow" pitchFamily="34" charset="0"/>
                          <a:cs typeface="Times New Roman" pitchFamily="18" charset="0"/>
                        </a:rPr>
                        <a:t>, </a:t>
                      </a:r>
                      <a:r>
                        <a:rPr kumimoji="0" lang="en-US" sz="1400" b="0" i="0" u="none" strike="noStrike" cap="none" normalizeH="0" baseline="0" dirty="0" err="1" smtClean="0">
                          <a:ln>
                            <a:noFill/>
                          </a:ln>
                          <a:solidFill>
                            <a:schemeClr val="tx2"/>
                          </a:solidFill>
                          <a:effectLst/>
                          <a:latin typeface="Arial Narrow" pitchFamily="34" charset="0"/>
                          <a:cs typeface="Times New Roman" pitchFamily="18" charset="0"/>
                        </a:rPr>
                        <a:t>calitate</a:t>
                      </a:r>
                      <a:r>
                        <a:rPr kumimoji="0" lang="en-US" sz="1400" b="0" i="0" u="none" strike="noStrike" cap="none" normalizeH="0" baseline="0" dirty="0" smtClean="0">
                          <a:ln>
                            <a:noFill/>
                          </a:ln>
                          <a:solidFill>
                            <a:schemeClr val="tx2"/>
                          </a:solidFill>
                          <a:effectLst/>
                          <a:latin typeface="Arial Narrow" pitchFamily="34" charset="0"/>
                          <a:cs typeface="Times New Roman" pitchFamily="18" charset="0"/>
                        </a:rPr>
                        <a:t> </a:t>
                      </a:r>
                      <a:r>
                        <a:rPr kumimoji="0" lang="en-US" sz="1400" b="0" i="0" u="none" strike="noStrike" cap="none" normalizeH="0" baseline="0" dirty="0" err="1" smtClean="0">
                          <a:ln>
                            <a:noFill/>
                          </a:ln>
                          <a:solidFill>
                            <a:schemeClr val="tx2"/>
                          </a:solidFill>
                          <a:effectLst/>
                          <a:latin typeface="Arial Narrow" pitchFamily="34" charset="0"/>
                          <a:cs typeface="Times New Roman" pitchFamily="18" charset="0"/>
                        </a:rPr>
                        <a:t>buna</a:t>
                      </a:r>
                      <a:endParaRPr kumimoji="0" lang="en-US" sz="1400" b="0" i="0" u="none" strike="noStrike" cap="none" normalizeH="0" baseline="0" dirty="0" smtClean="0">
                        <a:ln>
                          <a:noFill/>
                        </a:ln>
                        <a:solidFill>
                          <a:schemeClr val="tx2"/>
                        </a:solidFill>
                        <a:effectLst/>
                        <a:latin typeface="Arial Narrow" pitchFamily="34" charset="0"/>
                        <a:ea typeface="Calibri" pitchFamily="34" charset="0"/>
                        <a:cs typeface="Times New Roman" pitchFamily="18" charset="0"/>
                      </a:endParaRPr>
                    </a:p>
                  </a:txBody>
                  <a:tcPr marL="63610" marR="63610" marT="0" marB="0" horzOverflow="overflow">
                    <a:lnL>
                      <a:noFill/>
                    </a:lnL>
                    <a:lnR>
                      <a:noFill/>
                    </a:lnR>
                    <a:lnT>
                      <a:noFill/>
                    </a:lnT>
                    <a:lnB>
                      <a:noFill/>
                    </a:lnB>
                    <a:lnTlToBr>
                      <a:noFill/>
                    </a:lnTlToBr>
                    <a:lnBlToTr>
                      <a:noFill/>
                    </a:lnBlToTr>
                    <a:solidFill>
                      <a:srgbClr val="D8D8D8"/>
                    </a:solidFill>
                  </a:tcPr>
                </a:tc>
              </a:tr>
              <a:tr h="222570">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400" b="1" i="0" u="none" strike="noStrike" cap="none" normalizeH="0" baseline="0" smtClean="0">
                          <a:ln>
                            <a:noFill/>
                          </a:ln>
                          <a:solidFill>
                            <a:srgbClr val="FFFFFF"/>
                          </a:solidFill>
                          <a:effectLst/>
                          <a:latin typeface="Arial Narrow" pitchFamily="34" charset="0"/>
                          <a:cs typeface="Times New Roman" pitchFamily="18" charset="0"/>
                        </a:rPr>
                        <a:t>AA-</a:t>
                      </a:r>
                      <a:endParaRPr kumimoji="0" lang="en-US" sz="1400" b="0" i="0" u="none" strike="noStrike" cap="none" normalizeH="0" baseline="0" smtClean="0">
                        <a:ln>
                          <a:noFill/>
                        </a:ln>
                        <a:solidFill>
                          <a:schemeClr val="tx1"/>
                        </a:solidFill>
                        <a:effectLst/>
                        <a:latin typeface="Arial Narrow" pitchFamily="34" charset="0"/>
                        <a:ea typeface="Calibri" pitchFamily="34" charset="0"/>
                        <a:cs typeface="Times New Roman" pitchFamily="18" charset="0"/>
                      </a:endParaRPr>
                    </a:p>
                  </a:txBody>
                  <a:tcPr marL="63610" marR="63610" marT="0" marB="0" horzOverflow="overflow">
                    <a:lnL>
                      <a:noFill/>
                    </a:lnL>
                    <a:lnR>
                      <a:noFill/>
                    </a:lnR>
                    <a:lnT>
                      <a:noFill/>
                    </a:lnT>
                    <a:lnB>
                      <a:noFill/>
                    </a:lnB>
                    <a:lnTlToBr>
                      <a:noFill/>
                    </a:lnTlToBr>
                    <a:lnBlToTr>
                      <a:noFill/>
                    </a:lnBlToTr>
                    <a:solidFill>
                      <a:srgbClr val="4F81BD"/>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dirty="0" smtClean="0">
                          <a:ln>
                            <a:noFill/>
                          </a:ln>
                          <a:solidFill>
                            <a:schemeClr val="tx2"/>
                          </a:solidFill>
                          <a:effectLst/>
                          <a:latin typeface="Arial Narrow" pitchFamily="34" charset="0"/>
                          <a:cs typeface="Times New Roman" pitchFamily="18" charset="0"/>
                        </a:rPr>
                        <a:t>grad </a:t>
                      </a:r>
                      <a:r>
                        <a:rPr kumimoji="0" lang="en-US" sz="1400" b="0" i="0" u="none" strike="noStrike" cap="none" normalizeH="0" baseline="0" dirty="0" err="1" smtClean="0">
                          <a:ln>
                            <a:noFill/>
                          </a:ln>
                          <a:solidFill>
                            <a:schemeClr val="tx2"/>
                          </a:solidFill>
                          <a:effectLst/>
                          <a:latin typeface="Arial Narrow" pitchFamily="34" charset="0"/>
                          <a:cs typeface="Times New Roman" pitchFamily="18" charset="0"/>
                        </a:rPr>
                        <a:t>investi</a:t>
                      </a:r>
                      <a:r>
                        <a:rPr kumimoji="0" lang="ro-RO" sz="1400" b="0" i="0" u="none" strike="noStrike" cap="none" normalizeH="0" baseline="0" dirty="0" smtClean="0">
                          <a:ln>
                            <a:noFill/>
                          </a:ln>
                          <a:solidFill>
                            <a:schemeClr val="tx2"/>
                          </a:solidFill>
                          <a:effectLst/>
                          <a:latin typeface="Arial Narrow" pitchFamily="34" charset="0"/>
                          <a:cs typeface="Times New Roman" pitchFamily="18" charset="0"/>
                        </a:rPr>
                        <a:t>ţion</a:t>
                      </a:r>
                      <a:r>
                        <a:rPr kumimoji="0" lang="en-US" sz="1400" b="0" i="0" u="none" strike="noStrike" cap="none" normalizeH="0" baseline="0" dirty="0" smtClean="0">
                          <a:ln>
                            <a:noFill/>
                          </a:ln>
                          <a:solidFill>
                            <a:schemeClr val="tx2"/>
                          </a:solidFill>
                          <a:effectLst/>
                          <a:latin typeface="Arial Narrow" pitchFamily="34" charset="0"/>
                          <a:cs typeface="Times New Roman" pitchFamily="18" charset="0"/>
                        </a:rPr>
                        <a:t>al </a:t>
                      </a:r>
                      <a:r>
                        <a:rPr kumimoji="0" lang="en-US" sz="1400" b="0" i="0" u="none" strike="noStrike" cap="none" normalizeH="0" baseline="0" dirty="0" err="1" smtClean="0">
                          <a:ln>
                            <a:noFill/>
                          </a:ln>
                          <a:solidFill>
                            <a:schemeClr val="tx2"/>
                          </a:solidFill>
                          <a:effectLst/>
                          <a:latin typeface="Arial Narrow" pitchFamily="34" charset="0"/>
                          <a:cs typeface="Times New Roman" pitchFamily="18" charset="0"/>
                        </a:rPr>
                        <a:t>ridicat</a:t>
                      </a:r>
                      <a:r>
                        <a:rPr kumimoji="0" lang="en-US" sz="1400" b="0" i="0" u="none" strike="noStrike" cap="none" normalizeH="0" baseline="0" dirty="0" smtClean="0">
                          <a:ln>
                            <a:noFill/>
                          </a:ln>
                          <a:solidFill>
                            <a:schemeClr val="tx2"/>
                          </a:solidFill>
                          <a:effectLst/>
                          <a:latin typeface="Arial Narrow" pitchFamily="34" charset="0"/>
                          <a:cs typeface="Times New Roman" pitchFamily="18" charset="0"/>
                        </a:rPr>
                        <a:t>, </a:t>
                      </a:r>
                      <a:r>
                        <a:rPr kumimoji="0" lang="en-US" sz="1400" b="0" i="0" u="none" strike="noStrike" cap="none" normalizeH="0" baseline="0" dirty="0" err="1" smtClean="0">
                          <a:ln>
                            <a:noFill/>
                          </a:ln>
                          <a:solidFill>
                            <a:schemeClr val="tx2"/>
                          </a:solidFill>
                          <a:effectLst/>
                          <a:latin typeface="Arial Narrow" pitchFamily="34" charset="0"/>
                          <a:cs typeface="Times New Roman" pitchFamily="18" charset="0"/>
                        </a:rPr>
                        <a:t>calitate</a:t>
                      </a:r>
                      <a:r>
                        <a:rPr kumimoji="0" lang="en-US" sz="1400" b="0" i="0" u="none" strike="noStrike" cap="none" normalizeH="0" baseline="0" dirty="0" smtClean="0">
                          <a:ln>
                            <a:noFill/>
                          </a:ln>
                          <a:solidFill>
                            <a:schemeClr val="tx2"/>
                          </a:solidFill>
                          <a:effectLst/>
                          <a:latin typeface="Arial Narrow" pitchFamily="34" charset="0"/>
                          <a:cs typeface="Times New Roman" pitchFamily="18" charset="0"/>
                        </a:rPr>
                        <a:t> </a:t>
                      </a:r>
                      <a:r>
                        <a:rPr kumimoji="0" lang="en-US" sz="1400" b="0" i="0" u="none" strike="noStrike" cap="none" normalizeH="0" baseline="0" dirty="0" err="1" smtClean="0">
                          <a:ln>
                            <a:noFill/>
                          </a:ln>
                          <a:solidFill>
                            <a:schemeClr val="tx2"/>
                          </a:solidFill>
                          <a:effectLst/>
                          <a:latin typeface="Arial Narrow" pitchFamily="34" charset="0"/>
                          <a:cs typeface="Times New Roman" pitchFamily="18" charset="0"/>
                        </a:rPr>
                        <a:t>buna</a:t>
                      </a:r>
                      <a:endParaRPr kumimoji="0" lang="en-US" sz="1400" b="0" i="0" u="none" strike="noStrike" cap="none" normalizeH="0" baseline="0" dirty="0" smtClean="0">
                        <a:ln>
                          <a:noFill/>
                        </a:ln>
                        <a:solidFill>
                          <a:schemeClr val="tx2"/>
                        </a:solidFill>
                        <a:effectLst/>
                        <a:latin typeface="Arial Narrow" pitchFamily="34" charset="0"/>
                        <a:ea typeface="Calibri" pitchFamily="34" charset="0"/>
                        <a:cs typeface="Times New Roman" pitchFamily="18" charset="0"/>
                      </a:endParaRPr>
                    </a:p>
                  </a:txBody>
                  <a:tcPr marL="63610" marR="63610" marT="0" marB="0" horzOverflow="overflow">
                    <a:lnL>
                      <a:noFill/>
                    </a:lnL>
                    <a:lnR>
                      <a:noFill/>
                    </a:lnR>
                    <a:lnT>
                      <a:noFill/>
                    </a:lnT>
                    <a:lnB>
                      <a:noFill/>
                    </a:lnB>
                    <a:lnTlToBr>
                      <a:noFill/>
                    </a:lnTlToBr>
                    <a:lnBlToTr>
                      <a:noFill/>
                    </a:lnBlToTr>
                    <a:noFill/>
                  </a:tcPr>
                </a:tc>
              </a:tr>
              <a:tr h="222570">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400" b="1" i="0" u="none" strike="noStrike" cap="none" normalizeH="0" baseline="0" dirty="0" smtClean="0">
                          <a:ln>
                            <a:noFill/>
                          </a:ln>
                          <a:solidFill>
                            <a:srgbClr val="FFFFFF"/>
                          </a:solidFill>
                          <a:effectLst/>
                          <a:latin typeface="Arial Narrow" pitchFamily="34" charset="0"/>
                          <a:cs typeface="Times New Roman" pitchFamily="18" charset="0"/>
                        </a:rPr>
                        <a:t>A+</a:t>
                      </a:r>
                      <a:endParaRPr kumimoji="0" lang="en-US" sz="1400" b="0" i="0"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endParaRPr>
                    </a:p>
                  </a:txBody>
                  <a:tcPr marL="63610" marR="63610" marT="0" marB="0" horzOverflow="overflow">
                    <a:lnL>
                      <a:noFill/>
                    </a:lnL>
                    <a:lnR>
                      <a:noFill/>
                    </a:lnR>
                    <a:lnT>
                      <a:noFill/>
                    </a:lnT>
                    <a:lnB>
                      <a:noFill/>
                    </a:lnB>
                    <a:lnTlToBr>
                      <a:noFill/>
                    </a:lnTlToBr>
                    <a:lnBlToTr>
                      <a:noFill/>
                    </a:lnBlToTr>
                    <a:solidFill>
                      <a:srgbClr val="4F81BD"/>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dirty="0" smtClean="0">
                          <a:ln>
                            <a:noFill/>
                          </a:ln>
                          <a:solidFill>
                            <a:schemeClr val="tx2"/>
                          </a:solidFill>
                          <a:effectLst/>
                          <a:latin typeface="Arial Narrow" pitchFamily="34" charset="0"/>
                          <a:cs typeface="Times New Roman" pitchFamily="18" charset="0"/>
                        </a:rPr>
                        <a:t>grad </a:t>
                      </a:r>
                      <a:r>
                        <a:rPr kumimoji="0" lang="en-US" sz="1400" b="0" i="0" u="none" strike="noStrike" cap="none" normalizeH="0" baseline="0" dirty="0" err="1" smtClean="0">
                          <a:ln>
                            <a:noFill/>
                          </a:ln>
                          <a:solidFill>
                            <a:schemeClr val="tx2"/>
                          </a:solidFill>
                          <a:effectLst/>
                          <a:latin typeface="Arial Narrow" pitchFamily="34" charset="0"/>
                          <a:cs typeface="Times New Roman" pitchFamily="18" charset="0"/>
                        </a:rPr>
                        <a:t>mediu</a:t>
                      </a:r>
                      <a:r>
                        <a:rPr kumimoji="0" lang="ro-RO" sz="1400" b="0" i="0" u="none" strike="noStrike" cap="none" normalizeH="0" baseline="0" dirty="0" smtClean="0">
                          <a:ln>
                            <a:noFill/>
                          </a:ln>
                          <a:solidFill>
                            <a:schemeClr val="tx2"/>
                          </a:solidFill>
                          <a:effectLst/>
                          <a:latin typeface="Arial Narrow" pitchFamily="34" charset="0"/>
                          <a:cs typeface="Times New Roman" pitchFamily="18" charset="0"/>
                        </a:rPr>
                        <a:t> </a:t>
                      </a:r>
                      <a:endParaRPr kumimoji="0" lang="en-US" sz="1400" b="0" i="0" u="none" strike="noStrike" cap="none" normalizeH="0" baseline="0" dirty="0" smtClean="0">
                        <a:ln>
                          <a:noFill/>
                        </a:ln>
                        <a:solidFill>
                          <a:schemeClr val="tx2"/>
                        </a:solidFill>
                        <a:effectLst/>
                        <a:latin typeface="Arial Narrow" pitchFamily="34" charset="0"/>
                        <a:ea typeface="Calibri" pitchFamily="34" charset="0"/>
                        <a:cs typeface="Times New Roman" pitchFamily="18" charset="0"/>
                      </a:endParaRPr>
                    </a:p>
                  </a:txBody>
                  <a:tcPr marL="63610" marR="63610" marT="0" marB="0" horzOverflow="overflow">
                    <a:lnL>
                      <a:noFill/>
                    </a:lnL>
                    <a:lnR>
                      <a:noFill/>
                    </a:lnR>
                    <a:lnT>
                      <a:noFill/>
                    </a:lnT>
                    <a:lnB>
                      <a:noFill/>
                    </a:lnB>
                    <a:lnTlToBr>
                      <a:noFill/>
                    </a:lnTlToBr>
                    <a:lnBlToTr>
                      <a:noFill/>
                    </a:lnBlToTr>
                    <a:solidFill>
                      <a:srgbClr val="D8D8D8"/>
                    </a:solidFill>
                  </a:tcPr>
                </a:tc>
              </a:tr>
              <a:tr h="222570">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400" b="1" i="0" u="none" strike="noStrike" cap="none" normalizeH="0" baseline="0" smtClean="0">
                          <a:ln>
                            <a:noFill/>
                          </a:ln>
                          <a:solidFill>
                            <a:srgbClr val="FFFFFF"/>
                          </a:solidFill>
                          <a:effectLst/>
                          <a:latin typeface="Arial Narrow" pitchFamily="34" charset="0"/>
                          <a:cs typeface="Times New Roman" pitchFamily="18" charset="0"/>
                        </a:rPr>
                        <a:t>A</a:t>
                      </a:r>
                      <a:endParaRPr kumimoji="0" lang="en-US" sz="1400" b="0" i="0" u="none" strike="noStrike" cap="none" normalizeH="0" baseline="0" smtClean="0">
                        <a:ln>
                          <a:noFill/>
                        </a:ln>
                        <a:solidFill>
                          <a:schemeClr val="tx1"/>
                        </a:solidFill>
                        <a:effectLst/>
                        <a:latin typeface="Arial Narrow" pitchFamily="34" charset="0"/>
                        <a:ea typeface="Calibri" pitchFamily="34" charset="0"/>
                        <a:cs typeface="Times New Roman" pitchFamily="18" charset="0"/>
                      </a:endParaRPr>
                    </a:p>
                  </a:txBody>
                  <a:tcPr marL="63610" marR="63610" marT="0" marB="0" horzOverflow="overflow">
                    <a:lnL>
                      <a:noFill/>
                    </a:lnL>
                    <a:lnR>
                      <a:noFill/>
                    </a:lnR>
                    <a:lnT>
                      <a:noFill/>
                    </a:lnT>
                    <a:lnB>
                      <a:noFill/>
                    </a:lnB>
                    <a:lnTlToBr>
                      <a:noFill/>
                    </a:lnTlToBr>
                    <a:lnBlToTr>
                      <a:noFill/>
                    </a:lnBlToTr>
                    <a:solidFill>
                      <a:srgbClr val="4F81BD"/>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dirty="0" smtClean="0">
                          <a:ln>
                            <a:noFill/>
                          </a:ln>
                          <a:solidFill>
                            <a:schemeClr val="tx2"/>
                          </a:solidFill>
                          <a:effectLst/>
                          <a:latin typeface="Arial Narrow" pitchFamily="34" charset="0"/>
                          <a:cs typeface="Times New Roman" pitchFamily="18" charset="0"/>
                        </a:rPr>
                        <a:t>grad </a:t>
                      </a:r>
                      <a:r>
                        <a:rPr kumimoji="0" lang="en-US" sz="1400" b="0" i="0" u="none" strike="noStrike" cap="none" normalizeH="0" baseline="0" dirty="0" err="1" smtClean="0">
                          <a:ln>
                            <a:noFill/>
                          </a:ln>
                          <a:solidFill>
                            <a:schemeClr val="tx2"/>
                          </a:solidFill>
                          <a:effectLst/>
                          <a:latin typeface="Arial Narrow" pitchFamily="34" charset="0"/>
                          <a:cs typeface="Times New Roman" pitchFamily="18" charset="0"/>
                        </a:rPr>
                        <a:t>mediu</a:t>
                      </a:r>
                      <a:r>
                        <a:rPr kumimoji="0" lang="ro-RO" sz="1400" b="0" i="0" u="none" strike="noStrike" cap="none" normalizeH="0" baseline="0" dirty="0" smtClean="0">
                          <a:ln>
                            <a:noFill/>
                          </a:ln>
                          <a:solidFill>
                            <a:schemeClr val="tx2"/>
                          </a:solidFill>
                          <a:effectLst/>
                          <a:latin typeface="Arial Narrow" pitchFamily="34" charset="0"/>
                          <a:cs typeface="Times New Roman" pitchFamily="18" charset="0"/>
                        </a:rPr>
                        <a:t>                         </a:t>
                      </a:r>
                      <a:r>
                        <a:rPr kumimoji="0" lang="ro-RO" sz="1400" b="1" i="0" u="none" strike="noStrike" cap="none" normalizeH="0" baseline="0" dirty="0" smtClean="0">
                          <a:ln>
                            <a:noFill/>
                          </a:ln>
                          <a:solidFill>
                            <a:schemeClr val="tx2"/>
                          </a:solidFill>
                          <a:effectLst/>
                          <a:latin typeface="Arial Narrow" pitchFamily="34" charset="0"/>
                          <a:cs typeface="Times New Roman" pitchFamily="18" charset="0"/>
                        </a:rPr>
                        <a:t> ORADEA</a:t>
                      </a:r>
                      <a:endParaRPr kumimoji="0" lang="en-US" sz="1400" b="1" i="0" u="none" strike="noStrike" cap="none" normalizeH="0" baseline="0" dirty="0" smtClean="0">
                        <a:ln>
                          <a:noFill/>
                        </a:ln>
                        <a:solidFill>
                          <a:schemeClr val="tx2"/>
                        </a:solidFill>
                        <a:effectLst/>
                        <a:latin typeface="Arial Narrow" pitchFamily="34" charset="0"/>
                        <a:ea typeface="Calibri" pitchFamily="34" charset="0"/>
                        <a:cs typeface="Times New Roman" pitchFamily="18" charset="0"/>
                      </a:endParaRPr>
                    </a:p>
                  </a:txBody>
                  <a:tcPr marL="63610" marR="63610" marT="0" marB="0" horzOverflow="overflow">
                    <a:lnL>
                      <a:noFill/>
                    </a:lnL>
                    <a:lnR>
                      <a:noFill/>
                    </a:lnR>
                    <a:lnT>
                      <a:noFill/>
                    </a:lnT>
                    <a:lnB>
                      <a:noFill/>
                    </a:lnB>
                    <a:lnTlToBr>
                      <a:noFill/>
                    </a:lnTlToBr>
                    <a:lnBlToTr>
                      <a:noFill/>
                    </a:lnBlToTr>
                    <a:noFill/>
                  </a:tcPr>
                </a:tc>
              </a:tr>
              <a:tr h="222570">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400" b="1" i="0" u="none" strike="noStrike" cap="none" normalizeH="0" baseline="0" smtClean="0">
                          <a:ln>
                            <a:noFill/>
                          </a:ln>
                          <a:solidFill>
                            <a:srgbClr val="FFFFFF"/>
                          </a:solidFill>
                          <a:effectLst/>
                          <a:latin typeface="Arial Narrow" pitchFamily="34" charset="0"/>
                          <a:cs typeface="Times New Roman" pitchFamily="18" charset="0"/>
                        </a:rPr>
                        <a:t>A-</a:t>
                      </a:r>
                      <a:endParaRPr kumimoji="0" lang="en-US" sz="1400" b="0" i="0" u="none" strike="noStrike" cap="none" normalizeH="0" baseline="0" smtClean="0">
                        <a:ln>
                          <a:noFill/>
                        </a:ln>
                        <a:solidFill>
                          <a:schemeClr val="tx1"/>
                        </a:solidFill>
                        <a:effectLst/>
                        <a:latin typeface="Arial Narrow" pitchFamily="34" charset="0"/>
                        <a:ea typeface="Calibri" pitchFamily="34" charset="0"/>
                        <a:cs typeface="Times New Roman" pitchFamily="18" charset="0"/>
                      </a:endParaRPr>
                    </a:p>
                  </a:txBody>
                  <a:tcPr marL="63610" marR="63610" marT="0" marB="0" horzOverflow="overflow">
                    <a:lnL>
                      <a:noFill/>
                    </a:lnL>
                    <a:lnR>
                      <a:noFill/>
                    </a:lnR>
                    <a:lnT>
                      <a:noFill/>
                    </a:lnT>
                    <a:lnB>
                      <a:noFill/>
                    </a:lnB>
                    <a:lnTlToBr>
                      <a:noFill/>
                    </a:lnTlToBr>
                    <a:lnBlToTr>
                      <a:noFill/>
                    </a:lnBlToTr>
                    <a:solidFill>
                      <a:srgbClr val="4F81BD"/>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dirty="0" smtClean="0">
                          <a:ln>
                            <a:noFill/>
                          </a:ln>
                          <a:solidFill>
                            <a:schemeClr val="tx2"/>
                          </a:solidFill>
                          <a:effectLst/>
                          <a:latin typeface="Arial Narrow" pitchFamily="34" charset="0"/>
                          <a:cs typeface="Times New Roman" pitchFamily="18" charset="0"/>
                        </a:rPr>
                        <a:t>grad </a:t>
                      </a:r>
                      <a:r>
                        <a:rPr kumimoji="0" lang="en-US" sz="1400" b="0" i="0" u="none" strike="noStrike" cap="none" normalizeH="0" baseline="0" dirty="0" err="1" smtClean="0">
                          <a:ln>
                            <a:noFill/>
                          </a:ln>
                          <a:solidFill>
                            <a:schemeClr val="tx2"/>
                          </a:solidFill>
                          <a:effectLst/>
                          <a:latin typeface="Arial Narrow" pitchFamily="34" charset="0"/>
                          <a:cs typeface="Times New Roman" pitchFamily="18" charset="0"/>
                        </a:rPr>
                        <a:t>mediu</a:t>
                      </a:r>
                      <a:r>
                        <a:rPr kumimoji="0" lang="ro-RO" sz="1400" b="0" i="0" u="none" strike="noStrike" cap="none" normalizeH="0" baseline="0" dirty="0" smtClean="0">
                          <a:ln>
                            <a:noFill/>
                          </a:ln>
                          <a:solidFill>
                            <a:schemeClr val="tx2"/>
                          </a:solidFill>
                          <a:effectLst/>
                          <a:latin typeface="Arial Narrow" pitchFamily="34" charset="0"/>
                          <a:cs typeface="Times New Roman" pitchFamily="18" charset="0"/>
                        </a:rPr>
                        <a:t> </a:t>
                      </a:r>
                      <a:endParaRPr kumimoji="0" lang="en-US" sz="1400" b="0" i="0" u="none" strike="noStrike" cap="none" normalizeH="0" baseline="0" dirty="0" smtClean="0">
                        <a:ln>
                          <a:noFill/>
                        </a:ln>
                        <a:solidFill>
                          <a:schemeClr val="tx2"/>
                        </a:solidFill>
                        <a:effectLst/>
                        <a:latin typeface="Arial Narrow" pitchFamily="34" charset="0"/>
                        <a:ea typeface="Calibri" pitchFamily="34" charset="0"/>
                        <a:cs typeface="Times New Roman" pitchFamily="18" charset="0"/>
                      </a:endParaRPr>
                    </a:p>
                  </a:txBody>
                  <a:tcPr marL="63610" marR="63610" marT="0" marB="0" horzOverflow="overflow">
                    <a:lnL>
                      <a:noFill/>
                    </a:lnL>
                    <a:lnR>
                      <a:noFill/>
                    </a:lnR>
                    <a:lnT>
                      <a:noFill/>
                    </a:lnT>
                    <a:lnB>
                      <a:noFill/>
                    </a:lnB>
                    <a:lnTlToBr>
                      <a:noFill/>
                    </a:lnTlToBr>
                    <a:lnBlToTr>
                      <a:noFill/>
                    </a:lnBlToTr>
                    <a:solidFill>
                      <a:srgbClr val="D8D8D8"/>
                    </a:solidFill>
                  </a:tcPr>
                </a:tc>
              </a:tr>
              <a:tr h="222570">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400" b="1" i="0" u="none" strike="noStrike" cap="none" normalizeH="0" baseline="0" smtClean="0">
                          <a:ln>
                            <a:noFill/>
                          </a:ln>
                          <a:solidFill>
                            <a:srgbClr val="FFFFFF"/>
                          </a:solidFill>
                          <a:effectLst/>
                          <a:latin typeface="Arial Narrow" pitchFamily="34" charset="0"/>
                          <a:cs typeface="Times New Roman" pitchFamily="18" charset="0"/>
                        </a:rPr>
                        <a:t>BBB+</a:t>
                      </a:r>
                      <a:endParaRPr kumimoji="0" lang="en-US" sz="1400" b="0" i="0" u="none" strike="noStrike" cap="none" normalizeH="0" baseline="0" smtClean="0">
                        <a:ln>
                          <a:noFill/>
                        </a:ln>
                        <a:solidFill>
                          <a:schemeClr val="tx1"/>
                        </a:solidFill>
                        <a:effectLst/>
                        <a:latin typeface="Arial Narrow" pitchFamily="34" charset="0"/>
                        <a:ea typeface="Calibri" pitchFamily="34" charset="0"/>
                        <a:cs typeface="Times New Roman" pitchFamily="18" charset="0"/>
                      </a:endParaRPr>
                    </a:p>
                  </a:txBody>
                  <a:tcPr marL="63610" marR="63610" marT="0" marB="0" horzOverflow="overflow">
                    <a:lnL>
                      <a:noFill/>
                    </a:lnL>
                    <a:lnR>
                      <a:noFill/>
                    </a:lnR>
                    <a:lnT>
                      <a:noFill/>
                    </a:lnT>
                    <a:lnB>
                      <a:noFill/>
                    </a:lnB>
                    <a:lnTlToBr>
                      <a:noFill/>
                    </a:lnTlToBr>
                    <a:lnBlToTr>
                      <a:noFill/>
                    </a:lnBlToTr>
                    <a:solidFill>
                      <a:srgbClr val="4F81BD"/>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dirty="0" smtClean="0">
                          <a:ln>
                            <a:noFill/>
                          </a:ln>
                          <a:solidFill>
                            <a:schemeClr val="tx2"/>
                          </a:solidFill>
                          <a:effectLst/>
                          <a:latin typeface="Arial Narrow" pitchFamily="34" charset="0"/>
                          <a:cs typeface="Times New Roman" pitchFamily="18" charset="0"/>
                        </a:rPr>
                        <a:t>grad </a:t>
                      </a:r>
                      <a:r>
                        <a:rPr kumimoji="0" lang="en-US" sz="1400" b="0" i="0" u="none" strike="noStrike" cap="none" normalizeH="0" baseline="0" dirty="0" err="1" smtClean="0">
                          <a:ln>
                            <a:noFill/>
                          </a:ln>
                          <a:solidFill>
                            <a:schemeClr val="tx2"/>
                          </a:solidFill>
                          <a:effectLst/>
                          <a:latin typeface="Arial Narrow" pitchFamily="34" charset="0"/>
                          <a:cs typeface="Times New Roman" pitchFamily="18" charset="0"/>
                        </a:rPr>
                        <a:t>sc</a:t>
                      </a:r>
                      <a:r>
                        <a:rPr kumimoji="0" lang="ro-RO" sz="1400" b="0" i="0" u="none" strike="noStrike" cap="none" normalizeH="0" baseline="0" dirty="0" smtClean="0">
                          <a:ln>
                            <a:noFill/>
                          </a:ln>
                          <a:solidFill>
                            <a:schemeClr val="tx2"/>
                          </a:solidFill>
                          <a:effectLst/>
                          <a:latin typeface="Arial Narrow" pitchFamily="34" charset="0"/>
                          <a:cs typeface="Times New Roman" pitchFamily="18" charset="0"/>
                        </a:rPr>
                        <a:t>ă</a:t>
                      </a:r>
                      <a:r>
                        <a:rPr kumimoji="0" lang="en-US" sz="1400" b="0" i="0" u="none" strike="noStrike" cap="none" normalizeH="0" baseline="0" dirty="0" err="1" smtClean="0">
                          <a:ln>
                            <a:noFill/>
                          </a:ln>
                          <a:solidFill>
                            <a:schemeClr val="tx2"/>
                          </a:solidFill>
                          <a:effectLst/>
                          <a:latin typeface="Arial Narrow" pitchFamily="34" charset="0"/>
                          <a:cs typeface="Times New Roman" pitchFamily="18" charset="0"/>
                        </a:rPr>
                        <a:t>zut</a:t>
                      </a:r>
                      <a:r>
                        <a:rPr kumimoji="0" lang="ro-RO" sz="1400" b="0" i="0" u="none" strike="noStrike" cap="none" normalizeH="0" baseline="0" dirty="0" smtClean="0">
                          <a:ln>
                            <a:noFill/>
                          </a:ln>
                          <a:solidFill>
                            <a:schemeClr val="tx2"/>
                          </a:solidFill>
                          <a:effectLst/>
                          <a:latin typeface="Arial Narrow" pitchFamily="34" charset="0"/>
                          <a:cs typeface="Times New Roman" pitchFamily="18" charset="0"/>
                        </a:rPr>
                        <a:t> </a:t>
                      </a:r>
                      <a:endParaRPr kumimoji="0" lang="en-US" sz="1400" b="0" i="0" u="none" strike="noStrike" cap="none" normalizeH="0" baseline="0" dirty="0" smtClean="0">
                        <a:ln>
                          <a:noFill/>
                        </a:ln>
                        <a:solidFill>
                          <a:schemeClr val="tx2"/>
                        </a:solidFill>
                        <a:effectLst/>
                        <a:latin typeface="Arial Narrow" pitchFamily="34" charset="0"/>
                        <a:ea typeface="Calibri" pitchFamily="34" charset="0"/>
                        <a:cs typeface="Times New Roman" pitchFamily="18" charset="0"/>
                      </a:endParaRPr>
                    </a:p>
                  </a:txBody>
                  <a:tcPr marL="63610" marR="63610" marT="0" marB="0" horzOverflow="overflow">
                    <a:lnL>
                      <a:noFill/>
                    </a:lnL>
                    <a:lnR>
                      <a:noFill/>
                    </a:lnR>
                    <a:lnT>
                      <a:noFill/>
                    </a:lnT>
                    <a:lnB>
                      <a:noFill/>
                    </a:lnB>
                    <a:lnTlToBr>
                      <a:noFill/>
                    </a:lnTlToBr>
                    <a:lnBlToTr>
                      <a:noFill/>
                    </a:lnBlToTr>
                    <a:noFill/>
                  </a:tcPr>
                </a:tc>
              </a:tr>
              <a:tr h="222570">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400" b="1" i="0" u="none" strike="noStrike" cap="none" normalizeH="0" baseline="0" dirty="0" smtClean="0">
                          <a:ln>
                            <a:noFill/>
                          </a:ln>
                          <a:solidFill>
                            <a:srgbClr val="FFFFFF"/>
                          </a:solidFill>
                          <a:effectLst/>
                          <a:latin typeface="Arial Narrow" pitchFamily="34" charset="0"/>
                          <a:cs typeface="Times New Roman" pitchFamily="18" charset="0"/>
                        </a:rPr>
                        <a:t>BBB</a:t>
                      </a:r>
                      <a:endParaRPr kumimoji="0" lang="en-US" sz="1400" b="0" i="0"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endParaRPr>
                    </a:p>
                  </a:txBody>
                  <a:tcPr marL="63610" marR="63610" marT="0" marB="0" horzOverflow="overflow">
                    <a:lnL>
                      <a:noFill/>
                    </a:lnL>
                    <a:lnR>
                      <a:noFill/>
                    </a:lnR>
                    <a:lnT>
                      <a:noFill/>
                    </a:lnT>
                    <a:lnB>
                      <a:noFill/>
                    </a:lnB>
                    <a:lnTlToBr>
                      <a:noFill/>
                    </a:lnTlToBr>
                    <a:lnBlToTr>
                      <a:noFill/>
                    </a:lnBlToTr>
                    <a:solidFill>
                      <a:srgbClr val="4F81BD"/>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dirty="0" smtClean="0">
                          <a:ln>
                            <a:noFill/>
                          </a:ln>
                          <a:solidFill>
                            <a:schemeClr val="tx2"/>
                          </a:solidFill>
                          <a:effectLst/>
                          <a:latin typeface="Arial Narrow" pitchFamily="34" charset="0"/>
                          <a:cs typeface="Times New Roman" pitchFamily="18" charset="0"/>
                        </a:rPr>
                        <a:t>grad sc</a:t>
                      </a:r>
                      <a:r>
                        <a:rPr kumimoji="0" lang="ro-RO" sz="1400" b="0" i="0" u="none" strike="noStrike" cap="none" normalizeH="0" baseline="0" dirty="0" smtClean="0">
                          <a:ln>
                            <a:noFill/>
                          </a:ln>
                          <a:solidFill>
                            <a:schemeClr val="tx2"/>
                          </a:solidFill>
                          <a:effectLst/>
                          <a:latin typeface="Arial Narrow" pitchFamily="34" charset="0"/>
                          <a:cs typeface="Times New Roman" pitchFamily="18" charset="0"/>
                        </a:rPr>
                        <a:t>ă</a:t>
                      </a:r>
                      <a:r>
                        <a:rPr kumimoji="0" lang="en-US" sz="1400" b="0" i="0" u="none" strike="noStrike" cap="none" normalizeH="0" baseline="0" dirty="0" err="1" smtClean="0">
                          <a:ln>
                            <a:noFill/>
                          </a:ln>
                          <a:solidFill>
                            <a:schemeClr val="tx2"/>
                          </a:solidFill>
                          <a:effectLst/>
                          <a:latin typeface="Arial Narrow" pitchFamily="34" charset="0"/>
                          <a:cs typeface="Times New Roman" pitchFamily="18" charset="0"/>
                        </a:rPr>
                        <a:t>zut</a:t>
                      </a:r>
                      <a:endParaRPr kumimoji="0" lang="en-US" sz="1400" b="0" i="0" u="none" strike="noStrike" cap="none" normalizeH="0" baseline="0" dirty="0" smtClean="0">
                        <a:ln>
                          <a:noFill/>
                        </a:ln>
                        <a:solidFill>
                          <a:schemeClr val="tx2"/>
                        </a:solidFill>
                        <a:effectLst/>
                        <a:latin typeface="Arial Narrow" pitchFamily="34" charset="0"/>
                        <a:ea typeface="Calibri" pitchFamily="34" charset="0"/>
                        <a:cs typeface="Times New Roman" pitchFamily="18" charset="0"/>
                      </a:endParaRPr>
                    </a:p>
                  </a:txBody>
                  <a:tcPr marL="63610" marR="63610" marT="0" marB="0" horzOverflow="overflow">
                    <a:lnL>
                      <a:noFill/>
                    </a:lnL>
                    <a:lnR>
                      <a:noFill/>
                    </a:lnR>
                    <a:lnT>
                      <a:noFill/>
                    </a:lnT>
                    <a:lnB>
                      <a:noFill/>
                    </a:lnB>
                    <a:lnTlToBr>
                      <a:noFill/>
                    </a:lnTlToBr>
                    <a:lnBlToTr>
                      <a:noFill/>
                    </a:lnBlToTr>
                    <a:solidFill>
                      <a:srgbClr val="D8D8D8"/>
                    </a:solidFill>
                  </a:tcPr>
                </a:tc>
              </a:tr>
              <a:tr h="222570">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400" b="1" i="0" u="none" strike="noStrike" cap="none" normalizeH="0" baseline="0" smtClean="0">
                          <a:ln>
                            <a:noFill/>
                          </a:ln>
                          <a:solidFill>
                            <a:srgbClr val="FFFFFF"/>
                          </a:solidFill>
                          <a:effectLst/>
                          <a:latin typeface="Arial Narrow" pitchFamily="34" charset="0"/>
                          <a:cs typeface="Times New Roman" pitchFamily="18" charset="0"/>
                        </a:rPr>
                        <a:t>BBB-</a:t>
                      </a:r>
                      <a:endParaRPr kumimoji="0" lang="en-US" sz="1400" b="0" i="0" u="none" strike="noStrike" cap="none" normalizeH="0" baseline="0" smtClean="0">
                        <a:ln>
                          <a:noFill/>
                        </a:ln>
                        <a:solidFill>
                          <a:schemeClr val="tx1"/>
                        </a:solidFill>
                        <a:effectLst/>
                        <a:latin typeface="Arial Narrow" pitchFamily="34" charset="0"/>
                        <a:ea typeface="Calibri" pitchFamily="34" charset="0"/>
                        <a:cs typeface="Times New Roman" pitchFamily="18" charset="0"/>
                      </a:endParaRPr>
                    </a:p>
                  </a:txBody>
                  <a:tcPr marL="63610" marR="63610" marT="0" marB="0" horzOverflow="overflow">
                    <a:lnL>
                      <a:noFill/>
                    </a:lnL>
                    <a:lnR>
                      <a:noFill/>
                    </a:lnR>
                    <a:lnT>
                      <a:noFill/>
                    </a:lnT>
                    <a:lnB w="28575" cap="flat" cmpd="sng" algn="ctr">
                      <a:solidFill>
                        <a:srgbClr val="000000"/>
                      </a:solidFill>
                      <a:prstDash val="solid"/>
                      <a:round/>
                      <a:headEnd type="none" w="med" len="med"/>
                      <a:tailEnd type="none" w="med" len="med"/>
                    </a:lnB>
                    <a:lnTlToBr>
                      <a:noFill/>
                    </a:lnTlToBr>
                    <a:lnBlToTr>
                      <a:noFill/>
                    </a:lnBlToTr>
                    <a:solidFill>
                      <a:srgbClr val="4F81BD"/>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dirty="0" smtClean="0">
                          <a:ln>
                            <a:noFill/>
                          </a:ln>
                          <a:solidFill>
                            <a:schemeClr val="bg2"/>
                          </a:solidFill>
                          <a:effectLst/>
                          <a:latin typeface="Arial Narrow" pitchFamily="34" charset="0"/>
                          <a:cs typeface="Times New Roman" pitchFamily="18" charset="0"/>
                        </a:rPr>
                        <a:t>grad sc</a:t>
                      </a:r>
                      <a:r>
                        <a:rPr kumimoji="0" lang="ro-RO" sz="1400" b="0" i="0" u="none" strike="noStrike" cap="none" normalizeH="0" baseline="0" dirty="0" smtClean="0">
                          <a:ln>
                            <a:noFill/>
                          </a:ln>
                          <a:solidFill>
                            <a:schemeClr val="bg2"/>
                          </a:solidFill>
                          <a:effectLst/>
                          <a:latin typeface="Arial Narrow" pitchFamily="34" charset="0"/>
                          <a:cs typeface="Times New Roman" pitchFamily="18" charset="0"/>
                        </a:rPr>
                        <a:t>ă</a:t>
                      </a:r>
                      <a:r>
                        <a:rPr kumimoji="0" lang="en-US" sz="1400" b="0" i="0" u="none" strike="noStrike" cap="none" normalizeH="0" baseline="0" dirty="0" err="1" smtClean="0">
                          <a:ln>
                            <a:noFill/>
                          </a:ln>
                          <a:solidFill>
                            <a:schemeClr val="bg2"/>
                          </a:solidFill>
                          <a:effectLst/>
                          <a:latin typeface="Arial Narrow" pitchFamily="34" charset="0"/>
                          <a:cs typeface="Times New Roman" pitchFamily="18" charset="0"/>
                        </a:rPr>
                        <a:t>zut</a:t>
                      </a:r>
                      <a:endParaRPr kumimoji="0" lang="en-US" sz="1400" b="0" i="0" u="none" strike="noStrike" cap="none" normalizeH="0" baseline="0" dirty="0" smtClean="0">
                        <a:ln>
                          <a:noFill/>
                        </a:ln>
                        <a:solidFill>
                          <a:schemeClr val="bg2"/>
                        </a:solidFill>
                        <a:effectLst/>
                        <a:latin typeface="Arial Narrow" pitchFamily="34" charset="0"/>
                        <a:ea typeface="Calibri" pitchFamily="34" charset="0"/>
                        <a:cs typeface="Times New Roman" pitchFamily="18" charset="0"/>
                      </a:endParaRPr>
                    </a:p>
                  </a:txBody>
                  <a:tcPr marL="63610" marR="63610" marT="0" marB="0" horzOverflow="overflow">
                    <a:lnL>
                      <a:noFill/>
                    </a:lnL>
                    <a:lnR>
                      <a:noFill/>
                    </a:lnR>
                    <a:lnT>
                      <a:noFill/>
                    </a:lnT>
                    <a:lnB w="28575" cap="flat" cmpd="sng" algn="ctr">
                      <a:solidFill>
                        <a:srgbClr val="000000"/>
                      </a:solidFill>
                      <a:prstDash val="solid"/>
                      <a:round/>
                      <a:headEnd type="none" w="med" len="med"/>
                      <a:tailEnd type="none" w="med" len="med"/>
                    </a:lnB>
                    <a:lnTlToBr>
                      <a:noFill/>
                    </a:lnTlToBr>
                    <a:lnBlToTr>
                      <a:noFill/>
                    </a:lnBlToTr>
                    <a:noFill/>
                  </a:tcPr>
                </a:tc>
              </a:tr>
            </a:tbl>
          </a:graphicData>
        </a:graphic>
      </p:graphicFrame>
      <p:cxnSp>
        <p:nvCxnSpPr>
          <p:cNvPr id="6" name="Straight Arrow Connector 2"/>
          <p:cNvCxnSpPr>
            <a:cxnSpLocks noChangeShapeType="1"/>
          </p:cNvCxnSpPr>
          <p:nvPr/>
        </p:nvCxnSpPr>
        <p:spPr bwMode="auto">
          <a:xfrm flipH="1">
            <a:off x="6084168" y="2708920"/>
            <a:ext cx="1008112" cy="504056"/>
          </a:xfrm>
          <a:prstGeom prst="straightConnector1">
            <a:avLst/>
          </a:prstGeom>
          <a:noFill/>
          <a:ln w="9525" algn="ctr">
            <a:solidFill>
              <a:schemeClr val="bg2">
                <a:lumMod val="25000"/>
              </a:schemeClr>
            </a:solidFill>
            <a:round/>
            <a:headEnd/>
            <a:tailEnd type="arrow" w="lg" len="med"/>
          </a:ln>
        </p:spPr>
      </p:cxnSp>
      <p:graphicFrame>
        <p:nvGraphicFramePr>
          <p:cNvPr id="3" name="Table 2"/>
          <p:cNvGraphicFramePr>
            <a:graphicFrameLocks noGrp="1"/>
          </p:cNvGraphicFramePr>
          <p:nvPr>
            <p:extLst>
              <p:ext uri="{D42A27DB-BD31-4B8C-83A1-F6EECF244321}">
                <p14:modId xmlns:p14="http://schemas.microsoft.com/office/powerpoint/2010/main" xmlns="" val="8256014"/>
              </p:ext>
            </p:extLst>
          </p:nvPr>
        </p:nvGraphicFramePr>
        <p:xfrm>
          <a:off x="5024616" y="3364058"/>
          <a:ext cx="4114800" cy="1717674"/>
        </p:xfrm>
        <a:graphic>
          <a:graphicData uri="http://schemas.openxmlformats.org/drawingml/2006/table">
            <a:tbl>
              <a:tblPr/>
              <a:tblGrid>
                <a:gridCol w="685800"/>
                <a:gridCol w="3429000"/>
              </a:tblGrid>
              <a:tr h="245382">
                <a:tc gridSpan="2">
                  <a:txBody>
                    <a:bodyPr/>
                    <a:lstStyle/>
                    <a:p>
                      <a:pPr marL="0" marR="0">
                        <a:lnSpc>
                          <a:spcPct val="115000"/>
                        </a:lnSpc>
                        <a:spcBef>
                          <a:spcPts val="0"/>
                        </a:spcBef>
                        <a:spcAft>
                          <a:spcPts val="0"/>
                        </a:spcAft>
                      </a:pPr>
                      <a:r>
                        <a:rPr lang="en-US" sz="1400" b="1" dirty="0" err="1">
                          <a:solidFill>
                            <a:srgbClr val="FFFFFF"/>
                          </a:solidFill>
                          <a:latin typeface="Arial Narrow" pitchFamily="34" charset="0"/>
                          <a:ea typeface="Times New Roman"/>
                          <a:cs typeface="Times New Roman"/>
                        </a:rPr>
                        <a:t>Speculativ</a:t>
                      </a:r>
                      <a:r>
                        <a:rPr lang="en-US" sz="1400" b="1" dirty="0">
                          <a:solidFill>
                            <a:srgbClr val="FFFFFF"/>
                          </a:solidFill>
                          <a:latin typeface="Arial Narrow" pitchFamily="34" charset="0"/>
                          <a:ea typeface="Times New Roman"/>
                          <a:cs typeface="Times New Roman"/>
                        </a:rPr>
                        <a:t> - </a:t>
                      </a:r>
                      <a:r>
                        <a:rPr lang="en-US" sz="1400" b="1" dirty="0" err="1">
                          <a:solidFill>
                            <a:srgbClr val="FFFFFF"/>
                          </a:solidFill>
                          <a:latin typeface="Arial Narrow" pitchFamily="34" charset="0"/>
                          <a:ea typeface="Times New Roman"/>
                          <a:cs typeface="Times New Roman"/>
                        </a:rPr>
                        <a:t>credibilitate</a:t>
                      </a:r>
                      <a:r>
                        <a:rPr lang="en-US" sz="1400" b="1" dirty="0">
                          <a:solidFill>
                            <a:srgbClr val="FFFFFF"/>
                          </a:solidFill>
                          <a:latin typeface="Arial Narrow" pitchFamily="34" charset="0"/>
                          <a:ea typeface="Times New Roman"/>
                          <a:cs typeface="Times New Roman"/>
                        </a:rPr>
                        <a:t> </a:t>
                      </a:r>
                      <a:r>
                        <a:rPr lang="en-US" sz="1400" b="1" dirty="0" err="1">
                          <a:solidFill>
                            <a:srgbClr val="FFFFFF"/>
                          </a:solidFill>
                          <a:latin typeface="Arial Narrow" pitchFamily="34" charset="0"/>
                          <a:ea typeface="Times New Roman"/>
                          <a:cs typeface="Times New Roman"/>
                        </a:rPr>
                        <a:t>scazuta</a:t>
                      </a:r>
                      <a:endParaRPr lang="en-US" sz="1400" dirty="0">
                        <a:latin typeface="Arial Narrow" pitchFamily="34" charset="0"/>
                        <a:ea typeface="Calibri"/>
                        <a:cs typeface="Times New Roman"/>
                      </a:endParaRPr>
                    </a:p>
                  </a:txBody>
                  <a:tcPr marL="68580" marR="68580" marT="0" marB="0">
                    <a:lnL>
                      <a:noFill/>
                    </a:lnL>
                    <a:lnR>
                      <a:noFill/>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4F81BD"/>
                    </a:solidFill>
                  </a:tcPr>
                </a:tc>
                <a:tc hMerge="1">
                  <a:txBody>
                    <a:bodyPr/>
                    <a:lstStyle/>
                    <a:p>
                      <a:endParaRPr lang="en-US"/>
                    </a:p>
                  </a:txBody>
                  <a:tcPr/>
                </a:tc>
              </a:tr>
              <a:tr h="245382">
                <a:tc>
                  <a:txBody>
                    <a:bodyPr/>
                    <a:lstStyle/>
                    <a:p>
                      <a:pPr marL="0" marR="0">
                        <a:lnSpc>
                          <a:spcPct val="115000"/>
                        </a:lnSpc>
                        <a:spcBef>
                          <a:spcPts val="0"/>
                        </a:spcBef>
                        <a:spcAft>
                          <a:spcPts val="0"/>
                        </a:spcAft>
                      </a:pPr>
                      <a:r>
                        <a:rPr lang="en-US" sz="1400" b="1">
                          <a:solidFill>
                            <a:srgbClr val="FFFFFF"/>
                          </a:solidFill>
                          <a:latin typeface="Arial Narrow" pitchFamily="34" charset="0"/>
                          <a:ea typeface="Times New Roman"/>
                          <a:cs typeface="Times New Roman"/>
                        </a:rPr>
                        <a:t>BB+</a:t>
                      </a:r>
                      <a:endParaRPr lang="en-US" sz="1400">
                        <a:latin typeface="Arial Narrow" pitchFamily="34" charset="0"/>
                        <a:ea typeface="Calibri"/>
                        <a:cs typeface="Times New Roman"/>
                      </a:endParaRPr>
                    </a:p>
                  </a:txBody>
                  <a:tcPr marL="68580" marR="68580" marT="0" marB="0">
                    <a:lnL>
                      <a:noFill/>
                    </a:lnL>
                    <a:lnR>
                      <a:noFill/>
                    </a:lnR>
                    <a:lnT w="28575" cap="flat" cmpd="sng" algn="ctr">
                      <a:solidFill>
                        <a:srgbClr val="000000"/>
                      </a:solidFill>
                      <a:prstDash val="solid"/>
                      <a:round/>
                      <a:headEnd type="none" w="med" len="med"/>
                      <a:tailEnd type="none" w="med" len="med"/>
                    </a:lnT>
                    <a:lnB>
                      <a:noFill/>
                    </a:lnB>
                    <a:solidFill>
                      <a:srgbClr val="4F81BD"/>
                    </a:solidFill>
                  </a:tcPr>
                </a:tc>
                <a:tc>
                  <a:txBody>
                    <a:bodyPr/>
                    <a:lstStyle/>
                    <a:p>
                      <a:pPr marL="0" marR="0">
                        <a:lnSpc>
                          <a:spcPct val="115000"/>
                        </a:lnSpc>
                        <a:spcBef>
                          <a:spcPts val="0"/>
                        </a:spcBef>
                        <a:spcAft>
                          <a:spcPts val="0"/>
                        </a:spcAft>
                      </a:pPr>
                      <a:r>
                        <a:rPr lang="en-US" sz="1400" dirty="0">
                          <a:solidFill>
                            <a:schemeClr val="tx2"/>
                          </a:solidFill>
                          <a:latin typeface="Arial Narrow" pitchFamily="34" charset="0"/>
                          <a:ea typeface="Times New Roman"/>
                          <a:cs typeface="Times New Roman"/>
                        </a:rPr>
                        <a:t>grad </a:t>
                      </a:r>
                      <a:r>
                        <a:rPr lang="en-US" sz="1400" dirty="0" err="1">
                          <a:solidFill>
                            <a:schemeClr val="tx2"/>
                          </a:solidFill>
                          <a:latin typeface="Arial Narrow" pitchFamily="34" charset="0"/>
                          <a:ea typeface="Times New Roman"/>
                          <a:cs typeface="Times New Roman"/>
                        </a:rPr>
                        <a:t>scazut</a:t>
                      </a:r>
                      <a:r>
                        <a:rPr lang="en-US" sz="1400" dirty="0">
                          <a:solidFill>
                            <a:schemeClr val="tx2"/>
                          </a:solidFill>
                          <a:latin typeface="Arial Narrow" pitchFamily="34" charset="0"/>
                          <a:ea typeface="Times New Roman"/>
                          <a:cs typeface="Times New Roman"/>
                        </a:rPr>
                        <a:t> </a:t>
                      </a:r>
                      <a:r>
                        <a:rPr lang="en-US" sz="1400" dirty="0" err="1">
                          <a:solidFill>
                            <a:schemeClr val="tx2"/>
                          </a:solidFill>
                          <a:latin typeface="Arial Narrow" pitchFamily="34" charset="0"/>
                          <a:ea typeface="Times New Roman"/>
                          <a:cs typeface="Times New Roman"/>
                        </a:rPr>
                        <a:t>speculativ</a:t>
                      </a:r>
                      <a:endParaRPr lang="en-US" sz="1400" dirty="0">
                        <a:solidFill>
                          <a:schemeClr val="tx2"/>
                        </a:solidFill>
                        <a:latin typeface="Arial Narrow" pitchFamily="34" charset="0"/>
                        <a:ea typeface="Calibri"/>
                        <a:cs typeface="Times New Roman"/>
                      </a:endParaRPr>
                    </a:p>
                  </a:txBody>
                  <a:tcPr marL="68580" marR="68580" marT="0" marB="0">
                    <a:lnL>
                      <a:noFill/>
                    </a:lnL>
                    <a:lnR>
                      <a:noFill/>
                    </a:lnR>
                    <a:lnT w="28575" cap="flat" cmpd="sng" algn="ctr">
                      <a:solidFill>
                        <a:srgbClr val="000000"/>
                      </a:solidFill>
                      <a:prstDash val="solid"/>
                      <a:round/>
                      <a:headEnd type="none" w="med" len="med"/>
                      <a:tailEnd type="none" w="med" len="med"/>
                    </a:lnT>
                    <a:lnB>
                      <a:noFill/>
                    </a:lnB>
                    <a:solidFill>
                      <a:srgbClr val="D8D8D8"/>
                    </a:solidFill>
                  </a:tcPr>
                </a:tc>
              </a:tr>
              <a:tr h="245382">
                <a:tc>
                  <a:txBody>
                    <a:bodyPr/>
                    <a:lstStyle/>
                    <a:p>
                      <a:pPr marL="0" marR="0">
                        <a:lnSpc>
                          <a:spcPct val="115000"/>
                        </a:lnSpc>
                        <a:spcBef>
                          <a:spcPts val="0"/>
                        </a:spcBef>
                        <a:spcAft>
                          <a:spcPts val="0"/>
                        </a:spcAft>
                      </a:pPr>
                      <a:r>
                        <a:rPr lang="en-US" sz="1400" b="1">
                          <a:solidFill>
                            <a:srgbClr val="FFFFFF"/>
                          </a:solidFill>
                          <a:latin typeface="Arial Narrow" pitchFamily="34" charset="0"/>
                          <a:ea typeface="Times New Roman"/>
                          <a:cs typeface="Times New Roman"/>
                        </a:rPr>
                        <a:t>BB</a:t>
                      </a:r>
                      <a:endParaRPr lang="en-US" sz="1400">
                        <a:latin typeface="Arial Narrow" pitchFamily="34" charset="0"/>
                        <a:ea typeface="Calibri"/>
                        <a:cs typeface="Times New Roman"/>
                      </a:endParaRPr>
                    </a:p>
                  </a:txBody>
                  <a:tcPr marL="68580" marR="68580" marT="0" marB="0">
                    <a:lnL>
                      <a:noFill/>
                    </a:lnL>
                    <a:lnR>
                      <a:noFill/>
                    </a:lnR>
                    <a:lnT>
                      <a:noFill/>
                    </a:lnT>
                    <a:lnB>
                      <a:noFill/>
                    </a:lnB>
                    <a:solidFill>
                      <a:srgbClr val="4F81BD"/>
                    </a:solidFill>
                  </a:tcPr>
                </a:tc>
                <a:tc>
                  <a:txBody>
                    <a:bodyPr/>
                    <a:lstStyle/>
                    <a:p>
                      <a:pPr marL="0" marR="0">
                        <a:lnSpc>
                          <a:spcPct val="115000"/>
                        </a:lnSpc>
                        <a:spcBef>
                          <a:spcPts val="0"/>
                        </a:spcBef>
                        <a:spcAft>
                          <a:spcPts val="0"/>
                        </a:spcAft>
                      </a:pPr>
                      <a:r>
                        <a:rPr lang="en-US" sz="1400" dirty="0">
                          <a:solidFill>
                            <a:schemeClr val="tx2"/>
                          </a:solidFill>
                          <a:latin typeface="Arial Narrow" pitchFamily="34" charset="0"/>
                          <a:ea typeface="Times New Roman"/>
                          <a:cs typeface="Times New Roman"/>
                        </a:rPr>
                        <a:t>grad </a:t>
                      </a:r>
                      <a:r>
                        <a:rPr lang="en-US" sz="1400" dirty="0" err="1">
                          <a:solidFill>
                            <a:schemeClr val="tx2"/>
                          </a:solidFill>
                          <a:latin typeface="Arial Narrow" pitchFamily="34" charset="0"/>
                          <a:ea typeface="Times New Roman"/>
                          <a:cs typeface="Times New Roman"/>
                        </a:rPr>
                        <a:t>scazut</a:t>
                      </a:r>
                      <a:r>
                        <a:rPr lang="en-US" sz="1400" dirty="0">
                          <a:solidFill>
                            <a:schemeClr val="tx2"/>
                          </a:solidFill>
                          <a:latin typeface="Arial Narrow" pitchFamily="34" charset="0"/>
                          <a:ea typeface="Times New Roman"/>
                          <a:cs typeface="Times New Roman"/>
                        </a:rPr>
                        <a:t> </a:t>
                      </a:r>
                      <a:r>
                        <a:rPr lang="en-US" sz="1400" dirty="0" err="1">
                          <a:solidFill>
                            <a:schemeClr val="tx2"/>
                          </a:solidFill>
                          <a:latin typeface="Arial Narrow" pitchFamily="34" charset="0"/>
                          <a:ea typeface="Times New Roman"/>
                          <a:cs typeface="Times New Roman"/>
                        </a:rPr>
                        <a:t>speculativ</a:t>
                      </a:r>
                      <a:endParaRPr lang="en-US" sz="1400" dirty="0">
                        <a:solidFill>
                          <a:schemeClr val="tx2"/>
                        </a:solidFill>
                        <a:latin typeface="Arial Narrow" pitchFamily="34" charset="0"/>
                        <a:ea typeface="Calibri"/>
                        <a:cs typeface="Times New Roman"/>
                      </a:endParaRPr>
                    </a:p>
                  </a:txBody>
                  <a:tcPr marL="68580" marR="68580" marT="0" marB="0">
                    <a:lnL>
                      <a:noFill/>
                    </a:lnL>
                    <a:lnR>
                      <a:noFill/>
                    </a:lnR>
                    <a:lnT>
                      <a:noFill/>
                    </a:lnT>
                    <a:lnB>
                      <a:noFill/>
                    </a:lnB>
                  </a:tcPr>
                </a:tc>
              </a:tr>
              <a:tr h="245382">
                <a:tc>
                  <a:txBody>
                    <a:bodyPr/>
                    <a:lstStyle/>
                    <a:p>
                      <a:pPr marL="0" marR="0">
                        <a:lnSpc>
                          <a:spcPct val="115000"/>
                        </a:lnSpc>
                        <a:spcBef>
                          <a:spcPts val="0"/>
                        </a:spcBef>
                        <a:spcAft>
                          <a:spcPts val="0"/>
                        </a:spcAft>
                      </a:pPr>
                      <a:r>
                        <a:rPr lang="en-US" sz="1400" b="1">
                          <a:solidFill>
                            <a:srgbClr val="FFFFFF"/>
                          </a:solidFill>
                          <a:latin typeface="Arial Narrow" pitchFamily="34" charset="0"/>
                          <a:ea typeface="Times New Roman"/>
                          <a:cs typeface="Times New Roman"/>
                        </a:rPr>
                        <a:t>BB-</a:t>
                      </a:r>
                      <a:endParaRPr lang="en-US" sz="1400">
                        <a:latin typeface="Arial Narrow" pitchFamily="34" charset="0"/>
                        <a:ea typeface="Calibri"/>
                        <a:cs typeface="Times New Roman"/>
                      </a:endParaRPr>
                    </a:p>
                  </a:txBody>
                  <a:tcPr marL="68580" marR="68580" marT="0" marB="0">
                    <a:lnL>
                      <a:noFill/>
                    </a:lnL>
                    <a:lnR>
                      <a:noFill/>
                    </a:lnR>
                    <a:lnT>
                      <a:noFill/>
                    </a:lnT>
                    <a:lnB>
                      <a:noFill/>
                    </a:lnB>
                    <a:solidFill>
                      <a:srgbClr val="4F81BD"/>
                    </a:solidFill>
                  </a:tcPr>
                </a:tc>
                <a:tc>
                  <a:txBody>
                    <a:bodyPr/>
                    <a:lstStyle/>
                    <a:p>
                      <a:pPr marL="0" marR="0">
                        <a:lnSpc>
                          <a:spcPct val="115000"/>
                        </a:lnSpc>
                        <a:spcBef>
                          <a:spcPts val="0"/>
                        </a:spcBef>
                        <a:spcAft>
                          <a:spcPts val="0"/>
                        </a:spcAft>
                      </a:pPr>
                      <a:r>
                        <a:rPr lang="en-US" sz="1400" dirty="0">
                          <a:solidFill>
                            <a:schemeClr val="tx2"/>
                          </a:solidFill>
                          <a:latin typeface="Arial Narrow" pitchFamily="34" charset="0"/>
                          <a:ea typeface="Times New Roman"/>
                          <a:cs typeface="Times New Roman"/>
                        </a:rPr>
                        <a:t>grad </a:t>
                      </a:r>
                      <a:r>
                        <a:rPr lang="en-US" sz="1400" dirty="0" err="1">
                          <a:solidFill>
                            <a:schemeClr val="tx2"/>
                          </a:solidFill>
                          <a:latin typeface="Arial Narrow" pitchFamily="34" charset="0"/>
                          <a:ea typeface="Times New Roman"/>
                          <a:cs typeface="Times New Roman"/>
                        </a:rPr>
                        <a:t>scazut</a:t>
                      </a:r>
                      <a:r>
                        <a:rPr lang="en-US" sz="1400" dirty="0">
                          <a:solidFill>
                            <a:schemeClr val="tx2"/>
                          </a:solidFill>
                          <a:latin typeface="Arial Narrow" pitchFamily="34" charset="0"/>
                          <a:ea typeface="Times New Roman"/>
                          <a:cs typeface="Times New Roman"/>
                        </a:rPr>
                        <a:t> </a:t>
                      </a:r>
                      <a:r>
                        <a:rPr lang="en-US" sz="1400" dirty="0" err="1">
                          <a:solidFill>
                            <a:schemeClr val="tx2"/>
                          </a:solidFill>
                          <a:latin typeface="Arial Narrow" pitchFamily="34" charset="0"/>
                          <a:ea typeface="Times New Roman"/>
                          <a:cs typeface="Times New Roman"/>
                        </a:rPr>
                        <a:t>speculativ</a:t>
                      </a:r>
                      <a:endParaRPr lang="en-US" sz="1400" dirty="0">
                        <a:solidFill>
                          <a:schemeClr val="tx2"/>
                        </a:solidFill>
                        <a:latin typeface="Arial Narrow" pitchFamily="34" charset="0"/>
                        <a:ea typeface="Calibri"/>
                        <a:cs typeface="Times New Roman"/>
                      </a:endParaRPr>
                    </a:p>
                  </a:txBody>
                  <a:tcPr marL="68580" marR="68580" marT="0" marB="0">
                    <a:lnL>
                      <a:noFill/>
                    </a:lnL>
                    <a:lnR>
                      <a:noFill/>
                    </a:lnR>
                    <a:lnT>
                      <a:noFill/>
                    </a:lnT>
                    <a:lnB>
                      <a:noFill/>
                    </a:lnB>
                    <a:solidFill>
                      <a:srgbClr val="D8D8D8"/>
                    </a:solidFill>
                  </a:tcPr>
                </a:tc>
              </a:tr>
              <a:tr h="245382">
                <a:tc>
                  <a:txBody>
                    <a:bodyPr/>
                    <a:lstStyle/>
                    <a:p>
                      <a:pPr marL="0" marR="0">
                        <a:lnSpc>
                          <a:spcPct val="115000"/>
                        </a:lnSpc>
                        <a:spcBef>
                          <a:spcPts val="0"/>
                        </a:spcBef>
                        <a:spcAft>
                          <a:spcPts val="0"/>
                        </a:spcAft>
                      </a:pPr>
                      <a:r>
                        <a:rPr lang="en-US" sz="1400" b="1">
                          <a:solidFill>
                            <a:srgbClr val="FFFFFF"/>
                          </a:solidFill>
                          <a:latin typeface="Arial Narrow" pitchFamily="34" charset="0"/>
                          <a:ea typeface="Times New Roman"/>
                          <a:cs typeface="Times New Roman"/>
                        </a:rPr>
                        <a:t>B+</a:t>
                      </a:r>
                      <a:endParaRPr lang="en-US" sz="1400">
                        <a:latin typeface="Arial Narrow" pitchFamily="34" charset="0"/>
                        <a:ea typeface="Calibri"/>
                        <a:cs typeface="Times New Roman"/>
                      </a:endParaRPr>
                    </a:p>
                  </a:txBody>
                  <a:tcPr marL="68580" marR="68580" marT="0" marB="0">
                    <a:lnL>
                      <a:noFill/>
                    </a:lnL>
                    <a:lnR>
                      <a:noFill/>
                    </a:lnR>
                    <a:lnT>
                      <a:noFill/>
                    </a:lnT>
                    <a:lnB>
                      <a:noFill/>
                    </a:lnB>
                    <a:solidFill>
                      <a:srgbClr val="4F81BD"/>
                    </a:solidFill>
                  </a:tcPr>
                </a:tc>
                <a:tc>
                  <a:txBody>
                    <a:bodyPr/>
                    <a:lstStyle/>
                    <a:p>
                      <a:pPr marL="0" marR="0">
                        <a:lnSpc>
                          <a:spcPct val="115000"/>
                        </a:lnSpc>
                        <a:spcBef>
                          <a:spcPts val="0"/>
                        </a:spcBef>
                        <a:spcAft>
                          <a:spcPts val="0"/>
                        </a:spcAft>
                      </a:pPr>
                      <a:r>
                        <a:rPr lang="en-US" sz="1400" dirty="0">
                          <a:solidFill>
                            <a:schemeClr val="tx2"/>
                          </a:solidFill>
                          <a:latin typeface="Arial Narrow" pitchFamily="34" charset="0"/>
                          <a:ea typeface="Times New Roman"/>
                          <a:cs typeface="Times New Roman"/>
                        </a:rPr>
                        <a:t>grad </a:t>
                      </a:r>
                      <a:r>
                        <a:rPr lang="en-US" sz="1400" dirty="0" err="1">
                          <a:solidFill>
                            <a:schemeClr val="tx2"/>
                          </a:solidFill>
                          <a:latin typeface="Arial Narrow" pitchFamily="34" charset="0"/>
                          <a:ea typeface="Times New Roman"/>
                          <a:cs typeface="Times New Roman"/>
                        </a:rPr>
                        <a:t>ridicat</a:t>
                      </a:r>
                      <a:r>
                        <a:rPr lang="en-US" sz="1400" dirty="0">
                          <a:solidFill>
                            <a:schemeClr val="tx2"/>
                          </a:solidFill>
                          <a:latin typeface="Arial Narrow" pitchFamily="34" charset="0"/>
                          <a:ea typeface="Times New Roman"/>
                          <a:cs typeface="Times New Roman"/>
                        </a:rPr>
                        <a:t> </a:t>
                      </a:r>
                      <a:r>
                        <a:rPr lang="en-US" sz="1400" dirty="0" err="1">
                          <a:solidFill>
                            <a:schemeClr val="tx2"/>
                          </a:solidFill>
                          <a:latin typeface="Arial Narrow" pitchFamily="34" charset="0"/>
                          <a:ea typeface="Times New Roman"/>
                          <a:cs typeface="Times New Roman"/>
                        </a:rPr>
                        <a:t>speculativ</a:t>
                      </a:r>
                      <a:endParaRPr lang="en-US" sz="1400" dirty="0">
                        <a:solidFill>
                          <a:schemeClr val="tx2"/>
                        </a:solidFill>
                        <a:latin typeface="Arial Narrow" pitchFamily="34" charset="0"/>
                        <a:ea typeface="Calibri"/>
                        <a:cs typeface="Times New Roman"/>
                      </a:endParaRPr>
                    </a:p>
                  </a:txBody>
                  <a:tcPr marL="68580" marR="68580" marT="0" marB="0">
                    <a:lnL>
                      <a:noFill/>
                    </a:lnL>
                    <a:lnR>
                      <a:noFill/>
                    </a:lnR>
                    <a:lnT>
                      <a:noFill/>
                    </a:lnT>
                    <a:lnB>
                      <a:noFill/>
                    </a:lnB>
                  </a:tcPr>
                </a:tc>
              </a:tr>
              <a:tr h="245382">
                <a:tc>
                  <a:txBody>
                    <a:bodyPr/>
                    <a:lstStyle/>
                    <a:p>
                      <a:pPr marL="0" marR="0">
                        <a:lnSpc>
                          <a:spcPct val="115000"/>
                        </a:lnSpc>
                        <a:spcBef>
                          <a:spcPts val="0"/>
                        </a:spcBef>
                        <a:spcAft>
                          <a:spcPts val="0"/>
                        </a:spcAft>
                      </a:pPr>
                      <a:r>
                        <a:rPr lang="en-US" sz="1400" b="1">
                          <a:solidFill>
                            <a:srgbClr val="FFFFFF"/>
                          </a:solidFill>
                          <a:latin typeface="Arial Narrow" pitchFamily="34" charset="0"/>
                          <a:ea typeface="Times New Roman"/>
                          <a:cs typeface="Times New Roman"/>
                        </a:rPr>
                        <a:t>B</a:t>
                      </a:r>
                      <a:endParaRPr lang="en-US" sz="1400">
                        <a:latin typeface="Arial Narrow" pitchFamily="34" charset="0"/>
                        <a:ea typeface="Calibri"/>
                        <a:cs typeface="Times New Roman"/>
                      </a:endParaRPr>
                    </a:p>
                  </a:txBody>
                  <a:tcPr marL="68580" marR="68580" marT="0" marB="0">
                    <a:lnL>
                      <a:noFill/>
                    </a:lnL>
                    <a:lnR>
                      <a:noFill/>
                    </a:lnR>
                    <a:lnT>
                      <a:noFill/>
                    </a:lnT>
                    <a:lnB>
                      <a:noFill/>
                    </a:lnB>
                    <a:solidFill>
                      <a:srgbClr val="4F81BD"/>
                    </a:solidFill>
                  </a:tcPr>
                </a:tc>
                <a:tc>
                  <a:txBody>
                    <a:bodyPr/>
                    <a:lstStyle/>
                    <a:p>
                      <a:pPr marL="0" marR="0">
                        <a:lnSpc>
                          <a:spcPct val="115000"/>
                        </a:lnSpc>
                        <a:spcBef>
                          <a:spcPts val="0"/>
                        </a:spcBef>
                        <a:spcAft>
                          <a:spcPts val="0"/>
                        </a:spcAft>
                      </a:pPr>
                      <a:r>
                        <a:rPr lang="en-US" sz="1400" dirty="0">
                          <a:solidFill>
                            <a:schemeClr val="tx2"/>
                          </a:solidFill>
                          <a:latin typeface="Arial Narrow" pitchFamily="34" charset="0"/>
                          <a:ea typeface="Times New Roman"/>
                          <a:cs typeface="Times New Roman"/>
                        </a:rPr>
                        <a:t>grad </a:t>
                      </a:r>
                      <a:r>
                        <a:rPr lang="en-US" sz="1400" dirty="0" err="1">
                          <a:solidFill>
                            <a:schemeClr val="tx2"/>
                          </a:solidFill>
                          <a:latin typeface="Arial Narrow" pitchFamily="34" charset="0"/>
                          <a:ea typeface="Times New Roman"/>
                          <a:cs typeface="Times New Roman"/>
                        </a:rPr>
                        <a:t>ridicat</a:t>
                      </a:r>
                      <a:r>
                        <a:rPr lang="en-US" sz="1400" dirty="0">
                          <a:solidFill>
                            <a:schemeClr val="tx2"/>
                          </a:solidFill>
                          <a:latin typeface="Arial Narrow" pitchFamily="34" charset="0"/>
                          <a:ea typeface="Times New Roman"/>
                          <a:cs typeface="Times New Roman"/>
                        </a:rPr>
                        <a:t> </a:t>
                      </a:r>
                      <a:r>
                        <a:rPr lang="en-US" sz="1400" dirty="0" err="1">
                          <a:solidFill>
                            <a:schemeClr val="tx2"/>
                          </a:solidFill>
                          <a:latin typeface="Arial Narrow" pitchFamily="34" charset="0"/>
                          <a:ea typeface="Times New Roman"/>
                          <a:cs typeface="Times New Roman"/>
                        </a:rPr>
                        <a:t>speculativ</a:t>
                      </a:r>
                      <a:endParaRPr lang="en-US" sz="1400" dirty="0">
                        <a:solidFill>
                          <a:schemeClr val="tx2"/>
                        </a:solidFill>
                        <a:latin typeface="Arial Narrow" pitchFamily="34" charset="0"/>
                        <a:ea typeface="Calibri"/>
                        <a:cs typeface="Times New Roman"/>
                      </a:endParaRPr>
                    </a:p>
                  </a:txBody>
                  <a:tcPr marL="68580" marR="68580" marT="0" marB="0">
                    <a:lnL>
                      <a:noFill/>
                    </a:lnL>
                    <a:lnR>
                      <a:noFill/>
                    </a:lnR>
                    <a:lnT>
                      <a:noFill/>
                    </a:lnT>
                    <a:lnB>
                      <a:noFill/>
                    </a:lnB>
                    <a:solidFill>
                      <a:srgbClr val="D8D8D8"/>
                    </a:solidFill>
                  </a:tcPr>
                </a:tc>
              </a:tr>
              <a:tr h="245382">
                <a:tc>
                  <a:txBody>
                    <a:bodyPr/>
                    <a:lstStyle/>
                    <a:p>
                      <a:pPr marL="0" marR="0">
                        <a:lnSpc>
                          <a:spcPct val="115000"/>
                        </a:lnSpc>
                        <a:spcBef>
                          <a:spcPts val="0"/>
                        </a:spcBef>
                        <a:spcAft>
                          <a:spcPts val="0"/>
                        </a:spcAft>
                      </a:pPr>
                      <a:r>
                        <a:rPr lang="en-US" sz="1400" b="1" dirty="0">
                          <a:solidFill>
                            <a:srgbClr val="FFFFFF"/>
                          </a:solidFill>
                          <a:latin typeface="Arial Narrow" pitchFamily="34" charset="0"/>
                          <a:ea typeface="Times New Roman"/>
                          <a:cs typeface="Times New Roman"/>
                        </a:rPr>
                        <a:t>B-</a:t>
                      </a:r>
                      <a:endParaRPr lang="en-US" sz="1400" dirty="0">
                        <a:latin typeface="Arial Narrow" pitchFamily="34" charset="0"/>
                        <a:ea typeface="Calibri"/>
                        <a:cs typeface="Times New Roman"/>
                      </a:endParaRPr>
                    </a:p>
                  </a:txBody>
                  <a:tcPr marL="68580" marR="68580" marT="0" marB="0">
                    <a:lnL>
                      <a:noFill/>
                    </a:lnL>
                    <a:lnR>
                      <a:noFill/>
                    </a:lnR>
                    <a:lnT>
                      <a:noFill/>
                    </a:lnT>
                    <a:lnB w="28575" cap="flat" cmpd="sng" algn="ctr">
                      <a:solidFill>
                        <a:srgbClr val="000000"/>
                      </a:solidFill>
                      <a:prstDash val="solid"/>
                      <a:round/>
                      <a:headEnd type="none" w="med" len="med"/>
                      <a:tailEnd type="none" w="med" len="med"/>
                    </a:lnB>
                    <a:solidFill>
                      <a:srgbClr val="4F81BD"/>
                    </a:solidFill>
                  </a:tcPr>
                </a:tc>
                <a:tc>
                  <a:txBody>
                    <a:bodyPr/>
                    <a:lstStyle/>
                    <a:p>
                      <a:pPr marL="0" marR="0">
                        <a:lnSpc>
                          <a:spcPct val="115000"/>
                        </a:lnSpc>
                        <a:spcBef>
                          <a:spcPts val="0"/>
                        </a:spcBef>
                        <a:spcAft>
                          <a:spcPts val="0"/>
                        </a:spcAft>
                      </a:pPr>
                      <a:r>
                        <a:rPr lang="en-US" sz="1400" dirty="0">
                          <a:solidFill>
                            <a:schemeClr val="tx2"/>
                          </a:solidFill>
                          <a:latin typeface="Arial Narrow" pitchFamily="34" charset="0"/>
                          <a:ea typeface="Times New Roman"/>
                          <a:cs typeface="Times New Roman"/>
                        </a:rPr>
                        <a:t>grad </a:t>
                      </a:r>
                      <a:r>
                        <a:rPr lang="en-US" sz="1400" dirty="0" err="1">
                          <a:solidFill>
                            <a:schemeClr val="tx2"/>
                          </a:solidFill>
                          <a:latin typeface="Arial Narrow" pitchFamily="34" charset="0"/>
                          <a:ea typeface="Times New Roman"/>
                          <a:cs typeface="Times New Roman"/>
                        </a:rPr>
                        <a:t>ridicat</a:t>
                      </a:r>
                      <a:r>
                        <a:rPr lang="en-US" sz="1400" dirty="0">
                          <a:solidFill>
                            <a:schemeClr val="tx2"/>
                          </a:solidFill>
                          <a:latin typeface="Arial Narrow" pitchFamily="34" charset="0"/>
                          <a:ea typeface="Times New Roman"/>
                          <a:cs typeface="Times New Roman"/>
                        </a:rPr>
                        <a:t> </a:t>
                      </a:r>
                      <a:r>
                        <a:rPr lang="en-US" sz="1400" dirty="0" err="1">
                          <a:solidFill>
                            <a:schemeClr val="tx2"/>
                          </a:solidFill>
                          <a:latin typeface="Arial Narrow" pitchFamily="34" charset="0"/>
                          <a:ea typeface="Times New Roman"/>
                          <a:cs typeface="Times New Roman"/>
                        </a:rPr>
                        <a:t>speculativ</a:t>
                      </a:r>
                      <a:endParaRPr lang="en-US" sz="1400" dirty="0">
                        <a:solidFill>
                          <a:schemeClr val="tx2"/>
                        </a:solidFill>
                        <a:latin typeface="Arial Narrow" pitchFamily="34" charset="0"/>
                        <a:ea typeface="Calibri"/>
                        <a:cs typeface="Times New Roman"/>
                      </a:endParaRPr>
                    </a:p>
                  </a:txBody>
                  <a:tcPr marL="68580" marR="68580" marT="0" marB="0">
                    <a:lnL>
                      <a:noFill/>
                    </a:lnL>
                    <a:lnR>
                      <a:noFill/>
                    </a:lnR>
                    <a:lnT>
                      <a:noFill/>
                    </a:lnT>
                    <a:lnB w="28575" cap="flat" cmpd="sng" algn="ctr">
                      <a:solidFill>
                        <a:srgbClr val="000000"/>
                      </a:solidFill>
                      <a:prstDash val="solid"/>
                      <a:round/>
                      <a:headEnd type="none" w="med" len="med"/>
                      <a:tailEnd type="none" w="med" len="med"/>
                    </a:lnB>
                  </a:tcPr>
                </a:tc>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xmlns="" val="2072232792"/>
              </p:ext>
            </p:extLst>
          </p:nvPr>
        </p:nvGraphicFramePr>
        <p:xfrm>
          <a:off x="5012040" y="5116658"/>
          <a:ext cx="4114800" cy="1717674"/>
        </p:xfrm>
        <a:graphic>
          <a:graphicData uri="http://schemas.openxmlformats.org/drawingml/2006/table">
            <a:tbl>
              <a:tblPr/>
              <a:tblGrid>
                <a:gridCol w="712813"/>
                <a:gridCol w="3401987"/>
              </a:tblGrid>
              <a:tr h="245382">
                <a:tc gridSpan="2">
                  <a:txBody>
                    <a:bodyPr/>
                    <a:lstStyle/>
                    <a:p>
                      <a:pPr marL="0" marR="0">
                        <a:lnSpc>
                          <a:spcPct val="115000"/>
                        </a:lnSpc>
                        <a:spcBef>
                          <a:spcPts val="0"/>
                        </a:spcBef>
                        <a:spcAft>
                          <a:spcPts val="0"/>
                        </a:spcAft>
                      </a:pPr>
                      <a:r>
                        <a:rPr lang="en-US" sz="1400" b="1" dirty="0">
                          <a:solidFill>
                            <a:srgbClr val="FFFFFF"/>
                          </a:solidFill>
                          <a:latin typeface="Arial Narrow" pitchFamily="34" charset="0"/>
                          <a:ea typeface="Times New Roman"/>
                          <a:cs typeface="Times New Roman"/>
                        </a:rPr>
                        <a:t>Predominant </a:t>
                      </a:r>
                      <a:r>
                        <a:rPr lang="en-US" sz="1400" b="1" dirty="0" err="1">
                          <a:solidFill>
                            <a:srgbClr val="FFFFFF"/>
                          </a:solidFill>
                          <a:latin typeface="Arial Narrow" pitchFamily="34" charset="0"/>
                          <a:ea typeface="Times New Roman"/>
                          <a:cs typeface="Times New Roman"/>
                        </a:rPr>
                        <a:t>speculativ</a:t>
                      </a:r>
                      <a:r>
                        <a:rPr lang="en-US" sz="1400" b="1" dirty="0">
                          <a:solidFill>
                            <a:srgbClr val="FFFFFF"/>
                          </a:solidFill>
                          <a:latin typeface="Arial Narrow" pitchFamily="34" charset="0"/>
                          <a:ea typeface="Times New Roman"/>
                          <a:cs typeface="Times New Roman"/>
                        </a:rPr>
                        <a:t> - </a:t>
                      </a:r>
                      <a:r>
                        <a:rPr lang="en-US" sz="1400" b="1" dirty="0" err="1">
                          <a:solidFill>
                            <a:srgbClr val="FFFFFF"/>
                          </a:solidFill>
                          <a:latin typeface="Arial Narrow" pitchFamily="34" charset="0"/>
                          <a:ea typeface="Times New Roman"/>
                          <a:cs typeface="Times New Roman"/>
                        </a:rPr>
                        <a:t>risc</a:t>
                      </a:r>
                      <a:r>
                        <a:rPr lang="en-US" sz="1400" b="1" dirty="0">
                          <a:solidFill>
                            <a:srgbClr val="FFFFFF"/>
                          </a:solidFill>
                          <a:latin typeface="Arial Narrow" pitchFamily="34" charset="0"/>
                          <a:ea typeface="Times New Roman"/>
                          <a:cs typeface="Times New Roman"/>
                        </a:rPr>
                        <a:t> substantial</a:t>
                      </a:r>
                      <a:endParaRPr lang="en-US" sz="1400" dirty="0">
                        <a:latin typeface="Arial Narrow" pitchFamily="34" charset="0"/>
                        <a:ea typeface="Calibri"/>
                        <a:cs typeface="Times New Roman"/>
                      </a:endParaRPr>
                    </a:p>
                  </a:txBody>
                  <a:tcPr marL="68580" marR="68580" marT="0" marB="0">
                    <a:lnL>
                      <a:noFill/>
                    </a:lnL>
                    <a:lnR>
                      <a:noFill/>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4F81BD"/>
                    </a:solidFill>
                  </a:tcPr>
                </a:tc>
                <a:tc hMerge="1">
                  <a:txBody>
                    <a:bodyPr/>
                    <a:lstStyle/>
                    <a:p>
                      <a:endParaRPr lang="en-US"/>
                    </a:p>
                  </a:txBody>
                  <a:tcPr/>
                </a:tc>
              </a:tr>
              <a:tr h="245382">
                <a:tc>
                  <a:txBody>
                    <a:bodyPr/>
                    <a:lstStyle/>
                    <a:p>
                      <a:pPr marL="0" marR="0">
                        <a:lnSpc>
                          <a:spcPct val="115000"/>
                        </a:lnSpc>
                        <a:spcBef>
                          <a:spcPts val="0"/>
                        </a:spcBef>
                        <a:spcAft>
                          <a:spcPts val="0"/>
                        </a:spcAft>
                      </a:pPr>
                      <a:r>
                        <a:rPr lang="en-US" sz="1400" b="1">
                          <a:solidFill>
                            <a:srgbClr val="FFFFFF"/>
                          </a:solidFill>
                          <a:latin typeface="Arial Narrow" pitchFamily="34" charset="0"/>
                          <a:ea typeface="Times New Roman"/>
                          <a:cs typeface="Times New Roman"/>
                        </a:rPr>
                        <a:t>CCC</a:t>
                      </a:r>
                      <a:endParaRPr lang="en-US" sz="1400">
                        <a:latin typeface="Arial Narrow" pitchFamily="34" charset="0"/>
                        <a:ea typeface="Calibri"/>
                        <a:cs typeface="Times New Roman"/>
                      </a:endParaRPr>
                    </a:p>
                  </a:txBody>
                  <a:tcPr marL="68580" marR="68580" marT="0" marB="0">
                    <a:lnL>
                      <a:noFill/>
                    </a:lnL>
                    <a:lnR>
                      <a:noFill/>
                    </a:lnR>
                    <a:lnT w="28575" cap="flat" cmpd="sng" algn="ctr">
                      <a:solidFill>
                        <a:srgbClr val="000000"/>
                      </a:solidFill>
                      <a:prstDash val="solid"/>
                      <a:round/>
                      <a:headEnd type="none" w="med" len="med"/>
                      <a:tailEnd type="none" w="med" len="med"/>
                    </a:lnT>
                    <a:lnB>
                      <a:noFill/>
                    </a:lnB>
                    <a:solidFill>
                      <a:srgbClr val="4F81BD"/>
                    </a:solidFill>
                  </a:tcPr>
                </a:tc>
                <a:tc>
                  <a:txBody>
                    <a:bodyPr/>
                    <a:lstStyle/>
                    <a:p>
                      <a:pPr marL="0" marR="0">
                        <a:lnSpc>
                          <a:spcPct val="115000"/>
                        </a:lnSpc>
                        <a:spcBef>
                          <a:spcPts val="0"/>
                        </a:spcBef>
                        <a:spcAft>
                          <a:spcPts val="0"/>
                        </a:spcAft>
                      </a:pPr>
                      <a:r>
                        <a:rPr lang="en-US" sz="1400" dirty="0" err="1">
                          <a:solidFill>
                            <a:schemeClr val="tx2"/>
                          </a:solidFill>
                          <a:latin typeface="Arial Narrow" pitchFamily="34" charset="0"/>
                          <a:ea typeface="Times New Roman"/>
                          <a:cs typeface="Times New Roman"/>
                        </a:rPr>
                        <a:t>risc</a:t>
                      </a:r>
                      <a:r>
                        <a:rPr lang="en-US" sz="1400" dirty="0">
                          <a:solidFill>
                            <a:schemeClr val="tx2"/>
                          </a:solidFill>
                          <a:latin typeface="Arial Narrow" pitchFamily="34" charset="0"/>
                          <a:ea typeface="Times New Roman"/>
                          <a:cs typeface="Times New Roman"/>
                        </a:rPr>
                        <a:t> substantial</a:t>
                      </a:r>
                      <a:endParaRPr lang="en-US" sz="1400" dirty="0">
                        <a:solidFill>
                          <a:schemeClr val="tx2"/>
                        </a:solidFill>
                        <a:latin typeface="Arial Narrow" pitchFamily="34" charset="0"/>
                        <a:ea typeface="Calibri"/>
                        <a:cs typeface="Times New Roman"/>
                      </a:endParaRPr>
                    </a:p>
                  </a:txBody>
                  <a:tcPr marL="68580" marR="68580" marT="0" marB="0">
                    <a:lnL>
                      <a:noFill/>
                    </a:lnL>
                    <a:lnR>
                      <a:noFill/>
                    </a:lnR>
                    <a:lnT w="28575" cap="flat" cmpd="sng" algn="ctr">
                      <a:solidFill>
                        <a:srgbClr val="000000"/>
                      </a:solidFill>
                      <a:prstDash val="solid"/>
                      <a:round/>
                      <a:headEnd type="none" w="med" len="med"/>
                      <a:tailEnd type="none" w="med" len="med"/>
                    </a:lnT>
                    <a:lnB>
                      <a:noFill/>
                    </a:lnB>
                    <a:solidFill>
                      <a:srgbClr val="D8D8D8"/>
                    </a:solidFill>
                  </a:tcPr>
                </a:tc>
              </a:tr>
              <a:tr h="245382">
                <a:tc>
                  <a:txBody>
                    <a:bodyPr/>
                    <a:lstStyle/>
                    <a:p>
                      <a:pPr marL="0" marR="0">
                        <a:lnSpc>
                          <a:spcPct val="115000"/>
                        </a:lnSpc>
                        <a:spcBef>
                          <a:spcPts val="0"/>
                        </a:spcBef>
                        <a:spcAft>
                          <a:spcPts val="0"/>
                        </a:spcAft>
                      </a:pPr>
                      <a:r>
                        <a:rPr lang="en-US" sz="1400" b="1">
                          <a:solidFill>
                            <a:srgbClr val="FFFFFF"/>
                          </a:solidFill>
                          <a:latin typeface="Arial Narrow" pitchFamily="34" charset="0"/>
                          <a:ea typeface="Times New Roman"/>
                          <a:cs typeface="Times New Roman"/>
                        </a:rPr>
                        <a:t>CC</a:t>
                      </a:r>
                      <a:endParaRPr lang="en-US" sz="1400">
                        <a:latin typeface="Arial Narrow" pitchFamily="34" charset="0"/>
                        <a:ea typeface="Calibri"/>
                        <a:cs typeface="Times New Roman"/>
                      </a:endParaRPr>
                    </a:p>
                  </a:txBody>
                  <a:tcPr marL="68580" marR="68580" marT="0" marB="0">
                    <a:lnL>
                      <a:noFill/>
                    </a:lnL>
                    <a:lnR>
                      <a:noFill/>
                    </a:lnR>
                    <a:lnT>
                      <a:noFill/>
                    </a:lnT>
                    <a:lnB>
                      <a:noFill/>
                    </a:lnB>
                    <a:solidFill>
                      <a:srgbClr val="4F81BD"/>
                    </a:solidFill>
                  </a:tcPr>
                </a:tc>
                <a:tc>
                  <a:txBody>
                    <a:bodyPr/>
                    <a:lstStyle/>
                    <a:p>
                      <a:pPr marL="0" marR="0">
                        <a:lnSpc>
                          <a:spcPct val="115000"/>
                        </a:lnSpc>
                        <a:spcBef>
                          <a:spcPts val="0"/>
                        </a:spcBef>
                        <a:spcAft>
                          <a:spcPts val="0"/>
                        </a:spcAft>
                      </a:pPr>
                      <a:r>
                        <a:rPr lang="en-US" sz="1400" dirty="0" err="1">
                          <a:solidFill>
                            <a:schemeClr val="tx2"/>
                          </a:solidFill>
                          <a:latin typeface="Arial Narrow" pitchFamily="34" charset="0"/>
                          <a:ea typeface="Times New Roman"/>
                          <a:cs typeface="Times New Roman"/>
                        </a:rPr>
                        <a:t>risc</a:t>
                      </a:r>
                      <a:r>
                        <a:rPr lang="en-US" sz="1400" dirty="0">
                          <a:solidFill>
                            <a:schemeClr val="tx2"/>
                          </a:solidFill>
                          <a:latin typeface="Arial Narrow" pitchFamily="34" charset="0"/>
                          <a:ea typeface="Times New Roman"/>
                          <a:cs typeface="Times New Roman"/>
                        </a:rPr>
                        <a:t> cu mare grad </a:t>
                      </a:r>
                      <a:r>
                        <a:rPr lang="en-US" sz="1400" dirty="0" err="1">
                          <a:solidFill>
                            <a:schemeClr val="tx2"/>
                          </a:solidFill>
                          <a:latin typeface="Arial Narrow" pitchFamily="34" charset="0"/>
                          <a:ea typeface="Times New Roman"/>
                          <a:cs typeface="Times New Roman"/>
                        </a:rPr>
                        <a:t>speculativ</a:t>
                      </a:r>
                      <a:endParaRPr lang="en-US" sz="1400" dirty="0">
                        <a:solidFill>
                          <a:schemeClr val="tx2"/>
                        </a:solidFill>
                        <a:latin typeface="Arial Narrow" pitchFamily="34" charset="0"/>
                        <a:ea typeface="Calibri"/>
                        <a:cs typeface="Times New Roman"/>
                      </a:endParaRPr>
                    </a:p>
                  </a:txBody>
                  <a:tcPr marL="68580" marR="68580" marT="0" marB="0">
                    <a:lnL>
                      <a:noFill/>
                    </a:lnL>
                    <a:lnR>
                      <a:noFill/>
                    </a:lnR>
                    <a:lnT>
                      <a:noFill/>
                    </a:lnT>
                    <a:lnB>
                      <a:noFill/>
                    </a:lnB>
                  </a:tcPr>
                </a:tc>
              </a:tr>
              <a:tr h="245382">
                <a:tc>
                  <a:txBody>
                    <a:bodyPr/>
                    <a:lstStyle/>
                    <a:p>
                      <a:pPr marL="0" marR="0">
                        <a:lnSpc>
                          <a:spcPct val="115000"/>
                        </a:lnSpc>
                        <a:spcBef>
                          <a:spcPts val="0"/>
                        </a:spcBef>
                        <a:spcAft>
                          <a:spcPts val="0"/>
                        </a:spcAft>
                      </a:pPr>
                      <a:r>
                        <a:rPr lang="en-US" sz="1400" b="1">
                          <a:solidFill>
                            <a:srgbClr val="FFFFFF"/>
                          </a:solidFill>
                          <a:latin typeface="Arial Narrow" pitchFamily="34" charset="0"/>
                          <a:ea typeface="Times New Roman"/>
                          <a:cs typeface="Times New Roman"/>
                        </a:rPr>
                        <a:t>C</a:t>
                      </a:r>
                      <a:endParaRPr lang="en-US" sz="1400">
                        <a:latin typeface="Arial Narrow" pitchFamily="34" charset="0"/>
                        <a:ea typeface="Calibri"/>
                        <a:cs typeface="Times New Roman"/>
                      </a:endParaRPr>
                    </a:p>
                  </a:txBody>
                  <a:tcPr marL="68580" marR="68580" marT="0" marB="0">
                    <a:lnL>
                      <a:noFill/>
                    </a:lnL>
                    <a:lnR>
                      <a:noFill/>
                    </a:lnR>
                    <a:lnT>
                      <a:noFill/>
                    </a:lnT>
                    <a:lnB>
                      <a:noFill/>
                    </a:lnB>
                    <a:solidFill>
                      <a:srgbClr val="4F81BD"/>
                    </a:solidFill>
                  </a:tcPr>
                </a:tc>
                <a:tc>
                  <a:txBody>
                    <a:bodyPr/>
                    <a:lstStyle/>
                    <a:p>
                      <a:pPr marL="0" marR="0">
                        <a:lnSpc>
                          <a:spcPct val="115000"/>
                        </a:lnSpc>
                        <a:spcBef>
                          <a:spcPts val="0"/>
                        </a:spcBef>
                        <a:spcAft>
                          <a:spcPts val="0"/>
                        </a:spcAft>
                      </a:pPr>
                      <a:r>
                        <a:rPr lang="en-US" sz="1400" dirty="0" err="1">
                          <a:solidFill>
                            <a:schemeClr val="tx2"/>
                          </a:solidFill>
                          <a:latin typeface="Arial Narrow" pitchFamily="34" charset="0"/>
                          <a:ea typeface="Times New Roman"/>
                          <a:cs typeface="Times New Roman"/>
                        </a:rPr>
                        <a:t>risc</a:t>
                      </a:r>
                      <a:r>
                        <a:rPr lang="en-US" sz="1400" dirty="0">
                          <a:solidFill>
                            <a:schemeClr val="tx2"/>
                          </a:solidFill>
                          <a:latin typeface="Arial Narrow" pitchFamily="34" charset="0"/>
                          <a:ea typeface="Times New Roman"/>
                          <a:cs typeface="Times New Roman"/>
                        </a:rPr>
                        <a:t> cu </a:t>
                      </a:r>
                      <a:r>
                        <a:rPr lang="en-US" sz="1400" dirty="0" err="1">
                          <a:solidFill>
                            <a:schemeClr val="tx2"/>
                          </a:solidFill>
                          <a:latin typeface="Arial Narrow" pitchFamily="34" charset="0"/>
                          <a:ea typeface="Times New Roman"/>
                          <a:cs typeface="Times New Roman"/>
                        </a:rPr>
                        <a:t>mult</a:t>
                      </a:r>
                      <a:r>
                        <a:rPr lang="en-US" sz="1400" dirty="0">
                          <a:solidFill>
                            <a:schemeClr val="tx2"/>
                          </a:solidFill>
                          <a:latin typeface="Arial Narrow" pitchFamily="34" charset="0"/>
                          <a:ea typeface="Times New Roman"/>
                          <a:cs typeface="Times New Roman"/>
                        </a:rPr>
                        <a:t> </a:t>
                      </a:r>
                      <a:r>
                        <a:rPr lang="en-US" sz="1400" dirty="0" err="1">
                          <a:solidFill>
                            <a:schemeClr val="tx2"/>
                          </a:solidFill>
                          <a:latin typeface="Arial Narrow" pitchFamily="34" charset="0"/>
                          <a:ea typeface="Times New Roman"/>
                          <a:cs typeface="Times New Roman"/>
                        </a:rPr>
                        <a:t>mai</a:t>
                      </a:r>
                      <a:r>
                        <a:rPr lang="en-US" sz="1400" dirty="0">
                          <a:solidFill>
                            <a:schemeClr val="tx2"/>
                          </a:solidFill>
                          <a:latin typeface="Arial Narrow" pitchFamily="34" charset="0"/>
                          <a:ea typeface="Times New Roman"/>
                          <a:cs typeface="Times New Roman"/>
                        </a:rPr>
                        <a:t> mare </a:t>
                      </a:r>
                      <a:r>
                        <a:rPr lang="en-US" sz="1400" dirty="0" err="1">
                          <a:solidFill>
                            <a:schemeClr val="tx2"/>
                          </a:solidFill>
                          <a:latin typeface="Arial Narrow" pitchFamily="34" charset="0"/>
                          <a:ea typeface="Times New Roman"/>
                          <a:cs typeface="Times New Roman"/>
                        </a:rPr>
                        <a:t>decat</a:t>
                      </a:r>
                      <a:r>
                        <a:rPr lang="en-US" sz="1400" dirty="0">
                          <a:solidFill>
                            <a:schemeClr val="tx2"/>
                          </a:solidFill>
                          <a:latin typeface="Arial Narrow" pitchFamily="34" charset="0"/>
                          <a:ea typeface="Times New Roman"/>
                          <a:cs typeface="Times New Roman"/>
                        </a:rPr>
                        <a:t> </a:t>
                      </a:r>
                      <a:r>
                        <a:rPr lang="en-US" sz="1400" dirty="0" err="1">
                          <a:solidFill>
                            <a:schemeClr val="tx2"/>
                          </a:solidFill>
                          <a:latin typeface="Arial Narrow" pitchFamily="34" charset="0"/>
                          <a:ea typeface="Times New Roman"/>
                          <a:cs typeface="Times New Roman"/>
                        </a:rPr>
                        <a:t>cele</a:t>
                      </a:r>
                      <a:r>
                        <a:rPr lang="en-US" sz="1400" dirty="0">
                          <a:solidFill>
                            <a:schemeClr val="tx2"/>
                          </a:solidFill>
                          <a:latin typeface="Arial Narrow" pitchFamily="34" charset="0"/>
                          <a:ea typeface="Times New Roman"/>
                          <a:cs typeface="Times New Roman"/>
                        </a:rPr>
                        <a:t> </a:t>
                      </a:r>
                      <a:r>
                        <a:rPr lang="en-US" sz="1400" dirty="0" err="1">
                          <a:solidFill>
                            <a:schemeClr val="tx2"/>
                          </a:solidFill>
                          <a:latin typeface="Arial Narrow" pitchFamily="34" charset="0"/>
                          <a:ea typeface="Times New Roman"/>
                          <a:cs typeface="Times New Roman"/>
                        </a:rPr>
                        <a:t>anterioare</a:t>
                      </a:r>
                      <a:endParaRPr lang="en-US" sz="1400" dirty="0">
                        <a:solidFill>
                          <a:schemeClr val="tx2"/>
                        </a:solidFill>
                        <a:latin typeface="Arial Narrow" pitchFamily="34" charset="0"/>
                        <a:ea typeface="Calibri"/>
                        <a:cs typeface="Times New Roman"/>
                      </a:endParaRPr>
                    </a:p>
                  </a:txBody>
                  <a:tcPr marL="68580" marR="68580" marT="0" marB="0">
                    <a:lnL>
                      <a:noFill/>
                    </a:lnL>
                    <a:lnR>
                      <a:noFill/>
                    </a:lnR>
                    <a:lnT>
                      <a:noFill/>
                    </a:lnT>
                    <a:lnB>
                      <a:noFill/>
                    </a:lnB>
                    <a:solidFill>
                      <a:srgbClr val="D8D8D8"/>
                    </a:solidFill>
                  </a:tcPr>
                </a:tc>
              </a:tr>
              <a:tr h="245382">
                <a:tc>
                  <a:txBody>
                    <a:bodyPr/>
                    <a:lstStyle/>
                    <a:p>
                      <a:pPr marL="0" marR="0">
                        <a:lnSpc>
                          <a:spcPct val="115000"/>
                        </a:lnSpc>
                        <a:spcBef>
                          <a:spcPts val="0"/>
                        </a:spcBef>
                        <a:spcAft>
                          <a:spcPts val="0"/>
                        </a:spcAft>
                      </a:pPr>
                      <a:r>
                        <a:rPr lang="en-US" sz="1400" b="1">
                          <a:solidFill>
                            <a:srgbClr val="FFFFFF"/>
                          </a:solidFill>
                          <a:latin typeface="Arial Narrow" pitchFamily="34" charset="0"/>
                          <a:ea typeface="Times New Roman"/>
                          <a:cs typeface="Times New Roman"/>
                        </a:rPr>
                        <a:t>DDD</a:t>
                      </a:r>
                      <a:endParaRPr lang="en-US" sz="1400">
                        <a:latin typeface="Arial Narrow" pitchFamily="34" charset="0"/>
                        <a:ea typeface="Calibri"/>
                        <a:cs typeface="Times New Roman"/>
                      </a:endParaRPr>
                    </a:p>
                  </a:txBody>
                  <a:tcPr marL="68580" marR="68580" marT="0" marB="0">
                    <a:lnL>
                      <a:noFill/>
                    </a:lnL>
                    <a:lnR>
                      <a:noFill/>
                    </a:lnR>
                    <a:lnT>
                      <a:noFill/>
                    </a:lnT>
                    <a:lnB>
                      <a:noFill/>
                    </a:lnB>
                    <a:solidFill>
                      <a:srgbClr val="4F81BD"/>
                    </a:solidFill>
                  </a:tcPr>
                </a:tc>
                <a:tc>
                  <a:txBody>
                    <a:bodyPr/>
                    <a:lstStyle/>
                    <a:p>
                      <a:pPr marL="0" marR="0">
                        <a:lnSpc>
                          <a:spcPct val="115000"/>
                        </a:lnSpc>
                        <a:spcBef>
                          <a:spcPts val="0"/>
                        </a:spcBef>
                        <a:spcAft>
                          <a:spcPts val="0"/>
                        </a:spcAft>
                      </a:pPr>
                      <a:r>
                        <a:rPr lang="en-US" sz="1400" dirty="0" err="1">
                          <a:solidFill>
                            <a:schemeClr val="tx2"/>
                          </a:solidFill>
                          <a:latin typeface="Arial Narrow" pitchFamily="34" charset="0"/>
                          <a:ea typeface="Times New Roman"/>
                          <a:cs typeface="Times New Roman"/>
                        </a:rPr>
                        <a:t>pierderi</a:t>
                      </a:r>
                      <a:endParaRPr lang="en-US" sz="1400" dirty="0">
                        <a:solidFill>
                          <a:schemeClr val="tx2"/>
                        </a:solidFill>
                        <a:latin typeface="Arial Narrow" pitchFamily="34" charset="0"/>
                        <a:ea typeface="Calibri"/>
                        <a:cs typeface="Times New Roman"/>
                      </a:endParaRPr>
                    </a:p>
                  </a:txBody>
                  <a:tcPr marL="68580" marR="68580" marT="0" marB="0">
                    <a:lnL>
                      <a:noFill/>
                    </a:lnL>
                    <a:lnR>
                      <a:noFill/>
                    </a:lnR>
                    <a:lnT>
                      <a:noFill/>
                    </a:lnT>
                    <a:lnB>
                      <a:noFill/>
                    </a:lnB>
                  </a:tcPr>
                </a:tc>
              </a:tr>
              <a:tr h="245382">
                <a:tc>
                  <a:txBody>
                    <a:bodyPr/>
                    <a:lstStyle/>
                    <a:p>
                      <a:pPr marL="0" marR="0">
                        <a:lnSpc>
                          <a:spcPct val="115000"/>
                        </a:lnSpc>
                        <a:spcBef>
                          <a:spcPts val="0"/>
                        </a:spcBef>
                        <a:spcAft>
                          <a:spcPts val="0"/>
                        </a:spcAft>
                      </a:pPr>
                      <a:r>
                        <a:rPr lang="en-US" sz="1400" b="1" dirty="0">
                          <a:solidFill>
                            <a:srgbClr val="FFFFFF"/>
                          </a:solidFill>
                          <a:latin typeface="Arial Narrow" pitchFamily="34" charset="0"/>
                          <a:ea typeface="Times New Roman"/>
                          <a:cs typeface="Times New Roman"/>
                        </a:rPr>
                        <a:t>DD</a:t>
                      </a:r>
                      <a:endParaRPr lang="en-US" sz="1400" dirty="0">
                        <a:latin typeface="Arial Narrow" pitchFamily="34" charset="0"/>
                        <a:ea typeface="Calibri"/>
                        <a:cs typeface="Times New Roman"/>
                      </a:endParaRPr>
                    </a:p>
                  </a:txBody>
                  <a:tcPr marL="68580" marR="68580" marT="0" marB="0">
                    <a:lnL>
                      <a:noFill/>
                    </a:lnL>
                    <a:lnR>
                      <a:noFill/>
                    </a:lnR>
                    <a:lnT>
                      <a:noFill/>
                    </a:lnT>
                    <a:lnB>
                      <a:noFill/>
                    </a:lnB>
                    <a:solidFill>
                      <a:srgbClr val="4F81BD"/>
                    </a:solidFill>
                  </a:tcPr>
                </a:tc>
                <a:tc>
                  <a:txBody>
                    <a:bodyPr/>
                    <a:lstStyle/>
                    <a:p>
                      <a:pPr marL="0" marR="0">
                        <a:lnSpc>
                          <a:spcPct val="115000"/>
                        </a:lnSpc>
                        <a:spcBef>
                          <a:spcPts val="0"/>
                        </a:spcBef>
                        <a:spcAft>
                          <a:spcPts val="0"/>
                        </a:spcAft>
                      </a:pPr>
                      <a:r>
                        <a:rPr lang="en-US" sz="1400" dirty="0" err="1">
                          <a:solidFill>
                            <a:schemeClr val="tx2"/>
                          </a:solidFill>
                          <a:latin typeface="Arial Narrow" pitchFamily="34" charset="0"/>
                          <a:ea typeface="Times New Roman"/>
                          <a:cs typeface="Times New Roman"/>
                        </a:rPr>
                        <a:t>pierderi</a:t>
                      </a:r>
                      <a:endParaRPr lang="en-US" sz="1400" dirty="0">
                        <a:solidFill>
                          <a:schemeClr val="tx2"/>
                        </a:solidFill>
                        <a:latin typeface="Arial Narrow" pitchFamily="34" charset="0"/>
                        <a:ea typeface="Calibri"/>
                        <a:cs typeface="Times New Roman"/>
                      </a:endParaRPr>
                    </a:p>
                  </a:txBody>
                  <a:tcPr marL="68580" marR="68580" marT="0" marB="0">
                    <a:lnL>
                      <a:noFill/>
                    </a:lnL>
                    <a:lnR>
                      <a:noFill/>
                    </a:lnR>
                    <a:lnT>
                      <a:noFill/>
                    </a:lnT>
                    <a:lnB>
                      <a:noFill/>
                    </a:lnB>
                    <a:solidFill>
                      <a:srgbClr val="D8D8D8"/>
                    </a:solidFill>
                  </a:tcPr>
                </a:tc>
              </a:tr>
              <a:tr h="245382">
                <a:tc>
                  <a:txBody>
                    <a:bodyPr/>
                    <a:lstStyle/>
                    <a:p>
                      <a:pPr marL="0" marR="0">
                        <a:lnSpc>
                          <a:spcPct val="115000"/>
                        </a:lnSpc>
                        <a:spcBef>
                          <a:spcPts val="0"/>
                        </a:spcBef>
                        <a:spcAft>
                          <a:spcPts val="0"/>
                        </a:spcAft>
                      </a:pPr>
                      <a:r>
                        <a:rPr lang="en-US" sz="1400" b="1">
                          <a:solidFill>
                            <a:srgbClr val="FFFFFF"/>
                          </a:solidFill>
                          <a:latin typeface="Arial Narrow" pitchFamily="34" charset="0"/>
                          <a:ea typeface="Times New Roman"/>
                          <a:cs typeface="Times New Roman"/>
                        </a:rPr>
                        <a:t>D</a:t>
                      </a:r>
                      <a:endParaRPr lang="en-US" sz="1400">
                        <a:latin typeface="Arial Narrow" pitchFamily="34" charset="0"/>
                        <a:ea typeface="Calibri"/>
                        <a:cs typeface="Times New Roman"/>
                      </a:endParaRPr>
                    </a:p>
                  </a:txBody>
                  <a:tcPr marL="68580" marR="68580" marT="0" marB="0">
                    <a:lnL>
                      <a:noFill/>
                    </a:lnL>
                    <a:lnR>
                      <a:noFill/>
                    </a:lnR>
                    <a:lnT>
                      <a:noFill/>
                    </a:lnT>
                    <a:lnB w="28575" cap="flat" cmpd="sng" algn="ctr">
                      <a:solidFill>
                        <a:srgbClr val="000000"/>
                      </a:solidFill>
                      <a:prstDash val="solid"/>
                      <a:round/>
                      <a:headEnd type="none" w="med" len="med"/>
                      <a:tailEnd type="none" w="med" len="med"/>
                    </a:lnB>
                    <a:solidFill>
                      <a:srgbClr val="4F81BD"/>
                    </a:solidFill>
                  </a:tcPr>
                </a:tc>
                <a:tc>
                  <a:txBody>
                    <a:bodyPr/>
                    <a:lstStyle/>
                    <a:p>
                      <a:pPr marL="0" marR="0">
                        <a:lnSpc>
                          <a:spcPct val="115000"/>
                        </a:lnSpc>
                        <a:spcBef>
                          <a:spcPts val="0"/>
                        </a:spcBef>
                        <a:spcAft>
                          <a:spcPts val="0"/>
                        </a:spcAft>
                      </a:pPr>
                      <a:r>
                        <a:rPr lang="en-US" sz="1400" dirty="0" err="1">
                          <a:solidFill>
                            <a:schemeClr val="tx2"/>
                          </a:solidFill>
                          <a:latin typeface="Arial Narrow" pitchFamily="34" charset="0"/>
                          <a:ea typeface="Times New Roman"/>
                          <a:cs typeface="Times New Roman"/>
                        </a:rPr>
                        <a:t>pierderi</a:t>
                      </a:r>
                      <a:endParaRPr lang="en-US" sz="1400" dirty="0">
                        <a:solidFill>
                          <a:schemeClr val="tx2"/>
                        </a:solidFill>
                        <a:latin typeface="Arial Narrow" pitchFamily="34" charset="0"/>
                        <a:ea typeface="Calibri"/>
                        <a:cs typeface="Times New Roman"/>
                      </a:endParaRPr>
                    </a:p>
                  </a:txBody>
                  <a:tcPr marL="68580" marR="68580" marT="0" marB="0">
                    <a:lnL>
                      <a:noFill/>
                    </a:lnL>
                    <a:lnR>
                      <a:noFill/>
                    </a:lnR>
                    <a:lnT>
                      <a:noFill/>
                    </a:lnT>
                    <a:lnB w="28575"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19021910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3"/>
          <p:cNvSpPr>
            <a:spLocks noGrp="1"/>
          </p:cNvSpPr>
          <p:nvPr>
            <p:ph type="title"/>
          </p:nvPr>
        </p:nvSpPr>
        <p:spPr bwMode="auto">
          <a:xfrm>
            <a:off x="0" y="17463"/>
            <a:ext cx="9144000" cy="1068387"/>
          </a:xfrm>
          <a:noFill/>
          <a:ln>
            <a:miter lim="800000"/>
            <a:headEnd/>
            <a:tailEnd/>
          </a:ln>
        </p:spPr>
        <p:txBody>
          <a:bodyPr vert="horz" wrap="square" lIns="91440" tIns="45720" rIns="91440" bIns="45720" numCol="1" anchorCtr="0" compatLnSpc="1">
            <a:prstTxWarp prst="textNoShape">
              <a:avLst/>
            </a:prstTxWarp>
          </a:bodyPr>
          <a:lstStyle/>
          <a:p>
            <a:r>
              <a:rPr lang="ro-RO" altLang="ro-RO" sz="3600" smtClean="0">
                <a:solidFill>
                  <a:srgbClr val="C00000"/>
                </a:solidFill>
                <a:latin typeface="Arial" charset="0"/>
                <a:ea typeface="맑은 고딕" pitchFamily="34" charset="-127"/>
                <a:cs typeface="Arial" charset="0"/>
              </a:rPr>
              <a:t>Administrarea creanțelor fiscale</a:t>
            </a:r>
            <a:endParaRPr lang="ko-KR" altLang="en-US" sz="3600" smtClean="0">
              <a:solidFill>
                <a:srgbClr val="C00000"/>
              </a:solidFill>
              <a:latin typeface="Arial" charset="0"/>
              <a:cs typeface="Arial" charset="0"/>
            </a:endParaRPr>
          </a:p>
        </p:txBody>
      </p:sp>
      <p:pic>
        <p:nvPicPr>
          <p:cNvPr id="44039" name="Picture 7"/>
          <p:cNvPicPr>
            <a:picLocks noChangeAspect="1" noChangeArrowheads="1"/>
          </p:cNvPicPr>
          <p:nvPr/>
        </p:nvPicPr>
        <p:blipFill>
          <a:blip r:embed="rId3" cstate="print"/>
          <a:srcRect/>
          <a:stretch>
            <a:fillRect/>
          </a:stretch>
        </p:blipFill>
        <p:spPr bwMode="auto">
          <a:xfrm>
            <a:off x="900113" y="1773238"/>
            <a:ext cx="7632700" cy="4041775"/>
          </a:xfrm>
          <a:prstGeom prst="rect">
            <a:avLst/>
          </a:prstGeom>
          <a:noFill/>
          <a:ln w="9525">
            <a:noFill/>
            <a:miter lim="800000"/>
            <a:headEnd/>
            <a:tailEnd/>
          </a:ln>
        </p:spPr>
      </p:pic>
    </p:spTree>
    <p:extLst>
      <p:ext uri="{BB962C8B-B14F-4D97-AF65-F5344CB8AC3E}">
        <p14:creationId xmlns:p14="http://schemas.microsoft.com/office/powerpoint/2010/main" xmlns="" val="38090078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3"/>
          <p:cNvSpPr>
            <a:spLocks noGrp="1"/>
          </p:cNvSpPr>
          <p:nvPr>
            <p:ph type="title"/>
          </p:nvPr>
        </p:nvSpPr>
        <p:spPr bwMode="auto">
          <a:xfrm>
            <a:off x="0" y="17463"/>
            <a:ext cx="9144000" cy="1068387"/>
          </a:xfrm>
          <a:noFill/>
          <a:ln>
            <a:miter lim="800000"/>
            <a:headEnd/>
            <a:tailEnd/>
          </a:ln>
        </p:spPr>
        <p:txBody>
          <a:bodyPr vert="horz" wrap="square" lIns="91440" tIns="45720" rIns="91440" bIns="45720" numCol="1" anchorCtr="0" compatLnSpc="1">
            <a:prstTxWarp prst="textNoShape">
              <a:avLst/>
            </a:prstTxWarp>
          </a:bodyPr>
          <a:lstStyle/>
          <a:p>
            <a:r>
              <a:rPr lang="ro-RO" altLang="ro-RO" sz="3600" smtClean="0">
                <a:solidFill>
                  <a:srgbClr val="C00000"/>
                </a:solidFill>
                <a:latin typeface="Arial" charset="0"/>
                <a:ea typeface="맑은 고딕" pitchFamily="34" charset="-127"/>
                <a:cs typeface="Arial" charset="0"/>
              </a:rPr>
              <a:t>Evoluția masei impozabile</a:t>
            </a:r>
            <a:endParaRPr lang="ko-KR" altLang="en-US" sz="3600" smtClean="0">
              <a:solidFill>
                <a:srgbClr val="C00000"/>
              </a:solidFill>
              <a:latin typeface="Arial" charset="0"/>
              <a:cs typeface="Arial" charset="0"/>
            </a:endParaRPr>
          </a:p>
        </p:txBody>
      </p:sp>
      <p:pic>
        <p:nvPicPr>
          <p:cNvPr id="46088" name="Picture 8"/>
          <p:cNvPicPr>
            <a:picLocks noChangeAspect="1" noChangeArrowheads="1"/>
          </p:cNvPicPr>
          <p:nvPr/>
        </p:nvPicPr>
        <p:blipFill>
          <a:blip r:embed="rId3" cstate="print"/>
          <a:srcRect/>
          <a:stretch>
            <a:fillRect/>
          </a:stretch>
        </p:blipFill>
        <p:spPr bwMode="auto">
          <a:xfrm>
            <a:off x="0" y="1341438"/>
            <a:ext cx="4572000" cy="2389187"/>
          </a:xfrm>
          <a:prstGeom prst="rect">
            <a:avLst/>
          </a:prstGeom>
          <a:noFill/>
          <a:ln w="9525">
            <a:noFill/>
            <a:miter lim="800000"/>
            <a:headEnd/>
            <a:tailEnd/>
          </a:ln>
        </p:spPr>
      </p:pic>
      <p:pic>
        <p:nvPicPr>
          <p:cNvPr id="46089" name="Picture 9"/>
          <p:cNvPicPr>
            <a:picLocks noChangeAspect="1" noChangeArrowheads="1"/>
          </p:cNvPicPr>
          <p:nvPr/>
        </p:nvPicPr>
        <p:blipFill>
          <a:blip r:embed="rId4" cstate="print"/>
          <a:srcRect/>
          <a:stretch>
            <a:fillRect/>
          </a:stretch>
        </p:blipFill>
        <p:spPr bwMode="auto">
          <a:xfrm>
            <a:off x="4356100" y="1268413"/>
            <a:ext cx="4537075" cy="2454275"/>
          </a:xfrm>
          <a:prstGeom prst="rect">
            <a:avLst/>
          </a:prstGeom>
          <a:noFill/>
          <a:ln w="9525">
            <a:noFill/>
            <a:miter lim="800000"/>
            <a:headEnd/>
            <a:tailEnd/>
          </a:ln>
        </p:spPr>
      </p:pic>
      <p:pic>
        <p:nvPicPr>
          <p:cNvPr id="46090" name="Picture 10"/>
          <p:cNvPicPr>
            <a:picLocks noChangeAspect="1" noChangeArrowheads="1"/>
          </p:cNvPicPr>
          <p:nvPr/>
        </p:nvPicPr>
        <p:blipFill>
          <a:blip r:embed="rId5" cstate="print"/>
          <a:srcRect/>
          <a:stretch>
            <a:fillRect/>
          </a:stretch>
        </p:blipFill>
        <p:spPr bwMode="auto">
          <a:xfrm>
            <a:off x="468313" y="3933825"/>
            <a:ext cx="3960812" cy="2447925"/>
          </a:xfrm>
          <a:prstGeom prst="rect">
            <a:avLst/>
          </a:prstGeom>
          <a:noFill/>
          <a:ln w="9525">
            <a:noFill/>
            <a:miter lim="800000"/>
            <a:headEnd/>
            <a:tailEnd/>
          </a:ln>
        </p:spPr>
      </p:pic>
      <p:pic>
        <p:nvPicPr>
          <p:cNvPr id="46091" name="Picture 11"/>
          <p:cNvPicPr>
            <a:picLocks noChangeAspect="1" noChangeArrowheads="1"/>
          </p:cNvPicPr>
          <p:nvPr/>
        </p:nvPicPr>
        <p:blipFill>
          <a:blip r:embed="rId6" cstate="print"/>
          <a:srcRect/>
          <a:stretch>
            <a:fillRect/>
          </a:stretch>
        </p:blipFill>
        <p:spPr bwMode="auto">
          <a:xfrm>
            <a:off x="4932363" y="4149725"/>
            <a:ext cx="3671887" cy="2132013"/>
          </a:xfrm>
          <a:prstGeom prst="rect">
            <a:avLst/>
          </a:prstGeom>
          <a:noFill/>
          <a:ln w="9525">
            <a:noFill/>
            <a:miter lim="800000"/>
            <a:headEnd/>
            <a:tailEnd/>
          </a:ln>
        </p:spPr>
      </p:pic>
    </p:spTree>
    <p:extLst>
      <p:ext uri="{BB962C8B-B14F-4D97-AF65-F5344CB8AC3E}">
        <p14:creationId xmlns:p14="http://schemas.microsoft.com/office/powerpoint/2010/main" xmlns="" val="35701447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3"/>
          <p:cNvSpPr>
            <a:spLocks noGrp="1"/>
          </p:cNvSpPr>
          <p:nvPr>
            <p:ph type="title"/>
          </p:nvPr>
        </p:nvSpPr>
        <p:spPr bwMode="auto">
          <a:xfrm>
            <a:off x="0" y="17463"/>
            <a:ext cx="9144000" cy="1068387"/>
          </a:xfrm>
          <a:noFill/>
          <a:ln>
            <a:miter lim="800000"/>
            <a:headEnd/>
            <a:tailEnd/>
          </a:ln>
        </p:spPr>
        <p:txBody>
          <a:bodyPr vert="horz" wrap="square" lIns="91440" tIns="45720" rIns="91440" bIns="45720" numCol="1" anchorCtr="0" compatLnSpc="1">
            <a:prstTxWarp prst="textNoShape">
              <a:avLst/>
            </a:prstTxWarp>
          </a:bodyPr>
          <a:lstStyle/>
          <a:p>
            <a:r>
              <a:rPr lang="ro-RO" altLang="ro-RO" sz="3600" smtClean="0">
                <a:solidFill>
                  <a:srgbClr val="C00000"/>
                </a:solidFill>
                <a:latin typeface="Arial" charset="0"/>
                <a:ea typeface="맑은 고딕" pitchFamily="34" charset="-127"/>
                <a:cs typeface="Arial" charset="0"/>
              </a:rPr>
              <a:t>Activitatea de inspecție fiscală</a:t>
            </a:r>
            <a:endParaRPr lang="ko-KR" altLang="en-US" sz="3600" smtClean="0">
              <a:solidFill>
                <a:srgbClr val="C00000"/>
              </a:solidFill>
              <a:latin typeface="Arial" charset="0"/>
              <a:cs typeface="Arial" charset="0"/>
            </a:endParaRPr>
          </a:p>
        </p:txBody>
      </p:sp>
      <p:sp>
        <p:nvSpPr>
          <p:cNvPr id="13" name="Rectangle 12"/>
          <p:cNvSpPr/>
          <p:nvPr/>
        </p:nvSpPr>
        <p:spPr>
          <a:xfrm>
            <a:off x="318195" y="4590652"/>
            <a:ext cx="8712968" cy="1477328"/>
          </a:xfrm>
          <a:prstGeom prst="rect">
            <a:avLst/>
          </a:prstGeom>
        </p:spPr>
        <p:txBody>
          <a:bodyPr>
            <a:spAutoFit/>
          </a:bodyPr>
          <a:lstStyle/>
          <a:p>
            <a:pPr marL="342900" lvl="8" indent="-342900" latinLnBrk="1">
              <a:lnSpc>
                <a:spcPct val="150000"/>
              </a:lnSpc>
              <a:spcBef>
                <a:spcPct val="0"/>
              </a:spcBef>
              <a:buFont typeface="Arial" panose="020B0604020202020204" pitchFamily="34" charset="0"/>
              <a:buChar char="•"/>
              <a:defRPr/>
            </a:pPr>
            <a:r>
              <a:rPr lang="ro-RO" altLang="ro-RO" sz="2000" dirty="0" smtClean="0">
                <a:solidFill>
                  <a:schemeClr val="tx1">
                    <a:lumMod val="75000"/>
                    <a:lumOff val="25000"/>
                  </a:schemeClr>
                </a:solidFill>
                <a:latin typeface="Arial" pitchFamily="34" charset="0"/>
                <a:ea typeface="+mn-ea"/>
                <a:cs typeface="Arial" pitchFamily="34" charset="0"/>
              </a:rPr>
              <a:t>Reorganizare serviciu ca urmare a noilor reglementari fiscale – reducere de la 7 la 4 persoane cu atributii de inspectie</a:t>
            </a:r>
          </a:p>
          <a:p>
            <a:pPr marL="342900" lvl="8" indent="-342900" latinLnBrk="1">
              <a:lnSpc>
                <a:spcPct val="150000"/>
              </a:lnSpc>
              <a:spcBef>
                <a:spcPct val="0"/>
              </a:spcBef>
              <a:buFont typeface="Arial" panose="020B0604020202020204" pitchFamily="34" charset="0"/>
              <a:buChar char="•"/>
              <a:defRPr/>
            </a:pPr>
            <a:r>
              <a:rPr lang="ro-RO" altLang="ro-RO" sz="2000" dirty="0" smtClean="0">
                <a:solidFill>
                  <a:schemeClr val="tx1">
                    <a:lumMod val="75000"/>
                    <a:lumOff val="25000"/>
                  </a:schemeClr>
                </a:solidFill>
                <a:latin typeface="Arial" pitchFamily="34" charset="0"/>
                <a:cs typeface="Arial" pitchFamily="34" charset="0"/>
              </a:rPr>
              <a:t>Activitati de verificare incadrare cladiri- rezidentiale /nerezidentiale</a:t>
            </a:r>
            <a:endParaRPr lang="ro-RO" altLang="ro-RO" sz="2000" dirty="0">
              <a:solidFill>
                <a:schemeClr val="tx1">
                  <a:lumMod val="75000"/>
                  <a:lumOff val="25000"/>
                </a:schemeClr>
              </a:solidFill>
              <a:latin typeface="Arial" pitchFamily="34" charset="0"/>
              <a:ea typeface="+mn-ea"/>
              <a:cs typeface="Arial" pitchFamily="34" charset="0"/>
            </a:endParaRPr>
          </a:p>
        </p:txBody>
      </p:sp>
      <p:pic>
        <p:nvPicPr>
          <p:cNvPr id="48134" name="Picture 6"/>
          <p:cNvPicPr>
            <a:picLocks noChangeAspect="1" noChangeArrowheads="1"/>
          </p:cNvPicPr>
          <p:nvPr/>
        </p:nvPicPr>
        <p:blipFill>
          <a:blip r:embed="rId3" cstate="print"/>
          <a:srcRect/>
          <a:stretch>
            <a:fillRect/>
          </a:stretch>
        </p:blipFill>
        <p:spPr bwMode="auto">
          <a:xfrm>
            <a:off x="179388" y="1773238"/>
            <a:ext cx="3887787" cy="2590800"/>
          </a:xfrm>
          <a:prstGeom prst="rect">
            <a:avLst/>
          </a:prstGeom>
          <a:noFill/>
          <a:ln w="9525">
            <a:noFill/>
            <a:miter lim="800000"/>
            <a:headEnd/>
            <a:tailEnd/>
          </a:ln>
        </p:spPr>
      </p:pic>
      <p:pic>
        <p:nvPicPr>
          <p:cNvPr id="48135" name="Picture 7"/>
          <p:cNvPicPr>
            <a:picLocks noChangeAspect="1" noChangeArrowheads="1"/>
          </p:cNvPicPr>
          <p:nvPr/>
        </p:nvPicPr>
        <p:blipFill>
          <a:blip r:embed="rId4" cstate="print"/>
          <a:srcRect/>
          <a:stretch>
            <a:fillRect/>
          </a:stretch>
        </p:blipFill>
        <p:spPr bwMode="auto">
          <a:xfrm>
            <a:off x="4140200" y="1773238"/>
            <a:ext cx="4535488" cy="2555875"/>
          </a:xfrm>
          <a:prstGeom prst="rect">
            <a:avLst/>
          </a:prstGeom>
          <a:noFill/>
          <a:ln w="9525">
            <a:noFill/>
            <a:miter lim="800000"/>
            <a:headEnd/>
            <a:tailEnd/>
          </a:ln>
        </p:spPr>
      </p:pic>
    </p:spTree>
    <p:extLst>
      <p:ext uri="{BB962C8B-B14F-4D97-AF65-F5344CB8AC3E}">
        <p14:creationId xmlns:p14="http://schemas.microsoft.com/office/powerpoint/2010/main" xmlns="" val="24809521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3"/>
          <p:cNvSpPr>
            <a:spLocks noGrp="1"/>
          </p:cNvSpPr>
          <p:nvPr>
            <p:ph type="title"/>
          </p:nvPr>
        </p:nvSpPr>
        <p:spPr bwMode="auto">
          <a:xfrm>
            <a:off x="0" y="17463"/>
            <a:ext cx="9144000" cy="1068387"/>
          </a:xfrm>
          <a:noFill/>
          <a:ln>
            <a:miter lim="800000"/>
            <a:headEnd/>
            <a:tailEnd/>
          </a:ln>
        </p:spPr>
        <p:txBody>
          <a:bodyPr vert="horz" wrap="square" lIns="91440" tIns="45720" rIns="91440" bIns="45720" numCol="1" anchorCtr="0" compatLnSpc="1">
            <a:prstTxWarp prst="textNoShape">
              <a:avLst/>
            </a:prstTxWarp>
          </a:bodyPr>
          <a:lstStyle/>
          <a:p>
            <a:r>
              <a:rPr lang="ro-RO" altLang="ro-RO" sz="3600" smtClean="0">
                <a:solidFill>
                  <a:srgbClr val="C00000"/>
                </a:solidFill>
                <a:latin typeface="Arial" charset="0"/>
                <a:ea typeface="맑은 고딕" pitchFamily="34" charset="-127"/>
                <a:cs typeface="Arial" charset="0"/>
              </a:rPr>
              <a:t>Situaţia încasării creanţelor fiscale</a:t>
            </a:r>
            <a:endParaRPr lang="ko-KR" altLang="en-US" sz="3600" smtClean="0">
              <a:solidFill>
                <a:srgbClr val="C00000"/>
              </a:solidFill>
              <a:latin typeface="Arial" charset="0"/>
              <a:cs typeface="Arial" charset="0"/>
            </a:endParaRPr>
          </a:p>
        </p:txBody>
      </p:sp>
      <p:pic>
        <p:nvPicPr>
          <p:cNvPr id="50181" name="Picture 5"/>
          <p:cNvPicPr>
            <a:picLocks noChangeAspect="1" noChangeArrowheads="1"/>
          </p:cNvPicPr>
          <p:nvPr/>
        </p:nvPicPr>
        <p:blipFill>
          <a:blip r:embed="rId3" cstate="print"/>
          <a:srcRect/>
          <a:stretch>
            <a:fillRect/>
          </a:stretch>
        </p:blipFill>
        <p:spPr bwMode="auto">
          <a:xfrm>
            <a:off x="1116013" y="1125538"/>
            <a:ext cx="6276975" cy="2638425"/>
          </a:xfrm>
          <a:prstGeom prst="rect">
            <a:avLst/>
          </a:prstGeom>
          <a:noFill/>
          <a:ln w="9525">
            <a:noFill/>
            <a:miter lim="800000"/>
            <a:headEnd/>
            <a:tailEnd/>
          </a:ln>
        </p:spPr>
      </p:pic>
      <p:pic>
        <p:nvPicPr>
          <p:cNvPr id="50182" name="Picture 6"/>
          <p:cNvPicPr>
            <a:picLocks noChangeAspect="1" noChangeArrowheads="1"/>
          </p:cNvPicPr>
          <p:nvPr/>
        </p:nvPicPr>
        <p:blipFill>
          <a:blip r:embed="rId4" cstate="print"/>
          <a:srcRect/>
          <a:stretch>
            <a:fillRect/>
          </a:stretch>
        </p:blipFill>
        <p:spPr bwMode="auto">
          <a:xfrm>
            <a:off x="1116013" y="3933825"/>
            <a:ext cx="6624637" cy="2343150"/>
          </a:xfrm>
          <a:prstGeom prst="rect">
            <a:avLst/>
          </a:prstGeom>
          <a:noFill/>
          <a:ln w="9525">
            <a:noFill/>
            <a:miter lim="800000"/>
            <a:headEnd/>
            <a:tailEnd/>
          </a:ln>
        </p:spPr>
      </p:pic>
    </p:spTree>
    <p:extLst>
      <p:ext uri="{BB962C8B-B14F-4D97-AF65-F5344CB8AC3E}">
        <p14:creationId xmlns:p14="http://schemas.microsoft.com/office/powerpoint/2010/main" xmlns="" val="27497214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itle 3"/>
          <p:cNvSpPr>
            <a:spLocks noGrp="1"/>
          </p:cNvSpPr>
          <p:nvPr>
            <p:ph type="title"/>
          </p:nvPr>
        </p:nvSpPr>
        <p:spPr bwMode="auto">
          <a:xfrm>
            <a:off x="0" y="17463"/>
            <a:ext cx="9144000" cy="1068387"/>
          </a:xfrm>
          <a:noFill/>
          <a:ln>
            <a:miter lim="800000"/>
            <a:headEnd/>
            <a:tailEnd/>
          </a:ln>
        </p:spPr>
        <p:txBody>
          <a:bodyPr vert="horz" wrap="square" lIns="91440" tIns="45720" rIns="91440" bIns="45720" numCol="1" anchorCtr="0" compatLnSpc="1">
            <a:prstTxWarp prst="textNoShape">
              <a:avLst/>
            </a:prstTxWarp>
          </a:bodyPr>
          <a:lstStyle/>
          <a:p>
            <a:r>
              <a:rPr lang="ro-RO" altLang="ro-RO" sz="3600" smtClean="0">
                <a:solidFill>
                  <a:srgbClr val="C00000"/>
                </a:solidFill>
                <a:latin typeface="Arial" charset="0"/>
                <a:ea typeface="맑은 고딕" pitchFamily="34" charset="-127"/>
                <a:cs typeface="Arial" charset="0"/>
              </a:rPr>
              <a:t>Instrumente de plată utilizate</a:t>
            </a:r>
            <a:endParaRPr lang="ko-KR" altLang="en-US" sz="3600" smtClean="0">
              <a:solidFill>
                <a:srgbClr val="C00000"/>
              </a:solidFill>
              <a:latin typeface="Arial" charset="0"/>
              <a:cs typeface="Arial" charset="0"/>
            </a:endParaRPr>
          </a:p>
        </p:txBody>
      </p:sp>
      <p:sp>
        <p:nvSpPr>
          <p:cNvPr id="7" name="Rectangle 6"/>
          <p:cNvSpPr/>
          <p:nvPr/>
        </p:nvSpPr>
        <p:spPr>
          <a:xfrm>
            <a:off x="251520" y="4581127"/>
            <a:ext cx="8712968" cy="1938992"/>
          </a:xfrm>
          <a:prstGeom prst="rect">
            <a:avLst/>
          </a:prstGeom>
        </p:spPr>
        <p:txBody>
          <a:bodyPr>
            <a:spAutoFit/>
          </a:bodyPr>
          <a:lstStyle/>
          <a:p>
            <a:pPr marL="342900" lvl="8" indent="-342900" latinLnBrk="1">
              <a:lnSpc>
                <a:spcPct val="150000"/>
              </a:lnSpc>
              <a:spcBef>
                <a:spcPct val="0"/>
              </a:spcBef>
              <a:buFont typeface="Arial" panose="020B0604020202020204" pitchFamily="34" charset="0"/>
              <a:buChar char="•"/>
              <a:defRPr/>
            </a:pPr>
            <a:r>
              <a:rPr lang="ro-RO" altLang="ro-RO" sz="2000" dirty="0">
                <a:solidFill>
                  <a:schemeClr val="tx1">
                    <a:lumMod val="75000"/>
                    <a:lumOff val="25000"/>
                  </a:schemeClr>
                </a:solidFill>
                <a:latin typeface="Arial" pitchFamily="34" charset="0"/>
                <a:ea typeface="+mn-ea"/>
                <a:cs typeface="Arial" pitchFamily="34" charset="0"/>
              </a:rPr>
              <a:t>nu au fost cuprinde plățile efectuate prin ordine de plată</a:t>
            </a:r>
          </a:p>
          <a:p>
            <a:pPr marL="342900" lvl="8" indent="-342900" latinLnBrk="1">
              <a:lnSpc>
                <a:spcPct val="150000"/>
              </a:lnSpc>
              <a:spcBef>
                <a:spcPct val="0"/>
              </a:spcBef>
              <a:buFont typeface="Arial" panose="020B0604020202020204" pitchFamily="34" charset="0"/>
              <a:buChar char="•"/>
              <a:defRPr/>
            </a:pPr>
            <a:r>
              <a:rPr lang="ro-RO" altLang="ro-RO" sz="2000" dirty="0">
                <a:solidFill>
                  <a:schemeClr val="tx1">
                    <a:lumMod val="75000"/>
                    <a:lumOff val="25000"/>
                  </a:schemeClr>
                </a:solidFill>
                <a:latin typeface="Arial" pitchFamily="34" charset="0"/>
                <a:ea typeface="+mn-ea"/>
                <a:cs typeface="Arial" pitchFamily="34" charset="0"/>
              </a:rPr>
              <a:t>Municipalitatea suportă integral costurile comisioanelor modalităților        alternative de </a:t>
            </a:r>
            <a:r>
              <a:rPr lang="ro-RO" altLang="ro-RO" sz="2000" dirty="0" smtClean="0">
                <a:solidFill>
                  <a:schemeClr val="tx1">
                    <a:lumMod val="75000"/>
                    <a:lumOff val="25000"/>
                  </a:schemeClr>
                </a:solidFill>
                <a:latin typeface="Arial" pitchFamily="34" charset="0"/>
                <a:ea typeface="+mn-ea"/>
                <a:cs typeface="Arial" pitchFamily="34" charset="0"/>
              </a:rPr>
              <a:t>plată</a:t>
            </a:r>
          </a:p>
          <a:p>
            <a:pPr marL="342900" lvl="8" indent="-342900" latinLnBrk="1">
              <a:lnSpc>
                <a:spcPct val="150000"/>
              </a:lnSpc>
              <a:spcBef>
                <a:spcPct val="0"/>
              </a:spcBef>
              <a:buFont typeface="Arial" panose="020B0604020202020204" pitchFamily="34" charset="0"/>
              <a:buChar char="•"/>
              <a:defRPr/>
            </a:pPr>
            <a:r>
              <a:rPr lang="ro-RO" altLang="ro-RO" sz="2000" dirty="0" smtClean="0">
                <a:solidFill>
                  <a:schemeClr val="tx1">
                    <a:lumMod val="75000"/>
                    <a:lumOff val="25000"/>
                  </a:schemeClr>
                </a:solidFill>
                <a:latin typeface="Arial" pitchFamily="34" charset="0"/>
                <a:cs typeface="Arial" pitchFamily="34" charset="0"/>
              </a:rPr>
              <a:t>+26% POS, +63% on-line</a:t>
            </a:r>
            <a:endParaRPr lang="ro-RO" altLang="ro-RO" sz="2000" dirty="0">
              <a:solidFill>
                <a:schemeClr val="tx1">
                  <a:lumMod val="75000"/>
                  <a:lumOff val="25000"/>
                </a:schemeClr>
              </a:solidFill>
              <a:latin typeface="Arial" pitchFamily="34" charset="0"/>
              <a:ea typeface="+mn-ea"/>
              <a:cs typeface="Arial" pitchFamily="34" charset="0"/>
            </a:endParaRPr>
          </a:p>
        </p:txBody>
      </p:sp>
      <p:pic>
        <p:nvPicPr>
          <p:cNvPr id="52230" name="Picture 6"/>
          <p:cNvPicPr>
            <a:picLocks noChangeAspect="1" noChangeArrowheads="1"/>
          </p:cNvPicPr>
          <p:nvPr/>
        </p:nvPicPr>
        <p:blipFill>
          <a:blip r:embed="rId3" cstate="print"/>
          <a:srcRect/>
          <a:stretch>
            <a:fillRect/>
          </a:stretch>
        </p:blipFill>
        <p:spPr bwMode="auto">
          <a:xfrm>
            <a:off x="0" y="1412875"/>
            <a:ext cx="4643438" cy="2681288"/>
          </a:xfrm>
          <a:prstGeom prst="rect">
            <a:avLst/>
          </a:prstGeom>
          <a:noFill/>
          <a:ln w="9525">
            <a:noFill/>
            <a:miter lim="800000"/>
            <a:headEnd/>
            <a:tailEnd/>
          </a:ln>
        </p:spPr>
      </p:pic>
      <p:pic>
        <p:nvPicPr>
          <p:cNvPr id="52231" name="Picture 7"/>
          <p:cNvPicPr>
            <a:picLocks noChangeAspect="1" noChangeArrowheads="1"/>
          </p:cNvPicPr>
          <p:nvPr/>
        </p:nvPicPr>
        <p:blipFill>
          <a:blip r:embed="rId4" cstate="print"/>
          <a:srcRect/>
          <a:stretch>
            <a:fillRect/>
          </a:stretch>
        </p:blipFill>
        <p:spPr bwMode="auto">
          <a:xfrm>
            <a:off x="4535488" y="1484313"/>
            <a:ext cx="4608512" cy="2755900"/>
          </a:xfrm>
          <a:prstGeom prst="rect">
            <a:avLst/>
          </a:prstGeom>
          <a:noFill/>
          <a:ln w="9525">
            <a:noFill/>
            <a:miter lim="800000"/>
            <a:headEnd/>
            <a:tailEnd/>
          </a:ln>
        </p:spPr>
      </p:pic>
    </p:spTree>
    <p:extLst>
      <p:ext uri="{BB962C8B-B14F-4D97-AF65-F5344CB8AC3E}">
        <p14:creationId xmlns:p14="http://schemas.microsoft.com/office/powerpoint/2010/main" xmlns="" val="23438904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itle 3"/>
          <p:cNvSpPr>
            <a:spLocks noGrp="1"/>
          </p:cNvSpPr>
          <p:nvPr>
            <p:ph type="title"/>
          </p:nvPr>
        </p:nvSpPr>
        <p:spPr bwMode="auto">
          <a:xfrm>
            <a:off x="0" y="17463"/>
            <a:ext cx="9144000" cy="1068387"/>
          </a:xfrm>
          <a:noFill/>
          <a:ln>
            <a:miter lim="800000"/>
            <a:headEnd/>
            <a:tailEnd/>
          </a:ln>
        </p:spPr>
        <p:txBody>
          <a:bodyPr vert="horz" wrap="square" lIns="91440" tIns="45720" rIns="91440" bIns="45720" numCol="1" anchorCtr="0" compatLnSpc="1">
            <a:prstTxWarp prst="textNoShape">
              <a:avLst/>
            </a:prstTxWarp>
          </a:bodyPr>
          <a:lstStyle/>
          <a:p>
            <a:r>
              <a:rPr lang="ro-RO" altLang="ro-RO" sz="3600" smtClean="0">
                <a:solidFill>
                  <a:srgbClr val="C00000"/>
                </a:solidFill>
                <a:latin typeface="Arial" charset="0"/>
                <a:ea typeface="맑은 고딕" pitchFamily="34" charset="-127"/>
                <a:cs typeface="Arial" charset="0"/>
              </a:rPr>
              <a:t>Bonificații fiscale</a:t>
            </a:r>
            <a:endParaRPr lang="ko-KR" altLang="en-US" sz="3600" smtClean="0">
              <a:solidFill>
                <a:srgbClr val="C00000"/>
              </a:solidFill>
              <a:latin typeface="Arial" charset="0"/>
              <a:cs typeface="Arial" charset="0"/>
            </a:endParaRPr>
          </a:p>
        </p:txBody>
      </p:sp>
      <p:graphicFrame>
        <p:nvGraphicFramePr>
          <p:cNvPr id="55265" name="Group 993"/>
          <p:cNvGraphicFramePr>
            <a:graphicFrameLocks noGrp="1"/>
          </p:cNvGraphicFramePr>
          <p:nvPr>
            <p:extLst>
              <p:ext uri="{D42A27DB-BD31-4B8C-83A1-F6EECF244321}">
                <p14:modId xmlns:p14="http://schemas.microsoft.com/office/powerpoint/2010/main" xmlns="" val="198636166"/>
              </p:ext>
            </p:extLst>
          </p:nvPr>
        </p:nvGraphicFramePr>
        <p:xfrm>
          <a:off x="935224" y="1340768"/>
          <a:ext cx="7273551" cy="5004014"/>
        </p:xfrm>
        <a:graphic>
          <a:graphicData uri="http://schemas.openxmlformats.org/drawingml/2006/table">
            <a:tbl>
              <a:tblPr/>
              <a:tblGrid>
                <a:gridCol w="1020914"/>
                <a:gridCol w="1807791"/>
                <a:gridCol w="1765407"/>
                <a:gridCol w="1361834"/>
                <a:gridCol w="1317605"/>
              </a:tblGrid>
              <a:tr h="838810">
                <a:tc>
                  <a:txBody>
                    <a:bodyPr/>
                    <a:lstStyle/>
                    <a:p>
                      <a:pPr marL="0" marR="0" lvl="0" indent="0" algn="ctr" defTabSz="914400" rtl="0" eaLnBrk="1" fontAlgn="ctr" latinLnBrk="1" hangingPunct="1">
                        <a:lnSpc>
                          <a:spcPct val="100000"/>
                        </a:lnSpc>
                        <a:spcBef>
                          <a:spcPct val="0"/>
                        </a:spcBef>
                        <a:spcAft>
                          <a:spcPct val="0"/>
                        </a:spcAft>
                        <a:buClrTx/>
                        <a:buSzTx/>
                        <a:buFontTx/>
                        <a:buNone/>
                        <a:tabLst/>
                      </a:pPr>
                      <a:r>
                        <a:rPr kumimoji="0" lang="en-US" altLang="ko-KR" sz="1600" b="0" i="0" u="none" strike="noStrike" cap="none" normalizeH="0" baseline="0" dirty="0" smtClean="0">
                          <a:ln>
                            <a:noFill/>
                          </a:ln>
                          <a:solidFill>
                            <a:schemeClr val="tx1"/>
                          </a:solidFill>
                          <a:effectLst/>
                          <a:latin typeface="Arial" charset="0"/>
                          <a:ea typeface="맑은 고딕" pitchFamily="34" charset="-127"/>
                          <a:cs typeface="Arial" charset="0"/>
                        </a:rPr>
                        <a:t>an</a:t>
                      </a:r>
                      <a:endParaRPr kumimoji="0" lang="en-US" altLang="ko-KR" sz="1600" b="0" i="0" u="none" strike="noStrike" cap="none" normalizeH="0" baseline="0" dirty="0" smtClean="0">
                        <a:ln>
                          <a:noFill/>
                        </a:ln>
                        <a:solidFill>
                          <a:schemeClr val="tx1"/>
                        </a:solidFill>
                        <a:effectLst/>
                        <a:latin typeface="맑은 고딕" pitchFamily="34" charset="-127"/>
                        <a:ea typeface="맑은 고딕" pitchFamily="34" charset="-127"/>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1" fontAlgn="ctr" latinLnBrk="1" hangingPunct="1">
                        <a:lnSpc>
                          <a:spcPct val="100000"/>
                        </a:lnSpc>
                        <a:spcBef>
                          <a:spcPct val="0"/>
                        </a:spcBef>
                        <a:spcAft>
                          <a:spcPct val="0"/>
                        </a:spcAft>
                        <a:buClrTx/>
                        <a:buSzTx/>
                        <a:buFontTx/>
                        <a:buNone/>
                        <a:tabLst/>
                      </a:pPr>
                      <a:r>
                        <a:rPr kumimoji="0" lang="en-US" altLang="ko-KR" sz="1600" b="0" i="0" u="none" strike="noStrike" cap="none" normalizeH="0" baseline="0" dirty="0" err="1" smtClean="0">
                          <a:ln>
                            <a:noFill/>
                          </a:ln>
                          <a:solidFill>
                            <a:schemeClr val="tx1"/>
                          </a:solidFill>
                          <a:effectLst/>
                          <a:latin typeface="Arial" charset="0"/>
                          <a:ea typeface="맑은 고딕" pitchFamily="34" charset="-127"/>
                          <a:cs typeface="Arial" charset="0"/>
                        </a:rPr>
                        <a:t>nr</a:t>
                      </a:r>
                      <a:r>
                        <a:rPr kumimoji="0" lang="en-US" altLang="ko-KR" sz="1600" b="0" i="0" u="none" strike="noStrike" cap="none" normalizeH="0" baseline="0" dirty="0" smtClean="0">
                          <a:ln>
                            <a:noFill/>
                          </a:ln>
                          <a:solidFill>
                            <a:schemeClr val="tx1"/>
                          </a:solidFill>
                          <a:effectLst/>
                          <a:latin typeface="Arial" charset="0"/>
                          <a:ea typeface="맑은 고딕" pitchFamily="34" charset="-127"/>
                          <a:cs typeface="Arial" charset="0"/>
                        </a:rPr>
                        <a:t> </a:t>
                      </a:r>
                      <a:r>
                        <a:rPr kumimoji="0" lang="en-US" altLang="ko-KR" sz="1600" b="0" i="0" u="none" strike="noStrike" cap="none" normalizeH="0" baseline="0" dirty="0" err="1" smtClean="0">
                          <a:ln>
                            <a:noFill/>
                          </a:ln>
                          <a:solidFill>
                            <a:schemeClr val="tx1"/>
                          </a:solidFill>
                          <a:effectLst/>
                          <a:latin typeface="Arial" charset="0"/>
                          <a:ea typeface="맑은 고딕" pitchFamily="34" charset="-127"/>
                          <a:cs typeface="Arial" charset="0"/>
                        </a:rPr>
                        <a:t>persoane</a:t>
                      </a:r>
                      <a:r>
                        <a:rPr kumimoji="0" lang="en-US" altLang="ko-KR" sz="1600" b="0" i="0" u="none" strike="noStrike" cap="none" normalizeH="0" baseline="0" dirty="0" smtClean="0">
                          <a:ln>
                            <a:noFill/>
                          </a:ln>
                          <a:solidFill>
                            <a:schemeClr val="tx1"/>
                          </a:solidFill>
                          <a:effectLst/>
                          <a:latin typeface="Arial" charset="0"/>
                          <a:ea typeface="맑은 고딕" pitchFamily="34" charset="-127"/>
                          <a:cs typeface="Arial" charset="0"/>
                        </a:rPr>
                        <a:t> </a:t>
                      </a:r>
                      <a:r>
                        <a:rPr kumimoji="0" lang="en-US" altLang="ko-KR" sz="1600" b="0" i="0" u="none" strike="noStrike" cap="none" normalizeH="0" baseline="0" dirty="0" err="1" smtClean="0">
                          <a:ln>
                            <a:noFill/>
                          </a:ln>
                          <a:solidFill>
                            <a:schemeClr val="tx1"/>
                          </a:solidFill>
                          <a:effectLst/>
                          <a:latin typeface="Arial" charset="0"/>
                          <a:ea typeface="맑은 고딕" pitchFamily="34" charset="-127"/>
                          <a:cs typeface="Arial" charset="0"/>
                        </a:rPr>
                        <a:t>fizice</a:t>
                      </a:r>
                      <a:endParaRPr kumimoji="0" lang="en-US" altLang="ko-KR" sz="1600" b="0" i="0" u="none" strike="noStrike" cap="none" normalizeH="0" baseline="0" dirty="0" smtClean="0">
                        <a:ln>
                          <a:noFill/>
                        </a:ln>
                        <a:solidFill>
                          <a:schemeClr val="tx1"/>
                        </a:solidFill>
                        <a:effectLst/>
                        <a:latin typeface="맑은 고딕" pitchFamily="34" charset="-127"/>
                        <a:ea typeface="맑은 고딕" pitchFamily="34" charset="-127"/>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1" fontAlgn="ctr" latinLnBrk="1" hangingPunct="1">
                        <a:lnSpc>
                          <a:spcPct val="100000"/>
                        </a:lnSpc>
                        <a:spcBef>
                          <a:spcPct val="0"/>
                        </a:spcBef>
                        <a:spcAft>
                          <a:spcPct val="0"/>
                        </a:spcAft>
                        <a:buClrTx/>
                        <a:buSzTx/>
                        <a:buFontTx/>
                        <a:buNone/>
                        <a:tabLst/>
                      </a:pPr>
                      <a:r>
                        <a:rPr kumimoji="0" lang="en-US" altLang="ko-KR" sz="1600" b="0" i="0" u="none" strike="noStrike" cap="none" normalizeH="0" baseline="0" smtClean="0">
                          <a:ln>
                            <a:noFill/>
                          </a:ln>
                          <a:solidFill>
                            <a:schemeClr val="tx1"/>
                          </a:solidFill>
                          <a:effectLst/>
                          <a:latin typeface="Arial" charset="0"/>
                          <a:ea typeface="맑은 고딕" pitchFamily="34" charset="-127"/>
                          <a:cs typeface="Arial" charset="0"/>
                        </a:rPr>
                        <a:t>valoare bonificatii acordate</a:t>
                      </a:r>
                      <a:endParaRPr kumimoji="0" lang="en-US" altLang="ko-KR" sz="1600" b="0" i="0" u="none" strike="noStrike" cap="none" normalizeH="0" baseline="0" smtClean="0">
                        <a:ln>
                          <a:noFill/>
                        </a:ln>
                        <a:solidFill>
                          <a:schemeClr val="tx1"/>
                        </a:solidFill>
                        <a:effectLst/>
                        <a:latin typeface="맑은 고딕" pitchFamily="34" charset="-127"/>
                        <a:ea typeface="맑은 고딕" pitchFamily="34" charset="-127"/>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ctr" latinLnBrk="1" hangingPunct="1">
                        <a:lnSpc>
                          <a:spcPct val="100000"/>
                        </a:lnSpc>
                        <a:spcBef>
                          <a:spcPct val="0"/>
                        </a:spcBef>
                        <a:spcAft>
                          <a:spcPct val="0"/>
                        </a:spcAft>
                        <a:buClrTx/>
                        <a:buSzTx/>
                        <a:buFontTx/>
                        <a:buNone/>
                        <a:tabLst/>
                      </a:pPr>
                      <a:r>
                        <a:rPr kumimoji="0" lang="en-US" altLang="ko-KR" sz="1600" b="0" i="0" u="none" strike="noStrike" cap="none" normalizeH="0" baseline="0" smtClean="0">
                          <a:ln>
                            <a:noFill/>
                          </a:ln>
                          <a:solidFill>
                            <a:schemeClr val="tx1"/>
                          </a:solidFill>
                          <a:effectLst/>
                          <a:latin typeface="Arial" charset="0"/>
                          <a:ea typeface="맑은 고딕" pitchFamily="34" charset="-127"/>
                          <a:cs typeface="Arial" charset="0"/>
                        </a:rPr>
                        <a:t>debit anual</a:t>
                      </a:r>
                      <a:endParaRPr kumimoji="0" lang="en-US" altLang="ko-KR" sz="1600" b="0" i="0" u="none" strike="noStrike" cap="none" normalizeH="0" baseline="0" smtClean="0">
                        <a:ln>
                          <a:noFill/>
                        </a:ln>
                        <a:solidFill>
                          <a:schemeClr val="tx1"/>
                        </a:solidFill>
                        <a:effectLst/>
                        <a:latin typeface="맑은 고딕" pitchFamily="34" charset="-127"/>
                        <a:ea typeface="맑은 고딕" pitchFamily="34" charset="-127"/>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1" fontAlgn="ctr" latinLnBrk="1" hangingPunct="1">
                        <a:lnSpc>
                          <a:spcPct val="100000"/>
                        </a:lnSpc>
                        <a:spcBef>
                          <a:spcPct val="0"/>
                        </a:spcBef>
                        <a:spcAft>
                          <a:spcPct val="0"/>
                        </a:spcAft>
                        <a:buClrTx/>
                        <a:buSzTx/>
                        <a:buFontTx/>
                        <a:buNone/>
                        <a:tabLst/>
                      </a:pPr>
                      <a:r>
                        <a:rPr kumimoji="0" lang="en-US" altLang="ko-KR" sz="1600" b="0" i="0" u="none" strike="noStrike" cap="none" normalizeH="0" baseline="0" smtClean="0">
                          <a:ln>
                            <a:noFill/>
                          </a:ln>
                          <a:solidFill>
                            <a:schemeClr val="tx1"/>
                          </a:solidFill>
                          <a:effectLst/>
                          <a:latin typeface="Arial" charset="0"/>
                          <a:ea typeface="맑은 고딕" pitchFamily="34" charset="-127"/>
                          <a:cs typeface="Arial" charset="0"/>
                        </a:rPr>
                        <a:t>% bonificatie din debit</a:t>
                      </a:r>
                      <a:endParaRPr kumimoji="0" lang="en-US" altLang="ko-KR" sz="1600" b="0" i="0" u="none" strike="noStrike" cap="none" normalizeH="0" baseline="0" smtClean="0">
                        <a:ln>
                          <a:noFill/>
                        </a:ln>
                        <a:solidFill>
                          <a:schemeClr val="tx1"/>
                        </a:solidFill>
                        <a:effectLst/>
                        <a:latin typeface="맑은 고딕" pitchFamily="34" charset="-127"/>
                        <a:ea typeface="맑은 고딕" pitchFamily="34" charset="-127"/>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C0C0"/>
                    </a:solidFill>
                  </a:tcPr>
                </a:tc>
              </a:tr>
              <a:tr h="311399">
                <a:tc>
                  <a:txBody>
                    <a:bodyPr/>
                    <a:lstStyle/>
                    <a:p>
                      <a:pPr marL="0" marR="0" lvl="0" indent="0" algn="r" defTabSz="914400" rtl="0" eaLnBrk="1" fontAlgn="b" latinLnBrk="1" hangingPunct="1">
                        <a:lnSpc>
                          <a:spcPct val="100000"/>
                        </a:lnSpc>
                        <a:spcBef>
                          <a:spcPct val="0"/>
                        </a:spcBef>
                        <a:spcAft>
                          <a:spcPct val="0"/>
                        </a:spcAft>
                        <a:buClrTx/>
                        <a:buSzTx/>
                        <a:buFontTx/>
                        <a:buNone/>
                        <a:tabLst/>
                      </a:pPr>
                      <a:r>
                        <a:rPr kumimoji="0" lang="en-US" altLang="ko-KR" sz="1600" b="0" i="0" u="none" strike="noStrike" cap="none" normalizeH="0" baseline="0" smtClean="0">
                          <a:ln>
                            <a:noFill/>
                          </a:ln>
                          <a:solidFill>
                            <a:schemeClr val="tx1"/>
                          </a:solidFill>
                          <a:effectLst/>
                          <a:latin typeface="Arial" charset="0"/>
                          <a:ea typeface="맑은 고딕" pitchFamily="34" charset="-127"/>
                          <a:cs typeface="Arial" charset="0"/>
                        </a:rPr>
                        <a:t>2014</a:t>
                      </a:r>
                      <a:endParaRPr kumimoji="0" lang="en-US" altLang="ko-KR" sz="1600" b="0" i="0" u="none" strike="noStrike" cap="none" normalizeH="0" baseline="0" smtClean="0">
                        <a:ln>
                          <a:noFill/>
                        </a:ln>
                        <a:solidFill>
                          <a:schemeClr val="tx1"/>
                        </a:solidFill>
                        <a:effectLst/>
                        <a:latin typeface="맑은 고딕" pitchFamily="34" charset="-127"/>
                        <a:ea typeface="맑은 고딕" pitchFamily="34" charset="-127"/>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1" hangingPunct="1">
                        <a:lnSpc>
                          <a:spcPct val="100000"/>
                        </a:lnSpc>
                        <a:spcBef>
                          <a:spcPct val="0"/>
                        </a:spcBef>
                        <a:spcAft>
                          <a:spcPct val="0"/>
                        </a:spcAft>
                        <a:buClrTx/>
                        <a:buSzTx/>
                        <a:buFontTx/>
                        <a:buNone/>
                        <a:tabLst/>
                      </a:pPr>
                      <a:r>
                        <a:rPr kumimoji="0" lang="en-US" altLang="ko-KR" sz="1600" b="0" i="0" u="none" strike="noStrike" cap="none" normalizeH="0" baseline="0" smtClean="0">
                          <a:ln>
                            <a:noFill/>
                          </a:ln>
                          <a:solidFill>
                            <a:schemeClr val="tx1"/>
                          </a:solidFill>
                          <a:effectLst/>
                          <a:latin typeface="Arial" charset="0"/>
                          <a:ea typeface="맑은 고딕" pitchFamily="34" charset="-127"/>
                          <a:cs typeface="Arial" charset="0"/>
                        </a:rPr>
                        <a:t>55,470</a:t>
                      </a:r>
                      <a:endParaRPr kumimoji="0" lang="en-US" altLang="ko-KR" sz="1600" b="0" i="0" u="none" strike="noStrike" cap="none" normalizeH="0" baseline="0" smtClean="0">
                        <a:ln>
                          <a:noFill/>
                        </a:ln>
                        <a:solidFill>
                          <a:schemeClr val="tx1"/>
                        </a:solidFill>
                        <a:effectLst/>
                        <a:latin typeface="맑은 고딕" pitchFamily="34" charset="-127"/>
                        <a:ea typeface="맑은 고딕" pitchFamily="34" charset="-127"/>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1" hangingPunct="1">
                        <a:lnSpc>
                          <a:spcPct val="100000"/>
                        </a:lnSpc>
                        <a:spcBef>
                          <a:spcPct val="0"/>
                        </a:spcBef>
                        <a:spcAft>
                          <a:spcPct val="0"/>
                        </a:spcAft>
                        <a:buClrTx/>
                        <a:buSzTx/>
                        <a:buFontTx/>
                        <a:buNone/>
                        <a:tabLst/>
                      </a:pPr>
                      <a:r>
                        <a:rPr kumimoji="0" lang="en-US" altLang="ko-KR" sz="1600" b="0" i="0" u="none" strike="noStrike" cap="none" normalizeH="0" baseline="0" smtClean="0">
                          <a:ln>
                            <a:noFill/>
                          </a:ln>
                          <a:solidFill>
                            <a:schemeClr val="tx1"/>
                          </a:solidFill>
                          <a:effectLst/>
                          <a:latin typeface="Arial" charset="0"/>
                          <a:ea typeface="맑은 고딕" pitchFamily="34" charset="-127"/>
                          <a:cs typeface="Arial" charset="0"/>
                        </a:rPr>
                        <a:t>1,604,923</a:t>
                      </a:r>
                      <a:endParaRPr kumimoji="0" lang="en-US" altLang="ko-KR" sz="1600" b="0" i="0" u="none" strike="noStrike" cap="none" normalizeH="0" baseline="0" smtClean="0">
                        <a:ln>
                          <a:noFill/>
                        </a:ln>
                        <a:solidFill>
                          <a:schemeClr val="tx1"/>
                        </a:solidFill>
                        <a:effectLst/>
                        <a:latin typeface="맑은 고딕" pitchFamily="34" charset="-127"/>
                        <a:ea typeface="맑은 고딕" pitchFamily="34" charset="-127"/>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1" hangingPunct="1">
                        <a:lnSpc>
                          <a:spcPct val="100000"/>
                        </a:lnSpc>
                        <a:spcBef>
                          <a:spcPct val="0"/>
                        </a:spcBef>
                        <a:spcAft>
                          <a:spcPct val="0"/>
                        </a:spcAft>
                        <a:buClrTx/>
                        <a:buSzTx/>
                        <a:buFontTx/>
                        <a:buNone/>
                        <a:tabLst/>
                      </a:pPr>
                      <a:r>
                        <a:rPr kumimoji="0" lang="en-US" altLang="ko-KR" sz="1600" b="0" i="0" u="none" strike="noStrike" cap="none" normalizeH="0" baseline="0" smtClean="0">
                          <a:ln>
                            <a:noFill/>
                          </a:ln>
                          <a:solidFill>
                            <a:schemeClr val="tx1"/>
                          </a:solidFill>
                          <a:effectLst/>
                          <a:latin typeface="Arial" charset="0"/>
                          <a:ea typeface="맑은 고딕" pitchFamily="34" charset="-127"/>
                          <a:cs typeface="Arial" charset="0"/>
                        </a:rPr>
                        <a:t>29,115,807</a:t>
                      </a:r>
                      <a:endParaRPr kumimoji="0" lang="en-US" altLang="ko-KR" sz="1600" b="0" i="0" u="none" strike="noStrike" cap="none" normalizeH="0" baseline="0" smtClean="0">
                        <a:ln>
                          <a:noFill/>
                        </a:ln>
                        <a:solidFill>
                          <a:schemeClr val="tx1"/>
                        </a:solidFill>
                        <a:effectLst/>
                        <a:latin typeface="맑은 고딕" pitchFamily="34" charset="-127"/>
                        <a:ea typeface="맑은 고딕" pitchFamily="34" charset="-127"/>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1" hangingPunct="1">
                        <a:lnSpc>
                          <a:spcPct val="100000"/>
                        </a:lnSpc>
                        <a:spcBef>
                          <a:spcPct val="0"/>
                        </a:spcBef>
                        <a:spcAft>
                          <a:spcPct val="0"/>
                        </a:spcAft>
                        <a:buClrTx/>
                        <a:buSzTx/>
                        <a:buFontTx/>
                        <a:buNone/>
                        <a:tabLst/>
                      </a:pPr>
                      <a:r>
                        <a:rPr kumimoji="0" lang="en-US" altLang="ko-KR" sz="1600" b="0" i="0" u="none" strike="noStrike" cap="none" normalizeH="0" baseline="0" smtClean="0">
                          <a:ln>
                            <a:noFill/>
                          </a:ln>
                          <a:solidFill>
                            <a:schemeClr val="tx1"/>
                          </a:solidFill>
                          <a:effectLst/>
                          <a:latin typeface="Arial" charset="0"/>
                          <a:ea typeface="맑은 고딕" pitchFamily="34" charset="-127"/>
                          <a:cs typeface="Arial" charset="0"/>
                        </a:rPr>
                        <a:t>5.51%</a:t>
                      </a:r>
                      <a:endParaRPr kumimoji="0" lang="en-US" altLang="ko-KR" sz="1600" b="0" i="0" u="none" strike="noStrike" cap="none" normalizeH="0" baseline="0" smtClean="0">
                        <a:ln>
                          <a:noFill/>
                        </a:ln>
                        <a:solidFill>
                          <a:schemeClr val="tx1"/>
                        </a:solidFill>
                        <a:effectLst/>
                        <a:latin typeface="맑은 고딕" pitchFamily="34" charset="-127"/>
                        <a:ea typeface="맑은 고딕" pitchFamily="34" charset="-127"/>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11399">
                <a:tc>
                  <a:txBody>
                    <a:bodyPr/>
                    <a:lstStyle/>
                    <a:p>
                      <a:pPr marL="0" marR="0" lvl="0" indent="0" algn="r" defTabSz="914400" rtl="0" eaLnBrk="1" fontAlgn="b" latinLnBrk="1" hangingPunct="1">
                        <a:lnSpc>
                          <a:spcPct val="100000"/>
                        </a:lnSpc>
                        <a:spcBef>
                          <a:spcPct val="0"/>
                        </a:spcBef>
                        <a:spcAft>
                          <a:spcPct val="0"/>
                        </a:spcAft>
                        <a:buClrTx/>
                        <a:buSzTx/>
                        <a:buFontTx/>
                        <a:buNone/>
                        <a:tabLst/>
                      </a:pPr>
                      <a:r>
                        <a:rPr kumimoji="0" lang="en-US" altLang="ko-KR" sz="1600" b="0" i="0" u="none" strike="noStrike" cap="none" normalizeH="0" baseline="0" smtClean="0">
                          <a:ln>
                            <a:noFill/>
                          </a:ln>
                          <a:solidFill>
                            <a:schemeClr val="tx1"/>
                          </a:solidFill>
                          <a:effectLst/>
                          <a:latin typeface="Arial" charset="0"/>
                          <a:ea typeface="맑은 고딕" pitchFamily="34" charset="-127"/>
                          <a:cs typeface="Arial" charset="0"/>
                        </a:rPr>
                        <a:t>2015</a:t>
                      </a:r>
                      <a:endParaRPr kumimoji="0" lang="en-US" altLang="ko-KR" sz="1600" b="0" i="0" u="none" strike="noStrike" cap="none" normalizeH="0" baseline="0" smtClean="0">
                        <a:ln>
                          <a:noFill/>
                        </a:ln>
                        <a:solidFill>
                          <a:schemeClr val="tx1"/>
                        </a:solidFill>
                        <a:effectLst/>
                        <a:latin typeface="맑은 고딕" pitchFamily="34" charset="-127"/>
                        <a:ea typeface="맑은 고딕" pitchFamily="34" charset="-127"/>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1" hangingPunct="1">
                        <a:lnSpc>
                          <a:spcPct val="100000"/>
                        </a:lnSpc>
                        <a:spcBef>
                          <a:spcPct val="0"/>
                        </a:spcBef>
                        <a:spcAft>
                          <a:spcPct val="0"/>
                        </a:spcAft>
                        <a:buClrTx/>
                        <a:buSzTx/>
                        <a:buFontTx/>
                        <a:buNone/>
                        <a:tabLst/>
                      </a:pPr>
                      <a:r>
                        <a:rPr kumimoji="0" lang="en-US" altLang="ko-KR" sz="1600" b="0" i="0" u="none" strike="noStrike" cap="none" normalizeH="0" baseline="0" smtClean="0">
                          <a:ln>
                            <a:noFill/>
                          </a:ln>
                          <a:solidFill>
                            <a:schemeClr val="tx1"/>
                          </a:solidFill>
                          <a:effectLst/>
                          <a:latin typeface="Arial" charset="0"/>
                          <a:ea typeface="맑은 고딕" pitchFamily="34" charset="-127"/>
                          <a:cs typeface="Arial" charset="0"/>
                        </a:rPr>
                        <a:t>58,774</a:t>
                      </a:r>
                      <a:endParaRPr kumimoji="0" lang="en-US" altLang="ko-KR" sz="1600" b="0" i="0" u="none" strike="noStrike" cap="none" normalizeH="0" baseline="0" smtClean="0">
                        <a:ln>
                          <a:noFill/>
                        </a:ln>
                        <a:solidFill>
                          <a:schemeClr val="tx1"/>
                        </a:solidFill>
                        <a:effectLst/>
                        <a:latin typeface="맑은 고딕" pitchFamily="34" charset="-127"/>
                        <a:ea typeface="맑은 고딕" pitchFamily="34" charset="-127"/>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1" hangingPunct="1">
                        <a:lnSpc>
                          <a:spcPct val="100000"/>
                        </a:lnSpc>
                        <a:spcBef>
                          <a:spcPct val="0"/>
                        </a:spcBef>
                        <a:spcAft>
                          <a:spcPct val="0"/>
                        </a:spcAft>
                        <a:buClrTx/>
                        <a:buSzTx/>
                        <a:buFontTx/>
                        <a:buNone/>
                        <a:tabLst/>
                      </a:pPr>
                      <a:r>
                        <a:rPr kumimoji="0" lang="en-US" altLang="ko-KR" sz="1600" b="0" i="0" u="none" strike="noStrike" cap="none" normalizeH="0" baseline="0" smtClean="0">
                          <a:ln>
                            <a:noFill/>
                          </a:ln>
                          <a:solidFill>
                            <a:schemeClr val="tx1"/>
                          </a:solidFill>
                          <a:effectLst/>
                          <a:latin typeface="Arial" charset="0"/>
                          <a:ea typeface="맑은 고딕" pitchFamily="34" charset="-127"/>
                          <a:cs typeface="Arial" charset="0"/>
                        </a:rPr>
                        <a:t>1,818,214</a:t>
                      </a:r>
                      <a:endParaRPr kumimoji="0" lang="en-US" altLang="ko-KR" sz="1600" b="0" i="0" u="none" strike="noStrike" cap="none" normalizeH="0" baseline="0" smtClean="0">
                        <a:ln>
                          <a:noFill/>
                        </a:ln>
                        <a:solidFill>
                          <a:schemeClr val="tx1"/>
                        </a:solidFill>
                        <a:effectLst/>
                        <a:latin typeface="맑은 고딕" pitchFamily="34" charset="-127"/>
                        <a:ea typeface="맑은 고딕" pitchFamily="34" charset="-127"/>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1" hangingPunct="1">
                        <a:lnSpc>
                          <a:spcPct val="100000"/>
                        </a:lnSpc>
                        <a:spcBef>
                          <a:spcPct val="0"/>
                        </a:spcBef>
                        <a:spcAft>
                          <a:spcPct val="0"/>
                        </a:spcAft>
                        <a:buClrTx/>
                        <a:buSzTx/>
                        <a:buFontTx/>
                        <a:buNone/>
                        <a:tabLst/>
                      </a:pPr>
                      <a:r>
                        <a:rPr kumimoji="0" lang="en-US" altLang="ko-KR" sz="1600" b="0" i="0" u="none" strike="noStrike" cap="none" normalizeH="0" baseline="0" smtClean="0">
                          <a:ln>
                            <a:noFill/>
                          </a:ln>
                          <a:solidFill>
                            <a:schemeClr val="tx1"/>
                          </a:solidFill>
                          <a:effectLst/>
                          <a:latin typeface="Arial" charset="0"/>
                          <a:ea typeface="맑은 고딕" pitchFamily="34" charset="-127"/>
                          <a:cs typeface="Arial" charset="0"/>
                        </a:rPr>
                        <a:t>31,060,978</a:t>
                      </a:r>
                      <a:endParaRPr kumimoji="0" lang="en-US" altLang="ko-KR" sz="1600" b="0" i="0" u="none" strike="noStrike" cap="none" normalizeH="0" baseline="0" smtClean="0">
                        <a:ln>
                          <a:noFill/>
                        </a:ln>
                        <a:solidFill>
                          <a:schemeClr val="tx1"/>
                        </a:solidFill>
                        <a:effectLst/>
                        <a:latin typeface="맑은 고딕" pitchFamily="34" charset="-127"/>
                        <a:ea typeface="맑은 고딕" pitchFamily="34" charset="-127"/>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1" hangingPunct="1">
                        <a:lnSpc>
                          <a:spcPct val="100000"/>
                        </a:lnSpc>
                        <a:spcBef>
                          <a:spcPct val="0"/>
                        </a:spcBef>
                        <a:spcAft>
                          <a:spcPct val="0"/>
                        </a:spcAft>
                        <a:buClrTx/>
                        <a:buSzTx/>
                        <a:buFontTx/>
                        <a:buNone/>
                        <a:tabLst/>
                      </a:pPr>
                      <a:r>
                        <a:rPr kumimoji="0" lang="en-US" altLang="ko-KR" sz="1600" b="0" i="0" u="none" strike="noStrike" cap="none" normalizeH="0" baseline="0" smtClean="0">
                          <a:ln>
                            <a:noFill/>
                          </a:ln>
                          <a:solidFill>
                            <a:schemeClr val="tx1"/>
                          </a:solidFill>
                          <a:effectLst/>
                          <a:latin typeface="Arial" charset="0"/>
                          <a:ea typeface="맑은 고딕" pitchFamily="34" charset="-127"/>
                          <a:cs typeface="Arial" charset="0"/>
                        </a:rPr>
                        <a:t>5.85%</a:t>
                      </a:r>
                      <a:endParaRPr kumimoji="0" lang="en-US" altLang="ko-KR" sz="1600" b="0" i="0" u="none" strike="noStrike" cap="none" normalizeH="0" baseline="0" smtClean="0">
                        <a:ln>
                          <a:noFill/>
                        </a:ln>
                        <a:solidFill>
                          <a:schemeClr val="tx1"/>
                        </a:solidFill>
                        <a:effectLst/>
                        <a:latin typeface="맑은 고딕" pitchFamily="34" charset="-127"/>
                        <a:ea typeface="맑은 고딕" pitchFamily="34" charset="-127"/>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11399">
                <a:tc>
                  <a:txBody>
                    <a:bodyPr/>
                    <a:lstStyle/>
                    <a:p>
                      <a:pPr marL="0" marR="0" lvl="0" indent="0" algn="r" defTabSz="914400" rtl="0" eaLnBrk="1" fontAlgn="b" latinLnBrk="1" hangingPunct="1">
                        <a:lnSpc>
                          <a:spcPct val="100000"/>
                        </a:lnSpc>
                        <a:spcBef>
                          <a:spcPct val="0"/>
                        </a:spcBef>
                        <a:spcAft>
                          <a:spcPct val="0"/>
                        </a:spcAft>
                        <a:buClrTx/>
                        <a:buSzTx/>
                        <a:buFontTx/>
                        <a:buNone/>
                        <a:tabLst/>
                      </a:pPr>
                      <a:r>
                        <a:rPr kumimoji="0" lang="en-US" altLang="ko-KR" sz="1600" b="0" i="0" u="none" strike="noStrike" cap="none" normalizeH="0" baseline="0" smtClean="0">
                          <a:ln>
                            <a:noFill/>
                          </a:ln>
                          <a:solidFill>
                            <a:schemeClr val="tx1"/>
                          </a:solidFill>
                          <a:effectLst/>
                          <a:latin typeface="Arial" charset="0"/>
                          <a:ea typeface="맑은 고딕" pitchFamily="34" charset="-127"/>
                          <a:cs typeface="Arial" charset="0"/>
                        </a:rPr>
                        <a:t>2016</a:t>
                      </a:r>
                      <a:endParaRPr kumimoji="0" lang="en-US" altLang="ko-KR" sz="1600" b="0" i="0" u="none" strike="noStrike" cap="none" normalizeH="0" baseline="0" smtClean="0">
                        <a:ln>
                          <a:noFill/>
                        </a:ln>
                        <a:solidFill>
                          <a:schemeClr val="tx1"/>
                        </a:solidFill>
                        <a:effectLst/>
                        <a:latin typeface="맑은 고딕" pitchFamily="34" charset="-127"/>
                        <a:ea typeface="맑은 고딕" pitchFamily="34" charset="-127"/>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1" hangingPunct="1">
                        <a:lnSpc>
                          <a:spcPct val="100000"/>
                        </a:lnSpc>
                        <a:spcBef>
                          <a:spcPct val="0"/>
                        </a:spcBef>
                        <a:spcAft>
                          <a:spcPct val="0"/>
                        </a:spcAft>
                        <a:buClrTx/>
                        <a:buSzTx/>
                        <a:buFontTx/>
                        <a:buNone/>
                        <a:tabLst/>
                      </a:pPr>
                      <a:r>
                        <a:rPr kumimoji="0" lang="en-US" altLang="ko-KR" sz="1600" b="0" i="0" u="none" strike="noStrike" cap="none" normalizeH="0" baseline="0" dirty="0" smtClean="0">
                          <a:ln>
                            <a:noFill/>
                          </a:ln>
                          <a:solidFill>
                            <a:schemeClr val="tx1"/>
                          </a:solidFill>
                          <a:effectLst/>
                          <a:latin typeface="Arial" charset="0"/>
                          <a:ea typeface="맑은 고딕" pitchFamily="34" charset="-127"/>
                          <a:cs typeface="Arial" charset="0"/>
                        </a:rPr>
                        <a:t>72,084</a:t>
                      </a:r>
                      <a:endParaRPr kumimoji="0" lang="en-US" altLang="ko-KR" sz="1600" b="0" i="0" u="none" strike="noStrike" cap="none" normalizeH="0" baseline="0" dirty="0" smtClean="0">
                        <a:ln>
                          <a:noFill/>
                        </a:ln>
                        <a:solidFill>
                          <a:schemeClr val="tx1"/>
                        </a:solidFill>
                        <a:effectLst/>
                        <a:latin typeface="맑은 고딕" pitchFamily="34" charset="-127"/>
                        <a:ea typeface="맑은 고딕" pitchFamily="34" charset="-127"/>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1" hangingPunct="1">
                        <a:lnSpc>
                          <a:spcPct val="100000"/>
                        </a:lnSpc>
                        <a:spcBef>
                          <a:spcPct val="0"/>
                        </a:spcBef>
                        <a:spcAft>
                          <a:spcPct val="0"/>
                        </a:spcAft>
                        <a:buClrTx/>
                        <a:buSzTx/>
                        <a:buFontTx/>
                        <a:buNone/>
                        <a:tabLst/>
                      </a:pPr>
                      <a:r>
                        <a:rPr kumimoji="0" lang="en-US" altLang="ko-KR" sz="1600" b="0" i="0" u="none" strike="noStrike" cap="none" normalizeH="0" baseline="0" smtClean="0">
                          <a:ln>
                            <a:noFill/>
                          </a:ln>
                          <a:solidFill>
                            <a:schemeClr val="tx1"/>
                          </a:solidFill>
                          <a:effectLst/>
                          <a:latin typeface="Arial" charset="0"/>
                          <a:ea typeface="맑은 고딕" pitchFamily="34" charset="-127"/>
                          <a:cs typeface="Arial" charset="0"/>
                        </a:rPr>
                        <a:t>2,548,930</a:t>
                      </a:r>
                      <a:endParaRPr kumimoji="0" lang="en-US" altLang="ko-KR" sz="1600" b="0" i="0" u="none" strike="noStrike" cap="none" normalizeH="0" baseline="0" smtClean="0">
                        <a:ln>
                          <a:noFill/>
                        </a:ln>
                        <a:solidFill>
                          <a:schemeClr val="tx1"/>
                        </a:solidFill>
                        <a:effectLst/>
                        <a:latin typeface="맑은 고딕" pitchFamily="34" charset="-127"/>
                        <a:ea typeface="맑은 고딕" pitchFamily="34" charset="-127"/>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1" hangingPunct="1">
                        <a:lnSpc>
                          <a:spcPct val="100000"/>
                        </a:lnSpc>
                        <a:spcBef>
                          <a:spcPct val="0"/>
                        </a:spcBef>
                        <a:spcAft>
                          <a:spcPct val="0"/>
                        </a:spcAft>
                        <a:buClrTx/>
                        <a:buSzTx/>
                        <a:buFontTx/>
                        <a:buNone/>
                        <a:tabLst/>
                      </a:pPr>
                      <a:r>
                        <a:rPr kumimoji="0" lang="en-US" altLang="ko-KR" sz="1600" b="0" i="0" u="none" strike="noStrike" cap="none" normalizeH="0" baseline="0" smtClean="0">
                          <a:ln>
                            <a:noFill/>
                          </a:ln>
                          <a:solidFill>
                            <a:schemeClr val="tx1"/>
                          </a:solidFill>
                          <a:effectLst/>
                          <a:latin typeface="Arial" charset="0"/>
                          <a:ea typeface="맑은 고딕" pitchFamily="34" charset="-127"/>
                          <a:cs typeface="Arial" charset="0"/>
                        </a:rPr>
                        <a:t>36,078,803</a:t>
                      </a:r>
                      <a:endParaRPr kumimoji="0" lang="en-US" altLang="ko-KR" sz="1600" b="0" i="0" u="none" strike="noStrike" cap="none" normalizeH="0" baseline="0" smtClean="0">
                        <a:ln>
                          <a:noFill/>
                        </a:ln>
                        <a:solidFill>
                          <a:schemeClr val="tx1"/>
                        </a:solidFill>
                        <a:effectLst/>
                        <a:latin typeface="맑은 고딕" pitchFamily="34" charset="-127"/>
                        <a:ea typeface="맑은 고딕" pitchFamily="34" charset="-127"/>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1" hangingPunct="1">
                        <a:lnSpc>
                          <a:spcPct val="100000"/>
                        </a:lnSpc>
                        <a:spcBef>
                          <a:spcPct val="0"/>
                        </a:spcBef>
                        <a:spcAft>
                          <a:spcPct val="0"/>
                        </a:spcAft>
                        <a:buClrTx/>
                        <a:buSzTx/>
                        <a:buFontTx/>
                        <a:buNone/>
                        <a:tabLst/>
                      </a:pPr>
                      <a:r>
                        <a:rPr kumimoji="0" lang="en-US" altLang="ko-KR" sz="1600" b="0" i="0" u="none" strike="noStrike" cap="none" normalizeH="0" baseline="0" smtClean="0">
                          <a:ln>
                            <a:noFill/>
                          </a:ln>
                          <a:solidFill>
                            <a:schemeClr val="tx1"/>
                          </a:solidFill>
                          <a:effectLst/>
                          <a:latin typeface="Arial" charset="0"/>
                          <a:ea typeface="맑은 고딕" pitchFamily="34" charset="-127"/>
                          <a:cs typeface="Arial" charset="0"/>
                        </a:rPr>
                        <a:t>7.06%</a:t>
                      </a:r>
                      <a:endParaRPr kumimoji="0" lang="en-US" altLang="ko-KR" sz="1600" b="0" i="0" u="none" strike="noStrike" cap="none" normalizeH="0" baseline="0" smtClean="0">
                        <a:ln>
                          <a:noFill/>
                        </a:ln>
                        <a:solidFill>
                          <a:schemeClr val="tx1"/>
                        </a:solidFill>
                        <a:effectLst/>
                        <a:latin typeface="맑은 고딕" pitchFamily="34" charset="-127"/>
                        <a:ea typeface="맑은 고딕" pitchFamily="34" charset="-127"/>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11399">
                <a:tc>
                  <a:txBody>
                    <a:bodyPr/>
                    <a:lstStyle/>
                    <a:p>
                      <a:pPr marL="0" marR="0" lvl="0" indent="0" algn="r" defTabSz="914400" rtl="0" eaLnBrk="1" fontAlgn="b" latinLnBrk="1" hangingPunct="1">
                        <a:lnSpc>
                          <a:spcPct val="100000"/>
                        </a:lnSpc>
                        <a:spcBef>
                          <a:spcPct val="0"/>
                        </a:spcBef>
                        <a:spcAft>
                          <a:spcPct val="0"/>
                        </a:spcAft>
                        <a:buClrTx/>
                        <a:buSzTx/>
                        <a:buFontTx/>
                        <a:buNone/>
                        <a:tabLst/>
                      </a:pPr>
                      <a:r>
                        <a:rPr kumimoji="0" lang="en-US" altLang="ko-KR" sz="1600" b="0" i="0" u="none" strike="noStrike" cap="none" normalizeH="0" baseline="0" smtClean="0">
                          <a:ln>
                            <a:noFill/>
                          </a:ln>
                          <a:solidFill>
                            <a:schemeClr val="tx1"/>
                          </a:solidFill>
                          <a:effectLst/>
                          <a:latin typeface="Arial" charset="0"/>
                          <a:ea typeface="맑은 고딕" pitchFamily="34" charset="-127"/>
                          <a:cs typeface="Arial" charset="0"/>
                        </a:rPr>
                        <a:t>2017</a:t>
                      </a:r>
                      <a:endParaRPr kumimoji="0" lang="en-US" altLang="ko-KR" sz="1600" b="0" i="0" u="none" strike="noStrike" cap="none" normalizeH="0" baseline="0" smtClean="0">
                        <a:ln>
                          <a:noFill/>
                        </a:ln>
                        <a:solidFill>
                          <a:schemeClr val="tx1"/>
                        </a:solidFill>
                        <a:effectLst/>
                        <a:latin typeface="맑은 고딕" pitchFamily="34" charset="-127"/>
                        <a:ea typeface="맑은 고딕" pitchFamily="34" charset="-127"/>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1" hangingPunct="1">
                        <a:lnSpc>
                          <a:spcPct val="100000"/>
                        </a:lnSpc>
                        <a:spcBef>
                          <a:spcPct val="0"/>
                        </a:spcBef>
                        <a:spcAft>
                          <a:spcPct val="0"/>
                        </a:spcAft>
                        <a:buClrTx/>
                        <a:buSzTx/>
                        <a:buFontTx/>
                        <a:buNone/>
                        <a:tabLst/>
                      </a:pPr>
                      <a:r>
                        <a:rPr kumimoji="0" lang="en-US" altLang="ko-KR" sz="1600" b="0" i="0" u="none" strike="noStrike" cap="none" normalizeH="0" baseline="0" dirty="0" smtClean="0">
                          <a:ln>
                            <a:noFill/>
                          </a:ln>
                          <a:solidFill>
                            <a:schemeClr val="tx1"/>
                          </a:solidFill>
                          <a:effectLst/>
                          <a:latin typeface="Arial" charset="0"/>
                          <a:ea typeface="맑은 고딕" pitchFamily="34" charset="-127"/>
                          <a:cs typeface="Arial" charset="0"/>
                        </a:rPr>
                        <a:t>65,338</a:t>
                      </a:r>
                      <a:endParaRPr kumimoji="0" lang="en-US" altLang="ko-KR" sz="1600" b="0" i="0" u="none" strike="noStrike" cap="none" normalizeH="0" baseline="0" dirty="0" smtClean="0">
                        <a:ln>
                          <a:noFill/>
                        </a:ln>
                        <a:solidFill>
                          <a:schemeClr val="tx1"/>
                        </a:solidFill>
                        <a:effectLst/>
                        <a:latin typeface="맑은 고딕" pitchFamily="34" charset="-127"/>
                        <a:ea typeface="맑은 고딕" pitchFamily="34" charset="-127"/>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1" hangingPunct="1">
                        <a:lnSpc>
                          <a:spcPct val="100000"/>
                        </a:lnSpc>
                        <a:spcBef>
                          <a:spcPct val="0"/>
                        </a:spcBef>
                        <a:spcAft>
                          <a:spcPct val="0"/>
                        </a:spcAft>
                        <a:buClrTx/>
                        <a:buSzTx/>
                        <a:buFontTx/>
                        <a:buNone/>
                        <a:tabLst/>
                      </a:pPr>
                      <a:r>
                        <a:rPr kumimoji="0" lang="en-US" altLang="ko-KR" sz="1600" b="0" i="0" u="none" strike="noStrike" cap="none" normalizeH="0" baseline="0" smtClean="0">
                          <a:ln>
                            <a:noFill/>
                          </a:ln>
                          <a:solidFill>
                            <a:schemeClr val="tx1"/>
                          </a:solidFill>
                          <a:effectLst/>
                          <a:latin typeface="Arial" charset="0"/>
                          <a:ea typeface="맑은 고딕" pitchFamily="34" charset="-127"/>
                          <a:cs typeface="Arial" charset="0"/>
                        </a:rPr>
                        <a:t>2,364,181</a:t>
                      </a:r>
                      <a:endParaRPr kumimoji="0" lang="en-US" altLang="ko-KR" sz="1600" b="0" i="0" u="none" strike="noStrike" cap="none" normalizeH="0" baseline="0" smtClean="0">
                        <a:ln>
                          <a:noFill/>
                        </a:ln>
                        <a:solidFill>
                          <a:schemeClr val="tx1"/>
                        </a:solidFill>
                        <a:effectLst/>
                        <a:latin typeface="맑은 고딕" pitchFamily="34" charset="-127"/>
                        <a:ea typeface="맑은 고딕" pitchFamily="34" charset="-127"/>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1" hangingPunct="1">
                        <a:lnSpc>
                          <a:spcPct val="100000"/>
                        </a:lnSpc>
                        <a:spcBef>
                          <a:spcPct val="0"/>
                        </a:spcBef>
                        <a:spcAft>
                          <a:spcPct val="0"/>
                        </a:spcAft>
                        <a:buClrTx/>
                        <a:buSzTx/>
                        <a:buFontTx/>
                        <a:buNone/>
                        <a:tabLst/>
                      </a:pPr>
                      <a:r>
                        <a:rPr kumimoji="0" lang="en-US" altLang="ko-KR" sz="1600" b="0" i="0" u="none" strike="noStrike" cap="none" normalizeH="0" baseline="0" smtClean="0">
                          <a:ln>
                            <a:noFill/>
                          </a:ln>
                          <a:solidFill>
                            <a:schemeClr val="tx1"/>
                          </a:solidFill>
                          <a:effectLst/>
                          <a:latin typeface="Arial" charset="0"/>
                          <a:ea typeface="맑은 고딕" pitchFamily="34" charset="-127"/>
                          <a:cs typeface="Arial" charset="0"/>
                        </a:rPr>
                        <a:t>37,546,847</a:t>
                      </a:r>
                      <a:endParaRPr kumimoji="0" lang="en-US" altLang="ko-KR" sz="1600" b="0" i="0" u="none" strike="noStrike" cap="none" normalizeH="0" baseline="0" smtClean="0">
                        <a:ln>
                          <a:noFill/>
                        </a:ln>
                        <a:solidFill>
                          <a:schemeClr val="tx1"/>
                        </a:solidFill>
                        <a:effectLst/>
                        <a:latin typeface="맑은 고딕" pitchFamily="34" charset="-127"/>
                        <a:ea typeface="맑은 고딕" pitchFamily="34" charset="-127"/>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1" hangingPunct="1">
                        <a:lnSpc>
                          <a:spcPct val="100000"/>
                        </a:lnSpc>
                        <a:spcBef>
                          <a:spcPct val="0"/>
                        </a:spcBef>
                        <a:spcAft>
                          <a:spcPct val="0"/>
                        </a:spcAft>
                        <a:buClrTx/>
                        <a:buSzTx/>
                        <a:buFontTx/>
                        <a:buNone/>
                        <a:tabLst/>
                      </a:pPr>
                      <a:r>
                        <a:rPr kumimoji="0" lang="en-US" altLang="ko-KR" sz="1600" b="0" i="0" u="none" strike="noStrike" cap="none" normalizeH="0" baseline="0" smtClean="0">
                          <a:ln>
                            <a:noFill/>
                          </a:ln>
                          <a:solidFill>
                            <a:schemeClr val="tx1"/>
                          </a:solidFill>
                          <a:effectLst/>
                          <a:latin typeface="Arial" charset="0"/>
                          <a:ea typeface="맑은 고딕" pitchFamily="34" charset="-127"/>
                          <a:cs typeface="Arial" charset="0"/>
                        </a:rPr>
                        <a:t>6.30%</a:t>
                      </a:r>
                      <a:endParaRPr kumimoji="0" lang="en-US" altLang="ko-KR" sz="1600" b="0" i="0" u="none" strike="noStrike" cap="none" normalizeH="0" baseline="0" smtClean="0">
                        <a:ln>
                          <a:noFill/>
                        </a:ln>
                        <a:solidFill>
                          <a:schemeClr val="tx1"/>
                        </a:solidFill>
                        <a:effectLst/>
                        <a:latin typeface="맑은 고딕" pitchFamily="34" charset="-127"/>
                        <a:ea typeface="맑은 고딕" pitchFamily="34" charset="-127"/>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60004">
                <a:tc>
                  <a:txBody>
                    <a:bodyPr/>
                    <a:lstStyle/>
                    <a:p>
                      <a:pPr marL="0" marR="0" lvl="0" indent="0" algn="l" defTabSz="914400" rtl="0" eaLnBrk="1" fontAlgn="base" latinLnBrk="1" hangingPunct="1">
                        <a:lnSpc>
                          <a:spcPct val="100000"/>
                        </a:lnSpc>
                        <a:spcBef>
                          <a:spcPct val="20000"/>
                        </a:spcBef>
                        <a:spcAft>
                          <a:spcPct val="0"/>
                        </a:spcAft>
                        <a:buClrTx/>
                        <a:buSzTx/>
                        <a:buFont typeface="Arial" charset="0"/>
                        <a:buNone/>
                        <a:tabLst/>
                      </a:pPr>
                      <a:endParaRPr kumimoji="0" lang="en-US" sz="1600" b="0" i="0" u="none" strike="noStrike" cap="none" normalizeH="0" baseline="0" smtClean="0">
                        <a:ln>
                          <a:noFill/>
                        </a:ln>
                        <a:solidFill>
                          <a:schemeClr val="tx1"/>
                        </a:solidFill>
                        <a:effectLst/>
                        <a:latin typeface="맑은 고딕" pitchFamily="34" charset="-127"/>
                        <a:ea typeface="맑은 고딕" pitchFamily="34" charset="-127"/>
                      </a:endParaRPr>
                    </a:p>
                  </a:txBody>
                  <a:tcPr anchor="b"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1" hangingPunct="1">
                        <a:lnSpc>
                          <a:spcPct val="100000"/>
                        </a:lnSpc>
                        <a:spcBef>
                          <a:spcPct val="20000"/>
                        </a:spcBef>
                        <a:spcAft>
                          <a:spcPct val="0"/>
                        </a:spcAft>
                        <a:buClrTx/>
                        <a:buSzTx/>
                        <a:buFont typeface="Arial" charset="0"/>
                        <a:buNone/>
                        <a:tabLst/>
                      </a:pPr>
                      <a:endParaRPr kumimoji="0" lang="en-US" sz="1600" b="0" i="0" u="none" strike="noStrike" cap="none" normalizeH="0" baseline="0" smtClean="0">
                        <a:ln>
                          <a:noFill/>
                        </a:ln>
                        <a:solidFill>
                          <a:schemeClr val="tx1"/>
                        </a:solidFill>
                        <a:effectLst/>
                        <a:latin typeface="맑은 고딕" pitchFamily="34" charset="-127"/>
                        <a:ea typeface="맑은 고딕" pitchFamily="34" charset="-127"/>
                      </a:endParaRPr>
                    </a:p>
                  </a:txBody>
                  <a:tcPr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1" hangingPunct="1">
                        <a:lnSpc>
                          <a:spcPct val="100000"/>
                        </a:lnSpc>
                        <a:spcBef>
                          <a:spcPct val="20000"/>
                        </a:spcBef>
                        <a:spcAft>
                          <a:spcPct val="0"/>
                        </a:spcAft>
                        <a:buClrTx/>
                        <a:buSzTx/>
                        <a:buFont typeface="Arial" charset="0"/>
                        <a:buNone/>
                        <a:tabLst/>
                      </a:pPr>
                      <a:endParaRPr kumimoji="0" lang="en-US" sz="1600" b="0" i="0" u="none" strike="noStrike" cap="none" normalizeH="0" baseline="0" smtClean="0">
                        <a:ln>
                          <a:noFill/>
                        </a:ln>
                        <a:solidFill>
                          <a:schemeClr val="tx1"/>
                        </a:solidFill>
                        <a:effectLst/>
                        <a:latin typeface="맑은 고딕" pitchFamily="34" charset="-127"/>
                        <a:ea typeface="맑은 고딕" pitchFamily="34" charset="-127"/>
                      </a:endParaRPr>
                    </a:p>
                  </a:txBody>
                  <a:tcPr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1" hangingPunct="1">
                        <a:lnSpc>
                          <a:spcPct val="100000"/>
                        </a:lnSpc>
                        <a:spcBef>
                          <a:spcPct val="20000"/>
                        </a:spcBef>
                        <a:spcAft>
                          <a:spcPct val="0"/>
                        </a:spcAft>
                        <a:buClrTx/>
                        <a:buSzTx/>
                        <a:buFont typeface="Arial" charset="0"/>
                        <a:buNone/>
                        <a:tabLst/>
                      </a:pPr>
                      <a:endParaRPr kumimoji="0" lang="en-US" sz="1600" b="0" i="0" u="none" strike="noStrike" cap="none" normalizeH="0" baseline="0" smtClean="0">
                        <a:ln>
                          <a:noFill/>
                        </a:ln>
                        <a:solidFill>
                          <a:schemeClr val="tx1"/>
                        </a:solidFill>
                        <a:effectLst/>
                        <a:latin typeface="맑은 고딕" pitchFamily="34" charset="-127"/>
                        <a:ea typeface="맑은 고딕" pitchFamily="34" charset="-127"/>
                      </a:endParaRPr>
                    </a:p>
                  </a:txBody>
                  <a:tcPr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1" hangingPunct="1">
                        <a:lnSpc>
                          <a:spcPct val="100000"/>
                        </a:lnSpc>
                        <a:spcBef>
                          <a:spcPct val="20000"/>
                        </a:spcBef>
                        <a:spcAft>
                          <a:spcPct val="0"/>
                        </a:spcAft>
                        <a:buClrTx/>
                        <a:buSzTx/>
                        <a:buFont typeface="Arial" charset="0"/>
                        <a:buNone/>
                        <a:tabLst/>
                      </a:pPr>
                      <a:endParaRPr kumimoji="0" lang="en-US" sz="1600" b="0" i="0" u="none" strike="noStrike" cap="none" normalizeH="0" baseline="0" smtClean="0">
                        <a:ln>
                          <a:noFill/>
                        </a:ln>
                        <a:solidFill>
                          <a:schemeClr val="tx1"/>
                        </a:solidFill>
                        <a:effectLst/>
                        <a:latin typeface="맑은 고딕" pitchFamily="34" charset="-127"/>
                        <a:ea typeface="맑은 고딕" pitchFamily="34" charset="-127"/>
                      </a:endParaRPr>
                    </a:p>
                  </a:txBody>
                  <a:tcPr anchor="b"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04709">
                <a:tc>
                  <a:txBody>
                    <a:bodyPr/>
                    <a:lstStyle/>
                    <a:p>
                      <a:pPr marL="0" marR="0" lvl="0" indent="0" algn="ctr" defTabSz="914400" rtl="0" eaLnBrk="1" fontAlgn="ctr" latinLnBrk="1" hangingPunct="1">
                        <a:lnSpc>
                          <a:spcPct val="100000"/>
                        </a:lnSpc>
                        <a:spcBef>
                          <a:spcPct val="0"/>
                        </a:spcBef>
                        <a:spcAft>
                          <a:spcPct val="0"/>
                        </a:spcAft>
                        <a:buClrTx/>
                        <a:buSzTx/>
                        <a:buFontTx/>
                        <a:buNone/>
                        <a:tabLst/>
                      </a:pPr>
                      <a:r>
                        <a:rPr kumimoji="0" lang="en-US" altLang="ko-KR" sz="1600" b="0" i="0" u="none" strike="noStrike" cap="none" normalizeH="0" baseline="0" smtClean="0">
                          <a:ln>
                            <a:noFill/>
                          </a:ln>
                          <a:solidFill>
                            <a:schemeClr val="tx1"/>
                          </a:solidFill>
                          <a:effectLst/>
                          <a:latin typeface="Arial" charset="0"/>
                          <a:ea typeface="맑은 고딕" pitchFamily="34" charset="-127"/>
                          <a:cs typeface="Arial" charset="0"/>
                        </a:rPr>
                        <a:t>an</a:t>
                      </a:r>
                      <a:endParaRPr kumimoji="0" lang="en-US" altLang="ko-KR" sz="1600" b="0" i="0" u="none" strike="noStrike" cap="none" normalizeH="0" baseline="0" smtClean="0">
                        <a:ln>
                          <a:noFill/>
                        </a:ln>
                        <a:solidFill>
                          <a:schemeClr val="tx1"/>
                        </a:solidFill>
                        <a:effectLst/>
                        <a:latin typeface="맑은 고딕" pitchFamily="34" charset="-127"/>
                        <a:ea typeface="맑은 고딕" pitchFamily="34" charset="-127"/>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1" fontAlgn="b" latinLnBrk="1" hangingPunct="1">
                        <a:lnSpc>
                          <a:spcPct val="100000"/>
                        </a:lnSpc>
                        <a:spcBef>
                          <a:spcPct val="0"/>
                        </a:spcBef>
                        <a:spcAft>
                          <a:spcPct val="0"/>
                        </a:spcAft>
                        <a:buClrTx/>
                        <a:buSzTx/>
                        <a:buFontTx/>
                        <a:buNone/>
                        <a:tabLst/>
                      </a:pPr>
                      <a:r>
                        <a:rPr kumimoji="0" lang="en-US" altLang="ko-KR" sz="1600" b="0" i="0" u="none" strike="noStrike" cap="none" normalizeH="0" baseline="0" smtClean="0">
                          <a:ln>
                            <a:noFill/>
                          </a:ln>
                          <a:solidFill>
                            <a:schemeClr val="tx1"/>
                          </a:solidFill>
                          <a:effectLst/>
                          <a:latin typeface="Arial" charset="0"/>
                          <a:ea typeface="맑은 고딕" pitchFamily="34" charset="-127"/>
                          <a:cs typeface="Arial" charset="0"/>
                        </a:rPr>
                        <a:t>nr persoane juridice</a:t>
                      </a:r>
                      <a:endParaRPr kumimoji="0" lang="en-US" altLang="ko-KR" sz="1600" b="0" i="0" u="none" strike="noStrike" cap="none" normalizeH="0" baseline="0" smtClean="0">
                        <a:ln>
                          <a:noFill/>
                        </a:ln>
                        <a:solidFill>
                          <a:schemeClr val="tx1"/>
                        </a:solidFill>
                        <a:effectLst/>
                        <a:latin typeface="맑은 고딕" pitchFamily="34" charset="-127"/>
                        <a:ea typeface="맑은 고딕" pitchFamily="34" charset="-127"/>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1" fontAlgn="b" latinLnBrk="1" hangingPunct="1">
                        <a:lnSpc>
                          <a:spcPct val="100000"/>
                        </a:lnSpc>
                        <a:spcBef>
                          <a:spcPct val="0"/>
                        </a:spcBef>
                        <a:spcAft>
                          <a:spcPct val="0"/>
                        </a:spcAft>
                        <a:buClrTx/>
                        <a:buSzTx/>
                        <a:buFontTx/>
                        <a:buNone/>
                        <a:tabLst/>
                      </a:pPr>
                      <a:r>
                        <a:rPr kumimoji="0" lang="en-US" altLang="ko-KR" sz="1600" b="0" i="0" u="none" strike="noStrike" cap="none" normalizeH="0" baseline="0" smtClean="0">
                          <a:ln>
                            <a:noFill/>
                          </a:ln>
                          <a:solidFill>
                            <a:schemeClr val="tx1"/>
                          </a:solidFill>
                          <a:effectLst/>
                          <a:latin typeface="Arial" charset="0"/>
                          <a:ea typeface="맑은 고딕" pitchFamily="34" charset="-127"/>
                          <a:cs typeface="Arial" charset="0"/>
                        </a:rPr>
                        <a:t>valoare bonificatii acordate</a:t>
                      </a:r>
                      <a:endParaRPr kumimoji="0" lang="en-US" altLang="ko-KR" sz="1600" b="0" i="0" u="none" strike="noStrike" cap="none" normalizeH="0" baseline="0" smtClean="0">
                        <a:ln>
                          <a:noFill/>
                        </a:ln>
                        <a:solidFill>
                          <a:schemeClr val="tx1"/>
                        </a:solidFill>
                        <a:effectLst/>
                        <a:latin typeface="맑은 고딕" pitchFamily="34" charset="-127"/>
                        <a:ea typeface="맑은 고딕" pitchFamily="34" charset="-127"/>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 latinLnBrk="1" hangingPunct="1">
                        <a:lnSpc>
                          <a:spcPct val="100000"/>
                        </a:lnSpc>
                        <a:spcBef>
                          <a:spcPct val="0"/>
                        </a:spcBef>
                        <a:spcAft>
                          <a:spcPct val="0"/>
                        </a:spcAft>
                        <a:buClrTx/>
                        <a:buSzTx/>
                        <a:buFontTx/>
                        <a:buNone/>
                        <a:tabLst/>
                      </a:pPr>
                      <a:r>
                        <a:rPr kumimoji="0" lang="en-US" altLang="ko-KR" sz="1600" b="0" i="0" u="none" strike="noStrike" cap="none" normalizeH="0" baseline="0" smtClean="0">
                          <a:ln>
                            <a:noFill/>
                          </a:ln>
                          <a:solidFill>
                            <a:schemeClr val="tx1"/>
                          </a:solidFill>
                          <a:effectLst/>
                          <a:latin typeface="Arial" charset="0"/>
                          <a:ea typeface="맑은 고딕" pitchFamily="34" charset="-127"/>
                          <a:cs typeface="Arial" charset="0"/>
                        </a:rPr>
                        <a:t>debit anual</a:t>
                      </a:r>
                      <a:endParaRPr kumimoji="0" lang="en-US" altLang="ko-KR" sz="1600" b="0" i="0" u="none" strike="noStrike" cap="none" normalizeH="0" baseline="0" smtClean="0">
                        <a:ln>
                          <a:noFill/>
                        </a:ln>
                        <a:solidFill>
                          <a:schemeClr val="tx1"/>
                        </a:solidFill>
                        <a:effectLst/>
                        <a:latin typeface="맑은 고딕" pitchFamily="34" charset="-127"/>
                        <a:ea typeface="맑은 고딕" pitchFamily="34" charset="-127"/>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1" fontAlgn="ctr" latinLnBrk="1" hangingPunct="1">
                        <a:lnSpc>
                          <a:spcPct val="100000"/>
                        </a:lnSpc>
                        <a:spcBef>
                          <a:spcPct val="0"/>
                        </a:spcBef>
                        <a:spcAft>
                          <a:spcPct val="0"/>
                        </a:spcAft>
                        <a:buClrTx/>
                        <a:buSzTx/>
                        <a:buFontTx/>
                        <a:buNone/>
                        <a:tabLst/>
                      </a:pPr>
                      <a:r>
                        <a:rPr kumimoji="0" lang="en-US" altLang="ko-KR" sz="1600" b="0" i="0" u="none" strike="noStrike" cap="none" normalizeH="0" baseline="0" smtClean="0">
                          <a:ln>
                            <a:noFill/>
                          </a:ln>
                          <a:solidFill>
                            <a:schemeClr val="tx1"/>
                          </a:solidFill>
                          <a:effectLst/>
                          <a:latin typeface="Arial" charset="0"/>
                          <a:ea typeface="맑은 고딕" pitchFamily="34" charset="-127"/>
                          <a:cs typeface="Arial" charset="0"/>
                        </a:rPr>
                        <a:t>% bonificatie din debit</a:t>
                      </a:r>
                      <a:endParaRPr kumimoji="0" lang="en-US" altLang="ko-KR" sz="1600" b="0" i="0" u="none" strike="noStrike" cap="none" normalizeH="0" baseline="0" smtClean="0">
                        <a:ln>
                          <a:noFill/>
                        </a:ln>
                        <a:solidFill>
                          <a:schemeClr val="tx1"/>
                        </a:solidFill>
                        <a:effectLst/>
                        <a:latin typeface="맑은 고딕" pitchFamily="34" charset="-127"/>
                        <a:ea typeface="맑은 고딕" pitchFamily="34" charset="-127"/>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C0C0"/>
                    </a:solidFill>
                  </a:tcPr>
                </a:tc>
              </a:tr>
              <a:tr h="311399">
                <a:tc>
                  <a:txBody>
                    <a:bodyPr/>
                    <a:lstStyle/>
                    <a:p>
                      <a:pPr marL="0" marR="0" lvl="0" indent="0" algn="r" defTabSz="914400" rtl="0" eaLnBrk="1" fontAlgn="b" latinLnBrk="1" hangingPunct="1">
                        <a:lnSpc>
                          <a:spcPct val="100000"/>
                        </a:lnSpc>
                        <a:spcBef>
                          <a:spcPct val="0"/>
                        </a:spcBef>
                        <a:spcAft>
                          <a:spcPct val="0"/>
                        </a:spcAft>
                        <a:buClrTx/>
                        <a:buSzTx/>
                        <a:buFontTx/>
                        <a:buNone/>
                        <a:tabLst/>
                      </a:pPr>
                      <a:r>
                        <a:rPr kumimoji="0" lang="en-US" altLang="ko-KR" sz="1600" b="0" i="0" u="none" strike="noStrike" cap="none" normalizeH="0" baseline="0" smtClean="0">
                          <a:ln>
                            <a:noFill/>
                          </a:ln>
                          <a:solidFill>
                            <a:schemeClr val="tx1"/>
                          </a:solidFill>
                          <a:effectLst/>
                          <a:latin typeface="Arial" charset="0"/>
                          <a:ea typeface="맑은 고딕" pitchFamily="34" charset="-127"/>
                          <a:cs typeface="Arial" charset="0"/>
                        </a:rPr>
                        <a:t>2014</a:t>
                      </a:r>
                      <a:endParaRPr kumimoji="0" lang="en-US" altLang="ko-KR" sz="1600" b="0" i="0" u="none" strike="noStrike" cap="none" normalizeH="0" baseline="0" smtClean="0">
                        <a:ln>
                          <a:noFill/>
                        </a:ln>
                        <a:solidFill>
                          <a:schemeClr val="tx1"/>
                        </a:solidFill>
                        <a:effectLst/>
                        <a:latin typeface="맑은 고딕" pitchFamily="34" charset="-127"/>
                        <a:ea typeface="맑은 고딕" pitchFamily="34" charset="-127"/>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1" hangingPunct="1">
                        <a:lnSpc>
                          <a:spcPct val="100000"/>
                        </a:lnSpc>
                        <a:spcBef>
                          <a:spcPct val="0"/>
                        </a:spcBef>
                        <a:spcAft>
                          <a:spcPct val="0"/>
                        </a:spcAft>
                        <a:buClrTx/>
                        <a:buSzTx/>
                        <a:buFontTx/>
                        <a:buNone/>
                        <a:tabLst/>
                      </a:pPr>
                      <a:r>
                        <a:rPr kumimoji="0" lang="en-US" altLang="ko-KR" sz="1600" b="0" i="0" u="none" strike="noStrike" cap="none" normalizeH="0" baseline="0" smtClean="0">
                          <a:ln>
                            <a:noFill/>
                          </a:ln>
                          <a:solidFill>
                            <a:schemeClr val="tx1"/>
                          </a:solidFill>
                          <a:effectLst/>
                          <a:latin typeface="Arial" charset="0"/>
                          <a:ea typeface="맑은 고딕" pitchFamily="34" charset="-127"/>
                          <a:cs typeface="Arial" charset="0"/>
                        </a:rPr>
                        <a:t>2,934</a:t>
                      </a:r>
                      <a:endParaRPr kumimoji="0" lang="en-US" altLang="ko-KR" sz="1600" b="0" i="0" u="none" strike="noStrike" cap="none" normalizeH="0" baseline="0" smtClean="0">
                        <a:ln>
                          <a:noFill/>
                        </a:ln>
                        <a:solidFill>
                          <a:schemeClr val="tx1"/>
                        </a:solidFill>
                        <a:effectLst/>
                        <a:latin typeface="맑은 고딕" pitchFamily="34" charset="-127"/>
                        <a:ea typeface="맑은 고딕" pitchFamily="34" charset="-127"/>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1" hangingPunct="1">
                        <a:lnSpc>
                          <a:spcPct val="100000"/>
                        </a:lnSpc>
                        <a:spcBef>
                          <a:spcPct val="0"/>
                        </a:spcBef>
                        <a:spcAft>
                          <a:spcPct val="0"/>
                        </a:spcAft>
                        <a:buClrTx/>
                        <a:buSzTx/>
                        <a:buFontTx/>
                        <a:buNone/>
                        <a:tabLst/>
                      </a:pPr>
                      <a:r>
                        <a:rPr kumimoji="0" lang="en-US" altLang="ko-KR" sz="1600" b="0" i="0" u="none" strike="noStrike" cap="none" normalizeH="0" baseline="0" smtClean="0">
                          <a:ln>
                            <a:noFill/>
                          </a:ln>
                          <a:solidFill>
                            <a:schemeClr val="tx1"/>
                          </a:solidFill>
                          <a:effectLst/>
                          <a:latin typeface="Arial" charset="0"/>
                          <a:ea typeface="맑은 고딕" pitchFamily="34" charset="-127"/>
                          <a:cs typeface="Arial" charset="0"/>
                        </a:rPr>
                        <a:t>592,822</a:t>
                      </a:r>
                      <a:endParaRPr kumimoji="0" lang="en-US" altLang="ko-KR" sz="1600" b="0" i="0" u="none" strike="noStrike" cap="none" normalizeH="0" baseline="0" smtClean="0">
                        <a:ln>
                          <a:noFill/>
                        </a:ln>
                        <a:solidFill>
                          <a:schemeClr val="tx1"/>
                        </a:solidFill>
                        <a:effectLst/>
                        <a:latin typeface="맑은 고딕" pitchFamily="34" charset="-127"/>
                        <a:ea typeface="맑은 고딕" pitchFamily="34" charset="-127"/>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1" hangingPunct="1">
                        <a:lnSpc>
                          <a:spcPct val="100000"/>
                        </a:lnSpc>
                        <a:spcBef>
                          <a:spcPct val="0"/>
                        </a:spcBef>
                        <a:spcAft>
                          <a:spcPct val="0"/>
                        </a:spcAft>
                        <a:buClrTx/>
                        <a:buSzTx/>
                        <a:buFontTx/>
                        <a:buNone/>
                        <a:tabLst/>
                      </a:pPr>
                      <a:r>
                        <a:rPr kumimoji="0" lang="en-US" altLang="ko-KR" sz="1600" b="0" i="0" u="none" strike="noStrike" cap="none" normalizeH="0" baseline="0" smtClean="0">
                          <a:ln>
                            <a:noFill/>
                          </a:ln>
                          <a:solidFill>
                            <a:schemeClr val="tx1"/>
                          </a:solidFill>
                          <a:effectLst/>
                          <a:latin typeface="Arial" charset="0"/>
                          <a:ea typeface="맑은 고딕" pitchFamily="34" charset="-127"/>
                          <a:cs typeface="Arial" charset="0"/>
                        </a:rPr>
                        <a:t>35,426,965</a:t>
                      </a:r>
                      <a:endParaRPr kumimoji="0" lang="en-US" altLang="ko-KR" sz="1600" b="0" i="0" u="none" strike="noStrike" cap="none" normalizeH="0" baseline="0" smtClean="0">
                        <a:ln>
                          <a:noFill/>
                        </a:ln>
                        <a:solidFill>
                          <a:schemeClr val="tx1"/>
                        </a:solidFill>
                        <a:effectLst/>
                        <a:latin typeface="맑은 고딕" pitchFamily="34" charset="-127"/>
                        <a:ea typeface="맑은 고딕" pitchFamily="34" charset="-127"/>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1" hangingPunct="1">
                        <a:lnSpc>
                          <a:spcPct val="100000"/>
                        </a:lnSpc>
                        <a:spcBef>
                          <a:spcPct val="0"/>
                        </a:spcBef>
                        <a:spcAft>
                          <a:spcPct val="0"/>
                        </a:spcAft>
                        <a:buClrTx/>
                        <a:buSzTx/>
                        <a:buFontTx/>
                        <a:buNone/>
                        <a:tabLst/>
                      </a:pPr>
                      <a:r>
                        <a:rPr kumimoji="0" lang="en-US" altLang="ko-KR" sz="1600" b="0" i="0" u="none" strike="noStrike" cap="none" normalizeH="0" baseline="0" smtClean="0">
                          <a:ln>
                            <a:noFill/>
                          </a:ln>
                          <a:solidFill>
                            <a:schemeClr val="tx1"/>
                          </a:solidFill>
                          <a:effectLst/>
                          <a:latin typeface="Arial" charset="0"/>
                          <a:ea typeface="맑은 고딕" pitchFamily="34" charset="-127"/>
                          <a:cs typeface="Arial" charset="0"/>
                        </a:rPr>
                        <a:t>1.67%</a:t>
                      </a:r>
                      <a:endParaRPr kumimoji="0" lang="en-US" altLang="ko-KR" sz="1600" b="0" i="0" u="none" strike="noStrike" cap="none" normalizeH="0" baseline="0" smtClean="0">
                        <a:ln>
                          <a:noFill/>
                        </a:ln>
                        <a:solidFill>
                          <a:schemeClr val="tx1"/>
                        </a:solidFill>
                        <a:effectLst/>
                        <a:latin typeface="맑은 고딕" pitchFamily="34" charset="-127"/>
                        <a:ea typeface="맑은 고딕" pitchFamily="34" charset="-127"/>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11399">
                <a:tc>
                  <a:txBody>
                    <a:bodyPr/>
                    <a:lstStyle/>
                    <a:p>
                      <a:pPr marL="0" marR="0" lvl="0" indent="0" algn="r" defTabSz="914400" rtl="0" eaLnBrk="1" fontAlgn="b" latinLnBrk="1" hangingPunct="1">
                        <a:lnSpc>
                          <a:spcPct val="100000"/>
                        </a:lnSpc>
                        <a:spcBef>
                          <a:spcPct val="0"/>
                        </a:spcBef>
                        <a:spcAft>
                          <a:spcPct val="0"/>
                        </a:spcAft>
                        <a:buClrTx/>
                        <a:buSzTx/>
                        <a:buFontTx/>
                        <a:buNone/>
                        <a:tabLst/>
                      </a:pPr>
                      <a:r>
                        <a:rPr kumimoji="0" lang="en-US" altLang="ko-KR" sz="1600" b="0" i="0" u="none" strike="noStrike" cap="none" normalizeH="0" baseline="0" smtClean="0">
                          <a:ln>
                            <a:noFill/>
                          </a:ln>
                          <a:solidFill>
                            <a:schemeClr val="tx1"/>
                          </a:solidFill>
                          <a:effectLst/>
                          <a:latin typeface="Arial" charset="0"/>
                          <a:ea typeface="맑은 고딕" pitchFamily="34" charset="-127"/>
                          <a:cs typeface="Arial" charset="0"/>
                        </a:rPr>
                        <a:t>2015</a:t>
                      </a:r>
                      <a:endParaRPr kumimoji="0" lang="en-US" altLang="ko-KR" sz="1600" b="0" i="0" u="none" strike="noStrike" cap="none" normalizeH="0" baseline="0" smtClean="0">
                        <a:ln>
                          <a:noFill/>
                        </a:ln>
                        <a:solidFill>
                          <a:schemeClr val="tx1"/>
                        </a:solidFill>
                        <a:effectLst/>
                        <a:latin typeface="맑은 고딕" pitchFamily="34" charset="-127"/>
                        <a:ea typeface="맑은 고딕" pitchFamily="34" charset="-127"/>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1" hangingPunct="1">
                        <a:lnSpc>
                          <a:spcPct val="100000"/>
                        </a:lnSpc>
                        <a:spcBef>
                          <a:spcPct val="0"/>
                        </a:spcBef>
                        <a:spcAft>
                          <a:spcPct val="0"/>
                        </a:spcAft>
                        <a:buClrTx/>
                        <a:buSzTx/>
                        <a:buFontTx/>
                        <a:buNone/>
                        <a:tabLst/>
                      </a:pPr>
                      <a:r>
                        <a:rPr kumimoji="0" lang="en-US" altLang="ko-KR" sz="1600" b="0" i="0" u="none" strike="noStrike" cap="none" normalizeH="0" baseline="0" smtClean="0">
                          <a:ln>
                            <a:noFill/>
                          </a:ln>
                          <a:solidFill>
                            <a:schemeClr val="tx1"/>
                          </a:solidFill>
                          <a:effectLst/>
                          <a:latin typeface="Arial" charset="0"/>
                          <a:ea typeface="맑은 고딕" pitchFamily="34" charset="-127"/>
                          <a:cs typeface="Arial" charset="0"/>
                        </a:rPr>
                        <a:t>3,183</a:t>
                      </a:r>
                      <a:endParaRPr kumimoji="0" lang="en-US" altLang="ko-KR" sz="1600" b="0" i="0" u="none" strike="noStrike" cap="none" normalizeH="0" baseline="0" smtClean="0">
                        <a:ln>
                          <a:noFill/>
                        </a:ln>
                        <a:solidFill>
                          <a:schemeClr val="tx1"/>
                        </a:solidFill>
                        <a:effectLst/>
                        <a:latin typeface="맑은 고딕" pitchFamily="34" charset="-127"/>
                        <a:ea typeface="맑은 고딕" pitchFamily="34" charset="-127"/>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1" hangingPunct="1">
                        <a:lnSpc>
                          <a:spcPct val="100000"/>
                        </a:lnSpc>
                        <a:spcBef>
                          <a:spcPct val="0"/>
                        </a:spcBef>
                        <a:spcAft>
                          <a:spcPct val="0"/>
                        </a:spcAft>
                        <a:buClrTx/>
                        <a:buSzTx/>
                        <a:buFontTx/>
                        <a:buNone/>
                        <a:tabLst/>
                      </a:pPr>
                      <a:r>
                        <a:rPr kumimoji="0" lang="en-US" altLang="ko-KR" sz="1600" b="0" i="0" u="none" strike="noStrike" cap="none" normalizeH="0" baseline="0" smtClean="0">
                          <a:ln>
                            <a:noFill/>
                          </a:ln>
                          <a:solidFill>
                            <a:schemeClr val="tx1"/>
                          </a:solidFill>
                          <a:effectLst/>
                          <a:latin typeface="Arial" charset="0"/>
                          <a:ea typeface="맑은 고딕" pitchFamily="34" charset="-127"/>
                          <a:cs typeface="Arial" charset="0"/>
                        </a:rPr>
                        <a:t>788,156</a:t>
                      </a:r>
                      <a:endParaRPr kumimoji="0" lang="en-US" altLang="ko-KR" sz="1600" b="0" i="0" u="none" strike="noStrike" cap="none" normalizeH="0" baseline="0" smtClean="0">
                        <a:ln>
                          <a:noFill/>
                        </a:ln>
                        <a:solidFill>
                          <a:schemeClr val="tx1"/>
                        </a:solidFill>
                        <a:effectLst/>
                        <a:latin typeface="맑은 고딕" pitchFamily="34" charset="-127"/>
                        <a:ea typeface="맑은 고딕" pitchFamily="34" charset="-127"/>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1" hangingPunct="1">
                        <a:lnSpc>
                          <a:spcPct val="100000"/>
                        </a:lnSpc>
                        <a:spcBef>
                          <a:spcPct val="0"/>
                        </a:spcBef>
                        <a:spcAft>
                          <a:spcPct val="0"/>
                        </a:spcAft>
                        <a:buClrTx/>
                        <a:buSzTx/>
                        <a:buFontTx/>
                        <a:buNone/>
                        <a:tabLst/>
                      </a:pPr>
                      <a:r>
                        <a:rPr kumimoji="0" lang="en-US" altLang="ko-KR" sz="1600" b="0" i="0" u="none" strike="noStrike" cap="none" normalizeH="0" baseline="0" smtClean="0">
                          <a:ln>
                            <a:noFill/>
                          </a:ln>
                          <a:solidFill>
                            <a:schemeClr val="tx1"/>
                          </a:solidFill>
                          <a:effectLst/>
                          <a:latin typeface="Arial" charset="0"/>
                          <a:ea typeface="맑은 고딕" pitchFamily="34" charset="-127"/>
                          <a:cs typeface="Arial" charset="0"/>
                        </a:rPr>
                        <a:t>38,113,398</a:t>
                      </a:r>
                      <a:endParaRPr kumimoji="0" lang="en-US" altLang="ko-KR" sz="1600" b="0" i="0" u="none" strike="noStrike" cap="none" normalizeH="0" baseline="0" smtClean="0">
                        <a:ln>
                          <a:noFill/>
                        </a:ln>
                        <a:solidFill>
                          <a:schemeClr val="tx1"/>
                        </a:solidFill>
                        <a:effectLst/>
                        <a:latin typeface="맑은 고딕" pitchFamily="34" charset="-127"/>
                        <a:ea typeface="맑은 고딕" pitchFamily="34" charset="-127"/>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1" hangingPunct="1">
                        <a:lnSpc>
                          <a:spcPct val="100000"/>
                        </a:lnSpc>
                        <a:spcBef>
                          <a:spcPct val="0"/>
                        </a:spcBef>
                        <a:spcAft>
                          <a:spcPct val="0"/>
                        </a:spcAft>
                        <a:buClrTx/>
                        <a:buSzTx/>
                        <a:buFontTx/>
                        <a:buNone/>
                        <a:tabLst/>
                      </a:pPr>
                      <a:r>
                        <a:rPr kumimoji="0" lang="en-US" altLang="ko-KR" sz="1600" b="0" i="0" u="none" strike="noStrike" cap="none" normalizeH="0" baseline="0" smtClean="0">
                          <a:ln>
                            <a:noFill/>
                          </a:ln>
                          <a:solidFill>
                            <a:schemeClr val="tx1"/>
                          </a:solidFill>
                          <a:effectLst/>
                          <a:latin typeface="Arial" charset="0"/>
                          <a:ea typeface="맑은 고딕" pitchFamily="34" charset="-127"/>
                          <a:cs typeface="Arial" charset="0"/>
                        </a:rPr>
                        <a:t>2.07%</a:t>
                      </a:r>
                      <a:endParaRPr kumimoji="0" lang="en-US" altLang="ko-KR" sz="1600" b="0" i="0" u="none" strike="noStrike" cap="none" normalizeH="0" baseline="0" smtClean="0">
                        <a:ln>
                          <a:noFill/>
                        </a:ln>
                        <a:solidFill>
                          <a:schemeClr val="tx1"/>
                        </a:solidFill>
                        <a:effectLst/>
                        <a:latin typeface="맑은 고딕" pitchFamily="34" charset="-127"/>
                        <a:ea typeface="맑은 고딕" pitchFamily="34" charset="-127"/>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11399">
                <a:tc>
                  <a:txBody>
                    <a:bodyPr/>
                    <a:lstStyle/>
                    <a:p>
                      <a:pPr marL="0" marR="0" lvl="0" indent="0" algn="r" defTabSz="914400" rtl="0" eaLnBrk="1" fontAlgn="b" latinLnBrk="1" hangingPunct="1">
                        <a:lnSpc>
                          <a:spcPct val="100000"/>
                        </a:lnSpc>
                        <a:spcBef>
                          <a:spcPct val="0"/>
                        </a:spcBef>
                        <a:spcAft>
                          <a:spcPct val="0"/>
                        </a:spcAft>
                        <a:buClrTx/>
                        <a:buSzTx/>
                        <a:buFontTx/>
                        <a:buNone/>
                        <a:tabLst/>
                      </a:pPr>
                      <a:r>
                        <a:rPr kumimoji="0" lang="en-US" altLang="ko-KR" sz="1600" b="0" i="0" u="none" strike="noStrike" cap="none" normalizeH="0" baseline="0" smtClean="0">
                          <a:ln>
                            <a:noFill/>
                          </a:ln>
                          <a:solidFill>
                            <a:schemeClr val="tx1"/>
                          </a:solidFill>
                          <a:effectLst/>
                          <a:latin typeface="Arial" charset="0"/>
                          <a:ea typeface="맑은 고딕" pitchFamily="34" charset="-127"/>
                          <a:cs typeface="Arial" charset="0"/>
                        </a:rPr>
                        <a:t>2016</a:t>
                      </a:r>
                      <a:endParaRPr kumimoji="0" lang="en-US" altLang="ko-KR" sz="1600" b="0" i="0" u="none" strike="noStrike" cap="none" normalizeH="0" baseline="0" smtClean="0">
                        <a:ln>
                          <a:noFill/>
                        </a:ln>
                        <a:solidFill>
                          <a:schemeClr val="tx1"/>
                        </a:solidFill>
                        <a:effectLst/>
                        <a:latin typeface="맑은 고딕" pitchFamily="34" charset="-127"/>
                        <a:ea typeface="맑은 고딕" pitchFamily="34" charset="-127"/>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1" hangingPunct="1">
                        <a:lnSpc>
                          <a:spcPct val="100000"/>
                        </a:lnSpc>
                        <a:spcBef>
                          <a:spcPct val="0"/>
                        </a:spcBef>
                        <a:spcAft>
                          <a:spcPct val="0"/>
                        </a:spcAft>
                        <a:buClrTx/>
                        <a:buSzTx/>
                        <a:buFontTx/>
                        <a:buNone/>
                        <a:tabLst/>
                      </a:pPr>
                      <a:r>
                        <a:rPr kumimoji="0" lang="en-US" altLang="ko-KR" sz="1600" b="0" i="0" u="none" strike="noStrike" cap="none" normalizeH="0" baseline="0" dirty="0" smtClean="0">
                          <a:ln>
                            <a:noFill/>
                          </a:ln>
                          <a:solidFill>
                            <a:schemeClr val="tx1"/>
                          </a:solidFill>
                          <a:effectLst/>
                          <a:latin typeface="Arial" charset="0"/>
                          <a:ea typeface="맑은 고딕" pitchFamily="34" charset="-127"/>
                          <a:cs typeface="Arial" charset="0"/>
                        </a:rPr>
                        <a:t>4,026</a:t>
                      </a:r>
                      <a:endParaRPr kumimoji="0" lang="en-US" altLang="ko-KR" sz="1600" b="0" i="0" u="none" strike="noStrike" cap="none" normalizeH="0" baseline="0" dirty="0" smtClean="0">
                        <a:ln>
                          <a:noFill/>
                        </a:ln>
                        <a:solidFill>
                          <a:schemeClr val="tx1"/>
                        </a:solidFill>
                        <a:effectLst/>
                        <a:latin typeface="맑은 고딕" pitchFamily="34" charset="-127"/>
                        <a:ea typeface="맑은 고딕" pitchFamily="34" charset="-127"/>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1" hangingPunct="1">
                        <a:lnSpc>
                          <a:spcPct val="100000"/>
                        </a:lnSpc>
                        <a:spcBef>
                          <a:spcPct val="0"/>
                        </a:spcBef>
                        <a:spcAft>
                          <a:spcPct val="0"/>
                        </a:spcAft>
                        <a:buClrTx/>
                        <a:buSzTx/>
                        <a:buFontTx/>
                        <a:buNone/>
                        <a:tabLst/>
                      </a:pPr>
                      <a:r>
                        <a:rPr kumimoji="0" lang="en-US" altLang="ko-KR" sz="1600" b="0" i="0" u="none" strike="noStrike" cap="none" normalizeH="0" baseline="0" smtClean="0">
                          <a:ln>
                            <a:noFill/>
                          </a:ln>
                          <a:solidFill>
                            <a:schemeClr val="tx1"/>
                          </a:solidFill>
                          <a:effectLst/>
                          <a:latin typeface="Arial" charset="0"/>
                          <a:ea typeface="맑은 고딕" pitchFamily="34" charset="-127"/>
                          <a:cs typeface="Arial" charset="0"/>
                        </a:rPr>
                        <a:t>979,676</a:t>
                      </a:r>
                      <a:endParaRPr kumimoji="0" lang="en-US" altLang="ko-KR" sz="1600" b="0" i="0" u="none" strike="noStrike" cap="none" normalizeH="0" baseline="0" smtClean="0">
                        <a:ln>
                          <a:noFill/>
                        </a:ln>
                        <a:solidFill>
                          <a:schemeClr val="tx1"/>
                        </a:solidFill>
                        <a:effectLst/>
                        <a:latin typeface="맑은 고딕" pitchFamily="34" charset="-127"/>
                        <a:ea typeface="맑은 고딕" pitchFamily="34" charset="-127"/>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1" hangingPunct="1">
                        <a:lnSpc>
                          <a:spcPct val="100000"/>
                        </a:lnSpc>
                        <a:spcBef>
                          <a:spcPct val="0"/>
                        </a:spcBef>
                        <a:spcAft>
                          <a:spcPct val="0"/>
                        </a:spcAft>
                        <a:buClrTx/>
                        <a:buSzTx/>
                        <a:buFontTx/>
                        <a:buNone/>
                        <a:tabLst/>
                      </a:pPr>
                      <a:r>
                        <a:rPr kumimoji="0" lang="en-US" altLang="ko-KR" sz="1600" b="0" i="0" u="none" strike="noStrike" cap="none" normalizeH="0" baseline="0" smtClean="0">
                          <a:ln>
                            <a:noFill/>
                          </a:ln>
                          <a:solidFill>
                            <a:schemeClr val="tx1"/>
                          </a:solidFill>
                          <a:effectLst/>
                          <a:latin typeface="Arial" charset="0"/>
                          <a:ea typeface="맑은 고딕" pitchFamily="34" charset="-127"/>
                          <a:cs typeface="Arial" charset="0"/>
                        </a:rPr>
                        <a:t>41,301,445</a:t>
                      </a:r>
                      <a:endParaRPr kumimoji="0" lang="en-US" altLang="ko-KR" sz="1600" b="0" i="0" u="none" strike="noStrike" cap="none" normalizeH="0" baseline="0" smtClean="0">
                        <a:ln>
                          <a:noFill/>
                        </a:ln>
                        <a:solidFill>
                          <a:schemeClr val="tx1"/>
                        </a:solidFill>
                        <a:effectLst/>
                        <a:latin typeface="맑은 고딕" pitchFamily="34" charset="-127"/>
                        <a:ea typeface="맑은 고딕" pitchFamily="34" charset="-127"/>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1" hangingPunct="1">
                        <a:lnSpc>
                          <a:spcPct val="100000"/>
                        </a:lnSpc>
                        <a:spcBef>
                          <a:spcPct val="0"/>
                        </a:spcBef>
                        <a:spcAft>
                          <a:spcPct val="0"/>
                        </a:spcAft>
                        <a:buClrTx/>
                        <a:buSzTx/>
                        <a:buFontTx/>
                        <a:buNone/>
                        <a:tabLst/>
                      </a:pPr>
                      <a:r>
                        <a:rPr kumimoji="0" lang="en-US" altLang="ko-KR" sz="1600" b="0" i="0" u="none" strike="noStrike" cap="none" normalizeH="0" baseline="0" smtClean="0">
                          <a:ln>
                            <a:noFill/>
                          </a:ln>
                          <a:solidFill>
                            <a:schemeClr val="tx1"/>
                          </a:solidFill>
                          <a:effectLst/>
                          <a:latin typeface="Arial" charset="0"/>
                          <a:ea typeface="맑은 고딕" pitchFamily="34" charset="-127"/>
                          <a:cs typeface="Arial" charset="0"/>
                        </a:rPr>
                        <a:t>2.37%</a:t>
                      </a:r>
                      <a:endParaRPr kumimoji="0" lang="en-US" altLang="ko-KR" sz="1600" b="0" i="0" u="none" strike="noStrike" cap="none" normalizeH="0" baseline="0" smtClean="0">
                        <a:ln>
                          <a:noFill/>
                        </a:ln>
                        <a:solidFill>
                          <a:schemeClr val="tx1"/>
                        </a:solidFill>
                        <a:effectLst/>
                        <a:latin typeface="맑은 고딕" pitchFamily="34" charset="-127"/>
                        <a:ea typeface="맑은 고딕" pitchFamily="34" charset="-127"/>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11399">
                <a:tc>
                  <a:txBody>
                    <a:bodyPr/>
                    <a:lstStyle/>
                    <a:p>
                      <a:pPr marL="0" marR="0" lvl="0" indent="0" algn="r" defTabSz="914400" rtl="0" eaLnBrk="1" fontAlgn="b" latinLnBrk="1" hangingPunct="1">
                        <a:lnSpc>
                          <a:spcPct val="100000"/>
                        </a:lnSpc>
                        <a:spcBef>
                          <a:spcPct val="0"/>
                        </a:spcBef>
                        <a:spcAft>
                          <a:spcPct val="0"/>
                        </a:spcAft>
                        <a:buClrTx/>
                        <a:buSzTx/>
                        <a:buFontTx/>
                        <a:buNone/>
                        <a:tabLst/>
                      </a:pPr>
                      <a:r>
                        <a:rPr kumimoji="0" lang="en-US" altLang="ko-KR" sz="1600" b="0" i="0" u="none" strike="noStrike" cap="none" normalizeH="0" baseline="0" smtClean="0">
                          <a:ln>
                            <a:noFill/>
                          </a:ln>
                          <a:solidFill>
                            <a:schemeClr val="tx1"/>
                          </a:solidFill>
                          <a:effectLst/>
                          <a:latin typeface="Arial" charset="0"/>
                          <a:ea typeface="맑은 고딕" pitchFamily="34" charset="-127"/>
                          <a:cs typeface="Arial" charset="0"/>
                        </a:rPr>
                        <a:t>2017</a:t>
                      </a:r>
                      <a:endParaRPr kumimoji="0" lang="en-US" altLang="ko-KR" sz="1600" b="0" i="0" u="none" strike="noStrike" cap="none" normalizeH="0" baseline="0" smtClean="0">
                        <a:ln>
                          <a:noFill/>
                        </a:ln>
                        <a:solidFill>
                          <a:schemeClr val="tx1"/>
                        </a:solidFill>
                        <a:effectLst/>
                        <a:latin typeface="맑은 고딕" pitchFamily="34" charset="-127"/>
                        <a:ea typeface="맑은 고딕" pitchFamily="34" charset="-127"/>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1" hangingPunct="1">
                        <a:lnSpc>
                          <a:spcPct val="100000"/>
                        </a:lnSpc>
                        <a:spcBef>
                          <a:spcPct val="0"/>
                        </a:spcBef>
                        <a:spcAft>
                          <a:spcPct val="0"/>
                        </a:spcAft>
                        <a:buClrTx/>
                        <a:buSzTx/>
                        <a:buFontTx/>
                        <a:buNone/>
                        <a:tabLst/>
                      </a:pPr>
                      <a:r>
                        <a:rPr kumimoji="0" lang="en-US" altLang="ko-KR" sz="1600" b="0" i="0" u="none" strike="noStrike" cap="none" normalizeH="0" baseline="0" dirty="0" smtClean="0">
                          <a:ln>
                            <a:noFill/>
                          </a:ln>
                          <a:solidFill>
                            <a:schemeClr val="tx1"/>
                          </a:solidFill>
                          <a:effectLst/>
                          <a:latin typeface="Arial" charset="0"/>
                          <a:ea typeface="맑은 고딕" pitchFamily="34" charset="-127"/>
                          <a:cs typeface="Arial" charset="0"/>
                        </a:rPr>
                        <a:t>3,728</a:t>
                      </a:r>
                      <a:endParaRPr kumimoji="0" lang="en-US" altLang="ko-KR" sz="1600" b="0" i="0" u="none" strike="noStrike" cap="none" normalizeH="0" baseline="0" dirty="0" smtClean="0">
                        <a:ln>
                          <a:noFill/>
                        </a:ln>
                        <a:solidFill>
                          <a:schemeClr val="tx1"/>
                        </a:solidFill>
                        <a:effectLst/>
                        <a:latin typeface="맑은 고딕" pitchFamily="34" charset="-127"/>
                        <a:ea typeface="맑은 고딕" pitchFamily="34" charset="-127"/>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1" hangingPunct="1">
                        <a:lnSpc>
                          <a:spcPct val="100000"/>
                        </a:lnSpc>
                        <a:spcBef>
                          <a:spcPct val="0"/>
                        </a:spcBef>
                        <a:spcAft>
                          <a:spcPct val="0"/>
                        </a:spcAft>
                        <a:buClrTx/>
                        <a:buSzTx/>
                        <a:buFontTx/>
                        <a:buNone/>
                        <a:tabLst/>
                      </a:pPr>
                      <a:r>
                        <a:rPr kumimoji="0" lang="en-US" altLang="ko-KR" sz="1600" b="0" i="0" u="none" strike="noStrike" cap="none" normalizeH="0" baseline="0" smtClean="0">
                          <a:ln>
                            <a:noFill/>
                          </a:ln>
                          <a:solidFill>
                            <a:schemeClr val="tx1"/>
                          </a:solidFill>
                          <a:effectLst/>
                          <a:latin typeface="Arial" charset="0"/>
                          <a:ea typeface="맑은 고딕" pitchFamily="34" charset="-127"/>
                          <a:cs typeface="Arial" charset="0"/>
                        </a:rPr>
                        <a:t>1,025,673</a:t>
                      </a:r>
                      <a:endParaRPr kumimoji="0" lang="en-US" altLang="ko-KR" sz="1600" b="0" i="0" u="none" strike="noStrike" cap="none" normalizeH="0" baseline="0" smtClean="0">
                        <a:ln>
                          <a:noFill/>
                        </a:ln>
                        <a:solidFill>
                          <a:schemeClr val="tx1"/>
                        </a:solidFill>
                        <a:effectLst/>
                        <a:latin typeface="맑은 고딕" pitchFamily="34" charset="-127"/>
                        <a:ea typeface="맑은 고딕" pitchFamily="34" charset="-127"/>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1" hangingPunct="1">
                        <a:lnSpc>
                          <a:spcPct val="100000"/>
                        </a:lnSpc>
                        <a:spcBef>
                          <a:spcPct val="0"/>
                        </a:spcBef>
                        <a:spcAft>
                          <a:spcPct val="0"/>
                        </a:spcAft>
                        <a:buClrTx/>
                        <a:buSzTx/>
                        <a:buFontTx/>
                        <a:buNone/>
                        <a:tabLst/>
                      </a:pPr>
                      <a:r>
                        <a:rPr kumimoji="0" lang="en-US" altLang="ko-KR" sz="1600" b="0" i="0" u="none" strike="noStrike" cap="none" normalizeH="0" baseline="0" smtClean="0">
                          <a:ln>
                            <a:noFill/>
                          </a:ln>
                          <a:solidFill>
                            <a:schemeClr val="tx1"/>
                          </a:solidFill>
                          <a:effectLst/>
                          <a:latin typeface="Arial" charset="0"/>
                          <a:ea typeface="맑은 고딕" pitchFamily="34" charset="-127"/>
                          <a:cs typeface="Arial" charset="0"/>
                        </a:rPr>
                        <a:t>42,991,946</a:t>
                      </a:r>
                      <a:endParaRPr kumimoji="0" lang="en-US" altLang="ko-KR" sz="1600" b="0" i="0" u="none" strike="noStrike" cap="none" normalizeH="0" baseline="0" smtClean="0">
                        <a:ln>
                          <a:noFill/>
                        </a:ln>
                        <a:solidFill>
                          <a:schemeClr val="tx1"/>
                        </a:solidFill>
                        <a:effectLst/>
                        <a:latin typeface="맑은 고딕" pitchFamily="34" charset="-127"/>
                        <a:ea typeface="맑은 고딕" pitchFamily="34" charset="-127"/>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1" hangingPunct="1">
                        <a:lnSpc>
                          <a:spcPct val="100000"/>
                        </a:lnSpc>
                        <a:spcBef>
                          <a:spcPct val="0"/>
                        </a:spcBef>
                        <a:spcAft>
                          <a:spcPct val="0"/>
                        </a:spcAft>
                        <a:buClrTx/>
                        <a:buSzTx/>
                        <a:buFontTx/>
                        <a:buNone/>
                        <a:tabLst/>
                      </a:pPr>
                      <a:r>
                        <a:rPr kumimoji="0" lang="en-US" altLang="ko-KR" sz="1600" b="0" i="0" u="none" strike="noStrike" cap="none" normalizeH="0" baseline="0" dirty="0" smtClean="0">
                          <a:ln>
                            <a:noFill/>
                          </a:ln>
                          <a:solidFill>
                            <a:schemeClr val="tx1"/>
                          </a:solidFill>
                          <a:effectLst/>
                          <a:latin typeface="Arial" charset="0"/>
                          <a:ea typeface="맑은 고딕" pitchFamily="34" charset="-127"/>
                          <a:cs typeface="Arial" charset="0"/>
                        </a:rPr>
                        <a:t>2.39%</a:t>
                      </a:r>
                      <a:endParaRPr kumimoji="0" lang="en-US" altLang="ko-KR" sz="1600" b="0" i="0" u="none" strike="noStrike" cap="none" normalizeH="0" baseline="0" dirty="0" smtClean="0">
                        <a:ln>
                          <a:noFill/>
                        </a:ln>
                        <a:solidFill>
                          <a:schemeClr val="tx1"/>
                        </a:solidFill>
                        <a:effectLst/>
                        <a:latin typeface="맑은 고딕" pitchFamily="34" charset="-127"/>
                        <a:ea typeface="맑은 고딕" pitchFamily="34" charset="-127"/>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xmlns="" val="23759096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ro-RO" altLang="ko-KR" sz="3600" dirty="0" smtClean="0">
                <a:solidFill>
                  <a:srgbClr val="C00000"/>
                </a:solidFill>
              </a:rPr>
              <a:t>Activitati Direcția Economică</a:t>
            </a:r>
            <a:endParaRPr lang="ko-KR" altLang="en-US" sz="3600" dirty="0">
              <a:solidFill>
                <a:srgbClr val="C00000"/>
              </a:solidFill>
            </a:endParaRPr>
          </a:p>
        </p:txBody>
      </p:sp>
      <p:sp>
        <p:nvSpPr>
          <p:cNvPr id="7" name="Content Placeholder 6"/>
          <p:cNvSpPr>
            <a:spLocks noGrp="1"/>
          </p:cNvSpPr>
          <p:nvPr>
            <p:ph idx="10"/>
          </p:nvPr>
        </p:nvSpPr>
        <p:spPr>
          <a:xfrm>
            <a:off x="0" y="1556792"/>
            <a:ext cx="8892481" cy="4464496"/>
          </a:xfrm>
        </p:spPr>
        <p:txBody>
          <a:bodyPr wrap="square">
            <a:noAutofit/>
          </a:bodyPr>
          <a:lstStyle/>
          <a:p>
            <a:pPr marL="342900" lvl="0" indent="-342900">
              <a:buFont typeface="Arial" charset="0"/>
              <a:buChar char="•"/>
            </a:pPr>
            <a:r>
              <a:rPr lang="ro-RO" sz="2000" dirty="0" smtClean="0"/>
              <a:t>organizarea </a:t>
            </a:r>
            <a:r>
              <a:rPr lang="ro-RO" sz="2000" dirty="0"/>
              <a:t>contabilităţii </a:t>
            </a:r>
            <a:r>
              <a:rPr lang="ro-RO" sz="2000" dirty="0" smtClean="0"/>
              <a:t>publice</a:t>
            </a:r>
          </a:p>
          <a:p>
            <a:pPr marL="342900" lvl="0" indent="-342900">
              <a:buFont typeface="Arial" charset="0"/>
              <a:buChar char="•"/>
            </a:pPr>
            <a:r>
              <a:rPr lang="ro-RO" sz="2000" dirty="0" smtClean="0"/>
              <a:t>elaborarea</a:t>
            </a:r>
            <a:r>
              <a:rPr lang="ro-RO" sz="2000" dirty="0"/>
              <a:t>, </a:t>
            </a:r>
            <a:r>
              <a:rPr lang="ro-RO" sz="2000" dirty="0" smtClean="0"/>
              <a:t>aprobarea</a:t>
            </a:r>
            <a:r>
              <a:rPr lang="ro-RO" sz="2000" dirty="0"/>
              <a:t> </a:t>
            </a:r>
            <a:r>
              <a:rPr lang="ro-RO" sz="2000" dirty="0" smtClean="0"/>
              <a:t>și execuţia </a:t>
            </a:r>
            <a:r>
              <a:rPr lang="ro-RO" sz="2000" dirty="0"/>
              <a:t>bugetului de venituri şi </a:t>
            </a:r>
            <a:r>
              <a:rPr lang="ro-RO" sz="2000" dirty="0" smtClean="0"/>
              <a:t>cheltuieli</a:t>
            </a:r>
          </a:p>
          <a:p>
            <a:pPr marL="342900" lvl="0" indent="-342900">
              <a:buFont typeface="Arial" charset="0"/>
              <a:buChar char="•"/>
            </a:pPr>
            <a:r>
              <a:rPr lang="ro-RO" sz="2000" dirty="0" smtClean="0"/>
              <a:t>constatarea</a:t>
            </a:r>
            <a:r>
              <a:rPr lang="ro-RO" sz="2000" dirty="0"/>
              <a:t>, verificarea, înregistrarea și controlul materiei </a:t>
            </a:r>
            <a:r>
              <a:rPr lang="ro-RO" sz="2000" dirty="0" smtClean="0"/>
              <a:t>impozabile    în </a:t>
            </a:r>
            <a:r>
              <a:rPr lang="ro-RO" sz="2000" dirty="0"/>
              <a:t>vederea stabilirii si impunerii </a:t>
            </a:r>
            <a:r>
              <a:rPr lang="ro-RO" sz="2000" dirty="0" smtClean="0"/>
              <a:t>contribuabililor - persoane </a:t>
            </a:r>
            <a:r>
              <a:rPr lang="ro-RO" sz="2000" dirty="0"/>
              <a:t>juridice </a:t>
            </a:r>
            <a:r>
              <a:rPr lang="ro-RO" sz="2000" dirty="0" smtClean="0"/>
              <a:t>si     cetățeni</a:t>
            </a:r>
          </a:p>
          <a:p>
            <a:pPr marL="342900" lvl="0" indent="-342900">
              <a:buFont typeface="Arial" charset="0"/>
              <a:buChar char="•"/>
            </a:pPr>
            <a:r>
              <a:rPr lang="ro-RO" sz="2000" dirty="0" smtClean="0"/>
              <a:t>organizarea </a:t>
            </a:r>
            <a:r>
              <a:rPr lang="ro-RO" sz="2000" dirty="0"/>
              <a:t>evidenței patrimoniului </a:t>
            </a:r>
            <a:r>
              <a:rPr lang="ro-RO" sz="2000" dirty="0" smtClean="0"/>
              <a:t>municipiului</a:t>
            </a:r>
          </a:p>
          <a:p>
            <a:pPr marL="342900" lvl="0" indent="-342900">
              <a:buFont typeface="Arial" charset="0"/>
              <a:buChar char="•"/>
            </a:pPr>
            <a:r>
              <a:rPr lang="ro-RO" sz="2000" dirty="0"/>
              <a:t>gestionarea datoriei </a:t>
            </a:r>
            <a:r>
              <a:rPr lang="ro-RO" sz="2000" dirty="0" smtClean="0"/>
              <a:t>publice locale</a:t>
            </a:r>
          </a:p>
          <a:p>
            <a:pPr marL="342900" lvl="0" indent="-342900">
              <a:buFont typeface="Arial" charset="0"/>
              <a:buChar char="•"/>
            </a:pPr>
            <a:r>
              <a:rPr lang="ro-RO" sz="2000" dirty="0"/>
              <a:t>o</a:t>
            </a:r>
            <a:r>
              <a:rPr lang="ro-RO" sz="2000" dirty="0" smtClean="0"/>
              <a:t>rganizarea controlului intern în cadrul instituției publice</a:t>
            </a:r>
          </a:p>
          <a:p>
            <a:pPr marL="342900" lvl="0" indent="-342900">
              <a:buFont typeface="Arial" charset="0"/>
              <a:buChar char="•"/>
            </a:pPr>
            <a:r>
              <a:rPr lang="ro-RO" sz="2000" dirty="0" smtClean="0"/>
              <a:t>implementarea și monitorizarea regulilor privind guvernanța corporativă la nivelul întreprinderilor publice subordonate</a:t>
            </a:r>
          </a:p>
          <a:p>
            <a:pPr lvl="0"/>
            <a:endParaRPr lang="en-US" sz="2000" dirty="0"/>
          </a:p>
          <a:p>
            <a:pPr lvl="0"/>
            <a:r>
              <a:rPr lang="ro-RO" sz="2000" dirty="0" smtClean="0"/>
              <a:t> </a:t>
            </a:r>
            <a:endParaRPr lang="ro-RO" altLang="en-US" sz="2000" b="1" dirty="0" smtClean="0"/>
          </a:p>
        </p:txBody>
      </p:sp>
    </p:spTree>
    <p:extLst>
      <p:ext uri="{BB962C8B-B14F-4D97-AF65-F5344CB8AC3E}">
        <p14:creationId xmlns:p14="http://schemas.microsoft.com/office/powerpoint/2010/main" xmlns="" val="8917631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itle 3"/>
          <p:cNvSpPr>
            <a:spLocks noGrp="1"/>
          </p:cNvSpPr>
          <p:nvPr>
            <p:ph type="title"/>
          </p:nvPr>
        </p:nvSpPr>
        <p:spPr bwMode="auto">
          <a:xfrm>
            <a:off x="0" y="17463"/>
            <a:ext cx="9144000" cy="1068387"/>
          </a:xfrm>
          <a:noFill/>
          <a:ln>
            <a:miter lim="800000"/>
            <a:headEnd/>
            <a:tailEnd/>
          </a:ln>
        </p:spPr>
        <p:txBody>
          <a:bodyPr vert="horz" wrap="square" lIns="91440" tIns="45720" rIns="91440" bIns="45720" numCol="1" anchorCtr="0" compatLnSpc="1">
            <a:prstTxWarp prst="textNoShape">
              <a:avLst/>
            </a:prstTxWarp>
          </a:bodyPr>
          <a:lstStyle/>
          <a:p>
            <a:r>
              <a:rPr lang="ro-RO" altLang="ro-RO" sz="3600" smtClean="0">
                <a:solidFill>
                  <a:srgbClr val="C00000"/>
                </a:solidFill>
                <a:latin typeface="Arial" charset="0"/>
                <a:ea typeface="맑은 고딕" pitchFamily="34" charset="-127"/>
                <a:cs typeface="Arial" charset="0"/>
              </a:rPr>
              <a:t>Situația restanțierilor </a:t>
            </a:r>
            <a:endParaRPr lang="ko-KR" altLang="en-US" sz="3600" smtClean="0">
              <a:solidFill>
                <a:srgbClr val="C00000"/>
              </a:solidFill>
              <a:latin typeface="Arial" charset="0"/>
              <a:cs typeface="Arial" charset="0"/>
            </a:endParaRPr>
          </a:p>
        </p:txBody>
      </p:sp>
      <p:sp>
        <p:nvSpPr>
          <p:cNvPr id="7" name="Rectangle 6"/>
          <p:cNvSpPr/>
          <p:nvPr/>
        </p:nvSpPr>
        <p:spPr>
          <a:xfrm>
            <a:off x="305474" y="4590252"/>
            <a:ext cx="8463982" cy="1938992"/>
          </a:xfrm>
          <a:prstGeom prst="rect">
            <a:avLst/>
          </a:prstGeom>
        </p:spPr>
        <p:txBody>
          <a:bodyPr>
            <a:spAutoFit/>
          </a:bodyPr>
          <a:lstStyle/>
          <a:p>
            <a:pPr marL="0" lvl="8" latinLnBrk="1">
              <a:lnSpc>
                <a:spcPct val="150000"/>
              </a:lnSpc>
              <a:spcBef>
                <a:spcPct val="0"/>
              </a:spcBef>
              <a:defRPr/>
            </a:pPr>
            <a:r>
              <a:rPr lang="ro-RO" altLang="ro-RO" sz="2000" dirty="0" smtClean="0">
                <a:solidFill>
                  <a:schemeClr val="tx1">
                    <a:lumMod val="75000"/>
                    <a:lumOff val="25000"/>
                  </a:schemeClr>
                </a:solidFill>
                <a:latin typeface="Arial" pitchFamily="34" charset="0"/>
                <a:ea typeface="+mn-ea"/>
                <a:cs typeface="Arial" pitchFamily="34" charset="0"/>
              </a:rPr>
              <a:t>- Scăderea </a:t>
            </a:r>
            <a:r>
              <a:rPr lang="ro-RO" altLang="ro-RO" sz="2000" dirty="0">
                <a:solidFill>
                  <a:schemeClr val="tx1">
                    <a:lumMod val="75000"/>
                    <a:lumOff val="25000"/>
                  </a:schemeClr>
                </a:solidFill>
                <a:latin typeface="Arial" pitchFamily="34" charset="0"/>
                <a:ea typeface="+mn-ea"/>
                <a:cs typeface="Arial" pitchFamily="34" charset="0"/>
              </a:rPr>
              <a:t>numărului de restanțieri: de la </a:t>
            </a:r>
            <a:r>
              <a:rPr lang="ro-RO" altLang="ro-RO" sz="2000" dirty="0" smtClean="0">
                <a:solidFill>
                  <a:schemeClr val="tx1">
                    <a:lumMod val="75000"/>
                    <a:lumOff val="25000"/>
                  </a:schemeClr>
                </a:solidFill>
                <a:latin typeface="Arial" pitchFamily="34" charset="0"/>
                <a:cs typeface="Arial" pitchFamily="34" charset="0"/>
              </a:rPr>
              <a:t>17</a:t>
            </a:r>
            <a:r>
              <a:rPr lang="ro-RO" altLang="ro-RO" sz="2000" dirty="0" smtClean="0">
                <a:solidFill>
                  <a:schemeClr val="tx1">
                    <a:lumMod val="75000"/>
                    <a:lumOff val="25000"/>
                  </a:schemeClr>
                </a:solidFill>
                <a:latin typeface="Arial" pitchFamily="34" charset="0"/>
                <a:ea typeface="+mn-ea"/>
                <a:cs typeface="Arial" pitchFamily="34" charset="0"/>
              </a:rPr>
              <a:t>% </a:t>
            </a:r>
            <a:r>
              <a:rPr lang="ro-RO" altLang="ro-RO" sz="2000" dirty="0">
                <a:solidFill>
                  <a:schemeClr val="tx1">
                    <a:lumMod val="75000"/>
                    <a:lumOff val="25000"/>
                  </a:schemeClr>
                </a:solidFill>
                <a:latin typeface="Arial" pitchFamily="34" charset="0"/>
                <a:ea typeface="+mn-ea"/>
                <a:cs typeface="Arial" pitchFamily="34" charset="0"/>
              </a:rPr>
              <a:t>la </a:t>
            </a:r>
            <a:r>
              <a:rPr lang="ro-RO" altLang="ro-RO" sz="2000" dirty="0" smtClean="0">
                <a:solidFill>
                  <a:schemeClr val="tx1">
                    <a:lumMod val="75000"/>
                    <a:lumOff val="25000"/>
                  </a:schemeClr>
                </a:solidFill>
                <a:latin typeface="Arial" pitchFamily="34" charset="0"/>
                <a:ea typeface="+mn-ea"/>
                <a:cs typeface="Arial" pitchFamily="34" charset="0"/>
              </a:rPr>
              <a:t>15% </a:t>
            </a:r>
            <a:r>
              <a:rPr lang="ro-RO" altLang="ro-RO" sz="2000" dirty="0">
                <a:solidFill>
                  <a:schemeClr val="tx1">
                    <a:lumMod val="75000"/>
                    <a:lumOff val="25000"/>
                  </a:schemeClr>
                </a:solidFill>
                <a:latin typeface="Arial" pitchFamily="34" charset="0"/>
                <a:ea typeface="+mn-ea"/>
                <a:cs typeface="Arial" pitchFamily="34" charset="0"/>
              </a:rPr>
              <a:t>persoane fizice și  de la </a:t>
            </a:r>
            <a:r>
              <a:rPr lang="ro-RO" altLang="ro-RO" sz="2000" dirty="0" smtClean="0">
                <a:solidFill>
                  <a:schemeClr val="tx1">
                    <a:lumMod val="75000"/>
                    <a:lumOff val="25000"/>
                  </a:schemeClr>
                </a:solidFill>
                <a:latin typeface="Arial" pitchFamily="34" charset="0"/>
                <a:cs typeface="Arial" pitchFamily="34" charset="0"/>
              </a:rPr>
              <a:t>19</a:t>
            </a:r>
            <a:r>
              <a:rPr lang="ro-RO" altLang="ro-RO" sz="2000" dirty="0" smtClean="0">
                <a:solidFill>
                  <a:schemeClr val="tx1">
                    <a:lumMod val="75000"/>
                    <a:lumOff val="25000"/>
                  </a:schemeClr>
                </a:solidFill>
                <a:latin typeface="Arial" pitchFamily="34" charset="0"/>
                <a:ea typeface="+mn-ea"/>
                <a:cs typeface="Arial" pitchFamily="34" charset="0"/>
              </a:rPr>
              <a:t>% </a:t>
            </a:r>
            <a:r>
              <a:rPr lang="ro-RO" altLang="ro-RO" sz="2000" dirty="0">
                <a:solidFill>
                  <a:schemeClr val="tx1">
                    <a:lumMod val="75000"/>
                    <a:lumOff val="25000"/>
                  </a:schemeClr>
                </a:solidFill>
                <a:latin typeface="Arial" pitchFamily="34" charset="0"/>
                <a:ea typeface="+mn-ea"/>
                <a:cs typeface="Arial" pitchFamily="34" charset="0"/>
              </a:rPr>
              <a:t>la </a:t>
            </a:r>
            <a:r>
              <a:rPr lang="ro-RO" altLang="ro-RO" sz="2000" dirty="0" smtClean="0">
                <a:solidFill>
                  <a:schemeClr val="tx1">
                    <a:lumMod val="75000"/>
                    <a:lumOff val="25000"/>
                  </a:schemeClr>
                </a:solidFill>
                <a:latin typeface="Arial" pitchFamily="34" charset="0"/>
                <a:ea typeface="+mn-ea"/>
                <a:cs typeface="Arial" pitchFamily="34" charset="0"/>
              </a:rPr>
              <a:t>18% </a:t>
            </a:r>
            <a:r>
              <a:rPr lang="ro-RO" altLang="ro-RO" sz="2000" dirty="0">
                <a:solidFill>
                  <a:schemeClr val="tx1">
                    <a:lumMod val="75000"/>
                    <a:lumOff val="25000"/>
                  </a:schemeClr>
                </a:solidFill>
                <a:latin typeface="Arial" pitchFamily="34" charset="0"/>
                <a:ea typeface="+mn-ea"/>
                <a:cs typeface="Arial" pitchFamily="34" charset="0"/>
              </a:rPr>
              <a:t>persoane juridice</a:t>
            </a:r>
          </a:p>
          <a:p>
            <a:pPr marL="0" lvl="8" latinLnBrk="1">
              <a:lnSpc>
                <a:spcPct val="150000"/>
              </a:lnSpc>
              <a:spcBef>
                <a:spcPct val="0"/>
              </a:spcBef>
              <a:defRPr/>
            </a:pPr>
            <a:r>
              <a:rPr lang="ro-RO" altLang="ro-RO" sz="2000" dirty="0" smtClean="0">
                <a:solidFill>
                  <a:schemeClr val="tx1">
                    <a:lumMod val="75000"/>
                    <a:lumOff val="25000"/>
                  </a:schemeClr>
                </a:solidFill>
                <a:latin typeface="Arial" pitchFamily="34" charset="0"/>
                <a:ea typeface="+mn-ea"/>
                <a:cs typeface="Arial" pitchFamily="34" charset="0"/>
              </a:rPr>
              <a:t>- Creșterea </a:t>
            </a:r>
            <a:r>
              <a:rPr lang="ro-RO" altLang="ro-RO" sz="2000" dirty="0">
                <a:solidFill>
                  <a:schemeClr val="tx1">
                    <a:lumMod val="75000"/>
                    <a:lumOff val="25000"/>
                  </a:schemeClr>
                </a:solidFill>
                <a:latin typeface="Arial" pitchFamily="34" charset="0"/>
                <a:ea typeface="+mn-ea"/>
                <a:cs typeface="Arial" pitchFamily="34" charset="0"/>
              </a:rPr>
              <a:t>soldului restanțelor </a:t>
            </a:r>
            <a:r>
              <a:rPr lang="ro-RO" altLang="ro-RO" sz="2000" dirty="0" smtClean="0">
                <a:solidFill>
                  <a:schemeClr val="tx1">
                    <a:lumMod val="75000"/>
                    <a:lumOff val="25000"/>
                  </a:schemeClr>
                </a:solidFill>
                <a:latin typeface="Arial" pitchFamily="34" charset="0"/>
                <a:ea typeface="+mn-ea"/>
                <a:cs typeface="Arial" pitchFamily="34" charset="0"/>
              </a:rPr>
              <a:t>la persoane juridice  (cronicizarea </a:t>
            </a:r>
            <a:r>
              <a:rPr lang="ro-RO" altLang="ro-RO" sz="2000" dirty="0">
                <a:solidFill>
                  <a:schemeClr val="tx1">
                    <a:lumMod val="75000"/>
                    <a:lumOff val="25000"/>
                  </a:schemeClr>
                </a:solidFill>
                <a:latin typeface="Arial" pitchFamily="34" charset="0"/>
                <a:ea typeface="+mn-ea"/>
                <a:cs typeface="Arial" pitchFamily="34" charset="0"/>
              </a:rPr>
              <a:t>unor cazuri)</a:t>
            </a:r>
          </a:p>
        </p:txBody>
      </p:sp>
      <p:sp>
        <p:nvSpPr>
          <p:cNvPr id="56325" name="TextBox 2"/>
          <p:cNvSpPr txBox="1">
            <a:spLocks noChangeArrowheads="1"/>
          </p:cNvSpPr>
          <p:nvPr/>
        </p:nvSpPr>
        <p:spPr bwMode="auto">
          <a:xfrm>
            <a:off x="3167063" y="1196975"/>
            <a:ext cx="1333500" cy="366713"/>
          </a:xfrm>
          <a:prstGeom prst="rect">
            <a:avLst/>
          </a:prstGeom>
          <a:noFill/>
          <a:ln w="9525">
            <a:noFill/>
            <a:miter lim="800000"/>
            <a:headEnd/>
            <a:tailEnd/>
          </a:ln>
        </p:spPr>
        <p:txBody>
          <a:bodyPr>
            <a:spAutoFit/>
          </a:bodyPr>
          <a:lstStyle/>
          <a:p>
            <a:pPr latinLnBrk="1"/>
            <a:r>
              <a:rPr lang="ro-RO">
                <a:latin typeface="맑은 고딕" pitchFamily="34" charset="-127"/>
              </a:rPr>
              <a:t>3</a:t>
            </a:r>
            <a:r>
              <a:rPr lang="en-US">
                <a:latin typeface="맑은 고딕" pitchFamily="34" charset="-127"/>
              </a:rPr>
              <a:t>7</a:t>
            </a:r>
            <a:r>
              <a:rPr lang="ro-RO">
                <a:latin typeface="맑은 고딕" pitchFamily="34" charset="-127"/>
              </a:rPr>
              <a:t>,</a:t>
            </a:r>
            <a:r>
              <a:rPr lang="en-US">
                <a:latin typeface="맑은 고딕" pitchFamily="34" charset="-127"/>
              </a:rPr>
              <a:t>7</a:t>
            </a:r>
            <a:r>
              <a:rPr lang="ro-RO">
                <a:latin typeface="맑은 고딕" pitchFamily="34" charset="-127"/>
              </a:rPr>
              <a:t> mil lei</a:t>
            </a:r>
            <a:endParaRPr lang="en-GB">
              <a:latin typeface="맑은 고딕" pitchFamily="34" charset="-127"/>
            </a:endParaRPr>
          </a:p>
        </p:txBody>
      </p:sp>
      <p:sp>
        <p:nvSpPr>
          <p:cNvPr id="56326" name="TextBox 7"/>
          <p:cNvSpPr txBox="1">
            <a:spLocks noChangeArrowheads="1"/>
          </p:cNvSpPr>
          <p:nvPr/>
        </p:nvSpPr>
        <p:spPr bwMode="auto">
          <a:xfrm>
            <a:off x="1692275" y="1196975"/>
            <a:ext cx="1331913" cy="366713"/>
          </a:xfrm>
          <a:prstGeom prst="rect">
            <a:avLst/>
          </a:prstGeom>
          <a:noFill/>
          <a:ln w="9525">
            <a:noFill/>
            <a:miter lim="800000"/>
            <a:headEnd/>
            <a:tailEnd/>
          </a:ln>
        </p:spPr>
        <p:txBody>
          <a:bodyPr>
            <a:spAutoFit/>
          </a:bodyPr>
          <a:lstStyle/>
          <a:p>
            <a:pPr latinLnBrk="1"/>
            <a:r>
              <a:rPr lang="ro-RO">
                <a:latin typeface="맑은 고딕" pitchFamily="34" charset="-127"/>
              </a:rPr>
              <a:t>3</a:t>
            </a:r>
            <a:r>
              <a:rPr lang="en-US">
                <a:latin typeface="맑은 고딕" pitchFamily="34" charset="-127"/>
              </a:rPr>
              <a:t>8</a:t>
            </a:r>
            <a:r>
              <a:rPr lang="ro-RO">
                <a:latin typeface="맑은 고딕" pitchFamily="34" charset="-127"/>
              </a:rPr>
              <a:t>,3 mil lei</a:t>
            </a:r>
            <a:endParaRPr lang="en-GB">
              <a:latin typeface="맑은 고딕" pitchFamily="34" charset="-127"/>
            </a:endParaRPr>
          </a:p>
        </p:txBody>
      </p:sp>
      <p:sp>
        <p:nvSpPr>
          <p:cNvPr id="56327" name="TextBox 8"/>
          <p:cNvSpPr txBox="1">
            <a:spLocks noChangeArrowheads="1"/>
          </p:cNvSpPr>
          <p:nvPr/>
        </p:nvSpPr>
        <p:spPr bwMode="auto">
          <a:xfrm>
            <a:off x="6011863" y="1349375"/>
            <a:ext cx="1331912" cy="366713"/>
          </a:xfrm>
          <a:prstGeom prst="rect">
            <a:avLst/>
          </a:prstGeom>
          <a:noFill/>
          <a:ln w="9525">
            <a:noFill/>
            <a:miter lim="800000"/>
            <a:headEnd/>
            <a:tailEnd/>
          </a:ln>
        </p:spPr>
        <p:txBody>
          <a:bodyPr>
            <a:spAutoFit/>
          </a:bodyPr>
          <a:lstStyle/>
          <a:p>
            <a:pPr latinLnBrk="1"/>
            <a:r>
              <a:rPr lang="ro-RO">
                <a:latin typeface="맑은 고딕" pitchFamily="34" charset="-127"/>
              </a:rPr>
              <a:t>1</a:t>
            </a:r>
            <a:r>
              <a:rPr lang="en-US">
                <a:latin typeface="맑은 고딕" pitchFamily="34" charset="-127"/>
              </a:rPr>
              <a:t>4</a:t>
            </a:r>
            <a:r>
              <a:rPr lang="ro-RO">
                <a:latin typeface="맑은 고딕" pitchFamily="34" charset="-127"/>
              </a:rPr>
              <a:t>,</a:t>
            </a:r>
            <a:r>
              <a:rPr lang="en-US">
                <a:latin typeface="맑은 고딕" pitchFamily="34" charset="-127"/>
              </a:rPr>
              <a:t>4</a:t>
            </a:r>
            <a:r>
              <a:rPr lang="ro-RO">
                <a:latin typeface="맑은 고딕" pitchFamily="34" charset="-127"/>
              </a:rPr>
              <a:t> mil lei</a:t>
            </a:r>
            <a:endParaRPr lang="en-GB">
              <a:latin typeface="맑은 고딕" pitchFamily="34" charset="-127"/>
            </a:endParaRPr>
          </a:p>
        </p:txBody>
      </p:sp>
      <p:sp>
        <p:nvSpPr>
          <p:cNvPr id="56328" name="TextBox 9"/>
          <p:cNvSpPr txBox="1">
            <a:spLocks noChangeArrowheads="1"/>
          </p:cNvSpPr>
          <p:nvPr/>
        </p:nvSpPr>
        <p:spPr bwMode="auto">
          <a:xfrm>
            <a:off x="7632700" y="1349375"/>
            <a:ext cx="1331913" cy="366713"/>
          </a:xfrm>
          <a:prstGeom prst="rect">
            <a:avLst/>
          </a:prstGeom>
          <a:noFill/>
          <a:ln w="9525">
            <a:noFill/>
            <a:miter lim="800000"/>
            <a:headEnd/>
            <a:tailEnd/>
          </a:ln>
        </p:spPr>
        <p:txBody>
          <a:bodyPr>
            <a:spAutoFit/>
          </a:bodyPr>
          <a:lstStyle/>
          <a:p>
            <a:pPr latinLnBrk="1"/>
            <a:r>
              <a:rPr lang="en-US">
                <a:latin typeface="맑은 고딕" pitchFamily="34" charset="-127"/>
              </a:rPr>
              <a:t>29</a:t>
            </a:r>
            <a:r>
              <a:rPr lang="ro-RO">
                <a:latin typeface="맑은 고딕" pitchFamily="34" charset="-127"/>
              </a:rPr>
              <a:t>,</a:t>
            </a:r>
            <a:r>
              <a:rPr lang="en-US">
                <a:latin typeface="맑은 고딕" pitchFamily="34" charset="-127"/>
              </a:rPr>
              <a:t>3</a:t>
            </a:r>
            <a:r>
              <a:rPr lang="ro-RO">
                <a:latin typeface="맑은 고딕" pitchFamily="34" charset="-127"/>
              </a:rPr>
              <a:t> mil lei</a:t>
            </a:r>
            <a:endParaRPr lang="en-GB">
              <a:latin typeface="맑은 고딕" pitchFamily="34" charset="-127"/>
            </a:endParaRPr>
          </a:p>
        </p:txBody>
      </p:sp>
      <p:pic>
        <p:nvPicPr>
          <p:cNvPr id="56330" name="Picture 10"/>
          <p:cNvPicPr>
            <a:picLocks noChangeAspect="1" noChangeArrowheads="1"/>
          </p:cNvPicPr>
          <p:nvPr/>
        </p:nvPicPr>
        <p:blipFill>
          <a:blip r:embed="rId3" cstate="print"/>
          <a:srcRect/>
          <a:stretch>
            <a:fillRect/>
          </a:stretch>
        </p:blipFill>
        <p:spPr bwMode="auto">
          <a:xfrm>
            <a:off x="468313" y="1716088"/>
            <a:ext cx="3959225" cy="2874164"/>
          </a:xfrm>
          <a:prstGeom prst="rect">
            <a:avLst/>
          </a:prstGeom>
          <a:noFill/>
          <a:ln w="9525">
            <a:noFill/>
            <a:miter lim="800000"/>
            <a:headEnd/>
            <a:tailEnd/>
          </a:ln>
        </p:spPr>
      </p:pic>
      <p:pic>
        <p:nvPicPr>
          <p:cNvPr id="56331" name="Picture 11"/>
          <p:cNvPicPr>
            <a:picLocks noChangeAspect="1" noChangeArrowheads="1"/>
          </p:cNvPicPr>
          <p:nvPr/>
        </p:nvPicPr>
        <p:blipFill>
          <a:blip r:embed="rId4" cstate="print"/>
          <a:srcRect/>
          <a:stretch>
            <a:fillRect/>
          </a:stretch>
        </p:blipFill>
        <p:spPr bwMode="auto">
          <a:xfrm>
            <a:off x="4932363" y="1716088"/>
            <a:ext cx="3816350" cy="3026564"/>
          </a:xfrm>
          <a:prstGeom prst="rect">
            <a:avLst/>
          </a:prstGeom>
          <a:noFill/>
          <a:ln w="9525">
            <a:noFill/>
            <a:miter lim="800000"/>
            <a:headEnd/>
            <a:tailEnd/>
          </a:ln>
        </p:spPr>
      </p:pic>
    </p:spTree>
    <p:extLst>
      <p:ext uri="{BB962C8B-B14F-4D97-AF65-F5344CB8AC3E}">
        <p14:creationId xmlns:p14="http://schemas.microsoft.com/office/powerpoint/2010/main" xmlns="" val="29775510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Title 3"/>
          <p:cNvSpPr>
            <a:spLocks noGrp="1"/>
          </p:cNvSpPr>
          <p:nvPr>
            <p:ph type="title"/>
          </p:nvPr>
        </p:nvSpPr>
        <p:spPr bwMode="auto">
          <a:xfrm>
            <a:off x="0" y="17463"/>
            <a:ext cx="9144000" cy="1068387"/>
          </a:xfrm>
          <a:noFill/>
          <a:ln>
            <a:miter lim="800000"/>
            <a:headEnd/>
            <a:tailEnd/>
          </a:ln>
        </p:spPr>
        <p:txBody>
          <a:bodyPr vert="horz" wrap="square" lIns="91440" tIns="45720" rIns="91440" bIns="45720" numCol="1" anchorCtr="0" compatLnSpc="1">
            <a:prstTxWarp prst="textNoShape">
              <a:avLst/>
            </a:prstTxWarp>
          </a:bodyPr>
          <a:lstStyle/>
          <a:p>
            <a:r>
              <a:rPr lang="ro-RO" altLang="ro-RO" sz="3600" smtClean="0">
                <a:solidFill>
                  <a:srgbClr val="C00000"/>
                </a:solidFill>
                <a:latin typeface="Arial" charset="0"/>
                <a:ea typeface="맑은 고딕" pitchFamily="34" charset="-127"/>
                <a:cs typeface="Arial" charset="0"/>
              </a:rPr>
              <a:t>Activități de executare silită</a:t>
            </a:r>
            <a:endParaRPr lang="ko-KR" altLang="en-US" sz="3600" smtClean="0">
              <a:solidFill>
                <a:srgbClr val="C00000"/>
              </a:solidFill>
              <a:latin typeface="Arial" charset="0"/>
              <a:cs typeface="Arial" charset="0"/>
            </a:endParaRPr>
          </a:p>
        </p:txBody>
      </p:sp>
      <p:pic>
        <p:nvPicPr>
          <p:cNvPr id="58373" name="Picture 5"/>
          <p:cNvPicPr>
            <a:picLocks noChangeAspect="1" noChangeArrowheads="1"/>
          </p:cNvPicPr>
          <p:nvPr/>
        </p:nvPicPr>
        <p:blipFill>
          <a:blip r:embed="rId3" cstate="print"/>
          <a:srcRect/>
          <a:stretch>
            <a:fillRect/>
          </a:stretch>
        </p:blipFill>
        <p:spPr bwMode="auto">
          <a:xfrm>
            <a:off x="1331913" y="1412875"/>
            <a:ext cx="6840537" cy="1819275"/>
          </a:xfrm>
          <a:prstGeom prst="rect">
            <a:avLst/>
          </a:prstGeom>
          <a:noFill/>
          <a:ln w="9525">
            <a:noFill/>
            <a:miter lim="800000"/>
            <a:headEnd/>
            <a:tailEnd/>
          </a:ln>
        </p:spPr>
      </p:pic>
      <p:pic>
        <p:nvPicPr>
          <p:cNvPr id="58374" name="Picture 6"/>
          <p:cNvPicPr>
            <a:picLocks noChangeAspect="1" noChangeArrowheads="1"/>
          </p:cNvPicPr>
          <p:nvPr/>
        </p:nvPicPr>
        <p:blipFill>
          <a:blip r:embed="rId4" cstate="print"/>
          <a:srcRect/>
          <a:stretch>
            <a:fillRect/>
          </a:stretch>
        </p:blipFill>
        <p:spPr bwMode="auto">
          <a:xfrm>
            <a:off x="1331913" y="3573463"/>
            <a:ext cx="6769100" cy="2266950"/>
          </a:xfrm>
          <a:prstGeom prst="rect">
            <a:avLst/>
          </a:prstGeom>
          <a:noFill/>
          <a:ln w="9525">
            <a:noFill/>
            <a:miter lim="800000"/>
            <a:headEnd/>
            <a:tailEnd/>
          </a:ln>
        </p:spPr>
      </p:pic>
    </p:spTree>
    <p:extLst>
      <p:ext uri="{BB962C8B-B14F-4D97-AF65-F5344CB8AC3E}">
        <p14:creationId xmlns:p14="http://schemas.microsoft.com/office/powerpoint/2010/main" xmlns="" val="24868403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Title 3"/>
          <p:cNvSpPr>
            <a:spLocks noGrp="1"/>
          </p:cNvSpPr>
          <p:nvPr>
            <p:ph type="title"/>
          </p:nvPr>
        </p:nvSpPr>
        <p:spPr bwMode="auto">
          <a:xfrm>
            <a:off x="0" y="17463"/>
            <a:ext cx="9144000" cy="1068387"/>
          </a:xfrm>
          <a:noFill/>
          <a:ln>
            <a:miter lim="800000"/>
            <a:headEnd/>
            <a:tailEnd/>
          </a:ln>
        </p:spPr>
        <p:txBody>
          <a:bodyPr vert="horz" wrap="square" lIns="91440" tIns="45720" rIns="91440" bIns="45720" numCol="1" anchorCtr="0" compatLnSpc="1">
            <a:prstTxWarp prst="textNoShape">
              <a:avLst/>
            </a:prstTxWarp>
          </a:bodyPr>
          <a:lstStyle/>
          <a:p>
            <a:r>
              <a:rPr lang="ro-RO" altLang="ro-RO" sz="3600" smtClean="0">
                <a:solidFill>
                  <a:srgbClr val="C00000"/>
                </a:solidFill>
                <a:latin typeface="Arial" charset="0"/>
                <a:ea typeface="맑은 고딕" pitchFamily="34" charset="-127"/>
                <a:cs typeface="Arial" charset="0"/>
              </a:rPr>
              <a:t>Facilităţi fiscale pentru investitori</a:t>
            </a:r>
            <a:endParaRPr lang="ko-KR" altLang="en-US" sz="3600" smtClean="0">
              <a:solidFill>
                <a:srgbClr val="C00000"/>
              </a:solidFill>
              <a:latin typeface="Arial" charset="0"/>
              <a:cs typeface="Arial" charset="0"/>
            </a:endParaRPr>
          </a:p>
        </p:txBody>
      </p:sp>
      <p:sp>
        <p:nvSpPr>
          <p:cNvPr id="2" name="Rectangle 1"/>
          <p:cNvSpPr/>
          <p:nvPr/>
        </p:nvSpPr>
        <p:spPr>
          <a:xfrm>
            <a:off x="0" y="1341438"/>
            <a:ext cx="8964613" cy="4308872"/>
          </a:xfrm>
          <a:prstGeom prst="rect">
            <a:avLst/>
          </a:prstGeom>
        </p:spPr>
        <p:txBody>
          <a:bodyPr>
            <a:spAutoFit/>
          </a:bodyPr>
          <a:lstStyle/>
          <a:p>
            <a:pPr lvl="1" latinLnBrk="1"/>
            <a:r>
              <a:rPr lang="ro-RO" altLang="ro-RO" sz="2000" b="1" dirty="0"/>
              <a:t>Schema locală pentru stimularea investiţiilor majore (2013 - </a:t>
            </a:r>
            <a:r>
              <a:rPr lang="ro-RO" altLang="ro-RO" sz="2000" b="1" dirty="0" smtClean="0"/>
              <a:t>2020):</a:t>
            </a:r>
            <a:endParaRPr lang="ro-RO" altLang="ro-RO" sz="2000" b="1" dirty="0"/>
          </a:p>
          <a:p>
            <a:pPr lvl="1" latinLnBrk="1"/>
            <a:endParaRPr lang="ro-RO" altLang="ro-RO" dirty="0">
              <a:latin typeface="Times New Roman" pitchFamily="18" charset="0"/>
              <a:cs typeface="Times New Roman" pitchFamily="18" charset="0"/>
            </a:endParaRPr>
          </a:p>
          <a:p>
            <a:pPr lvl="3" indent="-285750" latinLnBrk="1">
              <a:buFont typeface="Arial" charset="0"/>
              <a:buChar char="•"/>
            </a:pPr>
            <a:r>
              <a:rPr lang="en-US" altLang="ro-RO" sz="2000" dirty="0"/>
              <a:t> </a:t>
            </a:r>
            <a:r>
              <a:rPr lang="ro-RO" altLang="ro-RO" sz="2000" dirty="0"/>
              <a:t>beneficiari </a:t>
            </a:r>
            <a:r>
              <a:rPr lang="ro-RO" altLang="ro-RO" sz="2000" dirty="0" smtClean="0"/>
              <a:t>noi 2017: </a:t>
            </a:r>
            <a:r>
              <a:rPr lang="ro-RO" altLang="ro-RO" sz="2000" dirty="0"/>
              <a:t>	</a:t>
            </a:r>
            <a:r>
              <a:rPr lang="ro-RO" altLang="ro-RO" sz="2000" dirty="0" smtClean="0"/>
              <a:t>7 </a:t>
            </a:r>
            <a:r>
              <a:rPr lang="ro-RO" altLang="ro-RO" sz="2000" dirty="0"/>
              <a:t>agenţi </a:t>
            </a:r>
            <a:r>
              <a:rPr lang="ro-RO" altLang="ro-RO" sz="2000" dirty="0" smtClean="0"/>
              <a:t>economici</a:t>
            </a:r>
          </a:p>
          <a:p>
            <a:pPr lvl="3" indent="-285750" latinLnBrk="1">
              <a:buFont typeface="Arial" charset="0"/>
              <a:buChar char="•"/>
            </a:pPr>
            <a:endParaRPr lang="ro-RO" altLang="ro-RO" dirty="0">
              <a:latin typeface="Times New Roman" pitchFamily="18" charset="0"/>
              <a:cs typeface="Times New Roman" pitchFamily="18" charset="0"/>
            </a:endParaRPr>
          </a:p>
          <a:p>
            <a:pPr lvl="3" indent="-285750" latinLnBrk="1">
              <a:buFont typeface="Arial" charset="0"/>
              <a:buChar char="•"/>
            </a:pPr>
            <a:r>
              <a:rPr lang="ro-RO" altLang="ro-RO" sz="2000" dirty="0"/>
              <a:t>facilităţi fiscale </a:t>
            </a:r>
            <a:r>
              <a:rPr lang="ro-RO" altLang="ro-RO" sz="2000" dirty="0" smtClean="0"/>
              <a:t>acordate de cand functioneaza schema :  peste 11.000.000</a:t>
            </a:r>
            <a:r>
              <a:rPr lang="ro-RO" altLang="ro-RO" sz="2000" dirty="0"/>
              <a:t>	</a:t>
            </a:r>
            <a:r>
              <a:rPr lang="ro-RO" altLang="ro-RO" sz="2000" dirty="0" smtClean="0"/>
              <a:t>lei</a:t>
            </a:r>
            <a:endParaRPr lang="ro-RO" altLang="ro-RO" sz="2000" dirty="0"/>
          </a:p>
          <a:p>
            <a:pPr lvl="1" latinLnBrk="1"/>
            <a:endParaRPr lang="ro-RO" altLang="ro-RO" sz="2000" dirty="0" smtClean="0"/>
          </a:p>
          <a:p>
            <a:pPr lvl="1" latinLnBrk="1"/>
            <a:r>
              <a:rPr lang="ro-RO" altLang="ro-RO" sz="2000" dirty="0" smtClean="0"/>
              <a:t>Facilităţi </a:t>
            </a:r>
            <a:r>
              <a:rPr lang="ro-RO" altLang="ro-RO" sz="2000" dirty="0"/>
              <a:t>fiscale pentru investiţiile realizate în parcul industrial:</a:t>
            </a:r>
          </a:p>
          <a:p>
            <a:pPr lvl="1" latinLnBrk="1"/>
            <a:endParaRPr lang="ro-RO" altLang="ro-RO" dirty="0">
              <a:latin typeface="Times New Roman" pitchFamily="18" charset="0"/>
              <a:cs typeface="Times New Roman" pitchFamily="18" charset="0"/>
            </a:endParaRPr>
          </a:p>
          <a:p>
            <a:pPr lvl="3" indent="-285750" latinLnBrk="1">
              <a:buFont typeface="Arial" charset="0"/>
              <a:buChar char="•"/>
            </a:pPr>
            <a:r>
              <a:rPr lang="ro-RO" altLang="ro-RO" sz="2000" dirty="0"/>
              <a:t>beneficiari</a:t>
            </a:r>
            <a:r>
              <a:rPr lang="en-US" altLang="ro-RO" sz="2000" dirty="0"/>
              <a:t> </a:t>
            </a:r>
            <a:r>
              <a:rPr lang="en-US" altLang="ro-RO" sz="2000" dirty="0" smtClean="0"/>
              <a:t>201</a:t>
            </a:r>
            <a:r>
              <a:rPr lang="ro-RO" altLang="ro-RO" sz="2000" dirty="0" smtClean="0"/>
              <a:t>7: </a:t>
            </a:r>
            <a:r>
              <a:rPr lang="ro-RO" altLang="ro-RO" sz="2000" dirty="0"/>
              <a:t>		</a:t>
            </a:r>
            <a:r>
              <a:rPr lang="en-US" altLang="ro-RO" sz="2000" dirty="0" smtClean="0"/>
              <a:t>2</a:t>
            </a:r>
            <a:r>
              <a:rPr lang="ro-RO" altLang="ro-RO" sz="2000" dirty="0" smtClean="0"/>
              <a:t>9 </a:t>
            </a:r>
            <a:r>
              <a:rPr lang="en-US" altLang="ro-RO" sz="2000" dirty="0" smtClean="0"/>
              <a:t>(</a:t>
            </a:r>
            <a:r>
              <a:rPr lang="ro-RO" altLang="ro-RO" sz="2000" dirty="0" smtClean="0"/>
              <a:t>2</a:t>
            </a:r>
            <a:r>
              <a:rPr lang="en-US" altLang="ro-RO" sz="2000" dirty="0" smtClean="0"/>
              <a:t>9 </a:t>
            </a:r>
            <a:r>
              <a:rPr lang="ro-RO" altLang="ro-RO" sz="2000" dirty="0"/>
              <a:t>scutiri clădiri</a:t>
            </a:r>
            <a:r>
              <a:rPr lang="en-US" altLang="ro-RO" sz="2000" dirty="0"/>
              <a:t> </a:t>
            </a:r>
            <a:r>
              <a:rPr lang="en-US" altLang="ro-RO" sz="2000" dirty="0" err="1"/>
              <a:t>si</a:t>
            </a:r>
            <a:r>
              <a:rPr lang="en-US" altLang="ro-RO" sz="2000" dirty="0"/>
              <a:t> </a:t>
            </a:r>
            <a:r>
              <a:rPr lang="en-US" altLang="ro-RO" sz="2000" dirty="0" smtClean="0"/>
              <a:t>1</a:t>
            </a:r>
            <a:r>
              <a:rPr lang="ro-RO" altLang="ro-RO" sz="2000" dirty="0" smtClean="0"/>
              <a:t>4</a:t>
            </a:r>
            <a:r>
              <a:rPr lang="en-US" altLang="ro-RO" sz="2000" dirty="0" smtClean="0"/>
              <a:t> </a:t>
            </a:r>
            <a:r>
              <a:rPr lang="en-US" altLang="ro-RO" sz="2000" dirty="0" err="1"/>
              <a:t>teren</a:t>
            </a:r>
            <a:r>
              <a:rPr lang="en-US" altLang="ro-RO" sz="2000" dirty="0"/>
              <a:t>)</a:t>
            </a:r>
            <a:endParaRPr lang="ro-RO" altLang="ro-RO" sz="2000" dirty="0"/>
          </a:p>
          <a:p>
            <a:pPr lvl="3" indent="-285750" latinLnBrk="1">
              <a:buFont typeface="Arial" charset="0"/>
              <a:buChar char="•"/>
            </a:pPr>
            <a:endParaRPr lang="ro-RO" altLang="ro-RO" sz="2000" dirty="0"/>
          </a:p>
          <a:p>
            <a:pPr lvl="3" indent="-285750" latinLnBrk="1">
              <a:buFont typeface="Arial" charset="0"/>
              <a:buChar char="•"/>
            </a:pPr>
            <a:r>
              <a:rPr lang="ro-RO" altLang="ro-RO" sz="2000" dirty="0"/>
              <a:t>facilităţi fiscale acordate: 	</a:t>
            </a:r>
            <a:r>
              <a:rPr lang="ro-RO" altLang="ro-RO" sz="2000" dirty="0" smtClean="0"/>
              <a:t>3.755.992 lei</a:t>
            </a:r>
            <a:endParaRPr lang="ro-RO" altLang="ro-RO" sz="2000" dirty="0"/>
          </a:p>
          <a:p>
            <a:pPr lvl="3" indent="-285750" latinLnBrk="1">
              <a:buFont typeface="Arial" charset="0"/>
              <a:buChar char="•"/>
            </a:pPr>
            <a:endParaRPr lang="ro-RO" altLang="ro-RO" sz="2000" dirty="0"/>
          </a:p>
          <a:p>
            <a:pPr lvl="3" indent="-285750" latinLnBrk="1">
              <a:buFont typeface="Arial" charset="0"/>
              <a:buChar char="•"/>
            </a:pPr>
            <a:r>
              <a:rPr lang="ro-RO" altLang="ro-RO" sz="2000" dirty="0"/>
              <a:t>valoarea </a:t>
            </a:r>
            <a:r>
              <a:rPr lang="en-US" altLang="ro-RO" sz="2000" dirty="0" err="1"/>
              <a:t>construc</a:t>
            </a:r>
            <a:r>
              <a:rPr lang="ro-RO" altLang="ro-RO" sz="2000" dirty="0"/>
              <a:t>ț</a:t>
            </a:r>
            <a:r>
              <a:rPr lang="en-US" altLang="ro-RO" sz="2000" dirty="0" err="1"/>
              <a:t>iilor</a:t>
            </a:r>
            <a:r>
              <a:rPr lang="ro-RO" altLang="ro-RO" sz="2000" dirty="0"/>
              <a:t>: 	</a:t>
            </a:r>
            <a:r>
              <a:rPr lang="ro-RO" altLang="ro-RO" sz="2000" dirty="0" smtClean="0"/>
              <a:t>348.553.405 lei</a:t>
            </a:r>
            <a:endParaRPr lang="ro-RO" altLang="ro-RO" sz="2000" dirty="0"/>
          </a:p>
        </p:txBody>
      </p:sp>
    </p:spTree>
    <p:extLst>
      <p:ext uri="{BB962C8B-B14F-4D97-AF65-F5344CB8AC3E}">
        <p14:creationId xmlns:p14="http://schemas.microsoft.com/office/powerpoint/2010/main" xmlns="" val="31824469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ro-RO" altLang="ro-RO" sz="3600" dirty="0" smtClean="0">
                <a:solidFill>
                  <a:srgbClr val="C00000"/>
                </a:solidFill>
              </a:rPr>
              <a:t>Statistică documente intrate 2017</a:t>
            </a:r>
            <a:endParaRPr lang="ko-KR" altLang="en-US" sz="3600" dirty="0">
              <a:solidFill>
                <a:srgbClr val="C00000"/>
              </a:solidFill>
            </a:endParaRPr>
          </a:p>
        </p:txBody>
      </p:sp>
      <p:graphicFrame>
        <p:nvGraphicFramePr>
          <p:cNvPr id="6" name="Chart 5"/>
          <p:cNvGraphicFramePr>
            <a:graphicFrameLocks/>
          </p:cNvGraphicFramePr>
          <p:nvPr>
            <p:extLst>
              <p:ext uri="{D42A27DB-BD31-4B8C-83A1-F6EECF244321}">
                <p14:modId xmlns:p14="http://schemas.microsoft.com/office/powerpoint/2010/main" xmlns="" val="3070049011"/>
              </p:ext>
            </p:extLst>
          </p:nvPr>
        </p:nvGraphicFramePr>
        <p:xfrm>
          <a:off x="107504" y="1268760"/>
          <a:ext cx="8928992" cy="504056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xmlns="" val="39512575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Title 3"/>
          <p:cNvSpPr>
            <a:spLocks noGrp="1"/>
          </p:cNvSpPr>
          <p:nvPr>
            <p:ph type="title"/>
          </p:nvPr>
        </p:nvSpPr>
        <p:spPr bwMode="auto">
          <a:xfrm>
            <a:off x="0" y="17463"/>
            <a:ext cx="9144000" cy="1068387"/>
          </a:xfrm>
          <a:noFill/>
          <a:ln>
            <a:miter lim="800000"/>
            <a:headEnd/>
            <a:tailEnd/>
          </a:ln>
        </p:spPr>
        <p:txBody>
          <a:bodyPr vert="horz" wrap="square" lIns="91440" tIns="45720" rIns="91440" bIns="45720" numCol="1" anchorCtr="0" compatLnSpc="1">
            <a:prstTxWarp prst="textNoShape">
              <a:avLst/>
            </a:prstTxWarp>
          </a:bodyPr>
          <a:lstStyle/>
          <a:p>
            <a:r>
              <a:rPr lang="ro-RO" altLang="ro-RO" sz="3600" smtClean="0">
                <a:solidFill>
                  <a:srgbClr val="C00000"/>
                </a:solidFill>
                <a:latin typeface="Arial" charset="0"/>
                <a:ea typeface="맑은 고딕" pitchFamily="34" charset="-127"/>
                <a:cs typeface="Arial" charset="0"/>
              </a:rPr>
              <a:t>Activitatea DE”201</a:t>
            </a:r>
            <a:r>
              <a:rPr lang="en-US" altLang="ro-RO" sz="3600" smtClean="0">
                <a:solidFill>
                  <a:srgbClr val="C00000"/>
                </a:solidFill>
                <a:latin typeface="Arial" charset="0"/>
                <a:ea typeface="맑은 고딕" pitchFamily="34" charset="-127"/>
                <a:cs typeface="Arial" charset="0"/>
              </a:rPr>
              <a:t>7</a:t>
            </a:r>
            <a:r>
              <a:rPr lang="ro-RO" altLang="ro-RO" sz="3600" smtClean="0">
                <a:solidFill>
                  <a:srgbClr val="C00000"/>
                </a:solidFill>
                <a:latin typeface="Arial" charset="0"/>
                <a:ea typeface="맑은 고딕" pitchFamily="34" charset="-127"/>
                <a:cs typeface="Arial" charset="0"/>
              </a:rPr>
              <a:t> în cifre</a:t>
            </a:r>
            <a:endParaRPr lang="ko-KR" altLang="en-US" sz="3600" smtClean="0">
              <a:solidFill>
                <a:srgbClr val="C00000"/>
              </a:solidFill>
              <a:latin typeface="Arial" charset="0"/>
              <a:cs typeface="Arial" charset="0"/>
            </a:endParaRPr>
          </a:p>
        </p:txBody>
      </p:sp>
      <p:sp>
        <p:nvSpPr>
          <p:cNvPr id="5" name="Rectangle 4"/>
          <p:cNvSpPr/>
          <p:nvPr/>
        </p:nvSpPr>
        <p:spPr>
          <a:xfrm>
            <a:off x="230188" y="1268413"/>
            <a:ext cx="8712200" cy="3811300"/>
          </a:xfrm>
          <a:prstGeom prst="rect">
            <a:avLst/>
          </a:prstGeom>
        </p:spPr>
        <p:txBody>
          <a:bodyPr>
            <a:spAutoFit/>
          </a:bodyPr>
          <a:lstStyle/>
          <a:p>
            <a:pPr lvl="0"/>
            <a:r>
              <a:rPr lang="ro-RO" altLang="ro-RO" sz="2000" dirty="0">
                <a:solidFill>
                  <a:srgbClr val="404040"/>
                </a:solidFill>
              </a:rPr>
              <a:t> </a:t>
            </a:r>
            <a:r>
              <a:rPr lang="ro-RO" sz="2000" dirty="0"/>
              <a:t>chitanțe încasări în numerar:	      </a:t>
            </a:r>
            <a:r>
              <a:rPr lang="ro-RO" sz="2000" dirty="0" smtClean="0"/>
              <a:t>        220.626 </a:t>
            </a:r>
            <a:r>
              <a:rPr lang="ro-RO" sz="2000" dirty="0"/>
              <a:t>(104.775 clienți)</a:t>
            </a:r>
          </a:p>
          <a:p>
            <a:pPr lvl="0"/>
            <a:r>
              <a:rPr lang="ro-RO" sz="2000" dirty="0"/>
              <a:t> chitanțe încasări prin POS:	        </a:t>
            </a:r>
            <a:r>
              <a:rPr lang="ro-RO" sz="2000" dirty="0" smtClean="0"/>
              <a:t>        </a:t>
            </a:r>
            <a:r>
              <a:rPr lang="ro-RO" sz="2000" dirty="0"/>
              <a:t>21.365 (14.308 clienți)</a:t>
            </a:r>
          </a:p>
          <a:p>
            <a:pPr lvl="0"/>
            <a:r>
              <a:rPr lang="ro-RO" sz="2000" dirty="0"/>
              <a:t> facturi emise:			        </a:t>
            </a:r>
            <a:r>
              <a:rPr lang="ro-RO" sz="2000" dirty="0" smtClean="0"/>
              <a:t>        </a:t>
            </a:r>
            <a:r>
              <a:rPr lang="ro-RO" sz="2000" dirty="0"/>
              <a:t>24.920</a:t>
            </a:r>
          </a:p>
          <a:p>
            <a:pPr lvl="0"/>
            <a:r>
              <a:rPr lang="ro-RO" sz="2000" dirty="0"/>
              <a:t>operatiuni descarcare venituri	       </a:t>
            </a:r>
            <a:r>
              <a:rPr lang="ro-RO" sz="2000" dirty="0" smtClean="0"/>
              <a:t>         </a:t>
            </a:r>
            <a:r>
              <a:rPr lang="ro-RO" sz="2000" dirty="0"/>
              <a:t>26.354</a:t>
            </a:r>
          </a:p>
          <a:p>
            <a:pPr lvl="0"/>
            <a:r>
              <a:rPr lang="ro-RO" sz="2000" dirty="0"/>
              <a:t>somații:				        </a:t>
            </a:r>
            <a:r>
              <a:rPr lang="ro-RO" sz="2000" dirty="0" smtClean="0"/>
              <a:t>        </a:t>
            </a:r>
            <a:r>
              <a:rPr lang="ro-RO" sz="2000" dirty="0"/>
              <a:t>39.161</a:t>
            </a:r>
          </a:p>
          <a:p>
            <a:pPr lvl="0"/>
            <a:r>
              <a:rPr lang="ro-RO" sz="2000" dirty="0"/>
              <a:t>popriri:				           </a:t>
            </a:r>
            <a:r>
              <a:rPr lang="ro-RO" sz="2000" dirty="0" smtClean="0"/>
              <a:t>       8.997</a:t>
            </a:r>
            <a:endParaRPr lang="ro-RO" sz="2000" dirty="0"/>
          </a:p>
          <a:p>
            <a:pPr lvl="0"/>
            <a:r>
              <a:rPr lang="ro-RO" sz="2000" dirty="0"/>
              <a:t> rectificări de buget:			     </a:t>
            </a:r>
            <a:r>
              <a:rPr lang="ro-RO" sz="2000" dirty="0" smtClean="0"/>
              <a:t>      </a:t>
            </a:r>
            <a:r>
              <a:rPr lang="ro-RO" sz="2000" dirty="0"/>
              <a:t>16</a:t>
            </a:r>
          </a:p>
          <a:p>
            <a:pPr lvl="0"/>
            <a:r>
              <a:rPr lang="en-GB" sz="2000" dirty="0"/>
              <a:t> </a:t>
            </a:r>
            <a:r>
              <a:rPr lang="ro-RO" sz="2000" dirty="0"/>
              <a:t>facturi primite:			         </a:t>
            </a:r>
            <a:r>
              <a:rPr lang="ro-RO" sz="2000" dirty="0" smtClean="0"/>
              <a:t>         </a:t>
            </a:r>
            <a:r>
              <a:rPr lang="ro-RO" sz="2000" dirty="0"/>
              <a:t>4.868</a:t>
            </a:r>
          </a:p>
          <a:p>
            <a:pPr lvl="0"/>
            <a:r>
              <a:rPr lang="en-GB" sz="2000" dirty="0"/>
              <a:t> </a:t>
            </a:r>
            <a:r>
              <a:rPr lang="ro-RO" sz="2000" dirty="0"/>
              <a:t>ordonanțări:				      </a:t>
            </a:r>
            <a:r>
              <a:rPr lang="ro-RO" sz="2000" dirty="0" smtClean="0"/>
              <a:t>14.643</a:t>
            </a:r>
            <a:endParaRPr lang="ro-RO" sz="2000" dirty="0"/>
          </a:p>
          <a:p>
            <a:pPr lvl="0"/>
            <a:r>
              <a:rPr lang="ro-RO" sz="2000" dirty="0"/>
              <a:t> ordine de plată:			   </a:t>
            </a:r>
            <a:r>
              <a:rPr lang="ro-RO" sz="2000" dirty="0" smtClean="0"/>
              <a:t>   </a:t>
            </a:r>
            <a:r>
              <a:rPr lang="ro-RO" sz="2000" dirty="0"/>
              <a:t>13.793</a:t>
            </a:r>
          </a:p>
          <a:p>
            <a:pPr lvl="0"/>
            <a:r>
              <a:rPr lang="ro-RO" sz="2000" dirty="0"/>
              <a:t> operațiuni în evidența patrimoniului:	</a:t>
            </a:r>
            <a:r>
              <a:rPr lang="ro-RO" sz="2000" dirty="0" smtClean="0"/>
              <a:t>        7.499</a:t>
            </a:r>
            <a:endParaRPr lang="ro-RO" sz="2000" dirty="0"/>
          </a:p>
          <a:p>
            <a:pPr latinLnBrk="1">
              <a:spcBef>
                <a:spcPts val="200"/>
              </a:spcBef>
              <a:spcAft>
                <a:spcPts val="200"/>
              </a:spcAft>
              <a:buFontTx/>
              <a:buChar char="•"/>
            </a:pPr>
            <a:endParaRPr lang="ro-RO" altLang="ro-RO" sz="2000" dirty="0"/>
          </a:p>
        </p:txBody>
      </p:sp>
    </p:spTree>
    <p:extLst>
      <p:ext uri="{BB962C8B-B14F-4D97-AF65-F5344CB8AC3E}">
        <p14:creationId xmlns:p14="http://schemas.microsoft.com/office/powerpoint/2010/main" xmlns="" val="900347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ro-RO" altLang="ro-RO" sz="3600" dirty="0" smtClean="0">
                <a:solidFill>
                  <a:srgbClr val="C00000"/>
                </a:solidFill>
              </a:rPr>
              <a:t>Obiective pentru anul 2018</a:t>
            </a:r>
            <a:endParaRPr lang="ko-KR" altLang="en-US" sz="3600" dirty="0">
              <a:solidFill>
                <a:srgbClr val="C00000"/>
              </a:solidFill>
            </a:endParaRPr>
          </a:p>
        </p:txBody>
      </p:sp>
      <p:sp>
        <p:nvSpPr>
          <p:cNvPr id="5" name="Rectangle 4"/>
          <p:cNvSpPr/>
          <p:nvPr/>
        </p:nvSpPr>
        <p:spPr>
          <a:xfrm>
            <a:off x="229816" y="1268760"/>
            <a:ext cx="8806680" cy="4401205"/>
          </a:xfrm>
          <a:prstGeom prst="rect">
            <a:avLst/>
          </a:prstGeom>
        </p:spPr>
        <p:txBody>
          <a:bodyPr wrap="square">
            <a:spAutoFit/>
          </a:bodyPr>
          <a:lstStyle/>
          <a:p>
            <a:pPr>
              <a:spcBef>
                <a:spcPct val="0"/>
              </a:spcBef>
              <a:buFontTx/>
              <a:buChar char="•"/>
            </a:pPr>
            <a:r>
              <a:rPr lang="ro-RO" altLang="ro-RO" sz="2000" dirty="0">
                <a:latin typeface="Arial" pitchFamily="34" charset="0"/>
                <a:cs typeface="Arial" pitchFamily="34" charset="0"/>
              </a:rPr>
              <a:t> imbunătățirea relației cu </a:t>
            </a:r>
            <a:r>
              <a:rPr lang="ro-RO" altLang="ro-RO" sz="2000" dirty="0" smtClean="0">
                <a:latin typeface="Arial" pitchFamily="34" charset="0"/>
                <a:cs typeface="Arial" pitchFamily="34" charset="0"/>
              </a:rPr>
              <a:t>contribuabilii</a:t>
            </a:r>
          </a:p>
          <a:p>
            <a:pPr lvl="1">
              <a:spcBef>
                <a:spcPct val="0"/>
              </a:spcBef>
              <a:buFontTx/>
              <a:buChar char="•"/>
            </a:pPr>
            <a:r>
              <a:rPr lang="ro-RO" altLang="ro-RO" sz="2000" dirty="0" smtClean="0">
                <a:latin typeface="Arial" pitchFamily="34" charset="0"/>
                <a:cs typeface="Arial" pitchFamily="34" charset="0"/>
              </a:rPr>
              <a:t> suplimentarea personalului din ghișee în anumite intervale orare</a:t>
            </a:r>
          </a:p>
          <a:p>
            <a:pPr lvl="1">
              <a:spcBef>
                <a:spcPct val="0"/>
              </a:spcBef>
              <a:buFontTx/>
              <a:buChar char="•"/>
            </a:pPr>
            <a:r>
              <a:rPr lang="ro-RO" altLang="ro-RO" sz="2000" dirty="0" smtClean="0">
                <a:latin typeface="Arial" pitchFamily="34" charset="0"/>
                <a:cs typeface="Arial" pitchFamily="34" charset="0"/>
              </a:rPr>
              <a:t> implementarea unui automat (ATM) de plăți easy/self-pay</a:t>
            </a:r>
          </a:p>
          <a:p>
            <a:pPr lvl="1">
              <a:spcBef>
                <a:spcPct val="0"/>
              </a:spcBef>
              <a:buFontTx/>
              <a:buChar char="•"/>
            </a:pPr>
            <a:r>
              <a:rPr lang="ro-RO" altLang="ro-RO" sz="2000" dirty="0">
                <a:latin typeface="Arial" pitchFamily="34" charset="0"/>
                <a:cs typeface="Arial" pitchFamily="34" charset="0"/>
              </a:rPr>
              <a:t> </a:t>
            </a:r>
            <a:r>
              <a:rPr lang="ro-RO" altLang="ro-RO" sz="2000" dirty="0" smtClean="0">
                <a:latin typeface="Arial" pitchFamily="34" charset="0"/>
                <a:cs typeface="Arial" pitchFamily="34" charset="0"/>
              </a:rPr>
              <a:t>implementarea unui sistem de coduri de bare pe facturi și documente  cu informații de plată</a:t>
            </a:r>
          </a:p>
          <a:p>
            <a:pPr lvl="1">
              <a:spcBef>
                <a:spcPct val="0"/>
              </a:spcBef>
              <a:buFontTx/>
              <a:buChar char="•"/>
            </a:pPr>
            <a:r>
              <a:rPr lang="ro-RO" altLang="ro-RO" sz="2000" dirty="0" smtClean="0">
                <a:latin typeface="Arial" pitchFamily="34" charset="0"/>
                <a:cs typeface="Arial" pitchFamily="34" charset="0"/>
              </a:rPr>
              <a:t> promovarea mijloacelor </a:t>
            </a:r>
            <a:r>
              <a:rPr lang="ro-RO" altLang="ro-RO" sz="2000" dirty="0">
                <a:latin typeface="Arial" pitchFamily="34" charset="0"/>
                <a:cs typeface="Arial" pitchFamily="34" charset="0"/>
              </a:rPr>
              <a:t>de plată </a:t>
            </a:r>
            <a:r>
              <a:rPr lang="ro-RO" altLang="ro-RO" sz="2000" dirty="0" smtClean="0">
                <a:latin typeface="Arial" pitchFamily="34" charset="0"/>
                <a:cs typeface="Arial" pitchFamily="34" charset="0"/>
              </a:rPr>
              <a:t>online (Campanie pentru plata online)</a:t>
            </a:r>
          </a:p>
          <a:p>
            <a:pPr>
              <a:spcBef>
                <a:spcPct val="0"/>
              </a:spcBef>
              <a:buFontTx/>
              <a:buChar char="•"/>
            </a:pPr>
            <a:r>
              <a:rPr lang="ro-RO" sz="2000" dirty="0">
                <a:latin typeface="Arial" pitchFamily="34" charset="0"/>
                <a:cs typeface="Arial" pitchFamily="34" charset="0"/>
              </a:rPr>
              <a:t> </a:t>
            </a:r>
            <a:r>
              <a:rPr lang="ro-RO" sz="2000" dirty="0" smtClean="0">
                <a:latin typeface="Arial" pitchFamily="34" charset="0"/>
                <a:cs typeface="Arial" pitchFamily="34" charset="0"/>
              </a:rPr>
              <a:t>acțiuni </a:t>
            </a:r>
            <a:r>
              <a:rPr lang="ro-RO" sz="2000" dirty="0">
                <a:latin typeface="Arial" pitchFamily="34" charset="0"/>
                <a:cs typeface="Arial" pitchFamily="34" charset="0"/>
              </a:rPr>
              <a:t>concentrate în cazul societăților aflate în insolvență și care dețin </a:t>
            </a:r>
            <a:r>
              <a:rPr lang="ro-RO" sz="2000" dirty="0" smtClean="0">
                <a:latin typeface="Arial" pitchFamily="34" charset="0"/>
                <a:cs typeface="Arial" pitchFamily="34" charset="0"/>
              </a:rPr>
              <a:t>    bunuri imobile</a:t>
            </a:r>
          </a:p>
          <a:p>
            <a:pPr indent="-342900">
              <a:spcBef>
                <a:spcPct val="0"/>
              </a:spcBef>
              <a:buFontTx/>
              <a:buChar char="•"/>
            </a:pPr>
            <a:r>
              <a:rPr lang="ro-RO" sz="2000" dirty="0" smtClean="0">
                <a:latin typeface="Arial" pitchFamily="34" charset="0"/>
                <a:cs typeface="Arial" pitchFamily="34" charset="0"/>
              </a:rPr>
              <a:t>Verificări privind corecta declarare a categoriile de teren</a:t>
            </a:r>
            <a:endParaRPr lang="ro-RO" sz="2000" dirty="0">
              <a:latin typeface="Arial" pitchFamily="34" charset="0"/>
              <a:cs typeface="Arial" pitchFamily="34" charset="0"/>
            </a:endParaRPr>
          </a:p>
          <a:p>
            <a:pPr indent="-342900">
              <a:spcBef>
                <a:spcPct val="0"/>
              </a:spcBef>
              <a:buFontTx/>
              <a:buChar char="•"/>
            </a:pPr>
            <a:r>
              <a:rPr lang="ro-RO" sz="2000" dirty="0" smtClean="0">
                <a:latin typeface="Arial" pitchFamily="34" charset="0"/>
                <a:cs typeface="Arial" pitchFamily="34" charset="0"/>
              </a:rPr>
              <a:t>Semnarea unui nou contract cu BEI </a:t>
            </a:r>
            <a:r>
              <a:rPr lang="ro-RO" sz="2000" dirty="0">
                <a:latin typeface="Arial" pitchFamily="34" charset="0"/>
                <a:cs typeface="Arial" pitchFamily="34" charset="0"/>
              </a:rPr>
              <a:t>pentru </a:t>
            </a:r>
            <a:r>
              <a:rPr lang="ro-RO" sz="2000" dirty="0" smtClean="0">
                <a:latin typeface="Arial" pitchFamily="34" charset="0"/>
                <a:cs typeface="Arial" pitchFamily="34" charset="0"/>
              </a:rPr>
              <a:t>14 milioane euro</a:t>
            </a:r>
            <a:endParaRPr lang="ro-RO" sz="2000" dirty="0">
              <a:latin typeface="Arial" pitchFamily="34" charset="0"/>
              <a:cs typeface="Arial" pitchFamily="34" charset="0"/>
            </a:endParaRPr>
          </a:p>
          <a:p>
            <a:pPr indent="-342900">
              <a:spcBef>
                <a:spcPct val="0"/>
              </a:spcBef>
              <a:buFontTx/>
              <a:buChar char="•"/>
            </a:pPr>
            <a:r>
              <a:rPr lang="ro-RO" sz="2000" dirty="0" smtClean="0">
                <a:latin typeface="Arial" pitchFamily="34" charset="0"/>
                <a:cs typeface="Arial" pitchFamily="34" charset="0"/>
              </a:rPr>
              <a:t>selectia noilor </a:t>
            </a:r>
            <a:r>
              <a:rPr lang="ro-RO" sz="2000" dirty="0">
                <a:latin typeface="Arial" pitchFamily="34" charset="0"/>
                <a:cs typeface="Arial" pitchFamily="34" charset="0"/>
              </a:rPr>
              <a:t>membri </a:t>
            </a:r>
            <a:r>
              <a:rPr lang="ro-RO" sz="2000" dirty="0" smtClean="0">
                <a:latin typeface="Arial" pitchFamily="34" charset="0"/>
                <a:cs typeface="Arial" pitchFamily="34" charset="0"/>
              </a:rPr>
              <a:t>ai Consiliilor de Administrație </a:t>
            </a:r>
            <a:r>
              <a:rPr lang="ro-RO" sz="2000" dirty="0">
                <a:latin typeface="Arial" pitchFamily="34" charset="0"/>
                <a:cs typeface="Arial" pitchFamily="34" charset="0"/>
              </a:rPr>
              <a:t>la </a:t>
            </a:r>
            <a:r>
              <a:rPr lang="ro-RO" sz="2000" dirty="0" smtClean="0">
                <a:latin typeface="Arial" pitchFamily="34" charset="0"/>
                <a:cs typeface="Arial" pitchFamily="34" charset="0"/>
              </a:rPr>
              <a:t>Termoficare Oradea SA si monitorizarea </a:t>
            </a:r>
            <a:r>
              <a:rPr lang="ro-RO" sz="2000" dirty="0">
                <a:latin typeface="Arial" pitchFamily="34" charset="0"/>
                <a:cs typeface="Arial" pitchFamily="34" charset="0"/>
              </a:rPr>
              <a:t>activității </a:t>
            </a:r>
            <a:r>
              <a:rPr lang="ro-RO" sz="2000" dirty="0" smtClean="0">
                <a:latin typeface="Arial" pitchFamily="34" charset="0"/>
                <a:cs typeface="Arial" pitchFamily="34" charset="0"/>
              </a:rPr>
              <a:t>membrilor CA prin </a:t>
            </a:r>
            <a:r>
              <a:rPr lang="ro-RO" sz="2000" dirty="0">
                <a:latin typeface="Arial" pitchFamily="34" charset="0"/>
                <a:cs typeface="Arial" pitchFamily="34" charset="0"/>
              </a:rPr>
              <a:t>indicatori de performanță</a:t>
            </a:r>
          </a:p>
          <a:p>
            <a:pPr indent="-342900">
              <a:spcBef>
                <a:spcPct val="0"/>
              </a:spcBef>
              <a:buFontTx/>
              <a:buChar char="•"/>
            </a:pPr>
            <a:r>
              <a:rPr lang="ro-RO" sz="2000" dirty="0" smtClean="0">
                <a:latin typeface="Arial" pitchFamily="34" charset="0"/>
                <a:cs typeface="Arial" pitchFamily="34" charset="0"/>
              </a:rPr>
              <a:t>coordonarea </a:t>
            </a:r>
            <a:r>
              <a:rPr lang="ro-RO" sz="2000" dirty="0">
                <a:latin typeface="Arial" pitchFamily="34" charset="0"/>
                <a:cs typeface="Arial" pitchFamily="34" charset="0"/>
              </a:rPr>
              <a:t>activității </a:t>
            </a:r>
            <a:r>
              <a:rPr lang="ro-RO" sz="2000" dirty="0" smtClean="0">
                <a:latin typeface="Arial" pitchFamily="34" charset="0"/>
                <a:cs typeface="Arial" pitchFamily="34" charset="0"/>
              </a:rPr>
              <a:t>ordonatorilor tertiari </a:t>
            </a:r>
            <a:r>
              <a:rPr lang="ro-RO" sz="2000" dirty="0">
                <a:latin typeface="Arial" pitchFamily="34" charset="0"/>
                <a:cs typeface="Arial" pitchFamily="34" charset="0"/>
              </a:rPr>
              <a:t>de credite </a:t>
            </a:r>
            <a:endParaRPr lang="ro-RO" altLang="ro-RO" sz="2000" dirty="0">
              <a:latin typeface="Arial" pitchFamily="34" charset="0"/>
              <a:cs typeface="Arial" pitchFamily="34" charset="0"/>
            </a:endParaRPr>
          </a:p>
          <a:p>
            <a:pPr indent="-342900">
              <a:spcBef>
                <a:spcPct val="0"/>
              </a:spcBef>
              <a:buFontTx/>
              <a:buChar char="•"/>
            </a:pPr>
            <a:endParaRPr lang="ro-RO" altLang="ro-RO" sz="2000" dirty="0">
              <a:solidFill>
                <a:schemeClr val="tx1">
                  <a:lumMod val="75000"/>
                  <a:lumOff val="25000"/>
                </a:schemeClr>
              </a:solidFill>
              <a:latin typeface="Arial" pitchFamily="34" charset="0"/>
              <a:cs typeface="Arial" pitchFamily="34" charset="0"/>
            </a:endParaRPr>
          </a:p>
        </p:txBody>
      </p:sp>
    </p:spTree>
    <p:extLst>
      <p:ext uri="{BB962C8B-B14F-4D97-AF65-F5344CB8AC3E}">
        <p14:creationId xmlns:p14="http://schemas.microsoft.com/office/powerpoint/2010/main" xmlns="" val="11075365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23728" y="2996952"/>
            <a:ext cx="6563072" cy="460648"/>
          </a:xfrm>
        </p:spPr>
        <p:txBody>
          <a:bodyPr/>
          <a:lstStyle/>
          <a:p>
            <a:r>
              <a:rPr lang="ro-RO" b="1" dirty="0" smtClean="0"/>
              <a:t>Vă mulțumim pentru atenție!</a:t>
            </a:r>
          </a:p>
          <a:p>
            <a:endParaRPr lang="en-GB" dirty="0"/>
          </a:p>
        </p:txBody>
      </p:sp>
    </p:spTree>
    <p:extLst>
      <p:ext uri="{BB962C8B-B14F-4D97-AF65-F5344CB8AC3E}">
        <p14:creationId xmlns:p14="http://schemas.microsoft.com/office/powerpoint/2010/main" xmlns="" val="36596743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ltLang="ko-KR" sz="3600" dirty="0" smtClean="0">
                <a:solidFill>
                  <a:srgbClr val="C00000"/>
                </a:solidFill>
              </a:rPr>
              <a:t> </a:t>
            </a:r>
            <a:r>
              <a:rPr lang="ro-RO" altLang="ko-KR" sz="3600" dirty="0" smtClean="0">
                <a:solidFill>
                  <a:srgbClr val="C00000"/>
                </a:solidFill>
              </a:rPr>
              <a:t>Indicatori de performanță 2017</a:t>
            </a:r>
            <a:endParaRPr lang="ko-KR" altLang="en-US" sz="3600" dirty="0">
              <a:solidFill>
                <a:srgbClr val="C00000"/>
              </a:solidFill>
            </a:endParaRPr>
          </a:p>
        </p:txBody>
      </p:sp>
      <p:sp>
        <p:nvSpPr>
          <p:cNvPr id="7" name="Content Placeholder 6"/>
          <p:cNvSpPr>
            <a:spLocks noGrp="1"/>
          </p:cNvSpPr>
          <p:nvPr>
            <p:ph idx="10"/>
          </p:nvPr>
        </p:nvSpPr>
        <p:spPr>
          <a:xfrm>
            <a:off x="107504" y="1556792"/>
            <a:ext cx="8784977" cy="4536504"/>
          </a:xfrm>
        </p:spPr>
        <p:txBody>
          <a:bodyPr wrap="square">
            <a:noAutofit/>
          </a:bodyPr>
          <a:lstStyle/>
          <a:p>
            <a:pPr algn="just">
              <a:buFont typeface="Arial" charset="0"/>
              <a:buChar char="•"/>
            </a:pPr>
            <a:r>
              <a:rPr lang="ro-RO" altLang="en-US" sz="2000" dirty="0" smtClean="0"/>
              <a:t> </a:t>
            </a:r>
            <a:r>
              <a:rPr lang="ro-RO" altLang="en-US" sz="2000" dirty="0"/>
              <a:t>M</a:t>
            </a:r>
            <a:r>
              <a:rPr lang="ro-RO" altLang="en-US" sz="2000" dirty="0" smtClean="0"/>
              <a:t>anagementul</a:t>
            </a:r>
            <a:r>
              <a:rPr lang="ro-RO" sz="2000" dirty="0" smtClean="0"/>
              <a:t> datoriei publice locale –optimizarea </a:t>
            </a:r>
            <a:r>
              <a:rPr lang="ro-RO" sz="2000" dirty="0"/>
              <a:t>costurilor cu datoria </a:t>
            </a:r>
            <a:r>
              <a:rPr lang="ro-RO" sz="2000" dirty="0" smtClean="0"/>
              <a:t>publică. încheierea acordului </a:t>
            </a:r>
            <a:r>
              <a:rPr lang="ro-RO" sz="2000" dirty="0"/>
              <a:t>de finanțare cu </a:t>
            </a:r>
            <a:r>
              <a:rPr lang="ro-RO" sz="2000" dirty="0" smtClean="0"/>
              <a:t>Banca Europeană de Investiții</a:t>
            </a:r>
          </a:p>
          <a:p>
            <a:pPr algn="just">
              <a:buFont typeface="Arial" charset="0"/>
              <a:buChar char="•"/>
            </a:pPr>
            <a:r>
              <a:rPr lang="ro-RO" altLang="en-US" sz="2000" dirty="0" smtClean="0"/>
              <a:t> </a:t>
            </a:r>
            <a:r>
              <a:rPr lang="ro-RO" sz="2000" dirty="0" smtClean="0"/>
              <a:t>Coordonarea selectiei membrilor </a:t>
            </a:r>
            <a:r>
              <a:rPr lang="ro-RO" sz="2000" dirty="0"/>
              <a:t>CA la CAO, OTL, ADLO, </a:t>
            </a:r>
            <a:r>
              <a:rPr lang="ro-RO" sz="2000" dirty="0" smtClean="0"/>
              <a:t>ADP</a:t>
            </a:r>
          </a:p>
          <a:p>
            <a:pPr algn="just">
              <a:buFont typeface="Arial" charset="0"/>
              <a:buChar char="•"/>
            </a:pPr>
            <a:r>
              <a:rPr lang="ro-RO" sz="2000" dirty="0" smtClean="0"/>
              <a:t>Identificarea/luarea </a:t>
            </a:r>
            <a:r>
              <a:rPr lang="ro-RO" sz="2000" dirty="0"/>
              <a:t>de masuri care sa asigure evitarea sincopelor </a:t>
            </a:r>
            <a:r>
              <a:rPr lang="ro-RO" sz="2000" dirty="0" smtClean="0"/>
              <a:t>in executia </a:t>
            </a:r>
            <a:r>
              <a:rPr lang="ro-RO" sz="2000" dirty="0"/>
              <a:t>bugetara a </a:t>
            </a:r>
            <a:r>
              <a:rPr lang="ro-RO" sz="2000" dirty="0" smtClean="0"/>
              <a:t>municipiului</a:t>
            </a:r>
          </a:p>
          <a:p>
            <a:pPr algn="just">
              <a:buFont typeface="Arial" charset="0"/>
              <a:buChar char="•"/>
            </a:pPr>
            <a:r>
              <a:rPr lang="ro-RO" sz="2000" dirty="0" smtClean="0">
                <a:solidFill>
                  <a:schemeClr val="tx1">
                    <a:lumMod val="75000"/>
                    <a:lumOff val="25000"/>
                  </a:schemeClr>
                </a:solidFill>
                <a:latin typeface="Arial" pitchFamily="34" charset="0"/>
                <a:cs typeface="Arial" pitchFamily="34" charset="0"/>
              </a:rPr>
              <a:t> </a:t>
            </a:r>
            <a:r>
              <a:rPr lang="ro-RO" sz="2000" dirty="0" smtClean="0"/>
              <a:t>Pastrarea </a:t>
            </a:r>
            <a:r>
              <a:rPr lang="ro-RO" sz="2000" dirty="0"/>
              <a:t>calificativelor de rating acordate Municipiului </a:t>
            </a:r>
            <a:r>
              <a:rPr lang="ro-RO" sz="2000" dirty="0" smtClean="0"/>
              <a:t>Oradea</a:t>
            </a:r>
          </a:p>
          <a:p>
            <a:pPr algn="just">
              <a:buFont typeface="Arial" charset="0"/>
              <a:buChar char="•"/>
            </a:pPr>
            <a:r>
              <a:rPr lang="ro-RO" sz="2000" dirty="0">
                <a:solidFill>
                  <a:schemeClr val="tx1">
                    <a:lumMod val="75000"/>
                    <a:lumOff val="25000"/>
                  </a:schemeClr>
                </a:solidFill>
                <a:latin typeface="Arial" pitchFamily="34" charset="0"/>
                <a:cs typeface="Arial" pitchFamily="34" charset="0"/>
              </a:rPr>
              <a:t> </a:t>
            </a:r>
            <a:r>
              <a:rPr lang="it-IT" sz="2000" dirty="0" smtClean="0">
                <a:solidFill>
                  <a:schemeClr val="tx1">
                    <a:lumMod val="75000"/>
                    <a:lumOff val="25000"/>
                  </a:schemeClr>
                </a:solidFill>
                <a:latin typeface="Arial" pitchFamily="34" charset="0"/>
                <a:cs typeface="Arial" pitchFamily="34" charset="0"/>
              </a:rPr>
              <a:t>Realizarea </a:t>
            </a:r>
            <a:r>
              <a:rPr lang="it-IT" sz="2000" dirty="0">
                <a:solidFill>
                  <a:schemeClr val="tx1">
                    <a:lumMod val="75000"/>
                    <a:lumOff val="25000"/>
                  </a:schemeClr>
                </a:solidFill>
                <a:latin typeface="Arial" pitchFamily="34" charset="0"/>
                <a:cs typeface="Arial" pitchFamily="34" charset="0"/>
              </a:rPr>
              <a:t>veniturilor programate in anul </a:t>
            </a:r>
            <a:r>
              <a:rPr lang="it-IT" sz="2000" dirty="0" smtClean="0">
                <a:solidFill>
                  <a:schemeClr val="tx1">
                    <a:lumMod val="75000"/>
                    <a:lumOff val="25000"/>
                  </a:schemeClr>
                </a:solidFill>
                <a:latin typeface="Arial" pitchFamily="34" charset="0"/>
                <a:cs typeface="Arial" pitchFamily="34" charset="0"/>
              </a:rPr>
              <a:t>201</a:t>
            </a:r>
            <a:r>
              <a:rPr lang="ro-RO" sz="2000" dirty="0" smtClean="0">
                <a:solidFill>
                  <a:schemeClr val="tx1">
                    <a:lumMod val="75000"/>
                    <a:lumOff val="25000"/>
                  </a:schemeClr>
                </a:solidFill>
                <a:latin typeface="Arial" pitchFamily="34" charset="0"/>
                <a:cs typeface="Arial" pitchFamily="34" charset="0"/>
              </a:rPr>
              <a:t>7</a:t>
            </a:r>
          </a:p>
          <a:p>
            <a:pPr marL="0" lvl="1" indent="0" algn="just">
              <a:buNone/>
            </a:pPr>
            <a:endParaRPr lang="ro-RO" sz="2000" dirty="0" smtClean="0">
              <a:solidFill>
                <a:schemeClr val="tx1">
                  <a:lumMod val="75000"/>
                  <a:lumOff val="25000"/>
                </a:schemeClr>
              </a:solidFill>
              <a:latin typeface="Arial" pitchFamily="34" charset="0"/>
              <a:cs typeface="Arial" pitchFamily="34" charset="0"/>
            </a:endParaRPr>
          </a:p>
          <a:p>
            <a:pPr marL="0" lvl="1" indent="0" algn="just">
              <a:buNone/>
            </a:pPr>
            <a:endParaRPr lang="ro-RO" sz="2000" dirty="0" smtClean="0">
              <a:solidFill>
                <a:schemeClr val="tx1">
                  <a:lumMod val="75000"/>
                  <a:lumOff val="25000"/>
                </a:schemeClr>
              </a:solidFill>
              <a:latin typeface="Arial" pitchFamily="34" charset="0"/>
              <a:cs typeface="Arial" pitchFamily="34" charset="0"/>
            </a:endParaRPr>
          </a:p>
          <a:p>
            <a:pPr lvl="0" algn="just">
              <a:lnSpc>
                <a:spcPct val="115000"/>
              </a:lnSpc>
              <a:spcAft>
                <a:spcPts val="0"/>
              </a:spcAft>
              <a:buFont typeface="Arial" charset="0"/>
              <a:buChar char="•"/>
            </a:pPr>
            <a:r>
              <a:rPr lang="ro-RO" sz="2000" dirty="0" smtClean="0">
                <a:solidFill>
                  <a:schemeClr val="tx1"/>
                </a:solidFill>
              </a:rPr>
              <a:t> Îmbunatatirea </a:t>
            </a:r>
            <a:r>
              <a:rPr lang="ro-RO" sz="2000" dirty="0">
                <a:solidFill>
                  <a:schemeClr val="tx1"/>
                </a:solidFill>
              </a:rPr>
              <a:t>gradului de incasare al </a:t>
            </a:r>
            <a:r>
              <a:rPr lang="ro-RO" sz="2000" dirty="0" smtClean="0">
                <a:solidFill>
                  <a:schemeClr val="tx1"/>
                </a:solidFill>
              </a:rPr>
              <a:t>impozitelor </a:t>
            </a:r>
            <a:r>
              <a:rPr lang="ro-RO" sz="2000" dirty="0">
                <a:solidFill>
                  <a:schemeClr val="tx1"/>
                </a:solidFill>
              </a:rPr>
              <a:t>si </a:t>
            </a:r>
            <a:r>
              <a:rPr lang="ro-RO" sz="2000" dirty="0" smtClean="0">
                <a:solidFill>
                  <a:schemeClr val="tx1"/>
                </a:solidFill>
              </a:rPr>
              <a:t>taxelor locale (93% din debitele curente)</a:t>
            </a:r>
            <a:endParaRPr lang="en-GB" sz="2000" dirty="0">
              <a:solidFill>
                <a:schemeClr val="tx1"/>
              </a:solidFill>
            </a:endParaRPr>
          </a:p>
          <a:p>
            <a:pPr algn="just">
              <a:buFont typeface="Arial" charset="0"/>
              <a:buChar char="•"/>
            </a:pPr>
            <a:r>
              <a:rPr lang="ro-RO" altLang="en-US" sz="2000" dirty="0">
                <a:solidFill>
                  <a:schemeClr val="tx1"/>
                </a:solidFill>
              </a:rPr>
              <a:t> </a:t>
            </a:r>
            <a:r>
              <a:rPr lang="en-US" sz="2000" dirty="0" err="1" smtClean="0">
                <a:solidFill>
                  <a:schemeClr val="tx1"/>
                </a:solidFill>
              </a:rPr>
              <a:t>Monitorizare</a:t>
            </a:r>
            <a:r>
              <a:rPr lang="ro-RO" sz="2000" dirty="0" smtClean="0">
                <a:solidFill>
                  <a:schemeClr val="tx1"/>
                </a:solidFill>
              </a:rPr>
              <a:t>a</a:t>
            </a:r>
            <a:r>
              <a:rPr lang="en-US" sz="2000" dirty="0" smtClean="0">
                <a:solidFill>
                  <a:schemeClr val="tx1"/>
                </a:solidFill>
              </a:rPr>
              <a:t> </a:t>
            </a:r>
            <a:r>
              <a:rPr lang="ro-RO" sz="2000" dirty="0" smtClean="0">
                <a:solidFill>
                  <a:schemeClr val="tx1"/>
                </a:solidFill>
              </a:rPr>
              <a:t>și descentralizarea </a:t>
            </a:r>
            <a:r>
              <a:rPr lang="en-US" sz="2000" dirty="0" err="1" smtClean="0">
                <a:solidFill>
                  <a:schemeClr val="tx1"/>
                </a:solidFill>
              </a:rPr>
              <a:t>activit</a:t>
            </a:r>
            <a:r>
              <a:rPr lang="ro-RO" sz="2000" dirty="0" smtClean="0">
                <a:solidFill>
                  <a:schemeClr val="tx1"/>
                </a:solidFill>
              </a:rPr>
              <a:t>ății</a:t>
            </a:r>
            <a:r>
              <a:rPr lang="en-US" sz="2000" dirty="0" smtClean="0">
                <a:solidFill>
                  <a:schemeClr val="tx1"/>
                </a:solidFill>
              </a:rPr>
              <a:t> </a:t>
            </a:r>
            <a:r>
              <a:rPr lang="ro-RO" sz="2000" dirty="0">
                <a:solidFill>
                  <a:schemeClr val="tx1"/>
                </a:solidFill>
              </a:rPr>
              <a:t>ș</a:t>
            </a:r>
            <a:r>
              <a:rPr lang="en-US" sz="2000" dirty="0" smtClean="0">
                <a:solidFill>
                  <a:schemeClr val="tx1"/>
                </a:solidFill>
              </a:rPr>
              <a:t>coli</a:t>
            </a:r>
            <a:r>
              <a:rPr lang="ro-RO" sz="2000" dirty="0" smtClean="0">
                <a:solidFill>
                  <a:schemeClr val="tx1"/>
                </a:solidFill>
              </a:rPr>
              <a:t>lor</a:t>
            </a:r>
            <a:r>
              <a:rPr lang="en-US" sz="2000" dirty="0" smtClean="0">
                <a:solidFill>
                  <a:schemeClr val="tx1"/>
                </a:solidFill>
              </a:rPr>
              <a:t> </a:t>
            </a:r>
            <a:endParaRPr lang="ro-RO" altLang="en-US" sz="2000" dirty="0">
              <a:solidFill>
                <a:schemeClr val="tx1"/>
              </a:solidFill>
            </a:endParaRPr>
          </a:p>
        </p:txBody>
      </p:sp>
      <p:graphicFrame>
        <p:nvGraphicFramePr>
          <p:cNvPr id="2" name="Table 1"/>
          <p:cNvGraphicFramePr>
            <a:graphicFrameLocks noGrp="1"/>
          </p:cNvGraphicFramePr>
          <p:nvPr>
            <p:extLst>
              <p:ext uri="{D42A27DB-BD31-4B8C-83A1-F6EECF244321}">
                <p14:modId xmlns:p14="http://schemas.microsoft.com/office/powerpoint/2010/main" xmlns="" val="2059543263"/>
              </p:ext>
            </p:extLst>
          </p:nvPr>
        </p:nvGraphicFramePr>
        <p:xfrm>
          <a:off x="536191" y="4365104"/>
          <a:ext cx="8071618" cy="563880"/>
        </p:xfrm>
        <a:graphic>
          <a:graphicData uri="http://schemas.openxmlformats.org/drawingml/2006/table">
            <a:tbl>
              <a:tblPr/>
              <a:tblGrid>
                <a:gridCol w="3031059"/>
                <a:gridCol w="1512168"/>
                <a:gridCol w="1289421"/>
                <a:gridCol w="1230859"/>
                <a:gridCol w="1008111"/>
              </a:tblGrid>
              <a:tr h="200025">
                <a:tc>
                  <a:txBody>
                    <a:bodyPr/>
                    <a:lstStyle/>
                    <a:p>
                      <a:pPr algn="ctr" rtl="0" fontAlgn="b"/>
                      <a:r>
                        <a:rPr lang="en-GB" sz="1600" dirty="0">
                          <a:solidFill>
                            <a:srgbClr val="000000"/>
                          </a:solidFill>
                          <a:effectLst/>
                          <a:latin typeface="Arial" panose="020B0604020202020204" pitchFamily="34" charset="0"/>
                          <a:cs typeface="Arial" panose="020B0604020202020204" pitchFamily="34" charset="0"/>
                        </a:rPr>
                        <a:t>SPECIFICATIE</a:t>
                      </a:r>
                    </a:p>
                  </a:txBody>
                  <a:tcPr marL="28575" marR="28575" marT="19050" marB="1905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rtl="0" fontAlgn="b"/>
                      <a:r>
                        <a:rPr lang="en-GB" sz="1600" dirty="0" err="1">
                          <a:solidFill>
                            <a:srgbClr val="000000"/>
                          </a:solidFill>
                          <a:effectLst/>
                          <a:latin typeface="Arial" panose="020B0604020202020204" pitchFamily="34" charset="0"/>
                          <a:cs typeface="Arial" panose="020B0604020202020204" pitchFamily="34" charset="0"/>
                        </a:rPr>
                        <a:t>executie</a:t>
                      </a:r>
                      <a:r>
                        <a:rPr lang="en-GB" sz="1600" dirty="0">
                          <a:solidFill>
                            <a:srgbClr val="000000"/>
                          </a:solidFill>
                          <a:effectLst/>
                          <a:latin typeface="Arial" panose="020B0604020202020204" pitchFamily="34" charset="0"/>
                          <a:cs typeface="Arial" panose="020B0604020202020204" pitchFamily="34" charset="0"/>
                        </a:rPr>
                        <a:t> </a:t>
                      </a:r>
                      <a:r>
                        <a:rPr lang="en-GB" sz="1600" dirty="0" smtClean="0">
                          <a:solidFill>
                            <a:srgbClr val="000000"/>
                          </a:solidFill>
                          <a:effectLst/>
                          <a:latin typeface="Arial" panose="020B0604020202020204" pitchFamily="34" charset="0"/>
                          <a:cs typeface="Arial" panose="020B0604020202020204" pitchFamily="34" charset="0"/>
                        </a:rPr>
                        <a:t>201</a:t>
                      </a:r>
                      <a:r>
                        <a:rPr lang="ro-RO" sz="1600" dirty="0" smtClean="0">
                          <a:solidFill>
                            <a:srgbClr val="000000"/>
                          </a:solidFill>
                          <a:effectLst/>
                          <a:latin typeface="Arial" panose="020B0604020202020204" pitchFamily="34" charset="0"/>
                          <a:cs typeface="Arial" panose="020B0604020202020204" pitchFamily="34" charset="0"/>
                        </a:rPr>
                        <a:t>6</a:t>
                      </a:r>
                      <a:endParaRPr lang="en-GB" sz="1600" dirty="0">
                        <a:solidFill>
                          <a:srgbClr val="000000"/>
                        </a:solidFill>
                        <a:effectLst/>
                        <a:latin typeface="Arial" panose="020B0604020202020204" pitchFamily="34" charset="0"/>
                        <a:cs typeface="Arial" panose="020B0604020202020204" pitchFamily="34" charset="0"/>
                      </a:endParaRPr>
                    </a:p>
                  </a:txBody>
                  <a:tcPr marL="28575" marR="28575" marT="19050" marB="1905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rtl="0" fontAlgn="b"/>
                      <a:r>
                        <a:rPr lang="en-GB" sz="1600" dirty="0" err="1">
                          <a:solidFill>
                            <a:srgbClr val="000000"/>
                          </a:solidFill>
                          <a:effectLst/>
                          <a:latin typeface="Arial" panose="020B0604020202020204" pitchFamily="34" charset="0"/>
                          <a:cs typeface="Arial" panose="020B0604020202020204" pitchFamily="34" charset="0"/>
                        </a:rPr>
                        <a:t>buget</a:t>
                      </a:r>
                      <a:r>
                        <a:rPr lang="en-GB" sz="1600" dirty="0">
                          <a:solidFill>
                            <a:srgbClr val="000000"/>
                          </a:solidFill>
                          <a:effectLst/>
                          <a:latin typeface="Arial" panose="020B0604020202020204" pitchFamily="34" charset="0"/>
                          <a:cs typeface="Arial" panose="020B0604020202020204" pitchFamily="34" charset="0"/>
                        </a:rPr>
                        <a:t> </a:t>
                      </a:r>
                      <a:r>
                        <a:rPr lang="en-GB" sz="1600" dirty="0" smtClean="0">
                          <a:solidFill>
                            <a:srgbClr val="000000"/>
                          </a:solidFill>
                          <a:effectLst/>
                          <a:latin typeface="Arial" panose="020B0604020202020204" pitchFamily="34" charset="0"/>
                          <a:cs typeface="Arial" panose="020B0604020202020204" pitchFamily="34" charset="0"/>
                        </a:rPr>
                        <a:t>201</a:t>
                      </a:r>
                      <a:r>
                        <a:rPr lang="ro-RO" sz="1600" dirty="0" smtClean="0">
                          <a:solidFill>
                            <a:srgbClr val="000000"/>
                          </a:solidFill>
                          <a:effectLst/>
                          <a:latin typeface="Arial" panose="020B0604020202020204" pitchFamily="34" charset="0"/>
                          <a:cs typeface="Arial" panose="020B0604020202020204" pitchFamily="34" charset="0"/>
                        </a:rPr>
                        <a:t>7</a:t>
                      </a:r>
                      <a:endParaRPr lang="en-GB" sz="1600" dirty="0">
                        <a:solidFill>
                          <a:srgbClr val="000000"/>
                        </a:solidFill>
                        <a:effectLst/>
                        <a:latin typeface="Arial" panose="020B0604020202020204" pitchFamily="34" charset="0"/>
                        <a:cs typeface="Arial" panose="020B0604020202020204" pitchFamily="34" charset="0"/>
                      </a:endParaRPr>
                    </a:p>
                  </a:txBody>
                  <a:tcPr marL="28575" marR="28575" marT="19050" marB="1905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rtl="0" fontAlgn="b"/>
                      <a:r>
                        <a:rPr lang="en-GB" sz="1600" dirty="0" smtClean="0">
                          <a:solidFill>
                            <a:srgbClr val="000000"/>
                          </a:solidFill>
                          <a:effectLst/>
                          <a:latin typeface="Arial" panose="020B0604020202020204" pitchFamily="34" charset="0"/>
                          <a:cs typeface="Arial" panose="020B0604020202020204" pitchFamily="34" charset="0"/>
                        </a:rPr>
                        <a:t>31.12.201</a:t>
                      </a:r>
                      <a:r>
                        <a:rPr lang="ro-RO" sz="1600" dirty="0" smtClean="0">
                          <a:solidFill>
                            <a:srgbClr val="000000"/>
                          </a:solidFill>
                          <a:effectLst/>
                          <a:latin typeface="Arial" panose="020B0604020202020204" pitchFamily="34" charset="0"/>
                          <a:cs typeface="Arial" panose="020B0604020202020204" pitchFamily="34" charset="0"/>
                        </a:rPr>
                        <a:t>7</a:t>
                      </a:r>
                      <a:endParaRPr lang="en-GB" sz="1600" dirty="0">
                        <a:solidFill>
                          <a:srgbClr val="000000"/>
                        </a:solidFill>
                        <a:effectLst/>
                        <a:latin typeface="Arial" panose="020B0604020202020204" pitchFamily="34" charset="0"/>
                        <a:cs typeface="Arial" panose="020B0604020202020204" pitchFamily="34" charset="0"/>
                      </a:endParaRPr>
                    </a:p>
                  </a:txBody>
                  <a:tcPr marL="28575" marR="28575" marT="19050" marB="1905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marL="0" marR="0" indent="0" algn="ctr" defTabSz="914400" rtl="0" eaLnBrk="1" fontAlgn="b" latinLnBrk="1" hangingPunct="1">
                        <a:lnSpc>
                          <a:spcPct val="100000"/>
                        </a:lnSpc>
                        <a:spcBef>
                          <a:spcPts val="0"/>
                        </a:spcBef>
                        <a:spcAft>
                          <a:spcPts val="0"/>
                        </a:spcAft>
                        <a:buClrTx/>
                        <a:buSzTx/>
                        <a:buFontTx/>
                        <a:buNone/>
                        <a:tabLst/>
                        <a:defRPr/>
                      </a:pPr>
                      <a:r>
                        <a:rPr lang="en-GB" sz="1600" dirty="0" err="1" smtClean="0">
                          <a:solidFill>
                            <a:srgbClr val="000000"/>
                          </a:solidFill>
                          <a:effectLst/>
                          <a:latin typeface="Arial" panose="020B0604020202020204" pitchFamily="34" charset="0"/>
                          <a:cs typeface="Arial" panose="020B0604020202020204" pitchFamily="34" charset="0"/>
                        </a:rPr>
                        <a:t>realiz</a:t>
                      </a:r>
                      <a:r>
                        <a:rPr lang="ro-RO" sz="1600" dirty="0" smtClean="0">
                          <a:solidFill>
                            <a:srgbClr val="000000"/>
                          </a:solidFill>
                          <a:effectLst/>
                          <a:latin typeface="Arial" panose="020B0604020202020204" pitchFamily="34" charset="0"/>
                          <a:cs typeface="Arial" panose="020B0604020202020204" pitchFamily="34" charset="0"/>
                        </a:rPr>
                        <a:t>a</a:t>
                      </a:r>
                      <a:r>
                        <a:rPr lang="en-GB" sz="1600" dirty="0" smtClean="0">
                          <a:solidFill>
                            <a:srgbClr val="000000"/>
                          </a:solidFill>
                          <a:effectLst/>
                          <a:latin typeface="Arial" panose="020B0604020202020204" pitchFamily="34" charset="0"/>
                          <a:cs typeface="Arial" panose="020B0604020202020204" pitchFamily="34" charset="0"/>
                        </a:rPr>
                        <a:t>t</a:t>
                      </a:r>
                    </a:p>
                  </a:txBody>
                  <a:tcPr marL="28575" marR="28575" marT="19050" marB="1905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r h="200025">
                <a:tc>
                  <a:txBody>
                    <a:bodyPr/>
                    <a:lstStyle/>
                    <a:p>
                      <a:pPr rtl="0" fontAlgn="b"/>
                      <a:r>
                        <a:rPr lang="it-IT" sz="1600" dirty="0">
                          <a:solidFill>
                            <a:srgbClr val="000000"/>
                          </a:solidFill>
                          <a:effectLst/>
                          <a:latin typeface="Arial" panose="020B0604020202020204" pitchFamily="34" charset="0"/>
                          <a:cs typeface="Arial" panose="020B0604020202020204" pitchFamily="34" charset="0"/>
                        </a:rPr>
                        <a:t>Impozite si taxe pe proprietate</a:t>
                      </a:r>
                    </a:p>
                  </a:txBody>
                  <a:tcPr marL="28575" marR="28575" marT="19050" marB="1905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fontAlgn="b"/>
                      <a:r>
                        <a:rPr lang="en-GB" sz="1600" b="0" i="0" u="none" strike="noStrike" dirty="0">
                          <a:effectLst/>
                          <a:latin typeface="Arial" panose="020B0604020202020204" pitchFamily="34" charset="0"/>
                          <a:cs typeface="Arial" panose="020B0604020202020204" pitchFamily="34" charset="0"/>
                        </a:rPr>
                        <a:t>98.949.651</a:t>
                      </a:r>
                    </a:p>
                  </a:txBody>
                  <a:tcPr marL="0" marR="0"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fontAlgn="b"/>
                      <a:r>
                        <a:rPr lang="en-GB" sz="1600" b="0" i="0" u="none" strike="noStrike" dirty="0">
                          <a:effectLst/>
                          <a:latin typeface="Arial" panose="020B0604020202020204" pitchFamily="34" charset="0"/>
                          <a:cs typeface="Arial" panose="020B0604020202020204" pitchFamily="34" charset="0"/>
                        </a:rPr>
                        <a:t>95.680.620</a:t>
                      </a:r>
                    </a:p>
                  </a:txBody>
                  <a:tcPr marL="0" marR="0"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fontAlgn="b"/>
                      <a:r>
                        <a:rPr lang="en-GB" sz="1600" b="0" i="0" u="none" strike="noStrike" dirty="0">
                          <a:effectLst/>
                          <a:latin typeface="Arial" panose="020B0604020202020204" pitchFamily="34" charset="0"/>
                          <a:cs typeface="Arial" panose="020B0604020202020204" pitchFamily="34" charset="0"/>
                        </a:rPr>
                        <a:t>102.456.709</a:t>
                      </a:r>
                    </a:p>
                  </a:txBody>
                  <a:tcPr marL="0" marR="0"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1"/>
                    </a:solidFill>
                  </a:tcPr>
                </a:tc>
                <a:tc>
                  <a:txBody>
                    <a:bodyPr/>
                    <a:lstStyle/>
                    <a:p>
                      <a:pPr algn="ctr" fontAlgn="b"/>
                      <a:r>
                        <a:rPr lang="ro-RO" sz="1600" b="0" i="0" u="none" strike="noStrike" dirty="0" smtClean="0">
                          <a:effectLst/>
                          <a:latin typeface="Arial" panose="020B0604020202020204" pitchFamily="34" charset="0"/>
                          <a:cs typeface="Arial" panose="020B0604020202020204" pitchFamily="34" charset="0"/>
                        </a:rPr>
                        <a:t>10</a:t>
                      </a:r>
                      <a:r>
                        <a:rPr lang="en-GB" sz="1600" b="0" i="0" u="none" strike="noStrike" dirty="0" smtClean="0">
                          <a:effectLst/>
                          <a:latin typeface="Arial" panose="020B0604020202020204" pitchFamily="34" charset="0"/>
                          <a:cs typeface="Arial" panose="020B0604020202020204" pitchFamily="34" charset="0"/>
                        </a:rPr>
                        <a:t>7</a:t>
                      </a:r>
                      <a:r>
                        <a:rPr lang="en-GB" sz="1600" b="0" i="0" u="none" strike="noStrike" dirty="0">
                          <a:effectLst/>
                          <a:latin typeface="Arial" panose="020B0604020202020204" pitchFamily="34" charset="0"/>
                          <a:cs typeface="Arial" panose="020B0604020202020204" pitchFamily="34" charset="0"/>
                        </a:rPr>
                        <a:t>%</a:t>
                      </a:r>
                    </a:p>
                  </a:txBody>
                  <a:tcPr marL="0" marR="0"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xmlns="" val="15331330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ltLang="ko-KR" sz="3600" dirty="0" smtClean="0">
                <a:solidFill>
                  <a:srgbClr val="C00000"/>
                </a:solidFill>
              </a:rPr>
              <a:t> </a:t>
            </a:r>
            <a:r>
              <a:rPr lang="ro-RO" altLang="ko-KR" sz="3600" dirty="0" smtClean="0">
                <a:solidFill>
                  <a:srgbClr val="C00000"/>
                </a:solidFill>
              </a:rPr>
              <a:t>Alte repere 2017</a:t>
            </a:r>
            <a:endParaRPr lang="ko-KR" altLang="en-US" sz="3600" dirty="0">
              <a:solidFill>
                <a:srgbClr val="C00000"/>
              </a:solidFill>
            </a:endParaRPr>
          </a:p>
        </p:txBody>
      </p:sp>
      <p:sp>
        <p:nvSpPr>
          <p:cNvPr id="7" name="Content Placeholder 6"/>
          <p:cNvSpPr>
            <a:spLocks noGrp="1"/>
          </p:cNvSpPr>
          <p:nvPr>
            <p:ph idx="10"/>
          </p:nvPr>
        </p:nvSpPr>
        <p:spPr>
          <a:xfrm>
            <a:off x="107504" y="1556792"/>
            <a:ext cx="8784977" cy="4536504"/>
          </a:xfrm>
        </p:spPr>
        <p:txBody>
          <a:bodyPr wrap="square">
            <a:noAutofit/>
          </a:bodyPr>
          <a:lstStyle/>
          <a:p>
            <a:endParaRPr lang="ro-RO" sz="2000" dirty="0">
              <a:solidFill>
                <a:schemeClr val="tx1"/>
              </a:solidFill>
              <a:latin typeface="+mn-lt"/>
            </a:endParaRPr>
          </a:p>
          <a:p>
            <a:pPr marL="342900" indent="-342900">
              <a:buFont typeface="Wingdings" panose="05000000000000000000" pitchFamily="2" charset="2"/>
              <a:buChar char="§"/>
            </a:pPr>
            <a:r>
              <a:rPr lang="ro-RO" sz="2000" dirty="0">
                <a:solidFill>
                  <a:schemeClr val="tx1"/>
                </a:solidFill>
                <a:latin typeface="+mn-lt"/>
              </a:rPr>
              <a:t>Păstrarea echilibrului bugetar (eliminare 102 taxe, noua lege a </a:t>
            </a:r>
            <a:r>
              <a:rPr lang="ro-RO" sz="2000" dirty="0" smtClean="0">
                <a:solidFill>
                  <a:schemeClr val="tx1"/>
                </a:solidFill>
                <a:latin typeface="+mn-lt"/>
              </a:rPr>
              <a:t>salarizarii</a:t>
            </a:r>
            <a:r>
              <a:rPr lang="ro-RO" sz="2000" dirty="0">
                <a:solidFill>
                  <a:schemeClr val="tx1"/>
                </a:solidFill>
                <a:latin typeface="+mn-lt"/>
              </a:rPr>
              <a:t>, reducerea impozitului pe </a:t>
            </a:r>
            <a:r>
              <a:rPr lang="ro-RO" sz="2000" dirty="0" smtClean="0">
                <a:solidFill>
                  <a:schemeClr val="tx1"/>
                </a:solidFill>
                <a:latin typeface="+mn-lt"/>
              </a:rPr>
              <a:t>venit)</a:t>
            </a:r>
            <a:endParaRPr lang="ro-RO" sz="2000" dirty="0">
              <a:solidFill>
                <a:schemeClr val="tx1"/>
              </a:solidFill>
              <a:latin typeface="+mn-lt"/>
            </a:endParaRPr>
          </a:p>
          <a:p>
            <a:pPr marL="342900" lvl="1" indent="-342900" latinLnBrk="0">
              <a:spcBef>
                <a:spcPts val="0"/>
              </a:spcBef>
              <a:buFont typeface="Wingdings" panose="05000000000000000000" pitchFamily="2" charset="2"/>
              <a:buChar char="§"/>
              <a:defRPr/>
            </a:pPr>
            <a:r>
              <a:rPr lang="ro-RO" altLang="ro-RO" sz="2000" dirty="0">
                <a:cs typeface="Arial" pitchFamily="34" charset="0"/>
              </a:rPr>
              <a:t>Încasarea on-line a abonamentelor de parcare, notificarea clienților din SMS și email în privința datei de expirare</a:t>
            </a:r>
          </a:p>
          <a:p>
            <a:pPr marL="342900" lvl="1" indent="-342900" latinLnBrk="0">
              <a:spcBef>
                <a:spcPts val="0"/>
              </a:spcBef>
              <a:buFont typeface="Wingdings" panose="05000000000000000000" pitchFamily="2" charset="2"/>
              <a:buChar char="§"/>
              <a:defRPr/>
            </a:pPr>
            <a:r>
              <a:rPr lang="ro-RO" altLang="ro-RO" sz="2000" dirty="0">
                <a:cs typeface="Arial" pitchFamily="34" charset="0"/>
              </a:rPr>
              <a:t>Coduri QR pe Notele de constatare</a:t>
            </a:r>
          </a:p>
          <a:p>
            <a:pPr marL="342900" lvl="1" indent="-342900" latinLnBrk="0">
              <a:spcBef>
                <a:spcPts val="0"/>
              </a:spcBef>
              <a:buFont typeface="Wingdings" panose="05000000000000000000" pitchFamily="2" charset="2"/>
              <a:buChar char="§"/>
              <a:defRPr/>
            </a:pPr>
            <a:r>
              <a:rPr lang="ro-RO" altLang="ro-RO" sz="2000" dirty="0">
                <a:cs typeface="Arial" pitchFamily="34" charset="0"/>
              </a:rPr>
              <a:t>Campania Plateste Impozitul Online</a:t>
            </a:r>
          </a:p>
          <a:p>
            <a:pPr marL="342900" lvl="1" indent="-342900" latinLnBrk="0">
              <a:spcBef>
                <a:spcPts val="0"/>
              </a:spcBef>
              <a:buFont typeface="Wingdings" panose="05000000000000000000" pitchFamily="2" charset="2"/>
              <a:buChar char="§"/>
              <a:defRPr/>
            </a:pPr>
            <a:r>
              <a:rPr lang="ro-RO" sz="2000" dirty="0"/>
              <a:t>370 HCL-uri legate de </a:t>
            </a:r>
            <a:r>
              <a:rPr lang="ro-RO" sz="2000" dirty="0" smtClean="0"/>
              <a:t>supraimpozitare</a:t>
            </a:r>
            <a:endParaRPr lang="ro-RO" sz="2000" dirty="0"/>
          </a:p>
          <a:p>
            <a:pPr marL="342900" lvl="1" indent="-342900" latinLnBrk="0">
              <a:spcBef>
                <a:spcPts val="0"/>
              </a:spcBef>
              <a:buFont typeface="Wingdings" panose="05000000000000000000" pitchFamily="2" charset="2"/>
              <a:buChar char="§"/>
              <a:defRPr/>
            </a:pPr>
            <a:r>
              <a:rPr lang="ro-RO" altLang="ro-RO" sz="2000" dirty="0"/>
              <a:t>Taxa pentru reabilitarea fațadelor</a:t>
            </a:r>
          </a:p>
          <a:p>
            <a:pPr marL="342900" lvl="1" indent="-342900" latinLnBrk="0">
              <a:spcBef>
                <a:spcPts val="0"/>
              </a:spcBef>
              <a:buFont typeface="Wingdings" panose="05000000000000000000" pitchFamily="2" charset="2"/>
              <a:buChar char="§"/>
              <a:defRPr/>
            </a:pPr>
            <a:r>
              <a:rPr lang="ro-RO" sz="2000" dirty="0"/>
              <a:t>Utilizare excedent 2017, management financiar prudent si eficient</a:t>
            </a:r>
          </a:p>
          <a:p>
            <a:pPr marL="342900" lvl="1" indent="-342900" latinLnBrk="0">
              <a:spcBef>
                <a:spcPts val="0"/>
              </a:spcBef>
              <a:buFont typeface="Wingdings" panose="05000000000000000000" pitchFamily="2" charset="2"/>
              <a:buChar char="§"/>
              <a:defRPr/>
            </a:pPr>
            <a:r>
              <a:rPr lang="ro-RO" altLang="ro-RO" sz="2000" dirty="0"/>
              <a:t>Măsuri pentru stimularea dezvoltării Centrului Istoric</a:t>
            </a:r>
            <a:endParaRPr lang="ro-RO" altLang="ro-RO" sz="2000" dirty="0">
              <a:cs typeface="Arial" pitchFamily="34" charset="0"/>
            </a:endParaRPr>
          </a:p>
          <a:p>
            <a:pPr marL="342900" lvl="1" indent="-342900" latinLnBrk="0">
              <a:spcBef>
                <a:spcPts val="0"/>
              </a:spcBef>
              <a:buFont typeface="Wingdings" panose="05000000000000000000" pitchFamily="2" charset="2"/>
              <a:buChar char="§"/>
              <a:defRPr/>
            </a:pPr>
            <a:r>
              <a:rPr lang="ro-RO" sz="2000" dirty="0" smtClean="0"/>
              <a:t>Pregatire contracte </a:t>
            </a:r>
            <a:r>
              <a:rPr lang="ro-RO" sz="2000" dirty="0"/>
              <a:t>de administrare cu scolile pentru baza materiala</a:t>
            </a:r>
            <a:endParaRPr lang="ro-RO" altLang="ro-RO" sz="2000" dirty="0">
              <a:cs typeface="Arial" pitchFamily="34" charset="0"/>
            </a:endParaRPr>
          </a:p>
          <a:p>
            <a:pPr algn="just">
              <a:buFont typeface="Arial" charset="0"/>
              <a:buChar char="•"/>
            </a:pPr>
            <a:endParaRPr lang="ro-RO" altLang="en-US" sz="2000" dirty="0">
              <a:solidFill>
                <a:schemeClr val="tx1"/>
              </a:solidFill>
            </a:endParaRPr>
          </a:p>
        </p:txBody>
      </p:sp>
    </p:spTree>
    <p:extLst>
      <p:ext uri="{BB962C8B-B14F-4D97-AF65-F5344CB8AC3E}">
        <p14:creationId xmlns:p14="http://schemas.microsoft.com/office/powerpoint/2010/main" xmlns="" val="39135667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ltLang="ko-KR" sz="3600" dirty="0" smtClean="0">
                <a:solidFill>
                  <a:srgbClr val="C00000"/>
                </a:solidFill>
              </a:rPr>
              <a:t> </a:t>
            </a:r>
            <a:r>
              <a:rPr lang="ro-RO" altLang="ko-KR" sz="3600" dirty="0" smtClean="0">
                <a:solidFill>
                  <a:srgbClr val="C00000"/>
                </a:solidFill>
              </a:rPr>
              <a:t>Sinteza execuției bugetare 2017</a:t>
            </a:r>
            <a:endParaRPr lang="ko-KR" altLang="en-US" sz="3600" dirty="0">
              <a:solidFill>
                <a:srgbClr val="C00000"/>
              </a:solidFill>
            </a:endParaRPr>
          </a:p>
        </p:txBody>
      </p:sp>
      <p:graphicFrame>
        <p:nvGraphicFramePr>
          <p:cNvPr id="2" name="Table 1"/>
          <p:cNvGraphicFramePr>
            <a:graphicFrameLocks noGrp="1"/>
          </p:cNvGraphicFramePr>
          <p:nvPr>
            <p:extLst>
              <p:ext uri="{D42A27DB-BD31-4B8C-83A1-F6EECF244321}">
                <p14:modId xmlns:p14="http://schemas.microsoft.com/office/powerpoint/2010/main" xmlns="" val="38327394"/>
              </p:ext>
            </p:extLst>
          </p:nvPr>
        </p:nvGraphicFramePr>
        <p:xfrm>
          <a:off x="395536" y="1556792"/>
          <a:ext cx="8208911" cy="5040555"/>
        </p:xfrm>
        <a:graphic>
          <a:graphicData uri="http://schemas.openxmlformats.org/drawingml/2006/table">
            <a:tbl>
              <a:tblPr>
                <a:tableStyleId>{5C22544A-7EE6-4342-B048-85BDC9FD1C3A}</a:tableStyleId>
              </a:tblPr>
              <a:tblGrid>
                <a:gridCol w="3706687"/>
                <a:gridCol w="1101515"/>
                <a:gridCol w="1118999"/>
                <a:gridCol w="1193308"/>
                <a:gridCol w="1088402"/>
              </a:tblGrid>
              <a:tr h="229116">
                <a:tc>
                  <a:txBody>
                    <a:bodyPr/>
                    <a:lstStyle/>
                    <a:p>
                      <a:pPr algn="l" fontAlgn="b"/>
                      <a:r>
                        <a:rPr lang="ro-RO" sz="1200" u="none" strike="noStrike" dirty="0">
                          <a:effectLst/>
                        </a:rPr>
                        <a:t> </a:t>
                      </a:r>
                      <a:endParaRPr lang="ro-RO" sz="1200" b="0" i="0" u="none" strike="noStrike" dirty="0">
                        <a:solidFill>
                          <a:srgbClr val="000000"/>
                        </a:solidFill>
                        <a:effectLst/>
                        <a:latin typeface="Arial" panose="020B0604020202020204" pitchFamily="34" charset="0"/>
                      </a:endParaRPr>
                    </a:p>
                  </a:txBody>
                  <a:tcPr marL="9525" marR="9525" marT="9525" marB="0" anchor="b"/>
                </a:tc>
                <a:tc>
                  <a:txBody>
                    <a:bodyPr/>
                    <a:lstStyle/>
                    <a:p>
                      <a:pPr algn="ctr" rtl="0" fontAlgn="b"/>
                      <a:r>
                        <a:rPr lang="ro-RO" sz="1200" u="none" strike="noStrike" dirty="0">
                          <a:effectLst/>
                        </a:rPr>
                        <a:t>2014</a:t>
                      </a:r>
                      <a:endParaRPr lang="ro-RO" sz="1200" b="1" i="0" u="none" strike="noStrike" dirty="0">
                        <a:solidFill>
                          <a:srgbClr val="000000"/>
                        </a:solidFill>
                        <a:effectLst/>
                        <a:latin typeface="Arial" panose="020B0604020202020204" pitchFamily="34" charset="0"/>
                      </a:endParaRPr>
                    </a:p>
                  </a:txBody>
                  <a:tcPr marL="9525" marR="9525" marT="9525" marB="0" anchor="b"/>
                </a:tc>
                <a:tc>
                  <a:txBody>
                    <a:bodyPr/>
                    <a:lstStyle/>
                    <a:p>
                      <a:pPr algn="ctr" rtl="0" fontAlgn="b"/>
                      <a:r>
                        <a:rPr lang="ro-RO" sz="1200" u="none" strike="noStrike">
                          <a:effectLst/>
                        </a:rPr>
                        <a:t>2015</a:t>
                      </a:r>
                      <a:endParaRPr lang="ro-RO" sz="1200" b="1" i="0" u="none" strike="noStrike">
                        <a:solidFill>
                          <a:srgbClr val="000000"/>
                        </a:solidFill>
                        <a:effectLst/>
                        <a:latin typeface="Arial" panose="020B0604020202020204" pitchFamily="34" charset="0"/>
                      </a:endParaRPr>
                    </a:p>
                  </a:txBody>
                  <a:tcPr marL="9525" marR="9525" marT="9525" marB="0" anchor="b"/>
                </a:tc>
                <a:tc>
                  <a:txBody>
                    <a:bodyPr/>
                    <a:lstStyle/>
                    <a:p>
                      <a:pPr algn="ctr" rtl="0" fontAlgn="b"/>
                      <a:r>
                        <a:rPr lang="ro-RO" sz="1200" u="none" strike="noStrike" dirty="0" smtClean="0">
                          <a:effectLst/>
                        </a:rPr>
                        <a:t>2016</a:t>
                      </a:r>
                      <a:endParaRPr lang="ro-RO" sz="1200" b="1" i="0" u="none" strike="noStrike" dirty="0">
                        <a:solidFill>
                          <a:srgbClr val="000000"/>
                        </a:solidFill>
                        <a:effectLst/>
                        <a:latin typeface="Arial" panose="020B0604020202020204" pitchFamily="34" charset="0"/>
                      </a:endParaRPr>
                    </a:p>
                  </a:txBody>
                  <a:tcPr marL="9525" marR="9525" marT="9525" marB="0" anchor="b"/>
                </a:tc>
                <a:tc>
                  <a:txBody>
                    <a:bodyPr/>
                    <a:lstStyle/>
                    <a:p>
                      <a:pPr algn="ctr" rtl="0" fontAlgn="b"/>
                      <a:r>
                        <a:rPr lang="ro-RO" sz="1200" b="0" i="0" u="none" strike="noStrike" dirty="0" smtClean="0">
                          <a:solidFill>
                            <a:srgbClr val="000000"/>
                          </a:solidFill>
                          <a:effectLst/>
                          <a:latin typeface="Arial" panose="020B0604020202020204" pitchFamily="34" charset="0"/>
                        </a:rPr>
                        <a:t>2017exec</a:t>
                      </a:r>
                      <a:endParaRPr lang="ro-RO" sz="1200" b="0" i="0" u="none" strike="noStrike" dirty="0">
                        <a:solidFill>
                          <a:srgbClr val="000000"/>
                        </a:solidFill>
                        <a:effectLst/>
                        <a:latin typeface="Arial" panose="020B0604020202020204" pitchFamily="34" charset="0"/>
                      </a:endParaRPr>
                    </a:p>
                  </a:txBody>
                  <a:tcPr marL="9525" marR="9525" marT="9525" marB="0" anchor="b"/>
                </a:tc>
              </a:tr>
              <a:tr h="229116">
                <a:tc>
                  <a:txBody>
                    <a:bodyPr/>
                    <a:lstStyle/>
                    <a:p>
                      <a:pPr algn="l" rtl="0" fontAlgn="b"/>
                      <a:r>
                        <a:rPr lang="ro-RO" sz="1200" u="none" strike="noStrike" dirty="0">
                          <a:effectLst/>
                        </a:rPr>
                        <a:t>Venituri operationale (+)</a:t>
                      </a:r>
                      <a:endParaRPr lang="ro-RO" sz="1200" b="1" i="0" u="none" strike="noStrike" dirty="0">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u="none" strike="noStrike" dirty="0">
                          <a:effectLst/>
                        </a:rPr>
                        <a:t>404.021.197</a:t>
                      </a:r>
                      <a:endParaRPr lang="ro-RO" sz="1200" b="1" i="0" u="none" strike="noStrike" dirty="0">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u="none" strike="noStrike">
                          <a:effectLst/>
                        </a:rPr>
                        <a:t>436.718.046</a:t>
                      </a:r>
                      <a:endParaRPr lang="ro-RO" sz="1200" b="1" i="0" u="none" strike="noStrike">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u="none" strike="noStrike" dirty="0">
                          <a:effectLst/>
                        </a:rPr>
                        <a:t>575.524.289</a:t>
                      </a:r>
                      <a:endParaRPr lang="ro-RO" sz="1200" b="1" i="0" u="none" strike="noStrike" dirty="0">
                        <a:solidFill>
                          <a:srgbClr val="000000"/>
                        </a:solidFill>
                        <a:effectLst/>
                        <a:latin typeface="Arial" panose="020B0604020202020204" pitchFamily="34" charset="0"/>
                      </a:endParaRPr>
                    </a:p>
                  </a:txBody>
                  <a:tcPr marL="9525" marR="9525" marT="9525" marB="0" anchor="b"/>
                </a:tc>
                <a:tc>
                  <a:txBody>
                    <a:bodyPr/>
                    <a:lstStyle/>
                    <a:p>
                      <a:pPr marL="0" algn="r" defTabSz="914400" rtl="0" eaLnBrk="1" fontAlgn="b" latinLnBrk="1" hangingPunct="1"/>
                      <a:r>
                        <a:rPr lang="ro-RO" sz="1200" b="0" u="none" strike="noStrike" kern="1200" dirty="0" smtClean="0">
                          <a:solidFill>
                            <a:schemeClr val="dk1"/>
                          </a:solidFill>
                          <a:effectLst/>
                          <a:latin typeface="+mn-lt"/>
                          <a:ea typeface="+mn-ea"/>
                          <a:cs typeface="+mn-cs"/>
                        </a:rPr>
                        <a:t>548.550.458</a:t>
                      </a:r>
                      <a:endParaRPr lang="ro-RO" sz="1200" b="0" u="none" strike="noStrike" kern="1200" dirty="0">
                        <a:solidFill>
                          <a:schemeClr val="dk1"/>
                        </a:solidFill>
                        <a:effectLst/>
                        <a:latin typeface="+mn-lt"/>
                        <a:ea typeface="+mn-ea"/>
                        <a:cs typeface="+mn-cs"/>
                      </a:endParaRPr>
                    </a:p>
                  </a:txBody>
                  <a:tcPr marL="9525" marR="9525" marT="9525" marB="0" anchor="b"/>
                </a:tc>
              </a:tr>
              <a:tr h="229116">
                <a:tc>
                  <a:txBody>
                    <a:bodyPr/>
                    <a:lstStyle/>
                    <a:p>
                      <a:pPr algn="l" rtl="0" fontAlgn="b"/>
                      <a:r>
                        <a:rPr lang="it-IT" sz="1200" u="none" strike="noStrike" dirty="0">
                          <a:effectLst/>
                        </a:rPr>
                        <a:t>a)      Veniturile curente (fiscale si nefiscale)</a:t>
                      </a:r>
                      <a:endParaRPr lang="it-IT" sz="1200" b="0" i="0" u="none" strike="noStrike" dirty="0">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u="none" strike="noStrike" dirty="0">
                          <a:effectLst/>
                        </a:rPr>
                        <a:t>116.979.687</a:t>
                      </a:r>
                      <a:endParaRPr lang="ro-RO" sz="1200" b="0" i="0" u="none" strike="noStrike" dirty="0">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u="none" strike="noStrike">
                          <a:effectLst/>
                        </a:rPr>
                        <a:t>127.267.697</a:t>
                      </a:r>
                      <a:endParaRPr lang="ro-RO" sz="1200" b="0" i="0" u="none" strike="noStrike">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u="none" strike="noStrike" dirty="0">
                          <a:effectLst/>
                        </a:rPr>
                        <a:t>139.498.884</a:t>
                      </a:r>
                      <a:endParaRPr lang="ro-RO" sz="1200" b="0" i="0" u="none" strike="noStrike" dirty="0">
                        <a:solidFill>
                          <a:srgbClr val="000000"/>
                        </a:solidFill>
                        <a:effectLst/>
                        <a:latin typeface="Arial" panose="020B0604020202020204" pitchFamily="34" charset="0"/>
                      </a:endParaRPr>
                    </a:p>
                  </a:txBody>
                  <a:tcPr marL="9525" marR="9525" marT="9525" marB="0" anchor="b"/>
                </a:tc>
                <a:tc>
                  <a:txBody>
                    <a:bodyPr/>
                    <a:lstStyle/>
                    <a:p>
                      <a:pPr marL="0" algn="r" defTabSz="914400" rtl="0" eaLnBrk="1" fontAlgn="b" latinLnBrk="1" hangingPunct="1"/>
                      <a:r>
                        <a:rPr lang="ro-RO" sz="1200" b="0" u="none" strike="noStrike" kern="1200" dirty="0" smtClean="0">
                          <a:solidFill>
                            <a:schemeClr val="dk1"/>
                          </a:solidFill>
                          <a:effectLst/>
                          <a:latin typeface="+mn-lt"/>
                          <a:ea typeface="+mn-ea"/>
                          <a:cs typeface="+mn-cs"/>
                        </a:rPr>
                        <a:t>150.118.161</a:t>
                      </a:r>
                      <a:endParaRPr lang="ro-RO" sz="1200" b="0" u="none" strike="noStrike" kern="1200" dirty="0">
                        <a:solidFill>
                          <a:schemeClr val="dk1"/>
                        </a:solidFill>
                        <a:effectLst/>
                        <a:latin typeface="+mn-lt"/>
                        <a:ea typeface="+mn-ea"/>
                        <a:cs typeface="+mn-cs"/>
                      </a:endParaRPr>
                    </a:p>
                  </a:txBody>
                  <a:tcPr marL="9525" marR="9525" marT="9525" marB="0" anchor="b"/>
                </a:tc>
              </a:tr>
              <a:tr h="229116">
                <a:tc>
                  <a:txBody>
                    <a:bodyPr/>
                    <a:lstStyle/>
                    <a:p>
                      <a:pPr algn="l" rtl="0" fontAlgn="b"/>
                      <a:r>
                        <a:rPr lang="ro-RO" sz="1200" u="none" strike="noStrike">
                          <a:effectLst/>
                        </a:rPr>
                        <a:t>b)      Cota defalcata din IVG</a:t>
                      </a:r>
                      <a:endParaRPr lang="ro-RO" sz="1200" b="0" i="0" u="none" strike="noStrike">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u="none" strike="noStrike" dirty="0">
                          <a:effectLst/>
                        </a:rPr>
                        <a:t>124.699.100</a:t>
                      </a:r>
                      <a:endParaRPr lang="ro-RO" sz="1200" b="0" i="0" u="none" strike="noStrike" dirty="0">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u="none" strike="noStrike">
                          <a:effectLst/>
                        </a:rPr>
                        <a:t>139.861.327</a:t>
                      </a:r>
                      <a:endParaRPr lang="ro-RO" sz="1200" b="0" i="0" u="none" strike="noStrike">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u="none" strike="noStrike" dirty="0">
                          <a:effectLst/>
                        </a:rPr>
                        <a:t>154.046.945</a:t>
                      </a:r>
                      <a:endParaRPr lang="ro-RO" sz="1200" b="0" i="0" u="none" strike="noStrike" dirty="0">
                        <a:solidFill>
                          <a:srgbClr val="000000"/>
                        </a:solidFill>
                        <a:effectLst/>
                        <a:latin typeface="Arial" panose="020B0604020202020204" pitchFamily="34" charset="0"/>
                      </a:endParaRPr>
                    </a:p>
                  </a:txBody>
                  <a:tcPr marL="9525" marR="9525" marT="9525" marB="0" anchor="b"/>
                </a:tc>
                <a:tc>
                  <a:txBody>
                    <a:bodyPr/>
                    <a:lstStyle/>
                    <a:p>
                      <a:pPr marL="0" algn="r" defTabSz="914400" rtl="0" eaLnBrk="1" fontAlgn="b" latinLnBrk="1" hangingPunct="1"/>
                      <a:r>
                        <a:rPr lang="ro-RO" sz="1200" b="0" u="none" strike="noStrike" kern="1200" dirty="0" smtClean="0">
                          <a:solidFill>
                            <a:schemeClr val="dk1"/>
                          </a:solidFill>
                          <a:effectLst/>
                          <a:latin typeface="+mn-lt"/>
                          <a:ea typeface="+mn-ea"/>
                          <a:cs typeface="+mn-cs"/>
                        </a:rPr>
                        <a:t>182.464.651</a:t>
                      </a:r>
                      <a:endParaRPr lang="ro-RO" sz="1200" b="0" u="none" strike="noStrike" kern="1200" dirty="0">
                        <a:solidFill>
                          <a:schemeClr val="dk1"/>
                        </a:solidFill>
                        <a:effectLst/>
                        <a:latin typeface="+mn-lt"/>
                        <a:ea typeface="+mn-ea"/>
                        <a:cs typeface="+mn-cs"/>
                      </a:endParaRPr>
                    </a:p>
                  </a:txBody>
                  <a:tcPr marL="9525" marR="9525" marT="9525" marB="0" anchor="b"/>
                </a:tc>
              </a:tr>
              <a:tr h="378042">
                <a:tc>
                  <a:txBody>
                    <a:bodyPr/>
                    <a:lstStyle/>
                    <a:p>
                      <a:pPr algn="l" rtl="0" fontAlgn="b"/>
                      <a:r>
                        <a:rPr lang="it-IT" sz="1200" u="none" strike="noStrike" dirty="0">
                          <a:effectLst/>
                        </a:rPr>
                        <a:t>c)      Alte transferuri operationale cu destinatie   speciala din bugetele centrale</a:t>
                      </a:r>
                      <a:endParaRPr lang="it-IT" sz="1200" b="0" i="0" u="none" strike="noStrike" dirty="0">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u="none" strike="noStrike" dirty="0">
                          <a:effectLst/>
                        </a:rPr>
                        <a:t>154.349.128</a:t>
                      </a:r>
                      <a:endParaRPr lang="ro-RO" sz="1200" b="0" i="0" u="none" strike="noStrike" dirty="0">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u="none" strike="noStrike">
                          <a:effectLst/>
                        </a:rPr>
                        <a:t>165.186.714</a:t>
                      </a:r>
                      <a:endParaRPr lang="ro-RO" sz="1200" b="0" i="0" u="none" strike="noStrike">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u="none" strike="noStrike" dirty="0">
                          <a:effectLst/>
                        </a:rPr>
                        <a:t>162.013.477</a:t>
                      </a:r>
                      <a:endParaRPr lang="ro-RO" sz="1200" b="0" i="0" u="none" strike="noStrike" dirty="0">
                        <a:solidFill>
                          <a:srgbClr val="000000"/>
                        </a:solidFill>
                        <a:effectLst/>
                        <a:latin typeface="Arial" panose="020B0604020202020204" pitchFamily="34" charset="0"/>
                      </a:endParaRPr>
                    </a:p>
                  </a:txBody>
                  <a:tcPr marL="9525" marR="9525" marT="9525" marB="0" anchor="b"/>
                </a:tc>
                <a:tc>
                  <a:txBody>
                    <a:bodyPr/>
                    <a:lstStyle/>
                    <a:p>
                      <a:pPr marL="0" algn="r" defTabSz="914400" rtl="0" eaLnBrk="1" fontAlgn="b" latinLnBrk="1" hangingPunct="1"/>
                      <a:r>
                        <a:rPr lang="ro-RO" sz="1200" b="0" u="none" strike="noStrike" kern="1200" dirty="0" smtClean="0">
                          <a:solidFill>
                            <a:schemeClr val="dk1"/>
                          </a:solidFill>
                          <a:effectLst/>
                          <a:latin typeface="+mn-lt"/>
                          <a:ea typeface="+mn-ea"/>
                          <a:cs typeface="+mn-cs"/>
                        </a:rPr>
                        <a:t>197.536.479</a:t>
                      </a:r>
                      <a:endParaRPr lang="ro-RO" sz="1200" b="0" u="none" strike="noStrike" kern="1200" dirty="0">
                        <a:solidFill>
                          <a:schemeClr val="dk1"/>
                        </a:solidFill>
                        <a:effectLst/>
                        <a:latin typeface="+mn-lt"/>
                        <a:ea typeface="+mn-ea"/>
                        <a:cs typeface="+mn-cs"/>
                      </a:endParaRPr>
                    </a:p>
                  </a:txBody>
                  <a:tcPr marL="9525" marR="9525" marT="9525" marB="0" anchor="b"/>
                </a:tc>
              </a:tr>
              <a:tr h="229116">
                <a:tc>
                  <a:txBody>
                    <a:bodyPr/>
                    <a:lstStyle/>
                    <a:p>
                      <a:pPr algn="l" rtl="0" fontAlgn="b"/>
                      <a:r>
                        <a:rPr lang="de-DE" sz="1200" u="none" strike="noStrike">
                          <a:effectLst/>
                        </a:rPr>
                        <a:t>c)      Alte transferuri  din bug de stat</a:t>
                      </a:r>
                      <a:endParaRPr lang="de-DE" sz="1200" b="0" i="0" u="none" strike="noStrike">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u="none" strike="noStrike" dirty="0">
                          <a:effectLst/>
                        </a:rPr>
                        <a:t>7.993.282</a:t>
                      </a:r>
                      <a:endParaRPr lang="ro-RO" sz="1200" b="0" i="0" u="none" strike="noStrike" dirty="0">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u="none" strike="noStrike">
                          <a:effectLst/>
                        </a:rPr>
                        <a:t>4.402.308</a:t>
                      </a:r>
                      <a:endParaRPr lang="ro-RO" sz="1200" b="0" i="0" u="none" strike="noStrike">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u="none" strike="noStrike">
                          <a:effectLst/>
                        </a:rPr>
                        <a:t>35.112.599</a:t>
                      </a:r>
                      <a:endParaRPr lang="ro-RO" sz="1200" b="0" i="0" u="none" strike="noStrike">
                        <a:solidFill>
                          <a:srgbClr val="000000"/>
                        </a:solidFill>
                        <a:effectLst/>
                        <a:latin typeface="Arial" panose="020B0604020202020204" pitchFamily="34" charset="0"/>
                      </a:endParaRPr>
                    </a:p>
                  </a:txBody>
                  <a:tcPr marL="9525" marR="9525" marT="9525" marB="0" anchor="b"/>
                </a:tc>
                <a:tc>
                  <a:txBody>
                    <a:bodyPr/>
                    <a:lstStyle/>
                    <a:p>
                      <a:pPr marL="0" algn="r" defTabSz="914400" rtl="0" eaLnBrk="1" fontAlgn="b" latinLnBrk="1" hangingPunct="1"/>
                      <a:r>
                        <a:rPr lang="ro-RO" sz="1200" b="0" u="none" strike="noStrike" kern="1200" dirty="0" smtClean="0">
                          <a:solidFill>
                            <a:schemeClr val="dk1"/>
                          </a:solidFill>
                          <a:effectLst/>
                          <a:latin typeface="+mn-lt"/>
                          <a:ea typeface="+mn-ea"/>
                          <a:cs typeface="+mn-cs"/>
                        </a:rPr>
                        <a:t>18.431.167</a:t>
                      </a:r>
                      <a:endParaRPr lang="ro-RO" sz="1200" b="0" u="none" strike="noStrike" kern="1200" dirty="0">
                        <a:solidFill>
                          <a:schemeClr val="dk1"/>
                        </a:solidFill>
                        <a:effectLst/>
                        <a:latin typeface="+mn-lt"/>
                        <a:ea typeface="+mn-ea"/>
                        <a:cs typeface="+mn-cs"/>
                      </a:endParaRPr>
                    </a:p>
                  </a:txBody>
                  <a:tcPr marL="9525" marR="9525" marT="9525" marB="0" anchor="b"/>
                </a:tc>
              </a:tr>
              <a:tr h="229116">
                <a:tc>
                  <a:txBody>
                    <a:bodyPr/>
                    <a:lstStyle/>
                    <a:p>
                      <a:pPr algn="l" rtl="0" fontAlgn="b"/>
                      <a:r>
                        <a:rPr lang="nn-NO" sz="1200" u="none" strike="noStrike" dirty="0">
                          <a:effectLst/>
                        </a:rPr>
                        <a:t>d)      Rambursare CEC din fd UE</a:t>
                      </a:r>
                      <a:endParaRPr lang="nn-NO" sz="1200" b="0" i="0" u="none" strike="noStrike" dirty="0">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u="none" strike="noStrike" dirty="0">
                          <a:effectLst/>
                        </a:rPr>
                        <a:t>0</a:t>
                      </a:r>
                      <a:endParaRPr lang="ro-RO" sz="1200" b="0" i="0" u="none" strike="noStrike" dirty="0">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u="none" strike="noStrike">
                          <a:effectLst/>
                        </a:rPr>
                        <a:t>0</a:t>
                      </a:r>
                      <a:endParaRPr lang="ro-RO" sz="1200" b="0" i="0" u="none" strike="noStrike">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u="none" strike="noStrike" dirty="0">
                          <a:effectLst/>
                        </a:rPr>
                        <a:t>84.852.384</a:t>
                      </a:r>
                      <a:endParaRPr lang="ro-RO" sz="1200" b="0" i="0" u="none" strike="noStrike" dirty="0">
                        <a:solidFill>
                          <a:srgbClr val="000000"/>
                        </a:solidFill>
                        <a:effectLst/>
                        <a:latin typeface="Arial" panose="020B0604020202020204" pitchFamily="34" charset="0"/>
                      </a:endParaRPr>
                    </a:p>
                  </a:txBody>
                  <a:tcPr marL="9525" marR="9525" marT="9525" marB="0" anchor="b"/>
                </a:tc>
                <a:tc>
                  <a:txBody>
                    <a:bodyPr/>
                    <a:lstStyle/>
                    <a:p>
                      <a:pPr marL="0" algn="r" defTabSz="914400" rtl="0" eaLnBrk="1" fontAlgn="b" latinLnBrk="1" hangingPunct="1"/>
                      <a:endParaRPr lang="ro-RO" sz="1200" b="1" u="none" strike="noStrike" kern="1200" dirty="0">
                        <a:solidFill>
                          <a:schemeClr val="dk1"/>
                        </a:solidFill>
                        <a:effectLst/>
                        <a:latin typeface="+mn-lt"/>
                        <a:ea typeface="+mn-ea"/>
                        <a:cs typeface="+mn-cs"/>
                      </a:endParaRPr>
                    </a:p>
                  </a:txBody>
                  <a:tcPr marL="9525" marR="9525" marT="9525" marB="0" anchor="b"/>
                </a:tc>
              </a:tr>
              <a:tr h="229116">
                <a:tc>
                  <a:txBody>
                    <a:bodyPr/>
                    <a:lstStyle/>
                    <a:p>
                      <a:pPr algn="l" rtl="0" fontAlgn="b"/>
                      <a:r>
                        <a:rPr lang="ro-RO" sz="1200" u="none" strike="noStrike">
                          <a:effectLst/>
                        </a:rPr>
                        <a:t>Cheltuieli operationale (-)</a:t>
                      </a:r>
                      <a:endParaRPr lang="ro-RO" sz="1200" b="1" i="0" u="none" strike="noStrike">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u="none" strike="noStrike" dirty="0">
                          <a:effectLst/>
                        </a:rPr>
                        <a:t>358.105.623</a:t>
                      </a:r>
                      <a:endParaRPr lang="ro-RO" sz="1200" b="1" i="0" u="none" strike="noStrike" dirty="0">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u="none" strike="noStrike" dirty="0">
                          <a:effectLst/>
                        </a:rPr>
                        <a:t>380.117.850</a:t>
                      </a:r>
                      <a:endParaRPr lang="ro-RO" sz="1200" b="1" i="0" u="none" strike="noStrike" dirty="0">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u="none" strike="noStrike" dirty="0">
                          <a:effectLst/>
                        </a:rPr>
                        <a:t>487.203.180</a:t>
                      </a:r>
                      <a:endParaRPr lang="ro-RO" sz="1200" b="1" i="0" u="none" strike="noStrike" dirty="0">
                        <a:solidFill>
                          <a:srgbClr val="000000"/>
                        </a:solidFill>
                        <a:effectLst/>
                        <a:latin typeface="Arial" panose="020B0604020202020204" pitchFamily="34" charset="0"/>
                      </a:endParaRPr>
                    </a:p>
                  </a:txBody>
                  <a:tcPr marL="9525" marR="9525" marT="9525" marB="0" anchor="b"/>
                </a:tc>
                <a:tc>
                  <a:txBody>
                    <a:bodyPr/>
                    <a:lstStyle/>
                    <a:p>
                      <a:pPr marL="0" algn="r" defTabSz="914400" rtl="0" eaLnBrk="1" fontAlgn="b" latinLnBrk="1" hangingPunct="1"/>
                      <a:r>
                        <a:rPr lang="ro-RO" sz="1200" b="0" u="none" strike="noStrike" kern="1200" dirty="0" smtClean="0">
                          <a:solidFill>
                            <a:schemeClr val="dk1"/>
                          </a:solidFill>
                          <a:effectLst/>
                          <a:latin typeface="+mn-lt"/>
                          <a:ea typeface="+mn-ea"/>
                          <a:cs typeface="+mn-cs"/>
                        </a:rPr>
                        <a:t>488.687.981</a:t>
                      </a:r>
                      <a:endParaRPr lang="ro-RO" sz="1200" b="0" u="none" strike="noStrike" kern="1200" dirty="0">
                        <a:solidFill>
                          <a:schemeClr val="dk1"/>
                        </a:solidFill>
                        <a:effectLst/>
                        <a:latin typeface="+mn-lt"/>
                        <a:ea typeface="+mn-ea"/>
                        <a:cs typeface="+mn-cs"/>
                      </a:endParaRPr>
                    </a:p>
                  </a:txBody>
                  <a:tcPr marL="9525" marR="9525" marT="9525" marB="0" anchor="b"/>
                </a:tc>
              </a:tr>
              <a:tr h="274940">
                <a:tc>
                  <a:txBody>
                    <a:bodyPr/>
                    <a:lstStyle/>
                    <a:p>
                      <a:pPr algn="l" rtl="0" fontAlgn="b"/>
                      <a:r>
                        <a:rPr lang="ro-RO" sz="1200" b="1" u="none" strike="noStrike" dirty="0">
                          <a:effectLst/>
                        </a:rPr>
                        <a:t>Rezultatul operational (excedent/deficit)</a:t>
                      </a:r>
                      <a:endParaRPr lang="ro-RO" sz="1200" b="1" i="0" u="none" strike="noStrike" dirty="0">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b="1" u="none" strike="noStrike" dirty="0">
                          <a:effectLst/>
                        </a:rPr>
                        <a:t>45.915.573</a:t>
                      </a:r>
                      <a:endParaRPr lang="ro-RO" sz="1200" b="1" i="0" u="none" strike="noStrike" dirty="0">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b="1" u="none" strike="noStrike" dirty="0">
                          <a:effectLst/>
                        </a:rPr>
                        <a:t>56.600.196</a:t>
                      </a:r>
                      <a:endParaRPr lang="ro-RO" sz="1200" b="1" i="0" u="none" strike="noStrike" dirty="0">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b="1" u="none" strike="noStrike" dirty="0">
                          <a:effectLst/>
                        </a:rPr>
                        <a:t>88.321.109</a:t>
                      </a:r>
                      <a:endParaRPr lang="ro-RO" sz="1200" b="1" i="0" u="none" strike="noStrike" dirty="0">
                        <a:solidFill>
                          <a:srgbClr val="000000"/>
                        </a:solidFill>
                        <a:effectLst/>
                        <a:latin typeface="Arial" panose="020B0604020202020204" pitchFamily="34" charset="0"/>
                      </a:endParaRPr>
                    </a:p>
                  </a:txBody>
                  <a:tcPr marL="9525" marR="9525" marT="9525" marB="0" anchor="b"/>
                </a:tc>
                <a:tc>
                  <a:txBody>
                    <a:bodyPr/>
                    <a:lstStyle/>
                    <a:p>
                      <a:pPr marL="0" algn="r" defTabSz="914400" rtl="0" eaLnBrk="1" fontAlgn="b" latinLnBrk="1" hangingPunct="1"/>
                      <a:r>
                        <a:rPr lang="ro-RO" sz="1200" b="1" u="none" strike="noStrike" kern="1200" dirty="0" smtClean="0">
                          <a:solidFill>
                            <a:schemeClr val="dk1"/>
                          </a:solidFill>
                          <a:effectLst/>
                          <a:latin typeface="+mn-lt"/>
                          <a:ea typeface="+mn-ea"/>
                          <a:cs typeface="+mn-cs"/>
                        </a:rPr>
                        <a:t>59.862.477</a:t>
                      </a:r>
                      <a:endParaRPr lang="ro-RO" sz="1200" b="1" u="none" strike="noStrike" kern="1200" dirty="0">
                        <a:solidFill>
                          <a:schemeClr val="dk1"/>
                        </a:solidFill>
                        <a:effectLst/>
                        <a:latin typeface="+mn-lt"/>
                        <a:ea typeface="+mn-ea"/>
                        <a:cs typeface="+mn-cs"/>
                      </a:endParaRPr>
                    </a:p>
                  </a:txBody>
                  <a:tcPr marL="9525" marR="9525" marT="9525" marB="0" anchor="b"/>
                </a:tc>
              </a:tr>
              <a:tr h="229116">
                <a:tc>
                  <a:txBody>
                    <a:bodyPr/>
                    <a:lstStyle/>
                    <a:p>
                      <a:pPr algn="l" fontAlgn="b"/>
                      <a:r>
                        <a:rPr lang="ro-RO" sz="1200" u="none" strike="noStrike" dirty="0">
                          <a:effectLst/>
                        </a:rPr>
                        <a:t> </a:t>
                      </a:r>
                      <a:endParaRPr lang="ro-RO" sz="1200" b="0" i="0" u="none" strike="noStrike" dirty="0">
                        <a:solidFill>
                          <a:srgbClr val="000000"/>
                        </a:solidFill>
                        <a:effectLst/>
                        <a:latin typeface="Arial" panose="020B0604020202020204" pitchFamily="34" charset="0"/>
                      </a:endParaRPr>
                    </a:p>
                  </a:txBody>
                  <a:tcPr marL="9525" marR="9525" marT="9525" marB="0" anchor="b"/>
                </a:tc>
                <a:tc>
                  <a:txBody>
                    <a:bodyPr/>
                    <a:lstStyle/>
                    <a:p>
                      <a:pPr algn="l" fontAlgn="b"/>
                      <a:r>
                        <a:rPr lang="ro-RO" sz="1200" u="none" strike="noStrike" dirty="0">
                          <a:effectLst/>
                        </a:rPr>
                        <a:t> </a:t>
                      </a:r>
                      <a:endParaRPr lang="ro-RO" sz="1200" b="0" i="0" u="none" strike="noStrike" dirty="0">
                        <a:solidFill>
                          <a:srgbClr val="000000"/>
                        </a:solidFill>
                        <a:effectLst/>
                        <a:latin typeface="Arial" panose="020B0604020202020204" pitchFamily="34" charset="0"/>
                      </a:endParaRPr>
                    </a:p>
                  </a:txBody>
                  <a:tcPr marL="9525" marR="9525" marT="9525" marB="0" anchor="b"/>
                </a:tc>
                <a:tc>
                  <a:txBody>
                    <a:bodyPr/>
                    <a:lstStyle/>
                    <a:p>
                      <a:pPr algn="l" fontAlgn="b"/>
                      <a:r>
                        <a:rPr lang="ro-RO" sz="1200" u="none" strike="noStrike" dirty="0">
                          <a:effectLst/>
                        </a:rPr>
                        <a:t> </a:t>
                      </a:r>
                      <a:endParaRPr lang="ro-RO" sz="1200" b="0" i="0" u="none" strike="noStrike" dirty="0">
                        <a:solidFill>
                          <a:srgbClr val="000000"/>
                        </a:solidFill>
                        <a:effectLst/>
                        <a:latin typeface="Arial" panose="020B0604020202020204" pitchFamily="34" charset="0"/>
                      </a:endParaRPr>
                    </a:p>
                  </a:txBody>
                  <a:tcPr marL="9525" marR="9525" marT="9525" marB="0" anchor="b"/>
                </a:tc>
                <a:tc>
                  <a:txBody>
                    <a:bodyPr/>
                    <a:lstStyle/>
                    <a:p>
                      <a:pPr algn="l" fontAlgn="b"/>
                      <a:r>
                        <a:rPr lang="ro-RO" sz="1200" u="none" strike="noStrike" dirty="0">
                          <a:effectLst/>
                        </a:rPr>
                        <a:t> </a:t>
                      </a:r>
                      <a:endParaRPr lang="ro-RO" sz="1200" b="0" i="0" u="none" strike="noStrike" dirty="0">
                        <a:solidFill>
                          <a:srgbClr val="000000"/>
                        </a:solidFill>
                        <a:effectLst/>
                        <a:latin typeface="Arial" panose="020B0604020202020204" pitchFamily="34" charset="0"/>
                      </a:endParaRPr>
                    </a:p>
                  </a:txBody>
                  <a:tcPr marL="9525" marR="9525" marT="9525" marB="0" anchor="b"/>
                </a:tc>
                <a:tc>
                  <a:txBody>
                    <a:bodyPr/>
                    <a:lstStyle/>
                    <a:p>
                      <a:pPr marL="0" algn="r" defTabSz="914400" rtl="0" eaLnBrk="1" fontAlgn="b" latinLnBrk="1" hangingPunct="1"/>
                      <a:endParaRPr lang="ro-RO" sz="1200" b="1" u="none" strike="noStrike" kern="1200" dirty="0">
                        <a:solidFill>
                          <a:schemeClr val="dk1"/>
                        </a:solidFill>
                        <a:effectLst/>
                        <a:latin typeface="+mn-lt"/>
                        <a:ea typeface="+mn-ea"/>
                        <a:cs typeface="+mn-cs"/>
                      </a:endParaRPr>
                    </a:p>
                  </a:txBody>
                  <a:tcPr marL="9525" marR="9525" marT="9525" marB="0" anchor="b"/>
                </a:tc>
              </a:tr>
              <a:tr h="229116">
                <a:tc>
                  <a:txBody>
                    <a:bodyPr/>
                    <a:lstStyle/>
                    <a:p>
                      <a:pPr algn="l" rtl="0" fontAlgn="b"/>
                      <a:r>
                        <a:rPr lang="ro-RO" sz="1200" u="none" strike="noStrike">
                          <a:effectLst/>
                        </a:rPr>
                        <a:t>Venituri pentru investitii (+)</a:t>
                      </a:r>
                      <a:endParaRPr lang="ro-RO" sz="1200" b="1" i="0" u="none" strike="noStrike">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u="none" strike="noStrike" dirty="0">
                          <a:effectLst/>
                        </a:rPr>
                        <a:t>111.390.618</a:t>
                      </a:r>
                      <a:endParaRPr lang="ro-RO" sz="1200" b="1" i="0" u="none" strike="noStrike" dirty="0">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u="none" strike="noStrike" dirty="0">
                          <a:effectLst/>
                        </a:rPr>
                        <a:t>378.052.320</a:t>
                      </a:r>
                      <a:endParaRPr lang="ro-RO" sz="1200" b="1" i="0" u="none" strike="noStrike" dirty="0">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u="none" strike="noStrike" dirty="0">
                          <a:effectLst/>
                        </a:rPr>
                        <a:t>55.624.992</a:t>
                      </a:r>
                      <a:endParaRPr lang="ro-RO" sz="1200" b="1" i="0" u="none" strike="noStrike" dirty="0">
                        <a:solidFill>
                          <a:srgbClr val="000000"/>
                        </a:solidFill>
                        <a:effectLst/>
                        <a:latin typeface="Arial" panose="020B0604020202020204" pitchFamily="34" charset="0"/>
                      </a:endParaRPr>
                    </a:p>
                  </a:txBody>
                  <a:tcPr marL="9525" marR="9525" marT="9525" marB="0" anchor="b"/>
                </a:tc>
                <a:tc>
                  <a:txBody>
                    <a:bodyPr/>
                    <a:lstStyle/>
                    <a:p>
                      <a:pPr marL="0" algn="r" defTabSz="914400" rtl="0" eaLnBrk="1" fontAlgn="b" latinLnBrk="1" hangingPunct="1"/>
                      <a:r>
                        <a:rPr lang="ro-RO" sz="1200" b="0" u="none" strike="noStrike" kern="1200" dirty="0" smtClean="0">
                          <a:solidFill>
                            <a:schemeClr val="dk1"/>
                          </a:solidFill>
                          <a:effectLst/>
                          <a:latin typeface="+mn-lt"/>
                          <a:ea typeface="+mn-ea"/>
                          <a:cs typeface="+mn-cs"/>
                        </a:rPr>
                        <a:t>155.284.631</a:t>
                      </a:r>
                      <a:endParaRPr lang="ro-RO" sz="1200" b="0" u="none" strike="noStrike" kern="1200" dirty="0">
                        <a:solidFill>
                          <a:schemeClr val="dk1"/>
                        </a:solidFill>
                        <a:effectLst/>
                        <a:latin typeface="+mn-lt"/>
                        <a:ea typeface="+mn-ea"/>
                        <a:cs typeface="+mn-cs"/>
                      </a:endParaRPr>
                    </a:p>
                  </a:txBody>
                  <a:tcPr marL="9525" marR="9525" marT="9525" marB="0" anchor="b"/>
                </a:tc>
              </a:tr>
              <a:tr h="229116">
                <a:tc>
                  <a:txBody>
                    <a:bodyPr/>
                    <a:lstStyle/>
                    <a:p>
                      <a:pPr algn="l" rtl="0" fontAlgn="b"/>
                      <a:r>
                        <a:rPr lang="it-IT" sz="1200" u="none" strike="noStrike">
                          <a:effectLst/>
                        </a:rPr>
                        <a:t>a)      venituri proprii pentru investitii</a:t>
                      </a:r>
                      <a:endParaRPr lang="it-IT" sz="1200" b="0" i="0" u="none" strike="noStrike">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u="none" strike="noStrike" dirty="0">
                          <a:effectLst/>
                        </a:rPr>
                        <a:t>14.498.189</a:t>
                      </a:r>
                      <a:endParaRPr lang="ro-RO" sz="1200" b="0" i="0" u="none" strike="noStrike" dirty="0">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u="none" strike="noStrike" dirty="0">
                          <a:effectLst/>
                        </a:rPr>
                        <a:t>7.103.298</a:t>
                      </a:r>
                      <a:endParaRPr lang="ro-RO" sz="1200" b="0" i="0" u="none" strike="noStrike" dirty="0">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u="none" strike="noStrike" dirty="0">
                          <a:effectLst/>
                        </a:rPr>
                        <a:t>5.980.597</a:t>
                      </a:r>
                      <a:endParaRPr lang="ro-RO" sz="1200" b="0" i="0" u="none" strike="noStrike" dirty="0">
                        <a:solidFill>
                          <a:srgbClr val="000000"/>
                        </a:solidFill>
                        <a:effectLst/>
                        <a:latin typeface="Arial" panose="020B0604020202020204" pitchFamily="34" charset="0"/>
                      </a:endParaRPr>
                    </a:p>
                  </a:txBody>
                  <a:tcPr marL="9525" marR="9525" marT="9525" marB="0" anchor="b"/>
                </a:tc>
                <a:tc>
                  <a:txBody>
                    <a:bodyPr/>
                    <a:lstStyle/>
                    <a:p>
                      <a:pPr marL="0" algn="r" defTabSz="914400" rtl="0" eaLnBrk="1" fontAlgn="b" latinLnBrk="1" hangingPunct="1"/>
                      <a:r>
                        <a:rPr lang="ro-RO" sz="1200" b="0" u="none" strike="noStrike" kern="1200" dirty="0" smtClean="0">
                          <a:solidFill>
                            <a:schemeClr val="dk1"/>
                          </a:solidFill>
                          <a:effectLst/>
                          <a:latin typeface="+mn-lt"/>
                          <a:ea typeface="+mn-ea"/>
                          <a:cs typeface="+mn-cs"/>
                        </a:rPr>
                        <a:t>5.009.766</a:t>
                      </a:r>
                      <a:endParaRPr lang="ro-RO" sz="1200" b="0" u="none" strike="noStrike" kern="1200" dirty="0">
                        <a:solidFill>
                          <a:schemeClr val="dk1"/>
                        </a:solidFill>
                        <a:effectLst/>
                        <a:latin typeface="+mn-lt"/>
                        <a:ea typeface="+mn-ea"/>
                        <a:cs typeface="+mn-cs"/>
                      </a:endParaRPr>
                    </a:p>
                  </a:txBody>
                  <a:tcPr marL="9525" marR="9525" marT="9525" marB="0" anchor="b"/>
                </a:tc>
              </a:tr>
              <a:tr h="229116">
                <a:tc>
                  <a:txBody>
                    <a:bodyPr/>
                    <a:lstStyle/>
                    <a:p>
                      <a:pPr algn="l" rtl="0" fontAlgn="b"/>
                      <a:r>
                        <a:rPr lang="ro-RO" sz="1200" u="none" strike="noStrike">
                          <a:effectLst/>
                        </a:rPr>
                        <a:t>b)      transferuri din bugetele centrale/fd UE</a:t>
                      </a:r>
                      <a:endParaRPr lang="ro-RO" sz="1200" b="0" i="0" u="none" strike="noStrike">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u="none" strike="noStrike" dirty="0">
                          <a:effectLst/>
                        </a:rPr>
                        <a:t>82.347.768</a:t>
                      </a:r>
                      <a:endParaRPr lang="ro-RO" sz="1200" b="0" i="0" u="none" strike="noStrike" dirty="0">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u="none" strike="noStrike" dirty="0">
                          <a:effectLst/>
                        </a:rPr>
                        <a:t>360.998.478</a:t>
                      </a:r>
                      <a:endParaRPr lang="ro-RO" sz="1200" b="0" i="0" u="none" strike="noStrike" dirty="0">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u="none" strike="noStrike" dirty="0">
                          <a:effectLst/>
                        </a:rPr>
                        <a:t>25.153.819</a:t>
                      </a:r>
                      <a:endParaRPr lang="ro-RO" sz="1200" b="0" i="0" u="none" strike="noStrike" dirty="0">
                        <a:solidFill>
                          <a:srgbClr val="000000"/>
                        </a:solidFill>
                        <a:effectLst/>
                        <a:latin typeface="Arial" panose="020B0604020202020204" pitchFamily="34" charset="0"/>
                      </a:endParaRPr>
                    </a:p>
                  </a:txBody>
                  <a:tcPr marL="9525" marR="9525" marT="9525" marB="0" anchor="b"/>
                </a:tc>
                <a:tc>
                  <a:txBody>
                    <a:bodyPr/>
                    <a:lstStyle/>
                    <a:p>
                      <a:pPr marL="0" algn="r" defTabSz="914400" rtl="0" eaLnBrk="1" fontAlgn="b" latinLnBrk="1" hangingPunct="1"/>
                      <a:r>
                        <a:rPr lang="ro-RO" sz="1200" b="0" u="none" strike="noStrike" kern="1200" dirty="0" smtClean="0">
                          <a:solidFill>
                            <a:schemeClr val="dk1"/>
                          </a:solidFill>
                          <a:effectLst/>
                          <a:latin typeface="+mn-lt"/>
                          <a:ea typeface="+mn-ea"/>
                          <a:cs typeface="+mn-cs"/>
                        </a:rPr>
                        <a:t>97.892.690</a:t>
                      </a:r>
                      <a:endParaRPr lang="ro-RO" sz="1200" b="0" u="none" strike="noStrike" kern="1200" dirty="0">
                        <a:solidFill>
                          <a:schemeClr val="dk1"/>
                        </a:solidFill>
                        <a:effectLst/>
                        <a:latin typeface="+mn-lt"/>
                        <a:ea typeface="+mn-ea"/>
                        <a:cs typeface="+mn-cs"/>
                      </a:endParaRPr>
                    </a:p>
                  </a:txBody>
                  <a:tcPr marL="9525" marR="9525" marT="9525" marB="0" anchor="b"/>
                </a:tc>
              </a:tr>
              <a:tr h="274940">
                <a:tc>
                  <a:txBody>
                    <a:bodyPr/>
                    <a:lstStyle/>
                    <a:p>
                      <a:pPr algn="l" rtl="0" fontAlgn="b"/>
                      <a:r>
                        <a:rPr lang="fr-FR" sz="1200" u="none" strike="noStrike">
                          <a:effectLst/>
                        </a:rPr>
                        <a:t>c)   sold fond de rulment la inceputul anului</a:t>
                      </a:r>
                      <a:endParaRPr lang="fr-FR" sz="1200" b="0" i="0" u="none" strike="noStrike">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u="none" strike="noStrike" dirty="0">
                          <a:effectLst/>
                        </a:rPr>
                        <a:t>14.544.660</a:t>
                      </a:r>
                      <a:endParaRPr lang="ro-RO" sz="1200" b="0" i="0" u="none" strike="noStrike" dirty="0">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u="none" strike="noStrike" dirty="0">
                          <a:effectLst/>
                        </a:rPr>
                        <a:t>9.950.544</a:t>
                      </a:r>
                      <a:endParaRPr lang="ro-RO" sz="1200" b="0" i="0" u="none" strike="noStrike" dirty="0">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u="none" strike="noStrike" dirty="0">
                          <a:effectLst/>
                        </a:rPr>
                        <a:t>13.020.820</a:t>
                      </a:r>
                      <a:endParaRPr lang="ro-RO" sz="1200" b="0" i="0" u="none" strike="noStrike" dirty="0">
                        <a:solidFill>
                          <a:srgbClr val="000000"/>
                        </a:solidFill>
                        <a:effectLst/>
                        <a:latin typeface="Arial" panose="020B0604020202020204" pitchFamily="34" charset="0"/>
                      </a:endParaRPr>
                    </a:p>
                  </a:txBody>
                  <a:tcPr marL="9525" marR="9525" marT="9525" marB="0" anchor="b"/>
                </a:tc>
                <a:tc>
                  <a:txBody>
                    <a:bodyPr/>
                    <a:lstStyle/>
                    <a:p>
                      <a:pPr marL="0" algn="r" defTabSz="914400" rtl="0" eaLnBrk="1" fontAlgn="b" latinLnBrk="1" hangingPunct="1"/>
                      <a:r>
                        <a:rPr lang="ro-RO" sz="1200" b="0" u="none" strike="noStrike" kern="1200" dirty="0" smtClean="0">
                          <a:solidFill>
                            <a:schemeClr val="dk1"/>
                          </a:solidFill>
                          <a:effectLst/>
                          <a:latin typeface="+mn-lt"/>
                          <a:ea typeface="+mn-ea"/>
                          <a:cs typeface="+mn-cs"/>
                        </a:rPr>
                        <a:t>48.384.375</a:t>
                      </a:r>
                      <a:endParaRPr lang="ro-RO" sz="1200" b="0" u="none" strike="noStrike" kern="1200" dirty="0">
                        <a:solidFill>
                          <a:schemeClr val="dk1"/>
                        </a:solidFill>
                        <a:effectLst/>
                        <a:latin typeface="+mn-lt"/>
                        <a:ea typeface="+mn-ea"/>
                        <a:cs typeface="+mn-cs"/>
                      </a:endParaRPr>
                    </a:p>
                  </a:txBody>
                  <a:tcPr marL="9525" marR="9525" marT="9525" marB="0" anchor="b"/>
                </a:tc>
              </a:tr>
              <a:tr h="217661">
                <a:tc>
                  <a:txBody>
                    <a:bodyPr/>
                    <a:lstStyle/>
                    <a:p>
                      <a:pPr algn="l" rtl="0" fontAlgn="b"/>
                      <a:r>
                        <a:rPr lang="it-IT" sz="1200" u="none" strike="noStrike" dirty="0">
                          <a:effectLst/>
                        </a:rPr>
                        <a:t>d) venituri din fd externe nerambursabile</a:t>
                      </a:r>
                      <a:endParaRPr lang="it-IT" sz="1200" b="0" i="0" u="none" strike="noStrike" dirty="0">
                        <a:solidFill>
                          <a:srgbClr val="000000"/>
                        </a:solidFill>
                        <a:effectLst/>
                        <a:latin typeface="Arial" panose="020B0604020202020204" pitchFamily="34" charset="0"/>
                      </a:endParaRPr>
                    </a:p>
                  </a:txBody>
                  <a:tcPr marL="9525" marR="9525" marT="9525" marB="0" anchor="b"/>
                </a:tc>
                <a:tc>
                  <a:txBody>
                    <a:bodyPr/>
                    <a:lstStyle/>
                    <a:p>
                      <a:pPr algn="l" rtl="0" fontAlgn="b"/>
                      <a:r>
                        <a:rPr lang="ro-RO" sz="1200" u="none" strike="noStrike" dirty="0">
                          <a:effectLst/>
                        </a:rPr>
                        <a:t> </a:t>
                      </a:r>
                      <a:endParaRPr lang="ro-RO" sz="1200" b="0" i="0" u="none" strike="noStrike" dirty="0">
                        <a:solidFill>
                          <a:srgbClr val="000000"/>
                        </a:solidFill>
                        <a:effectLst/>
                        <a:latin typeface="Arial" panose="020B0604020202020204" pitchFamily="34" charset="0"/>
                      </a:endParaRPr>
                    </a:p>
                  </a:txBody>
                  <a:tcPr marL="9525" marR="9525" marT="9525" marB="0" anchor="b"/>
                </a:tc>
                <a:tc>
                  <a:txBody>
                    <a:bodyPr/>
                    <a:lstStyle/>
                    <a:p>
                      <a:pPr algn="l" rtl="0" fontAlgn="b"/>
                      <a:r>
                        <a:rPr lang="ro-RO" sz="1200" u="none" strike="noStrike" dirty="0">
                          <a:effectLst/>
                        </a:rPr>
                        <a:t> </a:t>
                      </a:r>
                      <a:endParaRPr lang="ro-RO" sz="1200" b="0" i="0" u="none" strike="noStrike" dirty="0">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u="none" strike="noStrike" dirty="0">
                          <a:effectLst/>
                        </a:rPr>
                        <a:t>11.469.756</a:t>
                      </a:r>
                      <a:endParaRPr lang="ro-RO" sz="1200" b="0" i="0" u="none" strike="noStrike" dirty="0">
                        <a:solidFill>
                          <a:srgbClr val="000000"/>
                        </a:solidFill>
                        <a:effectLst/>
                        <a:latin typeface="Arial" panose="020B0604020202020204" pitchFamily="34" charset="0"/>
                      </a:endParaRPr>
                    </a:p>
                  </a:txBody>
                  <a:tcPr marL="9525" marR="9525" marT="9525" marB="0" anchor="b"/>
                </a:tc>
                <a:tc>
                  <a:txBody>
                    <a:bodyPr/>
                    <a:lstStyle/>
                    <a:p>
                      <a:pPr marL="0" algn="r" defTabSz="914400" rtl="0" eaLnBrk="1" fontAlgn="b" latinLnBrk="1" hangingPunct="1"/>
                      <a:r>
                        <a:rPr lang="ro-RO" sz="1200" b="0" u="none" strike="noStrike" kern="1200" dirty="0" smtClean="0">
                          <a:solidFill>
                            <a:schemeClr val="dk1"/>
                          </a:solidFill>
                          <a:effectLst/>
                          <a:latin typeface="+mn-lt"/>
                          <a:ea typeface="+mn-ea"/>
                          <a:cs typeface="+mn-cs"/>
                        </a:rPr>
                        <a:t>3.997.800</a:t>
                      </a:r>
                      <a:endParaRPr lang="ro-RO" sz="1200" b="0" u="none" strike="noStrike" kern="1200" dirty="0">
                        <a:solidFill>
                          <a:schemeClr val="dk1"/>
                        </a:solidFill>
                        <a:effectLst/>
                        <a:latin typeface="+mn-lt"/>
                        <a:ea typeface="+mn-ea"/>
                        <a:cs typeface="+mn-cs"/>
                      </a:endParaRPr>
                    </a:p>
                  </a:txBody>
                  <a:tcPr marL="9525" marR="9525" marT="9525" marB="0" anchor="b"/>
                </a:tc>
              </a:tr>
              <a:tr h="229116">
                <a:tc>
                  <a:txBody>
                    <a:bodyPr/>
                    <a:lstStyle/>
                    <a:p>
                      <a:pPr algn="l" rtl="0" fontAlgn="b"/>
                      <a:r>
                        <a:rPr lang="ro-RO" sz="1200" u="none" strike="noStrike">
                          <a:effectLst/>
                        </a:rPr>
                        <a:t>Cheltuieli pentru investitii (-)</a:t>
                      </a:r>
                      <a:endParaRPr lang="ro-RO" sz="1200" b="1" i="0" u="none" strike="noStrike">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u="none" strike="noStrike" dirty="0">
                          <a:effectLst/>
                        </a:rPr>
                        <a:t>203.289.334</a:t>
                      </a:r>
                      <a:endParaRPr lang="ro-RO" sz="1200" b="1" i="0" u="none" strike="noStrike" dirty="0">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u="none" strike="noStrike" dirty="0">
                          <a:effectLst/>
                        </a:rPr>
                        <a:t>628.913.681</a:t>
                      </a:r>
                      <a:endParaRPr lang="ro-RO" sz="1200" b="1" i="0" u="none" strike="noStrike" dirty="0">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u="none" strike="noStrike" dirty="0">
                          <a:effectLst/>
                        </a:rPr>
                        <a:t>115.882.342</a:t>
                      </a:r>
                      <a:endParaRPr lang="ro-RO" sz="1200" b="1" i="0" u="none" strike="noStrike" dirty="0">
                        <a:solidFill>
                          <a:srgbClr val="000000"/>
                        </a:solidFill>
                        <a:effectLst/>
                        <a:latin typeface="Arial" panose="020B0604020202020204" pitchFamily="34" charset="0"/>
                      </a:endParaRPr>
                    </a:p>
                  </a:txBody>
                  <a:tcPr marL="9525" marR="9525" marT="9525" marB="0" anchor="b"/>
                </a:tc>
                <a:tc>
                  <a:txBody>
                    <a:bodyPr/>
                    <a:lstStyle/>
                    <a:p>
                      <a:pPr marL="0" algn="r" defTabSz="914400" rtl="0" eaLnBrk="1" fontAlgn="b" latinLnBrk="1" hangingPunct="1"/>
                      <a:r>
                        <a:rPr lang="ro-RO" sz="1200" b="0" u="none" strike="noStrike" kern="1200" dirty="0" smtClean="0">
                          <a:solidFill>
                            <a:schemeClr val="dk1"/>
                          </a:solidFill>
                          <a:effectLst/>
                          <a:latin typeface="+mn-lt"/>
                          <a:ea typeface="+mn-ea"/>
                          <a:cs typeface="+mn-cs"/>
                        </a:rPr>
                        <a:t>214.697.351</a:t>
                      </a:r>
                      <a:endParaRPr lang="ro-RO" sz="1200" b="0" u="none" strike="noStrike" kern="1200" dirty="0">
                        <a:solidFill>
                          <a:schemeClr val="dk1"/>
                        </a:solidFill>
                        <a:effectLst/>
                        <a:latin typeface="+mn-lt"/>
                        <a:ea typeface="+mn-ea"/>
                        <a:cs typeface="+mn-cs"/>
                      </a:endParaRPr>
                    </a:p>
                  </a:txBody>
                  <a:tcPr marL="9525" marR="9525" marT="9525" marB="0" anchor="b"/>
                </a:tc>
              </a:tr>
              <a:tr h="229116">
                <a:tc>
                  <a:txBody>
                    <a:bodyPr/>
                    <a:lstStyle/>
                    <a:p>
                      <a:pPr algn="l" rtl="0" fontAlgn="b"/>
                      <a:r>
                        <a:rPr lang="ro-RO" sz="1200" b="1" u="none" strike="noStrike" dirty="0">
                          <a:effectLst/>
                        </a:rPr>
                        <a:t>Rezultatul bugetar dezvoltare (excedent/deficit)</a:t>
                      </a:r>
                      <a:endParaRPr lang="ro-RO" sz="1200" b="1" i="0" u="none" strike="noStrike" dirty="0">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b="1" u="none" strike="noStrike" dirty="0">
                          <a:effectLst/>
                        </a:rPr>
                        <a:t>-91.898.716</a:t>
                      </a:r>
                      <a:endParaRPr lang="ro-RO" sz="1200" b="1" i="0" u="none" strike="noStrike" dirty="0">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b="1" u="none" strike="noStrike" dirty="0">
                          <a:effectLst/>
                        </a:rPr>
                        <a:t>-250.861.361</a:t>
                      </a:r>
                      <a:endParaRPr lang="ro-RO" sz="1200" b="1" i="0" u="none" strike="noStrike" dirty="0">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b="1" u="none" strike="noStrike" dirty="0">
                          <a:effectLst/>
                        </a:rPr>
                        <a:t>-60.257.350</a:t>
                      </a:r>
                      <a:endParaRPr lang="ro-RO" sz="1200" b="1" i="0" u="none" strike="noStrike" dirty="0">
                        <a:solidFill>
                          <a:srgbClr val="000000"/>
                        </a:solidFill>
                        <a:effectLst/>
                        <a:latin typeface="Arial" panose="020B0604020202020204" pitchFamily="34" charset="0"/>
                      </a:endParaRPr>
                    </a:p>
                  </a:txBody>
                  <a:tcPr marL="9525" marR="9525" marT="9525" marB="0" anchor="b"/>
                </a:tc>
                <a:tc>
                  <a:txBody>
                    <a:bodyPr/>
                    <a:lstStyle/>
                    <a:p>
                      <a:pPr marL="0" algn="r" defTabSz="914400" rtl="0" eaLnBrk="1" fontAlgn="b" latinLnBrk="1" hangingPunct="1"/>
                      <a:r>
                        <a:rPr lang="ro-RO" sz="1200" b="1" u="none" strike="noStrike" kern="1200" dirty="0" smtClean="0">
                          <a:solidFill>
                            <a:schemeClr val="dk1"/>
                          </a:solidFill>
                          <a:effectLst/>
                          <a:latin typeface="+mn-lt"/>
                          <a:ea typeface="+mn-ea"/>
                          <a:cs typeface="+mn-cs"/>
                        </a:rPr>
                        <a:t>-59.412.720</a:t>
                      </a:r>
                      <a:endParaRPr lang="ro-RO" sz="1200" b="1" u="none" strike="noStrike" kern="1200" dirty="0">
                        <a:solidFill>
                          <a:schemeClr val="dk1"/>
                        </a:solidFill>
                        <a:effectLst/>
                        <a:latin typeface="+mn-lt"/>
                        <a:ea typeface="+mn-ea"/>
                        <a:cs typeface="+mn-cs"/>
                      </a:endParaRPr>
                    </a:p>
                  </a:txBody>
                  <a:tcPr marL="9525" marR="9525" marT="9525" marB="0" anchor="b"/>
                </a:tc>
              </a:tr>
              <a:tr h="229116">
                <a:tc>
                  <a:txBody>
                    <a:bodyPr/>
                    <a:lstStyle/>
                    <a:p>
                      <a:pPr algn="l" fontAlgn="b"/>
                      <a:r>
                        <a:rPr lang="ro-RO" sz="1200" u="none" strike="noStrike">
                          <a:effectLst/>
                        </a:rPr>
                        <a:t> </a:t>
                      </a:r>
                      <a:endParaRPr lang="ro-RO" sz="1200" b="0" i="0" u="none" strike="noStrike">
                        <a:solidFill>
                          <a:srgbClr val="000000"/>
                        </a:solidFill>
                        <a:effectLst/>
                        <a:latin typeface="Arial" panose="020B0604020202020204" pitchFamily="34" charset="0"/>
                      </a:endParaRPr>
                    </a:p>
                  </a:txBody>
                  <a:tcPr marL="9525" marR="9525" marT="9525" marB="0" anchor="b"/>
                </a:tc>
                <a:tc>
                  <a:txBody>
                    <a:bodyPr/>
                    <a:lstStyle/>
                    <a:p>
                      <a:pPr algn="l" fontAlgn="b"/>
                      <a:r>
                        <a:rPr lang="ro-RO" sz="1200" u="none" strike="noStrike" dirty="0">
                          <a:effectLst/>
                        </a:rPr>
                        <a:t> </a:t>
                      </a:r>
                      <a:endParaRPr lang="ro-RO" sz="1200" b="0" i="0" u="none" strike="noStrike" dirty="0">
                        <a:solidFill>
                          <a:srgbClr val="000000"/>
                        </a:solidFill>
                        <a:effectLst/>
                        <a:latin typeface="Arial" panose="020B0604020202020204" pitchFamily="34" charset="0"/>
                      </a:endParaRPr>
                    </a:p>
                  </a:txBody>
                  <a:tcPr marL="9525" marR="9525" marT="9525" marB="0" anchor="b"/>
                </a:tc>
                <a:tc>
                  <a:txBody>
                    <a:bodyPr/>
                    <a:lstStyle/>
                    <a:p>
                      <a:pPr algn="l" fontAlgn="b"/>
                      <a:r>
                        <a:rPr lang="ro-RO" sz="1200" u="none" strike="noStrike">
                          <a:effectLst/>
                        </a:rPr>
                        <a:t> </a:t>
                      </a:r>
                      <a:endParaRPr lang="ro-RO" sz="1200" b="0" i="0" u="none" strike="noStrike">
                        <a:solidFill>
                          <a:srgbClr val="000000"/>
                        </a:solidFill>
                        <a:effectLst/>
                        <a:latin typeface="Arial" panose="020B0604020202020204" pitchFamily="34" charset="0"/>
                      </a:endParaRPr>
                    </a:p>
                  </a:txBody>
                  <a:tcPr marL="9525" marR="9525" marT="9525" marB="0" anchor="b"/>
                </a:tc>
                <a:tc>
                  <a:txBody>
                    <a:bodyPr/>
                    <a:lstStyle/>
                    <a:p>
                      <a:pPr algn="l" fontAlgn="b"/>
                      <a:r>
                        <a:rPr lang="ro-RO" sz="1200" u="none" strike="noStrike" dirty="0">
                          <a:effectLst/>
                        </a:rPr>
                        <a:t> </a:t>
                      </a:r>
                      <a:endParaRPr lang="ro-RO" sz="1200" b="0" i="0" u="none" strike="noStrike" dirty="0">
                        <a:solidFill>
                          <a:srgbClr val="000000"/>
                        </a:solidFill>
                        <a:effectLst/>
                        <a:latin typeface="Arial" panose="020B0604020202020204" pitchFamily="34" charset="0"/>
                      </a:endParaRPr>
                    </a:p>
                  </a:txBody>
                  <a:tcPr marL="9525" marR="9525" marT="9525" marB="0" anchor="b"/>
                </a:tc>
                <a:tc>
                  <a:txBody>
                    <a:bodyPr/>
                    <a:lstStyle/>
                    <a:p>
                      <a:pPr marL="0" algn="r" defTabSz="914400" rtl="0" eaLnBrk="1" fontAlgn="b" latinLnBrk="1" hangingPunct="1"/>
                      <a:endParaRPr lang="ro-RO" sz="1200" b="1" u="none" strike="noStrike" kern="1200" dirty="0">
                        <a:solidFill>
                          <a:schemeClr val="dk1"/>
                        </a:solidFill>
                        <a:effectLst/>
                        <a:latin typeface="+mn-lt"/>
                        <a:ea typeface="+mn-ea"/>
                        <a:cs typeface="+mn-cs"/>
                      </a:endParaRPr>
                    </a:p>
                  </a:txBody>
                  <a:tcPr marL="9525" marR="9525" marT="9525" marB="0" anchor="b"/>
                </a:tc>
              </a:tr>
              <a:tr h="229116">
                <a:tc>
                  <a:txBody>
                    <a:bodyPr/>
                    <a:lstStyle/>
                    <a:p>
                      <a:pPr algn="l" rtl="0" fontAlgn="b"/>
                      <a:r>
                        <a:rPr lang="ro-RO" sz="1200" u="none" strike="noStrike" dirty="0">
                          <a:effectLst/>
                        </a:rPr>
                        <a:t>Rezultatul bugetar primar (excedent/deficit)</a:t>
                      </a:r>
                      <a:endParaRPr lang="ro-RO" sz="1200" b="0" i="0" u="none" strike="noStrike" dirty="0">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u="none" strike="noStrike" dirty="0">
                          <a:effectLst/>
                        </a:rPr>
                        <a:t>-45.983.143</a:t>
                      </a:r>
                      <a:endParaRPr lang="ro-RO" sz="1200" b="0" i="0" u="none" strike="noStrike" dirty="0">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u="none" strike="noStrike" dirty="0">
                          <a:effectLst/>
                        </a:rPr>
                        <a:t>-194.261.165</a:t>
                      </a:r>
                      <a:endParaRPr lang="ro-RO" sz="1200" b="0" i="0" u="none" strike="noStrike" dirty="0">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u="none" strike="noStrike" dirty="0">
                          <a:effectLst/>
                        </a:rPr>
                        <a:t>28.063.759</a:t>
                      </a:r>
                      <a:endParaRPr lang="ro-RO" sz="1200" b="0" i="0" u="none" strike="noStrike" dirty="0">
                        <a:solidFill>
                          <a:srgbClr val="000000"/>
                        </a:solidFill>
                        <a:effectLst/>
                        <a:latin typeface="Arial" panose="020B0604020202020204" pitchFamily="34" charset="0"/>
                      </a:endParaRPr>
                    </a:p>
                  </a:txBody>
                  <a:tcPr marL="9525" marR="9525" marT="9525" marB="0" anchor="b"/>
                </a:tc>
                <a:tc>
                  <a:txBody>
                    <a:bodyPr/>
                    <a:lstStyle/>
                    <a:p>
                      <a:pPr marL="0" algn="r" defTabSz="914400" rtl="0" eaLnBrk="1" fontAlgn="b" latinLnBrk="1" hangingPunct="1"/>
                      <a:r>
                        <a:rPr lang="ro-RO" sz="1200" b="0" u="none" strike="noStrike" kern="1200" dirty="0" smtClean="0">
                          <a:solidFill>
                            <a:schemeClr val="dk1"/>
                          </a:solidFill>
                          <a:effectLst/>
                          <a:latin typeface="+mn-lt"/>
                          <a:ea typeface="+mn-ea"/>
                          <a:cs typeface="+mn-cs"/>
                        </a:rPr>
                        <a:t>449.757</a:t>
                      </a:r>
                      <a:endParaRPr lang="ro-RO" sz="1200" b="0" u="none" strike="noStrike" kern="1200" dirty="0">
                        <a:solidFill>
                          <a:schemeClr val="dk1"/>
                        </a:solidFill>
                        <a:effectLst/>
                        <a:latin typeface="+mn-lt"/>
                        <a:ea typeface="+mn-ea"/>
                        <a:cs typeface="+mn-cs"/>
                      </a:endParaRPr>
                    </a:p>
                  </a:txBody>
                  <a:tcPr marL="9525" marR="9525" marT="9525" marB="0" anchor="b"/>
                </a:tc>
              </a:tr>
              <a:tr h="229116">
                <a:tc>
                  <a:txBody>
                    <a:bodyPr/>
                    <a:lstStyle/>
                    <a:p>
                      <a:pPr algn="l" rtl="0" fontAlgn="b"/>
                      <a:r>
                        <a:rPr lang="it-IT" sz="1200" u="none" strike="noStrike">
                          <a:effectLst/>
                        </a:rPr>
                        <a:t>Imprumuturi accesate in anul curent (+)</a:t>
                      </a:r>
                      <a:endParaRPr lang="it-IT" sz="1200" b="0" i="0" u="none" strike="noStrike">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u="none" strike="noStrike" dirty="0">
                          <a:effectLst/>
                        </a:rPr>
                        <a:t>55.933.687</a:t>
                      </a:r>
                      <a:endParaRPr lang="ro-RO" sz="1200" b="0" i="0" u="none" strike="noStrike" dirty="0">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u="none" strike="noStrike" dirty="0">
                          <a:effectLst/>
                        </a:rPr>
                        <a:t>207.281.975</a:t>
                      </a:r>
                      <a:endParaRPr lang="ro-RO" sz="1200" b="0" i="0" u="none" strike="noStrike" dirty="0">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u="none" strike="noStrike" dirty="0">
                          <a:effectLst/>
                        </a:rPr>
                        <a:t>20.320.616</a:t>
                      </a:r>
                      <a:endParaRPr lang="ro-RO" sz="1200" b="0" i="0" u="none" strike="noStrike" dirty="0">
                        <a:solidFill>
                          <a:srgbClr val="000000"/>
                        </a:solidFill>
                        <a:effectLst/>
                        <a:latin typeface="Arial" panose="020B0604020202020204" pitchFamily="34" charset="0"/>
                      </a:endParaRPr>
                    </a:p>
                  </a:txBody>
                  <a:tcPr marL="9525" marR="9525" marT="9525" marB="0" anchor="b"/>
                </a:tc>
                <a:tc>
                  <a:txBody>
                    <a:bodyPr/>
                    <a:lstStyle/>
                    <a:p>
                      <a:pPr marL="0" algn="r" defTabSz="914400" rtl="0" eaLnBrk="1" fontAlgn="b" latinLnBrk="1" hangingPunct="1"/>
                      <a:r>
                        <a:rPr lang="ro-RO" sz="1200" b="0" u="none" strike="noStrike" kern="1200" dirty="0" smtClean="0">
                          <a:solidFill>
                            <a:schemeClr val="dk1"/>
                          </a:solidFill>
                          <a:effectLst/>
                          <a:latin typeface="+mn-lt"/>
                          <a:ea typeface="+mn-ea"/>
                          <a:cs typeface="+mn-cs"/>
                        </a:rPr>
                        <a:t>1.397.192</a:t>
                      </a:r>
                      <a:endParaRPr lang="ro-RO" sz="1200" b="0" u="none" strike="noStrike" kern="1200" dirty="0">
                        <a:solidFill>
                          <a:schemeClr val="dk1"/>
                        </a:solidFill>
                        <a:effectLst/>
                        <a:latin typeface="+mn-lt"/>
                        <a:ea typeface="+mn-ea"/>
                        <a:cs typeface="+mn-cs"/>
                      </a:endParaRPr>
                    </a:p>
                  </a:txBody>
                  <a:tcPr marL="9525" marR="9525" marT="9525" marB="0" anchor="b"/>
                </a:tc>
              </a:tr>
              <a:tr h="229116">
                <a:tc>
                  <a:txBody>
                    <a:bodyPr/>
                    <a:lstStyle/>
                    <a:p>
                      <a:pPr algn="l" rtl="0" fontAlgn="b"/>
                      <a:r>
                        <a:rPr lang="ro-RO" sz="1200" b="1" u="none" strike="noStrike" dirty="0">
                          <a:effectLst/>
                        </a:rPr>
                        <a:t>Rezultatul bugetar final (&gt;=0)</a:t>
                      </a:r>
                      <a:endParaRPr lang="ro-RO" sz="1200" b="1" i="0" u="none" strike="noStrike" dirty="0">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b="1" u="none" strike="noStrike" dirty="0">
                          <a:effectLst/>
                        </a:rPr>
                        <a:t>9.950.544</a:t>
                      </a:r>
                      <a:endParaRPr lang="ro-RO" sz="1200" b="1" i="0" u="none" strike="noStrike" dirty="0">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b="1" u="none" strike="noStrike" dirty="0">
                          <a:effectLst/>
                        </a:rPr>
                        <a:t>13.020.810</a:t>
                      </a:r>
                      <a:endParaRPr lang="ro-RO" sz="1200" b="1" i="0" u="none" strike="noStrike" dirty="0">
                        <a:solidFill>
                          <a:srgbClr val="000000"/>
                        </a:solidFill>
                        <a:effectLst/>
                        <a:latin typeface="Arial" panose="020B0604020202020204" pitchFamily="34" charset="0"/>
                      </a:endParaRPr>
                    </a:p>
                  </a:txBody>
                  <a:tcPr marL="9525" marR="9525" marT="9525" marB="0" anchor="b"/>
                </a:tc>
                <a:tc>
                  <a:txBody>
                    <a:bodyPr/>
                    <a:lstStyle/>
                    <a:p>
                      <a:pPr algn="r" rtl="0" fontAlgn="b"/>
                      <a:r>
                        <a:rPr lang="ro-RO" sz="1200" b="1" u="none" strike="noStrike" dirty="0">
                          <a:effectLst/>
                        </a:rPr>
                        <a:t>48.384.375</a:t>
                      </a:r>
                      <a:endParaRPr lang="ro-RO" sz="1200" b="1" i="0" u="none" strike="noStrike" dirty="0">
                        <a:solidFill>
                          <a:srgbClr val="000000"/>
                        </a:solidFill>
                        <a:effectLst/>
                        <a:latin typeface="Arial" panose="020B0604020202020204" pitchFamily="34" charset="0"/>
                      </a:endParaRPr>
                    </a:p>
                  </a:txBody>
                  <a:tcPr marL="9525" marR="9525" marT="9525" marB="0" anchor="b"/>
                </a:tc>
                <a:tc>
                  <a:txBody>
                    <a:bodyPr/>
                    <a:lstStyle/>
                    <a:p>
                      <a:pPr marL="0" algn="r" defTabSz="914400" rtl="0" eaLnBrk="1" fontAlgn="b" latinLnBrk="1" hangingPunct="1"/>
                      <a:r>
                        <a:rPr lang="ro-RO" sz="1200" b="1" u="none" strike="noStrike" kern="1200" dirty="0" smtClean="0">
                          <a:solidFill>
                            <a:schemeClr val="dk1"/>
                          </a:solidFill>
                          <a:effectLst/>
                          <a:latin typeface="+mn-lt"/>
                          <a:ea typeface="+mn-ea"/>
                          <a:cs typeface="+mn-cs"/>
                        </a:rPr>
                        <a:t>1.846.949</a:t>
                      </a:r>
                      <a:endParaRPr lang="ro-RO" sz="1200" b="1" u="none" strike="noStrike" kern="1200" dirty="0">
                        <a:solidFill>
                          <a:schemeClr val="dk1"/>
                        </a:solidFill>
                        <a:effectLst/>
                        <a:latin typeface="+mn-lt"/>
                        <a:ea typeface="+mn-ea"/>
                        <a:cs typeface="+mn-cs"/>
                      </a:endParaRPr>
                    </a:p>
                  </a:txBody>
                  <a:tcPr marL="9525" marR="9525" marT="9525" marB="0" anchor="b"/>
                </a:tc>
              </a:tr>
            </a:tbl>
          </a:graphicData>
        </a:graphic>
      </p:graphicFrame>
    </p:spTree>
    <p:extLst>
      <p:ext uri="{BB962C8B-B14F-4D97-AF65-F5344CB8AC3E}">
        <p14:creationId xmlns:p14="http://schemas.microsoft.com/office/powerpoint/2010/main" xmlns="" val="22849116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ro-RO" altLang="ro-RO" sz="3600" dirty="0" smtClean="0">
                <a:solidFill>
                  <a:srgbClr val="C00000"/>
                </a:solidFill>
              </a:rPr>
              <a:t>Veniturile </a:t>
            </a:r>
            <a:r>
              <a:rPr lang="ro-RO" altLang="ro-RO" sz="3600" dirty="0">
                <a:solidFill>
                  <a:srgbClr val="C00000"/>
                </a:solidFill>
              </a:rPr>
              <a:t>bugetului local </a:t>
            </a:r>
            <a:r>
              <a:rPr lang="ro-RO" altLang="ko-KR" sz="3600" dirty="0" smtClean="0">
                <a:solidFill>
                  <a:srgbClr val="C00000"/>
                </a:solidFill>
              </a:rPr>
              <a:t>2017</a:t>
            </a:r>
            <a:endParaRPr lang="ko-KR" altLang="en-US" sz="3600" dirty="0">
              <a:solidFill>
                <a:srgbClr val="C00000"/>
              </a:solidFill>
            </a:endParaRPr>
          </a:p>
        </p:txBody>
      </p:sp>
      <p:sp>
        <p:nvSpPr>
          <p:cNvPr id="2" name="Rectangle 1"/>
          <p:cNvSpPr/>
          <p:nvPr/>
        </p:nvSpPr>
        <p:spPr>
          <a:xfrm>
            <a:off x="251520" y="4581127"/>
            <a:ext cx="8568952" cy="1477328"/>
          </a:xfrm>
          <a:prstGeom prst="rect">
            <a:avLst/>
          </a:prstGeom>
        </p:spPr>
        <p:txBody>
          <a:bodyPr wrap="square">
            <a:spAutoFit/>
          </a:bodyPr>
          <a:lstStyle/>
          <a:p>
            <a:pPr marL="342900" indent="-342900">
              <a:lnSpc>
                <a:spcPct val="150000"/>
              </a:lnSpc>
              <a:spcBef>
                <a:spcPct val="0"/>
              </a:spcBef>
              <a:buFont typeface="Arial" panose="020B0604020202020204" pitchFamily="34" charset="0"/>
              <a:buChar char="•"/>
            </a:pPr>
            <a:r>
              <a:rPr lang="ro-RO" altLang="ro-RO" sz="2000" dirty="0">
                <a:solidFill>
                  <a:schemeClr val="tx1">
                    <a:lumMod val="75000"/>
                    <a:lumOff val="25000"/>
                  </a:schemeClr>
                </a:solidFill>
                <a:latin typeface="Arial" pitchFamily="34" charset="0"/>
                <a:cs typeface="Arial" pitchFamily="34" charset="0"/>
              </a:rPr>
              <a:t>nu sunt incluse veniturile proprii ale institutiilor </a:t>
            </a:r>
            <a:r>
              <a:rPr lang="ro-RO" altLang="ro-RO" sz="2000" dirty="0" smtClean="0">
                <a:solidFill>
                  <a:schemeClr val="tx1">
                    <a:lumMod val="75000"/>
                    <a:lumOff val="25000"/>
                  </a:schemeClr>
                </a:solidFill>
                <a:latin typeface="Arial" pitchFamily="34" charset="0"/>
                <a:cs typeface="Arial" pitchFamily="34" charset="0"/>
              </a:rPr>
              <a:t>subordonate</a:t>
            </a:r>
          </a:p>
          <a:p>
            <a:pPr marL="342900" indent="-342900">
              <a:lnSpc>
                <a:spcPct val="150000"/>
              </a:lnSpc>
              <a:spcBef>
                <a:spcPct val="0"/>
              </a:spcBef>
              <a:buFont typeface="Arial" panose="020B0604020202020204" pitchFamily="34" charset="0"/>
              <a:buChar char="•"/>
            </a:pPr>
            <a:r>
              <a:rPr lang="ro-RO" altLang="ro-RO" sz="2000" dirty="0" smtClean="0">
                <a:solidFill>
                  <a:schemeClr val="tx1">
                    <a:lumMod val="75000"/>
                    <a:lumOff val="25000"/>
                  </a:schemeClr>
                </a:solidFill>
                <a:latin typeface="Arial" pitchFamily="34" charset="0"/>
                <a:cs typeface="Arial" pitchFamily="34" charset="0"/>
              </a:rPr>
              <a:t>veniturile </a:t>
            </a:r>
            <a:r>
              <a:rPr lang="ro-RO" altLang="ro-RO" sz="2000" dirty="0">
                <a:solidFill>
                  <a:schemeClr val="tx1">
                    <a:lumMod val="75000"/>
                    <a:lumOff val="25000"/>
                  </a:schemeClr>
                </a:solidFill>
                <a:latin typeface="Arial" pitchFamily="34" charset="0"/>
                <a:cs typeface="Arial" pitchFamily="34" charset="0"/>
              </a:rPr>
              <a:t>prevăzute în bugetul iniţial:   </a:t>
            </a:r>
            <a:r>
              <a:rPr lang="ro-RO" altLang="ro-RO" sz="2000" dirty="0" smtClean="0">
                <a:solidFill>
                  <a:schemeClr val="tx1">
                    <a:lumMod val="75000"/>
                    <a:lumOff val="25000"/>
                  </a:schemeClr>
                </a:solidFill>
                <a:latin typeface="Arial" pitchFamily="34" charset="0"/>
                <a:cs typeface="Arial" pitchFamily="34" charset="0"/>
              </a:rPr>
              <a:t>611.856.070 </a:t>
            </a:r>
            <a:r>
              <a:rPr lang="ro-RO" altLang="ro-RO" sz="2000" dirty="0">
                <a:solidFill>
                  <a:schemeClr val="tx1">
                    <a:lumMod val="75000"/>
                    <a:lumOff val="25000"/>
                  </a:schemeClr>
                </a:solidFill>
                <a:latin typeface="Arial" pitchFamily="34" charset="0"/>
                <a:cs typeface="Arial" pitchFamily="34" charset="0"/>
              </a:rPr>
              <a:t>lei </a:t>
            </a:r>
            <a:endParaRPr lang="ro-RO" altLang="ro-RO" sz="2000" dirty="0" smtClean="0">
              <a:solidFill>
                <a:schemeClr val="tx1">
                  <a:lumMod val="75000"/>
                  <a:lumOff val="25000"/>
                </a:schemeClr>
              </a:solidFill>
              <a:latin typeface="Arial" pitchFamily="34" charset="0"/>
              <a:cs typeface="Arial" pitchFamily="34" charset="0"/>
            </a:endParaRPr>
          </a:p>
          <a:p>
            <a:pPr marL="342900" indent="-342900">
              <a:lnSpc>
                <a:spcPct val="150000"/>
              </a:lnSpc>
              <a:spcBef>
                <a:spcPct val="0"/>
              </a:spcBef>
              <a:buFont typeface="Arial" panose="020B0604020202020204" pitchFamily="34" charset="0"/>
              <a:buChar char="•"/>
            </a:pPr>
            <a:r>
              <a:rPr lang="ro-RO" altLang="ro-RO" sz="2000" dirty="0" smtClean="0">
                <a:solidFill>
                  <a:schemeClr val="tx1">
                    <a:lumMod val="75000"/>
                    <a:lumOff val="25000"/>
                  </a:schemeClr>
                </a:solidFill>
                <a:latin typeface="Arial" pitchFamily="34" charset="0"/>
                <a:cs typeface="Arial" pitchFamily="34" charset="0"/>
              </a:rPr>
              <a:t>gradul </a:t>
            </a:r>
            <a:r>
              <a:rPr lang="ro-RO" altLang="ro-RO" sz="2000" dirty="0">
                <a:solidFill>
                  <a:schemeClr val="tx1">
                    <a:lumMod val="75000"/>
                    <a:lumOff val="25000"/>
                  </a:schemeClr>
                </a:solidFill>
                <a:latin typeface="Arial" pitchFamily="34" charset="0"/>
                <a:cs typeface="Arial" pitchFamily="34" charset="0"/>
              </a:rPr>
              <a:t>de realizare al prevederilor bugetare privind veniturile: </a:t>
            </a:r>
            <a:r>
              <a:rPr lang="ro-RO" altLang="ro-RO" sz="2000" dirty="0" smtClean="0">
                <a:solidFill>
                  <a:schemeClr val="tx1">
                    <a:lumMod val="75000"/>
                    <a:lumOff val="25000"/>
                  </a:schemeClr>
                </a:solidFill>
                <a:latin typeface="Arial" pitchFamily="34" charset="0"/>
                <a:cs typeface="Arial" pitchFamily="34" charset="0"/>
              </a:rPr>
              <a:t>88,83%</a:t>
            </a:r>
            <a:endParaRPr lang="ro-RO" altLang="ro-RO" sz="2000" dirty="0">
              <a:solidFill>
                <a:schemeClr val="tx1">
                  <a:lumMod val="75000"/>
                  <a:lumOff val="25000"/>
                </a:schemeClr>
              </a:solidFill>
              <a:latin typeface="Arial" pitchFamily="34" charset="0"/>
              <a:cs typeface="Arial" pitchFamily="34" charset="0"/>
            </a:endParaRPr>
          </a:p>
        </p:txBody>
      </p:sp>
      <p:graphicFrame>
        <p:nvGraphicFramePr>
          <p:cNvPr id="7" name="Chart 6"/>
          <p:cNvGraphicFramePr>
            <a:graphicFrameLocks/>
          </p:cNvGraphicFramePr>
          <p:nvPr/>
        </p:nvGraphicFramePr>
        <p:xfrm>
          <a:off x="827584" y="1268761"/>
          <a:ext cx="7344816" cy="340014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xmlns="" val="19030967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ro-RO" altLang="ro-RO" sz="3600" dirty="0" smtClean="0">
                <a:solidFill>
                  <a:srgbClr val="C00000"/>
                </a:solidFill>
              </a:rPr>
              <a:t>Evoluția încasărilor din cote IVG</a:t>
            </a:r>
            <a:endParaRPr lang="ko-KR" altLang="en-US" sz="3600" dirty="0">
              <a:solidFill>
                <a:srgbClr val="C00000"/>
              </a:solidFill>
            </a:endParaRPr>
          </a:p>
        </p:txBody>
      </p:sp>
      <p:sp>
        <p:nvSpPr>
          <p:cNvPr id="2" name="Rectangle 1"/>
          <p:cNvSpPr/>
          <p:nvPr/>
        </p:nvSpPr>
        <p:spPr>
          <a:xfrm>
            <a:off x="251520" y="4581127"/>
            <a:ext cx="8892480" cy="1477328"/>
          </a:xfrm>
          <a:prstGeom prst="rect">
            <a:avLst/>
          </a:prstGeom>
        </p:spPr>
        <p:txBody>
          <a:bodyPr wrap="square">
            <a:spAutoFit/>
          </a:bodyPr>
          <a:lstStyle/>
          <a:p>
            <a:pPr marL="342900" lvl="8" indent="-342900">
              <a:lnSpc>
                <a:spcPct val="150000"/>
              </a:lnSpc>
              <a:spcBef>
                <a:spcPct val="0"/>
              </a:spcBef>
              <a:buFont typeface="Arial" panose="020B0604020202020204" pitchFamily="34" charset="0"/>
              <a:buChar char="•"/>
            </a:pPr>
            <a:r>
              <a:rPr lang="ro-RO" altLang="ro-RO" sz="2000" dirty="0">
                <a:solidFill>
                  <a:schemeClr val="tx1">
                    <a:lumMod val="75000"/>
                    <a:lumOff val="25000"/>
                  </a:schemeClr>
                </a:solidFill>
                <a:latin typeface="Arial" pitchFamily="34" charset="0"/>
                <a:cs typeface="Arial" pitchFamily="34" charset="0"/>
              </a:rPr>
              <a:t>indicator de crestere </a:t>
            </a:r>
            <a:r>
              <a:rPr lang="ro-RO" altLang="ro-RO" sz="2000" dirty="0" smtClean="0">
                <a:solidFill>
                  <a:schemeClr val="tx1">
                    <a:lumMod val="75000"/>
                    <a:lumOff val="25000"/>
                  </a:schemeClr>
                </a:solidFill>
                <a:latin typeface="Arial" pitchFamily="34" charset="0"/>
                <a:cs typeface="Arial" pitchFamily="34" charset="0"/>
              </a:rPr>
              <a:t>economică (+18%)</a:t>
            </a:r>
            <a:endParaRPr lang="ro-RO" altLang="ro-RO" sz="2000" dirty="0">
              <a:solidFill>
                <a:schemeClr val="tx1">
                  <a:lumMod val="75000"/>
                  <a:lumOff val="25000"/>
                </a:schemeClr>
              </a:solidFill>
              <a:latin typeface="Arial" pitchFamily="34" charset="0"/>
              <a:cs typeface="Arial" pitchFamily="34" charset="0"/>
            </a:endParaRPr>
          </a:p>
          <a:p>
            <a:pPr marL="342900" lvl="8" indent="-342900">
              <a:lnSpc>
                <a:spcPct val="150000"/>
              </a:lnSpc>
              <a:spcBef>
                <a:spcPct val="0"/>
              </a:spcBef>
              <a:buFont typeface="Arial" panose="020B0604020202020204" pitchFamily="34" charset="0"/>
              <a:buChar char="•"/>
            </a:pPr>
            <a:r>
              <a:rPr lang="ro-RO" altLang="ro-RO" sz="2000" dirty="0" smtClean="0">
                <a:solidFill>
                  <a:schemeClr val="tx1">
                    <a:lumMod val="75000"/>
                    <a:lumOff val="25000"/>
                  </a:schemeClr>
                </a:solidFill>
                <a:latin typeface="Arial" pitchFamily="34" charset="0"/>
                <a:cs typeface="Arial" pitchFamily="34" charset="0"/>
              </a:rPr>
              <a:t>evoluție crescătoare pe fondul populării parcurilor industriale si a cresterii salariilor</a:t>
            </a:r>
            <a:endParaRPr lang="ro-RO" altLang="ro-RO" sz="2000" dirty="0">
              <a:solidFill>
                <a:schemeClr val="tx1">
                  <a:lumMod val="75000"/>
                  <a:lumOff val="25000"/>
                </a:schemeClr>
              </a:solidFill>
              <a:latin typeface="Arial" pitchFamily="34" charset="0"/>
              <a:cs typeface="Arial" pitchFamily="34" charset="0"/>
            </a:endParaRPr>
          </a:p>
        </p:txBody>
      </p:sp>
      <p:graphicFrame>
        <p:nvGraphicFramePr>
          <p:cNvPr id="7" name="Chart 6"/>
          <p:cNvGraphicFramePr>
            <a:graphicFrameLocks/>
          </p:cNvGraphicFramePr>
          <p:nvPr/>
        </p:nvGraphicFramePr>
        <p:xfrm>
          <a:off x="467544" y="1268760"/>
          <a:ext cx="8280920" cy="309634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xmlns="" val="40565806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ro-RO" altLang="ro-RO" sz="3600" dirty="0" smtClean="0">
                <a:solidFill>
                  <a:srgbClr val="C00000"/>
                </a:solidFill>
              </a:rPr>
              <a:t>Cheltuielile operaționale</a:t>
            </a:r>
            <a:endParaRPr lang="ko-KR" altLang="en-US" sz="3600" dirty="0">
              <a:solidFill>
                <a:srgbClr val="C00000"/>
              </a:solidFill>
            </a:endParaRPr>
          </a:p>
        </p:txBody>
      </p:sp>
      <p:graphicFrame>
        <p:nvGraphicFramePr>
          <p:cNvPr id="6" name="Chart 5"/>
          <p:cNvGraphicFramePr>
            <a:graphicFrameLocks/>
          </p:cNvGraphicFramePr>
          <p:nvPr/>
        </p:nvGraphicFramePr>
        <p:xfrm>
          <a:off x="971600" y="1124745"/>
          <a:ext cx="6840760" cy="230425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hart 7"/>
          <p:cNvGraphicFramePr>
            <a:graphicFrameLocks/>
          </p:cNvGraphicFramePr>
          <p:nvPr/>
        </p:nvGraphicFramePr>
        <p:xfrm>
          <a:off x="755576" y="3501008"/>
          <a:ext cx="7704857" cy="295232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xmlns="" val="25977891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ro-RO" altLang="ro-RO" sz="3600" dirty="0" smtClean="0">
                <a:solidFill>
                  <a:srgbClr val="C00000"/>
                </a:solidFill>
              </a:rPr>
              <a:t>Cheltuielile cu investițiile</a:t>
            </a:r>
            <a:endParaRPr lang="ko-KR" altLang="en-US" sz="3600" dirty="0">
              <a:solidFill>
                <a:srgbClr val="C00000"/>
              </a:solidFill>
            </a:endParaRPr>
          </a:p>
        </p:txBody>
      </p:sp>
      <p:graphicFrame>
        <p:nvGraphicFramePr>
          <p:cNvPr id="6" name="Chart 5"/>
          <p:cNvGraphicFramePr>
            <a:graphicFrameLocks/>
          </p:cNvGraphicFramePr>
          <p:nvPr/>
        </p:nvGraphicFramePr>
        <p:xfrm>
          <a:off x="971600" y="1196752"/>
          <a:ext cx="6840760" cy="266429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hart 7"/>
          <p:cNvGraphicFramePr>
            <a:graphicFrameLocks/>
          </p:cNvGraphicFramePr>
          <p:nvPr/>
        </p:nvGraphicFramePr>
        <p:xfrm>
          <a:off x="899592" y="3933056"/>
          <a:ext cx="7531546" cy="259228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xmlns="" val="14725942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11509</TotalTime>
  <Words>1368</Words>
  <Application>Microsoft Office PowerPoint</Application>
  <PresentationFormat>On-screen Show (4:3)</PresentationFormat>
  <Paragraphs>405</Paragraphs>
  <Slides>26</Slides>
  <Notes>24</Notes>
  <HiddenSlides>0</HiddenSlides>
  <MMClips>0</MMClips>
  <ScaleCrop>false</ScaleCrop>
  <HeadingPairs>
    <vt:vector size="4" baseType="variant">
      <vt:variant>
        <vt:lpstr>Theme</vt:lpstr>
      </vt:variant>
      <vt:variant>
        <vt:i4>2</vt:i4>
      </vt:variant>
      <vt:variant>
        <vt:lpstr>Slide Titles</vt:lpstr>
      </vt:variant>
      <vt:variant>
        <vt:i4>26</vt:i4>
      </vt:variant>
    </vt:vector>
  </HeadingPairs>
  <TitlesOfParts>
    <vt:vector size="28" baseType="lpstr">
      <vt:lpstr>Office Theme</vt:lpstr>
      <vt:lpstr>Custom Design</vt:lpstr>
      <vt:lpstr>Slide 1</vt:lpstr>
      <vt:lpstr>Activitati Direcția Economică</vt:lpstr>
      <vt:lpstr> Indicatori de performanță 2017</vt:lpstr>
      <vt:lpstr> Alte repere 2017</vt:lpstr>
      <vt:lpstr> Sinteza execuției bugetare 2017</vt:lpstr>
      <vt:lpstr>Veniturile bugetului local 2017</vt:lpstr>
      <vt:lpstr>Evoluția încasărilor din cote IVG</vt:lpstr>
      <vt:lpstr>Cheltuielile operaționale</vt:lpstr>
      <vt:lpstr>Cheltuielile cu investițiile</vt:lpstr>
      <vt:lpstr>Structura cheltuielilor de investiții</vt:lpstr>
      <vt:lpstr>Datoria publică a Municipiului in 2017</vt:lpstr>
      <vt:lpstr>Gradul de îndatorare 2018-2030</vt:lpstr>
      <vt:lpstr>Oradea prin ”ochii” Fitch Ratings</vt:lpstr>
      <vt:lpstr>Administrarea creanțelor fiscale</vt:lpstr>
      <vt:lpstr>Evoluția masei impozabile</vt:lpstr>
      <vt:lpstr>Activitatea de inspecție fiscală</vt:lpstr>
      <vt:lpstr>Situaţia încasării creanţelor fiscale</vt:lpstr>
      <vt:lpstr>Instrumente de plată utilizate</vt:lpstr>
      <vt:lpstr>Bonificații fiscale</vt:lpstr>
      <vt:lpstr>Situația restanțierilor </vt:lpstr>
      <vt:lpstr>Activități de executare silită</vt:lpstr>
      <vt:lpstr>Facilităţi fiscale pentru investitori</vt:lpstr>
      <vt:lpstr>Statistică documente intrate 2017</vt:lpstr>
      <vt:lpstr>Activitatea DE”2017 în cifre</vt:lpstr>
      <vt:lpstr>Obiective pentru anul 2018</vt:lpstr>
      <vt:lpstr>Slide 26</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Registered User</dc:creator>
  <cp:lastModifiedBy>mirela.macra</cp:lastModifiedBy>
  <cp:revision>168</cp:revision>
  <cp:lastPrinted>2017-01-25T08:00:10Z</cp:lastPrinted>
  <dcterms:created xsi:type="dcterms:W3CDTF">2014-04-01T16:35:38Z</dcterms:created>
  <dcterms:modified xsi:type="dcterms:W3CDTF">2018-01-19T11:13:31Z</dcterms:modified>
</cp:coreProperties>
</file>