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rawings/drawing4.xml" ContentType="application/vnd.openxmlformats-officedocument.drawingml.chartshapes+xml"/>
  <Override PartName="/ppt/charts/chart15.xml" ContentType="application/vnd.openxmlformats-officedocument.drawingml.chart+xml"/>
  <Override PartName="/ppt/drawings/drawing5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notesSlides/notesSlide14.xml" ContentType="application/vnd.openxmlformats-officedocument.presentationml.notesSlide+xml"/>
  <Override PartName="/ppt/charts/chart18.xml" ContentType="application/vnd.openxmlformats-officedocument.drawingml.chart+xml"/>
  <Override PartName="/ppt/notesSlides/notesSlide15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notesSlides/notesSlide16.xml" ContentType="application/vnd.openxmlformats-officedocument.presentationml.notesSlide+xml"/>
  <Override PartName="/ppt/charts/chart21.xml" ContentType="application/vnd.openxmlformats-officedocument.drawingml.chart+xml"/>
  <Override PartName="/ppt/drawings/drawing6.xml" ContentType="application/vnd.openxmlformats-officedocument.drawingml.chartshapes+xml"/>
  <Override PartName="/ppt/charts/chart22.xml" ContentType="application/vnd.openxmlformats-officedocument.drawingml.chart+xml"/>
  <Override PartName="/ppt/drawings/drawing7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0"/>
  </p:notesMasterIdLst>
  <p:handoutMasterIdLst>
    <p:handoutMasterId r:id="rId31"/>
  </p:handoutMasterIdLst>
  <p:sldIdLst>
    <p:sldId id="256" r:id="rId3"/>
    <p:sldId id="299" r:id="rId4"/>
    <p:sldId id="305" r:id="rId5"/>
    <p:sldId id="301" r:id="rId6"/>
    <p:sldId id="261" r:id="rId7"/>
    <p:sldId id="262" r:id="rId8"/>
    <p:sldId id="263" r:id="rId9"/>
    <p:sldId id="265" r:id="rId10"/>
    <p:sldId id="266" r:id="rId11"/>
    <p:sldId id="268" r:id="rId12"/>
    <p:sldId id="270" r:id="rId13"/>
    <p:sldId id="271" r:id="rId14"/>
    <p:sldId id="272" r:id="rId15"/>
    <p:sldId id="286" r:id="rId16"/>
    <p:sldId id="289" r:id="rId17"/>
    <p:sldId id="287" r:id="rId18"/>
    <p:sldId id="306" r:id="rId19"/>
    <p:sldId id="303" r:id="rId20"/>
    <p:sldId id="288" r:id="rId21"/>
    <p:sldId id="293" r:id="rId22"/>
    <p:sldId id="292" r:id="rId23"/>
    <p:sldId id="290" r:id="rId24"/>
    <p:sldId id="291" r:id="rId25"/>
    <p:sldId id="294" r:id="rId26"/>
    <p:sldId id="283" r:id="rId27"/>
    <p:sldId id="304" r:id="rId28"/>
    <p:sldId id="259" r:id="rId29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76" autoAdjust="0"/>
    <p:restoredTop sz="83313" autoAdjust="0"/>
  </p:normalViewPr>
  <p:slideViewPr>
    <p:cSldViewPr>
      <p:cViewPr>
        <p:scale>
          <a:sx n="82" d="100"/>
          <a:sy n="82" d="100"/>
        </p:scale>
        <p:origin x="-129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simona.vlad\Desktop\executii%20bugetare\executii%202019\raport%20an%202019\analiza%20exec%20buget%202019%20final%20(Autosaved)%20(Recovered)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ctele%20mele\+%20RAPOARTE%20ACTIVITATE%20+\2019\2%20analiza%20fiscalitate%202019%20partial%20Ofelia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ctele%20mele\+%20RAPOARTE%20ACTIVITATE%20+\2019\2%20analiza%20fiscalitate%202019%20partial%20Ofelia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ctele%20mele\+%20RAPOARTE%20ACTIVITATE%20+\2019\2%20analiza%20fiscalitate%202019%20partial%20Ofelia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ctele%20mele\+%20RAPOARTE%20ACTIVITATE%20+\2019\2%20analiza%20fiscalitate%202019%20partial%20Ofelia.xls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D:\actele%20mele\+%20RAPOARTE%20ACTIVITATE%20+\2019\2%20analiza%20fiscalitate%202019%20partial%20Ofelia.xls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D:\actele%20mele\+%20RAPOARTE%20ACTIVITATE%20+\2019\2%20analiza%20fiscalitate%202019%20partial%20Ofelia.xls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ctele%20mele\+%20RAPOARTE%20ACTIVITATE%20+\2019\2%20analiza%20fiscalitate%202019%20partial%20Ofelia.xls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ctele%20mele\+%20RAPOARTE%20ACTIVITATE%20+\2019\2%20analiza%20fiscalitate%202019%20partial%20Ofelia.xls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ctele%20mele\+%20RAPOARTE%20ACTIVITATE%20+\2019\2%20analiza%20fiscalitate%202019%20partial%20Ofelia.xls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ctele%20mele\+%20RAPOARTE%20ACTIVITATE%20+\2019\2%20analiza%20fiscalitate%202019%20partial%20Ofelia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ctele%20mele\BUGET\executii%20bugetare\IVG%202006-2007-2008.xls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D:\actele%20mele\+%20RAPOARTE%20ACTIVITATE%20+\2019\2%20analiza%20fiscalitate%202019%20partial%20Ofelia.xls" TargetMode="Externa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D:\actele%20mele\+%20RAPOARTE%20ACTIVITATE%20+\2019\2%20analiza%20fiscalitate%202019%20partial%20Ofelia.xls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ctele%20mele\+%20RAPOARTE%20ACTIVITATE%20+\2019\2%20analiza%20fiscalitate%202019%20partial%20Ofelia.xls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ctele%20mele\+%20RAPOARTE%20ACTIVITATE%20+\2019\2%20analiza%20fiscalitate%202019%20partial%20Ofelia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simona.vlad\Desktop\executii%20bugetare\executii%202019\raport%20an%202019\analiza%20exec%20buget%202019%20final%20(Autosaved)%20(Recovered)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imona.vlad\Desktop\executii%20bugetare\executii%202019\raport%20an%202019\analiza%20exec%20buget%202019%20final%20(Autosaved)%20(Recovered).xls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duard.florea\Downloads\31.12.2019%20doar%20Grad%20Indat%20-%202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ctele%20mele\+%20RAPOARTE%20ACTIVITATE%20+\2019\2%20analiza%20fiscalitate%202019%20partial%20Ofelia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ctele%20mele\+%20RAPOARTE%20ACTIVITATE%20+\2019\2%20analiza%20fiscalitate%202019%20partial%20Ofelia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1986301369863015E-2"/>
          <c:y val="2.229141999839623E-3"/>
          <c:w val="0.98287671232876717"/>
          <c:h val="0.8081750736588974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CDA-49F4-8E7F-F5219044C709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50800" dist="50800" dir="5400000" algn="ctr" rotWithShape="0">
                  <a:schemeClr val="accent2"/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CDA-49F4-8E7F-F5219044C709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2CDA-49F4-8E7F-F5219044C709}"/>
              </c:ext>
            </c:extLst>
          </c:dPt>
          <c:dLbls>
            <c:numFmt formatCode="#,##0" sourceLinked="0"/>
            <c:spPr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latin typeface="Agency FB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(VEN!$O$5,VEN!$Q$5,VEN!$R$5,VEN!$S$5)</c:f>
              <c:strCache>
                <c:ptCount val="4"/>
                <c:pt idx="0">
                  <c:v>exec 2017</c:v>
                </c:pt>
                <c:pt idx="1">
                  <c:v>exec 2018</c:v>
                </c:pt>
                <c:pt idx="2">
                  <c:v>buget 2019</c:v>
                </c:pt>
                <c:pt idx="3">
                  <c:v>exec 2019</c:v>
                </c:pt>
              </c:strCache>
            </c:strRef>
          </c:cat>
          <c:val>
            <c:numRef>
              <c:f>(VEN!$O$12,VEN!$Q$12,VEN!$R$12,VEN!$S$12)</c:f>
              <c:numCache>
                <c:formatCode>#.##0</c:formatCode>
                <c:ptCount val="4"/>
                <c:pt idx="0">
                  <c:v>656847906</c:v>
                </c:pt>
                <c:pt idx="1">
                  <c:v>559082370.77999997</c:v>
                </c:pt>
                <c:pt idx="2">
                  <c:v>798101390</c:v>
                </c:pt>
                <c:pt idx="3">
                  <c:v>571275495.39999998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CDA-49F4-8E7F-F5219044C7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222042624"/>
        <c:axId val="130799808"/>
      </c:barChart>
      <c:catAx>
        <c:axId val="222042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307998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0799808"/>
        <c:scaling>
          <c:orientation val="minMax"/>
          <c:min val="300000000"/>
        </c:scaling>
        <c:delete val="1"/>
        <c:axPos val="l"/>
        <c:numFmt formatCode="#.##0" sourceLinked="1"/>
        <c:majorTickMark val="out"/>
        <c:minorTickMark val="none"/>
        <c:tickLblPos val="nextTo"/>
        <c:crossAx val="22204262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ro-RO" sz="1400" dirty="0" smtClean="0"/>
              <a:t>G</a:t>
            </a:r>
            <a:r>
              <a:rPr lang="en-US" sz="1400" dirty="0" err="1" smtClean="0"/>
              <a:t>radul</a:t>
            </a:r>
            <a:r>
              <a:rPr lang="en-US" sz="1400" dirty="0" smtClean="0"/>
              <a:t> </a:t>
            </a:r>
            <a:r>
              <a:rPr lang="en-US" sz="1400" dirty="0"/>
              <a:t>de </a:t>
            </a:r>
            <a:r>
              <a:rPr lang="en-US" sz="1400" dirty="0" err="1" smtClean="0"/>
              <a:t>incasare</a:t>
            </a:r>
            <a:endParaRPr lang="en-US" sz="1400" dirty="0"/>
          </a:p>
        </c:rich>
      </c:tx>
      <c:layout>
        <c:manualLayout>
          <c:xMode val="edge"/>
          <c:yMode val="edge"/>
          <c:x val="0.13875362415305917"/>
          <c:y val="3.5485199730842239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3.8314319602788263E-2"/>
          <c:y val="0.34782068872838534"/>
          <c:w val="0.91571223850663952"/>
          <c:h val="0.48145109537669917"/>
        </c:manualLayout>
      </c:layout>
      <c:lineChart>
        <c:grouping val="standard"/>
        <c:varyColors val="0"/>
        <c:ser>
          <c:idx val="0"/>
          <c:order val="0"/>
          <c:spPr>
            <a:ln w="38100">
              <a:solidFill>
                <a:srgbClr val="000080"/>
              </a:solidFill>
              <a:prstDash val="solid"/>
            </a:ln>
          </c:spPr>
          <c:marker>
            <c:symbol val="diamond"/>
            <c:size val="9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dPt>
            <c:idx val="3"/>
            <c:marker>
              <c:spPr>
                <a:solidFill>
                  <a:srgbClr val="333399"/>
                </a:solidFill>
                <a:ln>
                  <a:solidFill>
                    <a:srgbClr val="333399"/>
                  </a:solidFill>
                  <a:prstDash val="solid"/>
                </a:ln>
              </c:spPr>
            </c:marker>
            <c:bubble3D val="0"/>
          </c:dPt>
          <c:dPt>
            <c:idx val="4"/>
            <c:marker>
              <c:spPr>
                <a:solidFill>
                  <a:srgbClr val="FF8080"/>
                </a:solidFill>
                <a:ln>
                  <a:solidFill>
                    <a:srgbClr val="FF8080"/>
                  </a:solidFill>
                  <a:prstDash val="solid"/>
                </a:ln>
              </c:spPr>
            </c:marker>
            <c:bubble3D val="0"/>
          </c:dPt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creante!$D$83:$H$83</c:f>
              <c:strCach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strCache>
            </c:strRef>
          </c:cat>
          <c:val>
            <c:numRef>
              <c:f>creante!$D$87:$H$87</c:f>
              <c:numCache>
                <c:formatCode>0%</c:formatCode>
                <c:ptCount val="5"/>
                <c:pt idx="0">
                  <c:v>0.73480910595246718</c:v>
                </c:pt>
                <c:pt idx="1">
                  <c:v>0.75171632502682328</c:v>
                </c:pt>
                <c:pt idx="2">
                  <c:v>0.76500269672587162</c:v>
                </c:pt>
                <c:pt idx="3">
                  <c:v>0.78853423456947047</c:v>
                </c:pt>
                <c:pt idx="4">
                  <c:v>0.81222380502876679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4398592"/>
        <c:axId val="223470144"/>
      </c:lineChart>
      <c:catAx>
        <c:axId val="244398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234701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347014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443985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4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 dirty="0" err="1"/>
              <a:t>Evolutia</a:t>
            </a:r>
            <a:r>
              <a:rPr lang="en-US" sz="1400" dirty="0"/>
              <a:t> </a:t>
            </a:r>
            <a:r>
              <a:rPr lang="ro-RO" sz="1400" dirty="0" smtClean="0"/>
              <a:t>în structură a </a:t>
            </a:r>
            <a:r>
              <a:rPr lang="en-US" sz="1400" dirty="0" err="1" smtClean="0"/>
              <a:t>gradului</a:t>
            </a:r>
            <a:r>
              <a:rPr lang="en-US" sz="1400" dirty="0" smtClean="0"/>
              <a:t> </a:t>
            </a:r>
            <a:r>
              <a:rPr lang="en-US" sz="1400" dirty="0"/>
              <a:t>de </a:t>
            </a:r>
            <a:r>
              <a:rPr lang="en-US" sz="1400" dirty="0" err="1" smtClean="0"/>
              <a:t>incasare</a:t>
            </a:r>
            <a:endParaRPr lang="en-US" sz="1400" dirty="0"/>
          </a:p>
        </c:rich>
      </c:tx>
      <c:layout>
        <c:manualLayout>
          <c:xMode val="edge"/>
          <c:yMode val="edge"/>
          <c:x val="0.17065908339501767"/>
          <c:y val="3.5471647931374625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181768290805707"/>
          <c:y val="0.27385341022714649"/>
          <c:w val="0.83708286094048456"/>
          <c:h val="0.55879986398817638"/>
        </c:manualLayout>
      </c:layout>
      <c:lineChart>
        <c:grouping val="standard"/>
        <c:varyColors val="0"/>
        <c:ser>
          <c:idx val="1"/>
          <c:order val="0"/>
          <c:tx>
            <c:strRef>
              <c:f>creante!$C$88</c:f>
              <c:strCache>
                <c:ptCount val="1"/>
                <c:pt idx="0">
                  <c:v>debite an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dLbls>
            <c:dLbl>
              <c:idx val="3"/>
              <c:layout>
                <c:manualLayout>
                  <c:x val="-1.1968363546859005E-2"/>
                  <c:y val="-5.61542189679649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FF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creante!$D$83:$H$83</c:f>
              <c:strCach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strCache>
            </c:strRef>
          </c:cat>
          <c:val>
            <c:numRef>
              <c:f>creante!$D$88:$H$88</c:f>
              <c:numCache>
                <c:formatCode>0%</c:formatCode>
                <c:ptCount val="5"/>
                <c:pt idx="0">
                  <c:v>0.9117125425087842</c:v>
                </c:pt>
                <c:pt idx="1">
                  <c:v>0.91123351451511714</c:v>
                </c:pt>
                <c:pt idx="2">
                  <c:v>0.9335815273132394</c:v>
                </c:pt>
                <c:pt idx="3">
                  <c:v>0.92801790617666391</c:v>
                </c:pt>
                <c:pt idx="4">
                  <c:v>0.93526977627168495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creante!$C$89</c:f>
              <c:strCache>
                <c:ptCount val="1"/>
                <c:pt idx="0">
                  <c:v>ramasita</c:v>
                </c:pt>
              </c:strCache>
            </c:strRef>
          </c:tx>
          <c:spPr>
            <a:ln w="25400">
              <a:solidFill>
                <a:srgbClr val="008000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008000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8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creante!$D$83:$H$83</c:f>
              <c:strCach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strCache>
            </c:strRef>
          </c:cat>
          <c:val>
            <c:numRef>
              <c:f>creante!$D$89:$H$89</c:f>
              <c:numCache>
                <c:formatCode>0%</c:formatCode>
                <c:ptCount val="5"/>
                <c:pt idx="0">
                  <c:v>0.43024848816345729</c:v>
                </c:pt>
                <c:pt idx="1">
                  <c:v>0.38732462291537773</c:v>
                </c:pt>
                <c:pt idx="2">
                  <c:v>0.3765226510273359</c:v>
                </c:pt>
                <c:pt idx="3">
                  <c:v>0.37621879596561436</c:v>
                </c:pt>
                <c:pt idx="4">
                  <c:v>0.44862792994443867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creante!$C$90</c:f>
              <c:strCache>
                <c:ptCount val="1"/>
                <c:pt idx="0">
                  <c:v>majorari</c:v>
                </c:pt>
              </c:strCache>
            </c:strRef>
          </c:tx>
          <c:spPr>
            <a:ln w="25400">
              <a:solidFill>
                <a:srgbClr val="333399"/>
              </a:solidFill>
              <a:prstDash val="solid"/>
            </a:ln>
          </c:spPr>
          <c:marker>
            <c:symbol val="x"/>
            <c:size val="7"/>
            <c:spPr>
              <a:noFill/>
              <a:ln>
                <a:solidFill>
                  <a:srgbClr val="333399"/>
                </a:solidFill>
                <a:prstDash val="solid"/>
              </a:ln>
            </c:spPr>
          </c:marke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333399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creante!$D$83:$H$83</c:f>
              <c:strCach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strCache>
            </c:strRef>
          </c:cat>
          <c:val>
            <c:numRef>
              <c:f>creante!$D$90:$H$90</c:f>
              <c:numCache>
                <c:formatCode>0%</c:formatCode>
                <c:ptCount val="5"/>
                <c:pt idx="0">
                  <c:v>0.23319649018396896</c:v>
                </c:pt>
                <c:pt idx="1">
                  <c:v>0.20296140275646987</c:v>
                </c:pt>
                <c:pt idx="2">
                  <c:v>0.20543730365989507</c:v>
                </c:pt>
                <c:pt idx="3">
                  <c:v>0.20230551965405266</c:v>
                </c:pt>
                <c:pt idx="4">
                  <c:v>0.22235425909260242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4399616"/>
        <c:axId val="223471872"/>
      </c:lineChart>
      <c:catAx>
        <c:axId val="244399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234718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3471872"/>
        <c:scaling>
          <c:orientation val="minMax"/>
          <c:min val="0.15000000000000002"/>
        </c:scaling>
        <c:delete val="1"/>
        <c:axPos val="l"/>
        <c:numFmt formatCode="0%" sourceLinked="1"/>
        <c:majorTickMark val="out"/>
        <c:minorTickMark val="none"/>
        <c:tickLblPos val="nextTo"/>
        <c:crossAx val="24439961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2.7827428457316274E-4"/>
          <c:y val="0.31424503180202201"/>
          <c:w val="0.19245896768773518"/>
          <c:h val="0.27692495972669701"/>
        </c:manualLayout>
      </c:layout>
      <c:overlay val="0"/>
      <c:spPr>
        <a:noFill/>
        <a:ln w="3175">
          <a:noFill/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vi-VN"/>
              <a:t>Clădiri: persoane fizice şi juridice</a:t>
            </a:r>
          </a:p>
        </c:rich>
      </c:tx>
      <c:layout>
        <c:manualLayout>
          <c:xMode val="edge"/>
          <c:yMode val="edge"/>
          <c:x val="0.16964149762672673"/>
          <c:y val="3.318559842557176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0867787369377558E-3"/>
          <c:y val="0.21982656900141528"/>
          <c:w val="0.93412085415720125"/>
          <c:h val="0.5219082800323773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'[1]statistica nr pf, pj'!$A$21</c:f>
              <c:strCache>
                <c:ptCount val="1"/>
                <c:pt idx="0">
                  <c:v>Clădiri Persoane Fizice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</c:dPt>
          <c:dLbls>
            <c:numFmt formatCode="#,##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'[1]statistica nr pf, pj'!$B$18:$D$18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'[1]statistica nr pf, pj'!$B$21:$D$21</c:f>
              <c:numCache>
                <c:formatCode>General</c:formatCode>
                <c:ptCount val="3"/>
                <c:pt idx="0">
                  <c:v>99600</c:v>
                </c:pt>
                <c:pt idx="1">
                  <c:v>101755</c:v>
                </c:pt>
                <c:pt idx="2">
                  <c:v>105088</c:v>
                </c:pt>
              </c:numCache>
            </c:numRef>
          </c:val>
        </c:ser>
        <c:ser>
          <c:idx val="2"/>
          <c:order val="1"/>
          <c:tx>
            <c:strRef>
              <c:f>'[1]statistica nr pf, pj'!$A$22</c:f>
              <c:strCache>
                <c:ptCount val="1"/>
                <c:pt idx="0">
                  <c:v>Clădiri Persoane Juridice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1.4017251423440916E-2"/>
                  <c:y val="2.088137516790101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07193149556634E-2"/>
                  <c:y val="-4.4972246320860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219393270425227E-2"/>
                  <c:y val="-3.716632643141829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'[1]statistica nr pf, pj'!$B$18:$D$18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'[1]statistica nr pf, pj'!$B$22:$D$22</c:f>
              <c:numCache>
                <c:formatCode>General</c:formatCode>
                <c:ptCount val="3"/>
                <c:pt idx="0">
                  <c:v>11775</c:v>
                </c:pt>
                <c:pt idx="1">
                  <c:v>12166</c:v>
                </c:pt>
                <c:pt idx="2">
                  <c:v>13236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2159488"/>
        <c:axId val="223474176"/>
      </c:barChart>
      <c:catAx>
        <c:axId val="252159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234741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3474176"/>
        <c:scaling>
          <c:orientation val="minMax"/>
          <c:max val="1100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52159488"/>
        <c:crosses val="autoZero"/>
        <c:crossBetween val="between"/>
        <c:majorUnit val="20000"/>
      </c:valAx>
    </c:plotArea>
    <c:legend>
      <c:legendPos val="r"/>
      <c:layout>
        <c:manualLayout>
          <c:xMode val="edge"/>
          <c:yMode val="edge"/>
          <c:x val="0.10611282285366504"/>
          <c:y val="0.87818319098655628"/>
          <c:w val="0.8553458567724791"/>
          <c:h val="7.2141634683118475E-2"/>
        </c:manualLayout>
      </c:layout>
      <c:overlay val="0"/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o-RO"/>
              <a:t>Auto</a:t>
            </a:r>
            <a:r>
              <a:rPr lang="en-US"/>
              <a:t>: persoane fizice şi juridice</a:t>
            </a:r>
          </a:p>
        </c:rich>
      </c:tx>
      <c:layout>
        <c:manualLayout>
          <c:xMode val="edge"/>
          <c:yMode val="edge"/>
          <c:x val="0.13853616399215921"/>
          <c:y val="1.586035078948465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045690675805405E-3"/>
          <c:y val="0.18589147131703834"/>
          <c:w val="0.9280878633376346"/>
          <c:h val="0.594390472474295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'[1]statistica nr pf, pj'!$A$38</c:f>
              <c:strCache>
                <c:ptCount val="1"/>
                <c:pt idx="0">
                  <c:v>persoane fizice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'[1]statistica nr pf, pj'!$B$37:$D$37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'[1]statistica nr pf, pj'!$B$38:$D$38</c:f>
              <c:numCache>
                <c:formatCode>General</c:formatCode>
                <c:ptCount val="3"/>
                <c:pt idx="0">
                  <c:v>73077</c:v>
                </c:pt>
                <c:pt idx="1">
                  <c:v>76320</c:v>
                </c:pt>
                <c:pt idx="2">
                  <c:v>79258</c:v>
                </c:pt>
              </c:numCache>
            </c:numRef>
          </c:val>
        </c:ser>
        <c:ser>
          <c:idx val="1"/>
          <c:order val="1"/>
          <c:tx>
            <c:strRef>
              <c:f>'[1]statistica nr pf, pj'!$A$39</c:f>
              <c:strCache>
                <c:ptCount val="1"/>
                <c:pt idx="0">
                  <c:v>persoane juridice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6448643075408451E-2"/>
                  <c:y val="-1.01011656285619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94138409326028E-2"/>
                  <c:y val="-1.473258670092794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941366288315553E-2"/>
                  <c:y val="-1.35007517973480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'[1]statistica nr pf, pj'!$B$37:$D$37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'[1]statistica nr pf, pj'!$B$39:$D$39</c:f>
              <c:numCache>
                <c:formatCode>General</c:formatCode>
                <c:ptCount val="3"/>
                <c:pt idx="0">
                  <c:v>30852</c:v>
                </c:pt>
                <c:pt idx="1">
                  <c:v>32074</c:v>
                </c:pt>
                <c:pt idx="2">
                  <c:v>33194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2160000"/>
        <c:axId val="223475904"/>
      </c:barChart>
      <c:catAx>
        <c:axId val="252160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234759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34759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521600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9718957261501042E-2"/>
          <c:y val="0.8931581723955534"/>
          <c:w val="0.91468646271795873"/>
          <c:h val="7.3793695155188174E-2"/>
        </c:manualLayout>
      </c:layout>
      <c:overlay val="0"/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/>
              <a:t>Teren intravilan persoane fizice</a:t>
            </a:r>
          </a:p>
        </c:rich>
      </c:tx>
      <c:layout>
        <c:manualLayout>
          <c:xMode val="edge"/>
          <c:yMode val="edge"/>
          <c:x val="0.26012274781441791"/>
          <c:y val="1.531404319140958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7108894172505773E-3"/>
          <c:y val="0.3304181270901595"/>
          <c:w val="0.98432265081138648"/>
          <c:h val="0.475004107165646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'[1]statistica nr pf, pj'!$A$56</c:f>
              <c:strCache>
                <c:ptCount val="1"/>
                <c:pt idx="0">
                  <c:v>curţi construcţii (suprafeţe)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854294766853441E-3"/>
                  <c:y val="-2.752251788615202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6001054086308182E-2"/>
                  <c:y val="-1.416322907923380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8055163702551457E-2"/>
                  <c:y val="-9.3240214008277287E-3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9.956.121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'[1]statistica nr pf, pj'!$B$55:$D$55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'[1]statistica nr pf, pj'!$B$56:$D$56</c:f>
              <c:numCache>
                <c:formatCode>General</c:formatCode>
                <c:ptCount val="3"/>
                <c:pt idx="0">
                  <c:v>10454531</c:v>
                </c:pt>
                <c:pt idx="1">
                  <c:v>10163971</c:v>
                </c:pt>
                <c:pt idx="2">
                  <c:v>9956121.5999999996</c:v>
                </c:pt>
              </c:numCache>
            </c:numRef>
          </c:val>
        </c:ser>
        <c:ser>
          <c:idx val="1"/>
          <c:order val="1"/>
          <c:tx>
            <c:strRef>
              <c:f>'[1]statistica nr pf, pj'!$A$57</c:f>
              <c:strCache>
                <c:ptCount val="1"/>
                <c:pt idx="0">
                  <c:v>agricol (suprafeţe)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2.2993176020744042E-3"/>
                  <c:y val="-2.62350785387168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8799717792473358E-3"/>
                  <c:y val="-3.0694542875751192E-3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14.915.025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'[1]statistica nr pf, pj'!$B$55:$D$55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'[1]statistica nr pf, pj'!$B$57:$D$57</c:f>
              <c:numCache>
                <c:formatCode>General</c:formatCode>
                <c:ptCount val="3"/>
                <c:pt idx="0">
                  <c:v>13941920</c:v>
                </c:pt>
                <c:pt idx="1">
                  <c:v>14413462</c:v>
                </c:pt>
                <c:pt idx="2">
                  <c:v>14915025.4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2160512"/>
        <c:axId val="222879744"/>
      </c:barChart>
      <c:catAx>
        <c:axId val="252160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228797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28797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521605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9.5171413169166469E-2"/>
          <c:y val="0.90270606997502267"/>
          <c:w val="0.84922184058640848"/>
          <c:h val="8.2727779997710971E-2"/>
        </c:manualLayout>
      </c:layout>
      <c:overlay val="0"/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/>
              <a:t>Teren intravilan persoane juridice</a:t>
            </a:r>
          </a:p>
        </c:rich>
      </c:tx>
      <c:layout>
        <c:manualLayout>
          <c:xMode val="edge"/>
          <c:yMode val="edge"/>
          <c:x val="0.26012287789868965"/>
          <c:y val="1.531404319140958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1.3555781908075444E-2"/>
          <c:y val="0.12241827435804101"/>
          <c:w val="0.98432265081138648"/>
          <c:h val="0.666783531620591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'[1]statistica nr pf, pj'!$A$63</c:f>
              <c:strCache>
                <c:ptCount val="1"/>
                <c:pt idx="0">
                  <c:v>curţi construcţii (suprafeţe)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854294766853441E-3"/>
                  <c:y val="-2.752251788615202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3963483488983368E-3"/>
                  <c:y val="-6.053029867616931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5628242690594796E-3"/>
                  <c:y val="-9.32397136489323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'[1]statistica nr pf, pj'!$B$62:$D$62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'[1]statistica nr pf, pj'!$B$63:$D$63</c:f>
              <c:numCache>
                <c:formatCode>General</c:formatCode>
                <c:ptCount val="3"/>
                <c:pt idx="0">
                  <c:v>20356782.149999999</c:v>
                </c:pt>
                <c:pt idx="1">
                  <c:v>20379940.149999999</c:v>
                </c:pt>
                <c:pt idx="2">
                  <c:v>19786888.559999999</c:v>
                </c:pt>
              </c:numCache>
            </c:numRef>
          </c:val>
        </c:ser>
        <c:ser>
          <c:idx val="1"/>
          <c:order val="1"/>
          <c:tx>
            <c:strRef>
              <c:f>'[1]statistica nr pf, pj'!$A$64</c:f>
              <c:strCache>
                <c:ptCount val="1"/>
                <c:pt idx="0">
                  <c:v>agricol (suprafeţe)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602713178294571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3727873405359212E-2"/>
                  <c:y val="-1.406977412494963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3457318561923945E-2"/>
                  <c:y val="-2.334521141061746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'[1]statistica nr pf, pj'!$B$62:$D$62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'[1]statistica nr pf, pj'!$B$64:$D$64</c:f>
              <c:numCache>
                <c:formatCode>General</c:formatCode>
                <c:ptCount val="3"/>
                <c:pt idx="0">
                  <c:v>7715024.79</c:v>
                </c:pt>
                <c:pt idx="1">
                  <c:v>8669131.2700000033</c:v>
                </c:pt>
                <c:pt idx="2">
                  <c:v>9726703.7699999996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2161536"/>
        <c:axId val="222881472"/>
      </c:barChart>
      <c:catAx>
        <c:axId val="252161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228814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28814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521615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9.3570267728322956E-2"/>
          <c:y val="0.90490726965459678"/>
          <c:w val="0.85090462215443696"/>
          <c:h val="8.2929507192065488E-2"/>
        </c:manualLayout>
      </c:layout>
      <c:overlay val="0"/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o-RO"/>
              <a:t>Număr tranzacții/an</a:t>
            </a:r>
            <a:endParaRPr lang="en-US"/>
          </a:p>
        </c:rich>
      </c:tx>
      <c:layout>
        <c:manualLayout>
          <c:xMode val="edge"/>
          <c:yMode val="edge"/>
          <c:x val="1.5257668479513457E-2"/>
          <c:y val="2.3148148148148147E-2"/>
        </c:manualLayout>
      </c:layout>
      <c:overlay val="1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'volum tranzactii'!$B$6:$F$6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'volum tranzactii'!$B$13:$F$13</c:f>
              <c:numCache>
                <c:formatCode>#,##0</c:formatCode>
                <c:ptCount val="5"/>
                <c:pt idx="0">
                  <c:v>33156</c:v>
                </c:pt>
                <c:pt idx="1">
                  <c:v>45867</c:v>
                </c:pt>
                <c:pt idx="2">
                  <c:v>50225</c:v>
                </c:pt>
                <c:pt idx="3">
                  <c:v>50302</c:v>
                </c:pt>
                <c:pt idx="4">
                  <c:v>54201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axId val="294831104"/>
        <c:axId val="222883776"/>
      </c:barChart>
      <c:catAx>
        <c:axId val="294831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222883776"/>
        <c:crosses val="autoZero"/>
        <c:auto val="1"/>
        <c:lblAlgn val="ctr"/>
        <c:lblOffset val="100"/>
        <c:noMultiLvlLbl val="0"/>
      </c:catAx>
      <c:valAx>
        <c:axId val="222883776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29483110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o-RO"/>
              <a:t>Număr tranzacții/zi</a:t>
            </a:r>
            <a:endParaRPr lang="en-US"/>
          </a:p>
        </c:rich>
      </c:tx>
      <c:layout>
        <c:manualLayout>
          <c:xMode val="edge"/>
          <c:yMode val="edge"/>
          <c:x val="2.1515085843627369E-3"/>
          <c:y val="1.3888888888888888E-2"/>
        </c:manualLayout>
      </c:layout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'volum tranzactii'!$B$6:$F$6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'volum tranzactii'!$B$15:$F$15</c:f>
              <c:numCache>
                <c:formatCode>0</c:formatCode>
                <c:ptCount val="5"/>
                <c:pt idx="0">
                  <c:v>132.09561752988049</c:v>
                </c:pt>
                <c:pt idx="1">
                  <c:v>182.73705179282868</c:v>
                </c:pt>
                <c:pt idx="2">
                  <c:v>200.09960159362549</c:v>
                </c:pt>
                <c:pt idx="3">
                  <c:v>200.40637450199202</c:v>
                </c:pt>
                <c:pt idx="4">
                  <c:v>215.9402390438247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axId val="294831616"/>
        <c:axId val="222885504"/>
      </c:barChart>
      <c:catAx>
        <c:axId val="29483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222885504"/>
        <c:crosses val="autoZero"/>
        <c:auto val="1"/>
        <c:lblAlgn val="ctr"/>
        <c:lblOffset val="100"/>
        <c:noMultiLvlLbl val="0"/>
      </c:catAx>
      <c:valAx>
        <c:axId val="222885504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29483161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en-US" sz="2400" b="1" dirty="0" err="1"/>
              <a:t>Sumele</a:t>
            </a:r>
            <a:r>
              <a:rPr lang="en-US" sz="2400" b="1" dirty="0"/>
              <a:t> </a:t>
            </a:r>
            <a:r>
              <a:rPr lang="en-US" sz="2400" b="1" dirty="0" err="1"/>
              <a:t>suplimentare</a:t>
            </a:r>
            <a:r>
              <a:rPr lang="en-US" sz="2400" b="1" dirty="0"/>
              <a:t> din </a:t>
            </a:r>
            <a:r>
              <a:rPr lang="ro-RO" sz="2400" b="1" dirty="0"/>
              <a:t>activitatea </a:t>
            </a:r>
            <a:r>
              <a:rPr lang="ro-RO" sz="2400" b="1" dirty="0" smtClean="0"/>
              <a:t>de </a:t>
            </a:r>
            <a:endParaRPr lang="ro-RO" sz="2400" b="1" dirty="0"/>
          </a:p>
          <a:p>
            <a:pPr>
              <a:defRPr sz="24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ro-RO" sz="2400" b="1" dirty="0"/>
              <a:t>inspecție fiscală</a:t>
            </a:r>
            <a:endParaRPr lang="en-US" sz="2400" b="1" dirty="0"/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1.7434523673902792E-2"/>
          <c:y val="0.21072887496123502"/>
          <c:w val="0.9487752237755418"/>
          <c:h val="0.645927148510320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'insp si exec'!$D$3</c:f>
              <c:strCache>
                <c:ptCount val="1"/>
                <c:pt idx="0">
                  <c:v>valoare debite constatate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dLbl>
              <c:idx val="4"/>
              <c:layout>
                <c:manualLayout>
                  <c:x val="-1.0281862990301269E-2"/>
                  <c:y val="-2.212654058216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0" i="0" u="none" strike="noStrike" baseline="0">
                    <a:solidFill>
                      <a:srgbClr val="333333"/>
                    </a:solidFill>
                    <a:latin typeface="Arial Narrow" pitchFamily="34" charset="0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'insp si exec'!$A$5:$A$9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'insp si exec'!$D$5:$D$9</c:f>
              <c:numCache>
                <c:formatCode>#,##0</c:formatCode>
                <c:ptCount val="5"/>
                <c:pt idx="0">
                  <c:v>1842668</c:v>
                </c:pt>
                <c:pt idx="1">
                  <c:v>1117714</c:v>
                </c:pt>
                <c:pt idx="2">
                  <c:v>1116408</c:v>
                </c:pt>
                <c:pt idx="3">
                  <c:v>469480</c:v>
                </c:pt>
                <c:pt idx="4">
                  <c:v>658997</c:v>
                </c:pt>
              </c:numCache>
            </c:numRef>
          </c:val>
        </c:ser>
        <c:ser>
          <c:idx val="1"/>
          <c:order val="1"/>
          <c:tx>
            <c:strRef>
              <c:f>'insp si exec'!$E$3</c:f>
              <c:strCache>
                <c:ptCount val="1"/>
                <c:pt idx="0">
                  <c:v>sume incasate</c:v>
                </c:pt>
              </c:strCache>
            </c:strRef>
          </c:tx>
          <c:spPr>
            <a:solidFill>
              <a:srgbClr val="C0504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0" i="0" u="none" strike="noStrike" baseline="0">
                    <a:solidFill>
                      <a:srgbClr val="333333"/>
                    </a:solidFill>
                    <a:latin typeface="Arial Narrow" pitchFamily="34" charset="0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'insp si exec'!$A$5:$A$9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'insp si exec'!$E$5:$E$9</c:f>
              <c:numCache>
                <c:formatCode>#,##0</c:formatCode>
                <c:ptCount val="5"/>
                <c:pt idx="0">
                  <c:v>1039407</c:v>
                </c:pt>
                <c:pt idx="1">
                  <c:v>895852</c:v>
                </c:pt>
                <c:pt idx="2">
                  <c:v>294735</c:v>
                </c:pt>
                <c:pt idx="3">
                  <c:v>965195</c:v>
                </c:pt>
                <c:pt idx="4">
                  <c:v>645715</c:v>
                </c:pt>
              </c:numCache>
            </c:numRef>
          </c:val>
        </c:ser>
        <c:ser>
          <c:idx val="2"/>
          <c:order val="2"/>
          <c:tx>
            <c:strRef>
              <c:f>'insp si exec'!$F$3</c:f>
              <c:strCache>
                <c:ptCount val="1"/>
                <c:pt idx="0">
                  <c:v>valoare contestatii</c:v>
                </c:pt>
              </c:strCache>
            </c:strRef>
          </c:tx>
          <c:spPr>
            <a:solidFill>
              <a:srgbClr val="9BBB59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0" i="0" u="none" strike="noStrike" baseline="0">
                    <a:solidFill>
                      <a:srgbClr val="333333"/>
                    </a:solidFill>
                    <a:latin typeface="Arial Narrow" pitchFamily="34" charset="0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'insp si exec'!$A$5:$A$9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'insp si exec'!$F$5:$F$9</c:f>
              <c:numCache>
                <c:formatCode>#,##0</c:formatCode>
                <c:ptCount val="5"/>
                <c:pt idx="0">
                  <c:v>227781</c:v>
                </c:pt>
                <c:pt idx="1">
                  <c:v>635966</c:v>
                </c:pt>
                <c:pt idx="2">
                  <c:v>240817</c:v>
                </c:pt>
                <c:pt idx="3">
                  <c:v>0</c:v>
                </c:pt>
                <c:pt idx="4">
                  <c:v>67083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4871040"/>
        <c:axId val="294547392"/>
      </c:barChart>
      <c:catAx>
        <c:axId val="294871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94547392"/>
        <c:crosses val="autoZero"/>
        <c:auto val="1"/>
        <c:lblAlgn val="ctr"/>
        <c:lblOffset val="100"/>
        <c:noMultiLvlLbl val="0"/>
      </c:catAx>
      <c:valAx>
        <c:axId val="29454739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29487104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5847649391479111"/>
          <c:y val="0.2125074190697096"/>
          <c:w val="0.24152350608520906"/>
          <c:h val="0.2309029370804814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400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en-US" sz="2000" b="1"/>
              <a:t>Încasari din activitatea de executare</a:t>
            </a:r>
          </a:p>
        </c:rich>
      </c:tx>
      <c:layout>
        <c:manualLayout>
          <c:xMode val="edge"/>
          <c:yMode val="edge"/>
          <c:x val="8.0514293791338912E-2"/>
          <c:y val="5.9207374553771504E-4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6925594974785452E-2"/>
          <c:y val="0.11921641502727597"/>
          <c:w val="0.89187590315255527"/>
          <c:h val="0.6895080282495479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'insp si exec'!$B$11</c:f>
              <c:strCache>
                <c:ptCount val="1"/>
                <c:pt idx="0">
                  <c:v>incasari din executarea silita</c:v>
                </c:pt>
              </c:strCache>
            </c:strRef>
          </c:tx>
          <c:spPr>
            <a:solidFill>
              <a:srgbClr val="C0504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chemeClr val="bg1"/>
                    </a:solidFill>
                    <a:latin typeface="Arial Narrow" pitchFamily="34" charset="0"/>
                    <a:ea typeface="Calibri"/>
                    <a:cs typeface="Calibri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'insp si exec'!$A$12:$A$16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'insp si exec'!$B$12:$B$16</c:f>
              <c:numCache>
                <c:formatCode>#,##0</c:formatCode>
                <c:ptCount val="5"/>
                <c:pt idx="0">
                  <c:v>16193694</c:v>
                </c:pt>
                <c:pt idx="1">
                  <c:v>15062692</c:v>
                </c:pt>
                <c:pt idx="2">
                  <c:v>17295246</c:v>
                </c:pt>
                <c:pt idx="3">
                  <c:v>23068894</c:v>
                </c:pt>
                <c:pt idx="4">
                  <c:v>22899246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overlap val="-27"/>
        <c:axId val="294995456"/>
        <c:axId val="294549120"/>
      </c:barChart>
      <c:catAx>
        <c:axId val="294995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94549120"/>
        <c:crosses val="autoZero"/>
        <c:auto val="1"/>
        <c:lblAlgn val="ctr"/>
        <c:lblOffset val="100"/>
        <c:noMultiLvlLbl val="0"/>
      </c:catAx>
      <c:valAx>
        <c:axId val="294549120"/>
        <c:scaling>
          <c:orientation val="minMax"/>
          <c:min val="10000000"/>
        </c:scaling>
        <c:delete val="1"/>
        <c:axPos val="l"/>
        <c:numFmt formatCode="#,##0" sourceLinked="1"/>
        <c:majorTickMark val="out"/>
        <c:minorTickMark val="none"/>
        <c:tickLblPos val="nextTo"/>
        <c:crossAx val="2949954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3409301477657825E-2"/>
          <c:y val="5.1400554097404488E-2"/>
          <c:w val="0.96565825323214238"/>
          <c:h val="0.832619568387284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Sheet3!$B$18</c:f>
              <c:strCache>
                <c:ptCount val="1"/>
                <c:pt idx="0">
                  <c:v>I.V. incasat efectiv</c:v>
                </c:pt>
              </c:strCache>
            </c:strRef>
          </c:tx>
          <c:invertIfNegative val="0"/>
          <c:dPt>
            <c:idx val="6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8"/>
            <c:invertIfNegative val="0"/>
            <c:bubble3D val="0"/>
            <c:spPr>
              <a:solidFill>
                <a:srgbClr val="92D050"/>
              </a:solidFill>
            </c:spPr>
          </c:dPt>
          <c:dLbls>
            <c:dLbl>
              <c:idx val="6"/>
              <c:layout>
                <c:manualLayout>
                  <c:x val="1.585791309863622E-3"/>
                  <c:y val="-0.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5857913098635058E-3"/>
                  <c:y val="-0.291666666666666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>
                  <a:alpha val="86000"/>
                </a:schemeClr>
              </a:solidFill>
              <a:ln>
                <a:solidFill>
                  <a:schemeClr val="accent1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Sheet3!$C$17:$K$17</c:f>
              <c:strCach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2018*</c:v>
                </c:pt>
                <c:pt idx="7">
                  <c:v>2019</c:v>
                </c:pt>
                <c:pt idx="8">
                  <c:v>2019*</c:v>
                </c:pt>
              </c:strCache>
            </c:strRef>
          </c:cat>
          <c:val>
            <c:numRef>
              <c:f>Sheet3!$C$18:$K$18</c:f>
              <c:numCache>
                <c:formatCode>#,##0</c:formatCode>
                <c:ptCount val="9"/>
                <c:pt idx="0">
                  <c:v>117600779.72</c:v>
                </c:pt>
                <c:pt idx="1">
                  <c:v>124699098.70999999</c:v>
                </c:pt>
                <c:pt idx="2">
                  <c:v>139861327.28</c:v>
                </c:pt>
                <c:pt idx="3">
                  <c:v>154046945.53999999</c:v>
                </c:pt>
                <c:pt idx="4">
                  <c:v>182464651</c:v>
                </c:pt>
                <c:pt idx="5">
                  <c:v>144840157.41</c:v>
                </c:pt>
                <c:pt idx="6">
                  <c:v>200711116.09999999</c:v>
                </c:pt>
                <c:pt idx="7">
                  <c:v>196770103.48000002</c:v>
                </c:pt>
                <c:pt idx="8">
                  <c:v>220782227.71000004</c:v>
                </c:pt>
              </c:numCache>
            </c:numRef>
          </c:val>
        </c:ser>
        <c:ser>
          <c:idx val="1"/>
          <c:order val="1"/>
          <c:tx>
            <c:strRef>
              <c:f>Sheet3!$B$19</c:f>
              <c:strCache>
                <c:ptCount val="1"/>
                <c:pt idx="0">
                  <c:v>sume de echilibrare</c:v>
                </c:pt>
              </c:strCache>
            </c:strRef>
          </c:tx>
          <c:invertIfNegative val="0"/>
          <c:dLbls>
            <c:dLbl>
              <c:idx val="7"/>
              <c:layout>
                <c:manualLayout>
                  <c:x val="0"/>
                  <c:y val="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>
                <a:solidFill>
                  <a:schemeClr val="accent2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Sheet3!$C$17:$K$17</c:f>
              <c:strCach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2018*</c:v>
                </c:pt>
                <c:pt idx="7">
                  <c:v>2019</c:v>
                </c:pt>
                <c:pt idx="8">
                  <c:v>2019*</c:v>
                </c:pt>
              </c:strCache>
            </c:strRef>
          </c:cat>
          <c:val>
            <c:numRef>
              <c:f>Sheet3!$C$19:$K$19</c:f>
              <c:numCache>
                <c:formatCode>General</c:formatCode>
                <c:ptCount val="9"/>
                <c:pt idx="5" formatCode="#,##0">
                  <c:v>48416000</c:v>
                </c:pt>
                <c:pt idx="7" formatCode="#,##0">
                  <c:v>8805000</c:v>
                </c:pt>
              </c:numCache>
            </c:numRef>
          </c:val>
        </c:ser>
        <c:ser>
          <c:idx val="2"/>
          <c:order val="2"/>
          <c:tx>
            <c:strRef>
              <c:f>Sheet3!$B$12</c:f>
              <c:strCache>
                <c:ptCount val="1"/>
                <c:pt idx="0">
                  <c:v>extrapolat BL </c:v>
                </c:pt>
              </c:strCache>
            </c:strRef>
          </c:tx>
          <c:invertIfNegative val="0"/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2253568"/>
        <c:axId val="222487104"/>
      </c:barChart>
      <c:catAx>
        <c:axId val="2222535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222487104"/>
        <c:crosses val="autoZero"/>
        <c:auto val="1"/>
        <c:lblAlgn val="ctr"/>
        <c:lblOffset val="100"/>
        <c:noMultiLvlLbl val="0"/>
      </c:catAx>
      <c:valAx>
        <c:axId val="222487104"/>
        <c:scaling>
          <c:orientation val="minMax"/>
          <c:min val="50000000"/>
        </c:scaling>
        <c:delete val="1"/>
        <c:axPos val="l"/>
        <c:numFmt formatCode="#,##0" sourceLinked="1"/>
        <c:majorTickMark val="out"/>
        <c:minorTickMark val="none"/>
        <c:tickLblPos val="nextTo"/>
        <c:crossAx val="2222535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4.0279099270536002E-2"/>
          <c:y val="8.73869932925051E-2"/>
          <c:w val="0.24017695932632588"/>
          <c:h val="0.28477143482064743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171862509992005E-2"/>
          <c:y val="0.14165963431786216"/>
          <c:w val="0.92965627498001602"/>
          <c:h val="0.60239697885865529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'insp si exec'!$D$11</c:f>
              <c:strCache>
                <c:ptCount val="1"/>
                <c:pt idx="0">
                  <c:v>popriri</c:v>
                </c:pt>
              </c:strCache>
            </c:strRef>
          </c:tx>
          <c:spPr>
            <a:solidFill>
              <a:srgbClr val="9BBB59"/>
            </a:solidFill>
            <a:ln w="25400">
              <a:noFill/>
            </a:ln>
          </c:spPr>
          <c:invertIfNegative val="0"/>
          <c:dLbls>
            <c:dLbl>
              <c:idx val="4"/>
              <c:layout>
                <c:manualLayout>
                  <c:x val="-4.9211143507282232E-3"/>
                  <c:y val="-4.629611172021218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0" i="0" u="none" strike="noStrike" baseline="0">
                    <a:solidFill>
                      <a:srgbClr val="333333"/>
                    </a:solidFill>
                    <a:latin typeface="Arial Narrow" pitchFamily="34" charset="0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'insp si exec'!$A$12:$A$16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'insp si exec'!$D$12:$D$16</c:f>
              <c:numCache>
                <c:formatCode>#,##0</c:formatCode>
                <c:ptCount val="5"/>
                <c:pt idx="0">
                  <c:v>16602</c:v>
                </c:pt>
                <c:pt idx="1">
                  <c:v>9821</c:v>
                </c:pt>
                <c:pt idx="2">
                  <c:v>8997</c:v>
                </c:pt>
                <c:pt idx="3">
                  <c:v>9101</c:v>
                </c:pt>
                <c:pt idx="4">
                  <c:v>5074</c:v>
                </c:pt>
              </c:numCache>
            </c:numRef>
          </c:val>
        </c:ser>
        <c:ser>
          <c:idx val="0"/>
          <c:order val="1"/>
          <c:tx>
            <c:strRef>
              <c:f>'insp si exec'!$E$11</c:f>
              <c:strCache>
                <c:ptCount val="1"/>
                <c:pt idx="0">
                  <c:v>nr sechestre instituite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Arial Narrow" pitchFamily="34" charset="0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'insp si exec'!$A$12:$A$16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'insp si exec'!$E$12:$E$16</c:f>
              <c:numCache>
                <c:formatCode>#,##0</c:formatCode>
                <c:ptCount val="5"/>
                <c:pt idx="0">
                  <c:v>1757</c:v>
                </c:pt>
                <c:pt idx="1">
                  <c:v>212</c:v>
                </c:pt>
                <c:pt idx="2">
                  <c:v>1472</c:v>
                </c:pt>
                <c:pt idx="3">
                  <c:v>425</c:v>
                </c:pt>
                <c:pt idx="4">
                  <c:v>1542</c:v>
                </c:pt>
              </c:numCache>
            </c:numRef>
          </c:val>
        </c:ser>
        <c:ser>
          <c:idx val="3"/>
          <c:order val="2"/>
          <c:tx>
            <c:strRef>
              <c:f>'insp si exec'!$F$11</c:f>
              <c:strCache>
                <c:ptCount val="1"/>
                <c:pt idx="0">
                  <c:v>dosare de insolvabilitate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7738359201773808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869179600886918E-3"/>
                  <c:y val="-1.0313992431813665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0839983176673342E-16"/>
                  <c:y val="-1.68776371308016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Arial Narrow" pitchFamily="34" charset="0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'insp si exec'!$A$12:$A$16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'insp si exec'!$F$12:$F$16</c:f>
              <c:numCache>
                <c:formatCode>#,##0</c:formatCode>
                <c:ptCount val="5"/>
                <c:pt idx="0">
                  <c:v>13</c:v>
                </c:pt>
                <c:pt idx="1">
                  <c:v>1440</c:v>
                </c:pt>
                <c:pt idx="2">
                  <c:v>399</c:v>
                </c:pt>
                <c:pt idx="3">
                  <c:v>327</c:v>
                </c:pt>
                <c:pt idx="4">
                  <c:v>946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6"/>
        <c:overlap val="-27"/>
        <c:axId val="294995968"/>
        <c:axId val="294550848"/>
      </c:barChart>
      <c:catAx>
        <c:axId val="294995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94550848"/>
        <c:crosses val="autoZero"/>
        <c:auto val="1"/>
        <c:lblAlgn val="ctr"/>
        <c:lblOffset val="100"/>
        <c:noMultiLvlLbl val="0"/>
      </c:catAx>
      <c:valAx>
        <c:axId val="294550848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29499596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5151167558725607"/>
          <c:y val="0.18254537374635141"/>
          <c:w val="0.24814793079887829"/>
          <c:h val="0.2548012342063003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400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919072615923016E-2"/>
          <c:y val="5.1400554097404488E-2"/>
          <c:w val="0.94862401574803146"/>
          <c:h val="0.711707143164481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'[1]statistica nr pf, pj'!$A$74</c:f>
              <c:strCache>
                <c:ptCount val="1"/>
                <c:pt idx="0">
                  <c:v>Total persoane fizice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'[1]statistica nr pf, pj'!$B$73:$D$73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'[1]statistica nr pf, pj'!$B$74:$D$74</c:f>
              <c:numCache>
                <c:formatCode>General</c:formatCode>
                <c:ptCount val="3"/>
                <c:pt idx="0">
                  <c:v>145490</c:v>
                </c:pt>
                <c:pt idx="1">
                  <c:v>145944</c:v>
                </c:pt>
                <c:pt idx="2">
                  <c:v>144546</c:v>
                </c:pt>
              </c:numCache>
            </c:numRef>
          </c:val>
        </c:ser>
        <c:ser>
          <c:idx val="1"/>
          <c:order val="1"/>
          <c:tx>
            <c:strRef>
              <c:f>'[1]statistica nr pf, pj'!$A$75</c:f>
              <c:strCache>
                <c:ptCount val="1"/>
                <c:pt idx="0">
                  <c:v>Persoane fizice cu restante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'[1]statistica nr pf, pj'!$B$73:$D$73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'[1]statistica nr pf, pj'!$B$75:$D$75</c:f>
              <c:numCache>
                <c:formatCode>General</c:formatCode>
                <c:ptCount val="3"/>
                <c:pt idx="0">
                  <c:v>22469</c:v>
                </c:pt>
                <c:pt idx="1">
                  <c:v>21864</c:v>
                </c:pt>
                <c:pt idx="2">
                  <c:v>20616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5394304"/>
        <c:axId val="295209216"/>
      </c:barChart>
      <c:catAx>
        <c:axId val="295394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95209216"/>
        <c:crosses val="autoZero"/>
        <c:auto val="1"/>
        <c:lblAlgn val="ctr"/>
        <c:lblOffset val="100"/>
        <c:noMultiLvlLbl val="0"/>
      </c:catAx>
      <c:valAx>
        <c:axId val="2952092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953943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3.2681722431984334E-2"/>
          <c:y val="0.90120503014562048"/>
          <c:w val="0.89379407948567491"/>
          <c:h val="8.0002535313188239E-2"/>
        </c:manualLayout>
      </c:layout>
      <c:overlay val="0"/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9141294838145229E-2"/>
          <c:y val="7.4240453874939147E-2"/>
          <c:w val="0.94862401574803179"/>
          <c:h val="0.684956288534974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'[1]statistica nr pf, pj'!$A$77</c:f>
              <c:strCache>
                <c:ptCount val="1"/>
                <c:pt idx="0">
                  <c:v>Total persoane juridice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'[1]statistica nr pf, pj'!$B$73:$D$73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'[1]statistica nr pf, pj'!$B$77:$D$77</c:f>
              <c:numCache>
                <c:formatCode>General</c:formatCode>
                <c:ptCount val="3"/>
                <c:pt idx="0">
                  <c:v>13093</c:v>
                </c:pt>
                <c:pt idx="1">
                  <c:v>13109</c:v>
                </c:pt>
                <c:pt idx="2">
                  <c:v>13319</c:v>
                </c:pt>
              </c:numCache>
            </c:numRef>
          </c:val>
        </c:ser>
        <c:ser>
          <c:idx val="1"/>
          <c:order val="1"/>
          <c:tx>
            <c:strRef>
              <c:f>'[1]statistica nr pf, pj'!$A$78</c:f>
              <c:strCache>
                <c:ptCount val="1"/>
                <c:pt idx="0">
                  <c:v>Persoane juridice cu restante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'[1]statistica nr pf, pj'!$B$73:$D$73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'[1]statistica nr pf, pj'!$B$78:$D$78</c:f>
              <c:numCache>
                <c:formatCode>General</c:formatCode>
                <c:ptCount val="3"/>
                <c:pt idx="0">
                  <c:v>2395</c:v>
                </c:pt>
                <c:pt idx="1">
                  <c:v>2251</c:v>
                </c:pt>
                <c:pt idx="2">
                  <c:v>2226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5395840"/>
        <c:axId val="295210944"/>
      </c:barChart>
      <c:catAx>
        <c:axId val="295395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95210944"/>
        <c:crosses val="autoZero"/>
        <c:auto val="1"/>
        <c:lblAlgn val="ctr"/>
        <c:lblOffset val="100"/>
        <c:noMultiLvlLbl val="0"/>
      </c:catAx>
      <c:valAx>
        <c:axId val="2952109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95395840"/>
        <c:crosses val="autoZero"/>
        <c:crossBetween val="between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1.6080151300972522E-2"/>
          <c:y val="0.87535942439047598"/>
          <c:w val="0.94909890823397869"/>
          <c:h val="0.10345156833705625"/>
        </c:manualLayout>
      </c:layout>
      <c:overlay val="0"/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2800"/>
              <a:t>2018
</a:t>
            </a:r>
          </a:p>
        </c:rich>
      </c:tx>
      <c:layout>
        <c:manualLayout>
          <c:xMode val="edge"/>
          <c:yMode val="edge"/>
          <c:x val="0.45439285042640698"/>
          <c:y val="4.430035631020982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9152094004026196"/>
          <c:y val="0.30488028516086146"/>
          <c:w val="0.64432398771755484"/>
          <c:h val="0.51355660236793543"/>
        </c:manualLayout>
      </c:layout>
      <c:ofPieChart>
        <c:ofPieType val="pie"/>
        <c:varyColors val="1"/>
        <c:ser>
          <c:idx val="0"/>
          <c:order val="0"/>
          <c:dPt>
            <c:idx val="0"/>
            <c:bubble3D val="0"/>
          </c:dPt>
          <c:dPt>
            <c:idx val="1"/>
            <c:bubble3D val="0"/>
            <c:explosion val="3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Lbls>
            <c:dLbl>
              <c:idx val="0"/>
              <c:layout>
                <c:manualLayout>
                  <c:x val="7.8666526738497639E-2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0.12855267689091562"/>
                  <c:y val="0.1395016955787981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4.3751284359528866E-2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-7.6384667415158605E-2"/>
                  <c:y val="-5.317372143835870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4"/>
              <c:layout>
                <c:manualLayout>
                  <c:x val="0.13886745726082173"/>
                  <c:y val="-0.2134653689272620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5"/>
              <c:delete val="1"/>
            </c:dLbl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('modalitati de incasare'!$I$5:$I$8;'modalitati de incasare'!$I$11)</c:f>
              <c:strCache>
                <c:ptCount val="5"/>
                <c:pt idx="0">
                  <c:v>Posta</c:v>
                </c:pt>
                <c:pt idx="1">
                  <c:v>CEC</c:v>
                </c:pt>
                <c:pt idx="2">
                  <c:v>POS</c:v>
                </c:pt>
                <c:pt idx="3">
                  <c:v>On-line</c:v>
                </c:pt>
                <c:pt idx="4">
                  <c:v>Casierie</c:v>
                </c:pt>
              </c:strCache>
            </c:strRef>
          </c:cat>
          <c:val>
            <c:numRef>
              <c:f>('modalitati de incasare'!$N$5:$N$8;'modalitati de incasare'!$N$11)</c:f>
              <c:numCache>
                <c:formatCode>#,##0</c:formatCode>
                <c:ptCount val="5"/>
                <c:pt idx="0">
                  <c:v>4449308.87</c:v>
                </c:pt>
                <c:pt idx="1">
                  <c:v>4779023.9899999993</c:v>
                </c:pt>
                <c:pt idx="2">
                  <c:v>12576762.27</c:v>
                </c:pt>
                <c:pt idx="3">
                  <c:v>12813069.380000001</c:v>
                </c:pt>
                <c:pt idx="4">
                  <c:v>56855326.729999997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cust"/>
        <c:custSplit>
          <c:secondPiePt val="0"/>
          <c:secondPiePt val="1"/>
          <c:secondPiePt val="3"/>
        </c:custSplit>
        <c:secondPieSize val="75"/>
        <c:serLines/>
      </c:ofPieChart>
      <c:spPr>
        <a:noFill/>
        <a:ln w="25400">
          <a:noFill/>
        </a:ln>
      </c:spPr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2800"/>
              <a:t>2019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9806618819776711"/>
          <c:y val="0.22895542423101481"/>
          <c:w val="0.66566985645932997"/>
          <c:h val="0.56625768712382885"/>
        </c:manualLayout>
      </c:layout>
      <c:ofPieChart>
        <c:ofPieType val="pie"/>
        <c:varyColors val="1"/>
        <c:ser>
          <c:idx val="0"/>
          <c:order val="0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Lbls>
            <c:dLbl>
              <c:idx val="0"/>
              <c:layout>
                <c:manualLayout>
                  <c:x val="3.2320197415514451E-2"/>
                  <c:y val="6.9180021935927446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5.9086513707318419E-3"/>
                  <c:y val="2.443782365042220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1.8802823092089565E-2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-3.6111372741086792E-2"/>
                  <c:y val="-1.482366679217072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4"/>
              <c:layout>
                <c:manualLayout>
                  <c:x val="6.1829411929667115E-2"/>
                  <c:y val="-0.1168861470093206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5"/>
              <c:delete val="1"/>
            </c:dLbl>
            <c:numFmt formatCode="0%" sourceLinked="0"/>
            <c:spPr>
              <a:ln w="3175"/>
            </c:spPr>
            <c:txPr>
              <a:bodyPr/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('modalitati de incasare'!$I$5:$I$8;'modalitati de incasare'!$I$11)</c:f>
              <c:strCache>
                <c:ptCount val="5"/>
                <c:pt idx="0">
                  <c:v>Posta</c:v>
                </c:pt>
                <c:pt idx="1">
                  <c:v>CEC</c:v>
                </c:pt>
                <c:pt idx="2">
                  <c:v>POS</c:v>
                </c:pt>
                <c:pt idx="3">
                  <c:v>On-line</c:v>
                </c:pt>
                <c:pt idx="4">
                  <c:v>Casierie</c:v>
                </c:pt>
              </c:strCache>
            </c:strRef>
          </c:cat>
          <c:val>
            <c:numRef>
              <c:f>('modalitati de incasare'!$Q$5:$Q$8;'modalitati de incasare'!$Q$11)</c:f>
              <c:numCache>
                <c:formatCode>#,##0</c:formatCode>
                <c:ptCount val="5"/>
                <c:pt idx="0">
                  <c:v>4183273.76</c:v>
                </c:pt>
                <c:pt idx="1">
                  <c:v>3803148.3200000003</c:v>
                </c:pt>
                <c:pt idx="2">
                  <c:v>13507036.91</c:v>
                </c:pt>
                <c:pt idx="3">
                  <c:v>35355488.420000002</c:v>
                </c:pt>
                <c:pt idx="4">
                  <c:v>53731357.990000002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cust"/>
        <c:custSplit>
          <c:secondPiePt val="0"/>
          <c:secondPiePt val="1"/>
          <c:secondPiePt val="3"/>
        </c:custSplit>
        <c:secondPieSize val="75"/>
        <c:serLines/>
      </c:ofPieChart>
      <c:spPr>
        <a:noFill/>
        <a:ln w="25400">
          <a:noFill/>
        </a:ln>
      </c:spPr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42607405400372E-2"/>
          <c:y val="5.8605632605810608E-2"/>
          <c:w val="0.95461251770065181"/>
          <c:h val="0.71234767006163857"/>
        </c:manualLayout>
      </c:layout>
      <c:barChart>
        <c:barDir val="col"/>
        <c:grouping val="stacked"/>
        <c:varyColors val="0"/>
        <c:ser>
          <c:idx val="0"/>
          <c:order val="0"/>
          <c:invertIfNegative val="0"/>
          <c:dPt>
            <c:idx val="3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A5A-485B-9D39-72A30178F7E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A5A-485B-9D39-72A30178F7E1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A5A-485B-9D39-72A30178F7E1}"/>
              </c:ext>
            </c:extLst>
          </c:dPt>
          <c:dLbls>
            <c:dLbl>
              <c:idx val="0"/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chemeClr val="bg1"/>
                      </a:solidFill>
                      <a:latin typeface="Agency FB" pitchFamily="34" charset="0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chemeClr val="bg1"/>
                      </a:solidFill>
                      <a:latin typeface="Agency FB" pitchFamily="34" charset="0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chemeClr val="bg1"/>
                      </a:solidFill>
                      <a:latin typeface="Agency FB" pitchFamily="34" charset="0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chemeClr val="bg1"/>
                      </a:solidFill>
                      <a:latin typeface="Agency FB" pitchFamily="34" charset="0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chemeClr val="bg1"/>
                      </a:solidFill>
                      <a:latin typeface="Agency FB" pitchFamily="34" charset="0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chemeClr val="bg1"/>
                      </a:solidFill>
                      <a:latin typeface="Agency FB" pitchFamily="34" charset="0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chemeClr val="bg1"/>
                      </a:solidFill>
                      <a:latin typeface="Agency FB" pitchFamily="34" charset="0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 i="0" u="none" strike="noStrike" baseline="0">
                    <a:solidFill>
                      <a:schemeClr val="bg1"/>
                    </a:solidFill>
                    <a:latin typeface="Agency FB" pitchFamily="34" charset="0"/>
                    <a:ea typeface="Calibri"/>
                    <a:cs typeface="Calibri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('CH OP'!$N$4,'CH OP'!$P$4,'CH OP'!$R$4,'CH OP'!$S$4,'CH OP'!$T$4)</c:f>
              <c:strCache>
                <c:ptCount val="5"/>
                <c:pt idx="0">
                  <c:v>2016</c:v>
                </c:pt>
                <c:pt idx="1">
                  <c:v>executie 2017</c:v>
                </c:pt>
                <c:pt idx="2">
                  <c:v>executie 2018</c:v>
                </c:pt>
                <c:pt idx="3">
                  <c:v>buget 2019</c:v>
                </c:pt>
                <c:pt idx="4">
                  <c:v>executie 2019</c:v>
                </c:pt>
              </c:strCache>
            </c:strRef>
          </c:cat>
          <c:val>
            <c:numRef>
              <c:f>('CH OP'!$N$15,'CH OP'!$P$15,'CH OP'!$R$15,'CH OP'!$S$15,'CH OP'!$T$15)</c:f>
              <c:numCache>
                <c:formatCode>#.##0</c:formatCode>
                <c:ptCount val="5"/>
                <c:pt idx="0">
                  <c:v>487203179.76999998</c:v>
                </c:pt>
                <c:pt idx="1">
                  <c:v>488687981</c:v>
                </c:pt>
                <c:pt idx="2">
                  <c:v>267575989.19999999</c:v>
                </c:pt>
                <c:pt idx="3">
                  <c:v>405438770</c:v>
                </c:pt>
                <c:pt idx="4">
                  <c:v>348990654.5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6A5A-485B-9D39-72A30178F7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"/>
        <c:overlap val="100"/>
        <c:axId val="223165952"/>
        <c:axId val="222488832"/>
      </c:barChart>
      <c:catAx>
        <c:axId val="223165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224888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2488832"/>
        <c:scaling>
          <c:orientation val="minMax"/>
        </c:scaling>
        <c:delete val="1"/>
        <c:axPos val="l"/>
        <c:numFmt formatCode="#.##0" sourceLinked="1"/>
        <c:majorTickMark val="out"/>
        <c:minorTickMark val="none"/>
        <c:tickLblPos val="nextTo"/>
        <c:crossAx val="22316595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768991110150678"/>
          <c:y val="0.27605051476039838"/>
          <c:w val="0.64501966617152429"/>
          <c:h val="0.54768799475423102"/>
        </c:manualLayout>
      </c:layout>
      <c:ofPieChart>
        <c:ofPieType val="pie"/>
        <c:varyColors val="1"/>
        <c:ser>
          <c:idx val="0"/>
          <c:order val="0"/>
          <c:tx>
            <c:strRef>
              <c:f>'CH OP'!$T$4</c:f>
              <c:strCache>
                <c:ptCount val="1"/>
                <c:pt idx="0">
                  <c:v>executie 2019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5013-4920-92BD-2100FD052D1C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5013-4920-92BD-2100FD052D1C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5013-4920-92BD-2100FD052D1C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5013-4920-92BD-2100FD052D1C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5013-4920-92BD-2100FD052D1C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5013-4920-92BD-2100FD052D1C}"/>
              </c:ext>
            </c:extLst>
          </c:dPt>
          <c:dPt>
            <c:idx val="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5013-4920-92BD-2100FD052D1C}"/>
              </c:ext>
            </c:extLst>
          </c:dPt>
          <c:dPt>
            <c:idx val="7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5013-4920-92BD-2100FD052D1C}"/>
              </c:ext>
            </c:extLst>
          </c:dPt>
          <c:dPt>
            <c:idx val="8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5013-4920-92BD-2100FD052D1C}"/>
              </c:ext>
            </c:extLst>
          </c:dPt>
          <c:dPt>
            <c:idx val="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5013-4920-92BD-2100FD052D1C}"/>
              </c:ext>
            </c:extLst>
          </c:dPt>
          <c:dPt>
            <c:idx val="1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5013-4920-92BD-2100FD052D1C}"/>
              </c:ext>
            </c:extLst>
          </c:dPt>
          <c:dLbls>
            <c:dLbl>
              <c:idx val="0"/>
              <c:layout>
                <c:manualLayout>
                  <c:x val="-3.2563024029288713E-2"/>
                  <c:y val="7.7935548104824254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err="1"/>
                      <a:t>Institutii</a:t>
                    </a:r>
                    <a:r>
                      <a:rPr lang="en-US" b="1" dirty="0"/>
                      <a:t> </a:t>
                    </a:r>
                    <a:r>
                      <a:rPr lang="en-US" b="1" dirty="0" err="1"/>
                      <a:t>publice</a:t>
                    </a:r>
                    <a:r>
                      <a:rPr lang="en-US" b="1" dirty="0"/>
                      <a:t>
</a:t>
                    </a:r>
                    <a:r>
                      <a:rPr lang="en-US" b="1" dirty="0" smtClean="0"/>
                      <a:t>76.021.623</a:t>
                    </a:r>
                    <a:endParaRPr lang="ro-RO" b="1" dirty="0" smtClean="0"/>
                  </a:p>
                  <a:p>
                    <a:r>
                      <a:rPr lang="ro-RO" b="1" dirty="0" smtClean="0"/>
                      <a:t>22%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013-4920-92BD-2100FD052D1C}"/>
                </c:ext>
              </c:extLst>
            </c:dLbl>
            <c:dLbl>
              <c:idx val="1"/>
              <c:layout>
                <c:manualLayout>
                  <c:x val="-3.4882880643329034E-2"/>
                  <c:y val="-7.1627456346723484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err="1"/>
                      <a:t>Invatamant</a:t>
                    </a:r>
                    <a:r>
                      <a:rPr lang="en-US" b="1" dirty="0"/>
                      <a:t>
</a:t>
                    </a:r>
                    <a:r>
                      <a:rPr lang="en-US" b="1" dirty="0" smtClean="0"/>
                      <a:t>25.010.160</a:t>
                    </a:r>
                    <a:endParaRPr lang="ro-RO" b="1" dirty="0" smtClean="0"/>
                  </a:p>
                  <a:p>
                    <a:r>
                      <a:rPr lang="ro-RO" b="1" dirty="0" smtClean="0"/>
                      <a:t>7%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013-4920-92BD-2100FD052D1C}"/>
                </c:ext>
              </c:extLst>
            </c:dLbl>
            <c:dLbl>
              <c:idx val="2"/>
              <c:layout>
                <c:manualLayout>
                  <c:x val="7.1319966436746698E-3"/>
                  <c:y val="1.3973085116146516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err="1"/>
                      <a:t>Sanatate</a:t>
                    </a:r>
                    <a:r>
                      <a:rPr lang="en-US" b="1" dirty="0"/>
                      <a:t>
</a:t>
                    </a:r>
                    <a:r>
                      <a:rPr lang="en-US" b="1" dirty="0" smtClean="0"/>
                      <a:t>6.864.282</a:t>
                    </a:r>
                    <a:endParaRPr lang="ro-RO" b="1" dirty="0" smtClean="0"/>
                  </a:p>
                  <a:p>
                    <a:r>
                      <a:rPr lang="ro-RO" b="1" dirty="0" smtClean="0"/>
                      <a:t>2%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013-4920-92BD-2100FD052D1C}"/>
                </c:ext>
              </c:extLst>
            </c:dLbl>
            <c:dLbl>
              <c:idx val="3"/>
              <c:layout>
                <c:manualLayout>
                  <c:x val="3.1606045798395946E-2"/>
                  <c:y val="7.3621046936813719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err="1"/>
                      <a:t>Sport+cultura</a:t>
                    </a:r>
                    <a:r>
                      <a:rPr lang="en-US" b="1" dirty="0"/>
                      <a:t>
</a:t>
                    </a:r>
                    <a:r>
                      <a:rPr lang="en-US" b="1" dirty="0" smtClean="0"/>
                      <a:t>12.199.255</a:t>
                    </a:r>
                    <a:endParaRPr lang="ro-RO" b="1" dirty="0" smtClean="0"/>
                  </a:p>
                  <a:p>
                    <a:r>
                      <a:rPr lang="ro-RO" b="1" dirty="0" smtClean="0"/>
                      <a:t>3%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013-4920-92BD-2100FD052D1C}"/>
                </c:ext>
              </c:extLst>
            </c:dLbl>
            <c:dLbl>
              <c:idx val="4"/>
              <c:layout>
                <c:manualLayout>
                  <c:x val="3.6973051407197088E-2"/>
                  <c:y val="-7.7390857537568289E-2"/>
                </c:manualLayout>
              </c:layout>
              <c:tx>
                <c:rich>
                  <a:bodyPr/>
                  <a:lstStyle/>
                  <a:p>
                    <a:r>
                      <a:rPr lang="ro-RO" b="1" dirty="0" smtClean="0"/>
                      <a:t>Baze s</a:t>
                    </a:r>
                    <a:r>
                      <a:rPr lang="en-US" b="1" dirty="0" smtClean="0"/>
                      <a:t>port</a:t>
                    </a:r>
                    <a:r>
                      <a:rPr lang="ro-RO" b="1" dirty="0" smtClean="0"/>
                      <a:t>ive</a:t>
                    </a:r>
                    <a:r>
                      <a:rPr lang="en-US" b="1" dirty="0"/>
                      <a:t>
1.962.757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5"/>
              <c:layout>
                <c:manualLayout>
                  <c:x val="-3.4821616258844994E-2"/>
                  <c:y val="1.7836663426709295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err="1"/>
                      <a:t>Servicii</a:t>
                    </a:r>
                    <a:r>
                      <a:rPr lang="en-US" b="1" dirty="0"/>
                      <a:t> </a:t>
                    </a:r>
                    <a:r>
                      <a:rPr lang="en-US" b="1" dirty="0" err="1"/>
                      <a:t>publice</a:t>
                    </a:r>
                    <a:r>
                      <a:rPr lang="en-US" b="1" dirty="0"/>
                      <a:t>
</a:t>
                    </a:r>
                    <a:r>
                      <a:rPr lang="en-US" b="1" dirty="0" smtClean="0"/>
                      <a:t>92.626.926</a:t>
                    </a:r>
                    <a:endParaRPr lang="ro-RO" b="1" dirty="0" smtClean="0"/>
                  </a:p>
                  <a:p>
                    <a:r>
                      <a:rPr lang="ro-RO" b="1" dirty="0" smtClean="0"/>
                      <a:t>27%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013-4920-92BD-2100FD052D1C}"/>
                </c:ext>
              </c:extLst>
            </c:dLbl>
            <c:dLbl>
              <c:idx val="6"/>
              <c:layout>
                <c:manualLayout>
                  <c:x val="-2.2980445446410119E-2"/>
                  <c:y val="-3.3227535229644639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err="1"/>
                      <a:t>Asistenta</a:t>
                    </a:r>
                    <a:r>
                      <a:rPr lang="en-US" b="1" dirty="0"/>
                      <a:t> </a:t>
                    </a:r>
                    <a:r>
                      <a:rPr lang="en-US" b="1" dirty="0" err="1"/>
                      <a:t>sociala</a:t>
                    </a:r>
                    <a:r>
                      <a:rPr lang="en-US" b="1" dirty="0"/>
                      <a:t>
</a:t>
                    </a:r>
                    <a:r>
                      <a:rPr lang="en-US" b="1" dirty="0" smtClean="0"/>
                      <a:t>73.845.952</a:t>
                    </a:r>
                    <a:endParaRPr lang="ro-RO" b="1" dirty="0" smtClean="0"/>
                  </a:p>
                  <a:p>
                    <a:r>
                      <a:rPr lang="ro-RO" b="1" dirty="0" smtClean="0"/>
                      <a:t>21%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013-4920-92BD-2100FD052D1C}"/>
                </c:ext>
              </c:extLst>
            </c:dLbl>
            <c:dLbl>
              <c:idx val="7"/>
              <c:layout>
                <c:manualLayout>
                  <c:x val="-5.5865165535237196E-2"/>
                  <c:y val="-0.1360168918429353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err="1"/>
                      <a:t>Datoria</a:t>
                    </a:r>
                    <a:r>
                      <a:rPr lang="en-US" b="1" dirty="0"/>
                      <a:t> </a:t>
                    </a:r>
                    <a:r>
                      <a:rPr lang="en-US" b="1" dirty="0" err="1"/>
                      <a:t>publica</a:t>
                    </a:r>
                    <a:r>
                      <a:rPr lang="en-US" b="1" dirty="0"/>
                      <a:t>
</a:t>
                    </a:r>
                    <a:r>
                      <a:rPr lang="en-US" b="1" dirty="0" smtClean="0"/>
                      <a:t>48.441.193</a:t>
                    </a:r>
                    <a:endParaRPr lang="ro-RO" b="1" dirty="0" smtClean="0"/>
                  </a:p>
                  <a:p>
                    <a:r>
                      <a:rPr lang="ro-RO" b="1" dirty="0" smtClean="0"/>
                      <a:t>14%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013-4920-92BD-2100FD052D1C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5013-4920-92BD-2100FD052D1C}"/>
                </c:ext>
              </c:extLst>
            </c:dLbl>
            <c:dLbl>
              <c:idx val="9"/>
              <c:layout>
                <c:manualLayout>
                  <c:x val="2.513622904000128E-2"/>
                  <c:y val="2.4066166561203309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err="1"/>
                      <a:t>Altele</a:t>
                    </a:r>
                    <a:r>
                      <a:rPr lang="en-US" b="1" dirty="0"/>
                      <a:t>
</a:t>
                    </a:r>
                    <a:r>
                      <a:rPr lang="en-US" b="1" dirty="0" smtClean="0"/>
                      <a:t>10.760.899</a:t>
                    </a:r>
                    <a:endParaRPr lang="ro-RO" b="1" dirty="0" smtClean="0"/>
                  </a:p>
                  <a:p>
                    <a:r>
                      <a:rPr lang="ro-RO" b="1" dirty="0" smtClean="0"/>
                      <a:t>3%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5013-4920-92BD-2100FD052D1C}"/>
                </c:ext>
              </c:extLst>
            </c:dLbl>
            <c:dLbl>
              <c:idx val="10"/>
              <c:delete val="1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'CH OP'!$B$5:$B$14</c:f>
              <c:strCache>
                <c:ptCount val="10"/>
                <c:pt idx="0">
                  <c:v>Institutii publice</c:v>
                </c:pt>
                <c:pt idx="1">
                  <c:v>Invatamant</c:v>
                </c:pt>
                <c:pt idx="2">
                  <c:v>Sanatate</c:v>
                </c:pt>
                <c:pt idx="3">
                  <c:v>Sport+cultura</c:v>
                </c:pt>
                <c:pt idx="4">
                  <c:v>Fin progr cult, mediu, sport, etc</c:v>
                </c:pt>
                <c:pt idx="5">
                  <c:v>Servicii publice</c:v>
                </c:pt>
                <c:pt idx="6">
                  <c:v>Asistenta sociala</c:v>
                </c:pt>
                <c:pt idx="7">
                  <c:v>Datoria publica</c:v>
                </c:pt>
                <c:pt idx="8">
                  <c:v>Fd garantare</c:v>
                </c:pt>
                <c:pt idx="9">
                  <c:v>Altele</c:v>
                </c:pt>
              </c:strCache>
            </c:strRef>
          </c:cat>
          <c:val>
            <c:numRef>
              <c:f>'CH OP'!$T$5:$T$14</c:f>
              <c:numCache>
                <c:formatCode>#.##0</c:formatCode>
                <c:ptCount val="10"/>
                <c:pt idx="0">
                  <c:v>76021623</c:v>
                </c:pt>
                <c:pt idx="1">
                  <c:v>25010159.5</c:v>
                </c:pt>
                <c:pt idx="2">
                  <c:v>6864282</c:v>
                </c:pt>
                <c:pt idx="3">
                  <c:v>12199255</c:v>
                </c:pt>
                <c:pt idx="4">
                  <c:v>1962757</c:v>
                </c:pt>
                <c:pt idx="5">
                  <c:v>92626926</c:v>
                </c:pt>
                <c:pt idx="6">
                  <c:v>73845952</c:v>
                </c:pt>
                <c:pt idx="7">
                  <c:v>48441193</c:v>
                </c:pt>
                <c:pt idx="8">
                  <c:v>1257608</c:v>
                </c:pt>
                <c:pt idx="9">
                  <c:v>10760899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5013-4920-92BD-2100FD052D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ercent"/>
        <c:splitPos val="4"/>
        <c:secondPieSize val="49"/>
        <c:serLines/>
      </c:ofPieChart>
      <c:spPr>
        <a:noFill/>
        <a:ln w="25400">
          <a:noFill/>
        </a:ln>
      </c:spPr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449688385878273"/>
          <c:y val="0.23741668024403048"/>
          <c:w val="0.27440323493132263"/>
          <c:h val="0.53927857976086324"/>
        </c:manualLayout>
      </c:layout>
      <c:pieChart>
        <c:varyColors val="1"/>
        <c:ser>
          <c:idx val="0"/>
          <c:order val="0"/>
          <c:tx>
            <c:strRef>
              <c:f>'inv”13-”19'!$W$4</c:f>
              <c:strCache>
                <c:ptCount val="1"/>
                <c:pt idx="0">
                  <c:v>exec 2019</c:v>
                </c:pt>
              </c:strCache>
            </c:strRef>
          </c:tx>
          <c:explosion val="2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7379-4D2D-813E-87CB11752E53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7379-4D2D-813E-87CB11752E53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7379-4D2D-813E-87CB11752E53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7379-4D2D-813E-87CB11752E53}"/>
              </c:ext>
            </c:extLst>
          </c:dPt>
          <c:dLbls>
            <c:dLbl>
              <c:idx val="0"/>
              <c:layout>
                <c:manualLayout>
                  <c:x val="8.3496546978651123E-2"/>
                  <c:y val="-4.7337207407809702E-2"/>
                </c:manualLayout>
              </c:layout>
              <c:tx>
                <c:rich>
                  <a:bodyPr/>
                  <a:lstStyle/>
                  <a:p>
                    <a:pPr>
                      <a:defRPr sz="1600" b="1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600" dirty="0" err="1"/>
                      <a:t>Buget</a:t>
                    </a:r>
                    <a:r>
                      <a:rPr lang="en-US" sz="1600" dirty="0"/>
                      <a:t> local
</a:t>
                    </a:r>
                    <a:r>
                      <a:rPr lang="en-US" sz="1600" dirty="0" smtClean="0"/>
                      <a:t>114.388.707</a:t>
                    </a:r>
                    <a:endParaRPr lang="ro-RO" sz="1600" dirty="0" smtClean="0"/>
                  </a:p>
                  <a:p>
                    <a:pPr>
                      <a:defRPr sz="1600" b="1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o-RO" sz="1600" dirty="0" smtClean="0"/>
                      <a:t>53%</a:t>
                    </a:r>
                    <a:endParaRPr lang="en-US" dirty="0"/>
                  </a:p>
                </c:rich>
              </c:tx>
              <c:numFmt formatCode="#,##0" sourceLinked="0"/>
              <c:spPr>
                <a:effectLst>
                  <a:outerShdw blurRad="50800" algn="ctr" rotWithShape="0">
                    <a:srgbClr val="000000">
                      <a:alpha val="43137"/>
                    </a:srgbClr>
                  </a:outerShdw>
                </a:effectLst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379-4D2D-813E-87CB11752E53}"/>
                </c:ext>
              </c:extLst>
            </c:dLbl>
            <c:dLbl>
              <c:idx val="1"/>
              <c:layout>
                <c:manualLayout>
                  <c:x val="-1.6395450568678915E-2"/>
                  <c:y val="-2.1514733426567175E-2"/>
                </c:manualLayout>
              </c:layout>
              <c:tx>
                <c:rich>
                  <a:bodyPr/>
                  <a:lstStyle/>
                  <a:p>
                    <a:pPr>
                      <a:defRPr sz="1600" b="1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600" dirty="0" err="1"/>
                      <a:t>Credite</a:t>
                    </a:r>
                    <a:r>
                      <a:rPr lang="en-US" sz="1600" dirty="0"/>
                      <a:t> </a:t>
                    </a:r>
                    <a:r>
                      <a:rPr lang="en-US" sz="1600" dirty="0" err="1"/>
                      <a:t>bancare</a:t>
                    </a:r>
                    <a:r>
                      <a:rPr lang="en-US" sz="1600" dirty="0"/>
                      <a:t>
</a:t>
                    </a:r>
                    <a:r>
                      <a:rPr lang="en-US" sz="1600" dirty="0" smtClean="0"/>
                      <a:t>39.825.767</a:t>
                    </a:r>
                    <a:endParaRPr lang="ro-RO" sz="1600" dirty="0" smtClean="0"/>
                  </a:p>
                  <a:p>
                    <a:pPr>
                      <a:defRPr sz="1600" b="1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o-RO" sz="1600" dirty="0" smtClean="0"/>
                      <a:t>18%</a:t>
                    </a:r>
                    <a:endParaRPr lang="en-US" dirty="0"/>
                  </a:p>
                </c:rich>
              </c:tx>
              <c:numFmt formatCode="#,##0" sourceLinked="0"/>
              <c:spPr>
                <a:effectLst>
                  <a:outerShdw blurRad="50800" algn="ctr" rotWithShape="0">
                    <a:srgbClr val="000000">
                      <a:alpha val="43137"/>
                    </a:srgbClr>
                  </a:outerShdw>
                </a:effectLst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379-4D2D-813E-87CB11752E53}"/>
                </c:ext>
              </c:extLst>
            </c:dLbl>
            <c:dLbl>
              <c:idx val="2"/>
              <c:layout>
                <c:manualLayout>
                  <c:x val="-8.714339386424208E-2"/>
                  <c:y val="9.6309853545502186E-2"/>
                </c:manualLayout>
              </c:layout>
              <c:tx>
                <c:rich>
                  <a:bodyPr/>
                  <a:lstStyle/>
                  <a:p>
                    <a:pPr>
                      <a:defRPr sz="1600" b="1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600" dirty="0" err="1"/>
                      <a:t>Fd</a:t>
                    </a:r>
                    <a:r>
                      <a:rPr lang="en-US" sz="1600" dirty="0"/>
                      <a:t> </a:t>
                    </a:r>
                    <a:r>
                      <a:rPr lang="en-US" sz="1600" dirty="0" err="1"/>
                      <a:t>neramb</a:t>
                    </a:r>
                    <a:r>
                      <a:rPr lang="en-US" sz="1600" dirty="0"/>
                      <a:t>
</a:t>
                    </a:r>
                    <a:r>
                      <a:rPr lang="en-US" sz="1600" dirty="0" smtClean="0"/>
                      <a:t>36.609.297</a:t>
                    </a:r>
                    <a:endParaRPr lang="ro-RO" sz="1600" dirty="0" smtClean="0"/>
                  </a:p>
                  <a:p>
                    <a:pPr>
                      <a:defRPr sz="1600" b="1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o-RO" sz="1600" dirty="0" smtClean="0"/>
                      <a:t>17%</a:t>
                    </a:r>
                    <a:endParaRPr lang="en-US" dirty="0"/>
                  </a:p>
                </c:rich>
              </c:tx>
              <c:numFmt formatCode="#,##0" sourceLinked="0"/>
              <c:spPr>
                <a:effectLst>
                  <a:outerShdw blurRad="50800" algn="ctr" rotWithShape="0">
                    <a:srgbClr val="000000">
                      <a:alpha val="43137"/>
                    </a:srgbClr>
                  </a:outerShdw>
                </a:effectLst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379-4D2D-813E-87CB11752E53}"/>
                </c:ext>
              </c:extLst>
            </c:dLbl>
            <c:dLbl>
              <c:idx val="3"/>
              <c:layout>
                <c:manualLayout>
                  <c:x val="-9.1013483567536704E-2"/>
                  <c:y val="3.7715020185014235E-2"/>
                </c:manualLayout>
              </c:layout>
              <c:tx>
                <c:rich>
                  <a:bodyPr/>
                  <a:lstStyle/>
                  <a:p>
                    <a:pPr>
                      <a:defRPr sz="1600" b="1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600" dirty="0" err="1"/>
                      <a:t>Buget</a:t>
                    </a:r>
                    <a:r>
                      <a:rPr lang="en-US" sz="1600" dirty="0"/>
                      <a:t> de stat
</a:t>
                    </a:r>
                    <a:r>
                      <a:rPr lang="en-US" sz="1600" dirty="0" smtClean="0"/>
                      <a:t>25.763.456</a:t>
                    </a:r>
                    <a:endParaRPr lang="ro-RO" sz="1600" dirty="0" smtClean="0"/>
                  </a:p>
                  <a:p>
                    <a:pPr>
                      <a:defRPr sz="1600" b="1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ro-RO" sz="1600" dirty="0" smtClean="0"/>
                      <a:t>12%</a:t>
                    </a:r>
                    <a:endParaRPr lang="en-US" dirty="0"/>
                  </a:p>
                </c:rich>
              </c:tx>
              <c:numFmt formatCode="#,##0" sourceLinked="0"/>
              <c:spPr>
                <a:effectLst>
                  <a:outerShdw blurRad="50800" algn="ctr" rotWithShape="0">
                    <a:srgbClr val="000000">
                      <a:alpha val="43137"/>
                    </a:srgbClr>
                  </a:outerShdw>
                </a:effectLst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379-4D2D-813E-87CB11752E53}"/>
                </c:ext>
              </c:extLst>
            </c:dLbl>
            <c:numFmt formatCode="#,##0" sourceLinked="0"/>
            <c:spPr>
              <a:effectLst>
                <a:outerShdw blurRad="50800" algn="ctr" rotWithShape="0">
                  <a:srgbClr val="000000">
                    <a:alpha val="43137"/>
                  </a:srgbClr>
                </a:outerShdw>
              </a:effectLst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'inv”13-”19'!$A$5:$A$8</c:f>
              <c:strCache>
                <c:ptCount val="4"/>
                <c:pt idx="0">
                  <c:v>Buget local</c:v>
                </c:pt>
                <c:pt idx="1">
                  <c:v>Credite bancare</c:v>
                </c:pt>
                <c:pt idx="2">
                  <c:v>Fd neramb</c:v>
                </c:pt>
                <c:pt idx="3">
                  <c:v>Buget de stat</c:v>
                </c:pt>
              </c:strCache>
            </c:strRef>
          </c:cat>
          <c:val>
            <c:numRef>
              <c:f>'inv”13-”19'!$W$5:$W$8</c:f>
              <c:numCache>
                <c:formatCode>#.##0</c:formatCode>
                <c:ptCount val="4"/>
                <c:pt idx="0">
                  <c:v>114388706.93000001</c:v>
                </c:pt>
                <c:pt idx="1">
                  <c:v>39825766.549999997</c:v>
                </c:pt>
                <c:pt idx="2">
                  <c:v>36609296.960000001</c:v>
                </c:pt>
                <c:pt idx="3">
                  <c:v>25763455.690000001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379-4D2D-813E-87CB11752E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6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853002070393374E-2"/>
          <c:y val="0.13216374269005848"/>
          <c:w val="0.95528051711768791"/>
          <c:h val="0.6361115425018598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'inv”13-”19'!$AT$2</c:f>
              <c:strCache>
                <c:ptCount val="1"/>
                <c:pt idx="0">
                  <c:v>buget 2019 initial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-7.6821959755030622E-3"/>
                  <c:y val="-3.528311505594224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3EF-4837-BA39-10B80E646ECD}"/>
                </c:ext>
              </c:extLst>
            </c:dLbl>
            <c:numFmt formatCode="#,##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'inv”13-”19'!$AS$3:$AS$6</c:f>
              <c:strCache>
                <c:ptCount val="4"/>
                <c:pt idx="0">
                  <c:v>Buget local</c:v>
                </c:pt>
                <c:pt idx="1">
                  <c:v>Credite bancare</c:v>
                </c:pt>
                <c:pt idx="2">
                  <c:v>Fd neramb</c:v>
                </c:pt>
                <c:pt idx="3">
                  <c:v>Buget de stat</c:v>
                </c:pt>
              </c:strCache>
            </c:strRef>
          </c:cat>
          <c:val>
            <c:numRef>
              <c:f>'inv”13-”19'!$AT$3:$AT$6</c:f>
              <c:numCache>
                <c:formatCode>#.##0</c:formatCode>
                <c:ptCount val="4"/>
                <c:pt idx="0">
                  <c:v>221107180</c:v>
                </c:pt>
                <c:pt idx="1">
                  <c:v>108500000</c:v>
                </c:pt>
                <c:pt idx="2">
                  <c:v>238696030</c:v>
                </c:pt>
                <c:pt idx="3">
                  <c:v>62897910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3EF-4837-BA39-10B80E646ECD}"/>
            </c:ext>
          </c:extLst>
        </c:ser>
        <c:ser>
          <c:idx val="2"/>
          <c:order val="1"/>
          <c:tx>
            <c:strRef>
              <c:f>'inv”13-”19'!$AU$2</c:f>
              <c:strCache>
                <c:ptCount val="1"/>
                <c:pt idx="0">
                  <c:v>buget final 2019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-1.5078645292987484E-16"/>
                  <c:y val="-4.30658840205224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3EF-4837-BA39-10B80E646ECD}"/>
                </c:ext>
              </c:extLst>
            </c:dLbl>
            <c:numFmt formatCode="#,##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'inv”13-”19'!$AS$3:$AS$6</c:f>
              <c:strCache>
                <c:ptCount val="4"/>
                <c:pt idx="0">
                  <c:v>Buget local</c:v>
                </c:pt>
                <c:pt idx="1">
                  <c:v>Credite bancare</c:v>
                </c:pt>
                <c:pt idx="2">
                  <c:v>Fd neramb</c:v>
                </c:pt>
                <c:pt idx="3">
                  <c:v>Buget de stat</c:v>
                </c:pt>
              </c:strCache>
            </c:strRef>
          </c:cat>
          <c:val>
            <c:numRef>
              <c:f>'inv”13-”19'!$AU$3:$AU$6</c:f>
              <c:numCache>
                <c:formatCode>#.##0</c:formatCode>
                <c:ptCount val="4"/>
                <c:pt idx="0">
                  <c:v>170961770</c:v>
                </c:pt>
                <c:pt idx="1">
                  <c:v>203462330</c:v>
                </c:pt>
                <c:pt idx="2">
                  <c:v>63321900</c:v>
                </c:pt>
                <c:pt idx="3">
                  <c:v>31788820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3EF-4837-BA39-10B80E646ECD}"/>
            </c:ext>
          </c:extLst>
        </c:ser>
        <c:ser>
          <c:idx val="0"/>
          <c:order val="2"/>
          <c:tx>
            <c:strRef>
              <c:f>'inv”13-”19'!$AV$2</c:f>
              <c:strCache>
                <c:ptCount val="1"/>
                <c:pt idx="0">
                  <c:v>realizat 2019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'inv”13-”19'!$AS$3:$AS$6</c:f>
              <c:strCache>
                <c:ptCount val="4"/>
                <c:pt idx="0">
                  <c:v>Buget local</c:v>
                </c:pt>
                <c:pt idx="1">
                  <c:v>Credite bancare</c:v>
                </c:pt>
                <c:pt idx="2">
                  <c:v>Fd neramb</c:v>
                </c:pt>
                <c:pt idx="3">
                  <c:v>Buget de stat</c:v>
                </c:pt>
              </c:strCache>
            </c:strRef>
          </c:cat>
          <c:val>
            <c:numRef>
              <c:f>'inv”13-”19'!$AV$3:$AV$6</c:f>
              <c:numCache>
                <c:formatCode>#.##0</c:formatCode>
                <c:ptCount val="4"/>
                <c:pt idx="0">
                  <c:v>114388707</c:v>
                </c:pt>
                <c:pt idx="1">
                  <c:v>39825767</c:v>
                </c:pt>
                <c:pt idx="2">
                  <c:v>36609297</c:v>
                </c:pt>
                <c:pt idx="3">
                  <c:v>25763456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3EF-4837-BA39-10B80E646E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3189504"/>
        <c:axId val="222492864"/>
      </c:barChart>
      <c:catAx>
        <c:axId val="223189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22492864"/>
        <c:crosses val="autoZero"/>
        <c:auto val="1"/>
        <c:lblAlgn val="ctr"/>
        <c:lblOffset val="100"/>
        <c:noMultiLvlLbl val="0"/>
      </c:catAx>
      <c:valAx>
        <c:axId val="222492864"/>
        <c:scaling>
          <c:orientation val="minMax"/>
        </c:scaling>
        <c:delete val="1"/>
        <c:axPos val="l"/>
        <c:numFmt formatCode="#.##0" sourceLinked="1"/>
        <c:majorTickMark val="out"/>
        <c:minorTickMark val="none"/>
        <c:tickLblPos val="nextTo"/>
        <c:crossAx val="2231895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682031933508326"/>
          <c:y val="8.4752243175775857E-2"/>
          <c:w val="0.16770189550651315"/>
          <c:h val="0.27335309388087564"/>
        </c:manualLayout>
      </c:layout>
      <c:overlay val="0"/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dirty="0"/>
              <a:t>GRAD cu revolving 2019 la </a:t>
            </a:r>
            <a:r>
              <a:rPr lang="en-US" sz="1600" dirty="0" err="1" smtClean="0"/>
              <a:t>niv</a:t>
            </a:r>
            <a:r>
              <a:rPr lang="ro-RO" sz="1600" dirty="0" smtClean="0"/>
              <a:t>elul</a:t>
            </a:r>
            <a:r>
              <a:rPr lang="en-US" sz="1600" dirty="0" smtClean="0"/>
              <a:t> </a:t>
            </a:r>
            <a:r>
              <a:rPr lang="en-US" sz="1600" dirty="0" err="1" smtClean="0"/>
              <a:t>ramburs</a:t>
            </a:r>
            <a:r>
              <a:rPr lang="ro-RO" sz="1600" dirty="0" smtClean="0"/>
              <a:t>ă</a:t>
            </a:r>
            <a:r>
              <a:rPr lang="en-US" sz="1600" dirty="0" err="1" smtClean="0"/>
              <a:t>rii</a:t>
            </a:r>
            <a:endParaRPr lang="en-US" sz="1600" dirty="0"/>
          </a:p>
        </c:rich>
      </c:tx>
      <c:layout>
        <c:manualLayout>
          <c:xMode val="edge"/>
          <c:yMode val="edge"/>
          <c:x val="0.33482294400699913"/>
          <c:y val="0.91553308480594175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5535870516185493E-3"/>
          <c:y val="3.5730782747121714E-2"/>
          <c:w val="0.99532556867891508"/>
          <c:h val="0.79531452319084839"/>
        </c:manualLayout>
      </c:layout>
      <c:bar3DChart>
        <c:barDir val="col"/>
        <c:grouping val="clustered"/>
        <c:varyColors val="0"/>
        <c:ser>
          <c:idx val="0"/>
          <c:order val="0"/>
          <c:tx>
            <c:v>GRAD cu revolving 2019 la niv rambursarii</c:v>
          </c:tx>
          <c:spPr>
            <a:solidFill>
              <a:schemeClr val="accent1"/>
            </a:solidFill>
            <a:ln>
              <a:noFill/>
            </a:ln>
            <a:effectLst>
              <a:outerShdw blurRad="50800" dist="50800" dir="5400000" sx="1000" sy="1000" algn="ctr" rotWithShape="0">
                <a:srgbClr val="000000">
                  <a:alpha val="43137"/>
                </a:srgbClr>
              </a:outerShdw>
            </a:effectLst>
            <a:sp3d/>
          </c:spPr>
          <c:invertIfNegative val="0"/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-7.8031496062992128E-3"/>
                  <c:y val="-4.08773454560522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</c:dLbl>
            <c:dLbl>
              <c:idx val="1"/>
              <c:layout>
                <c:manualLayout>
                  <c:x val="-7.9615048118985123E-4"/>
                  <c:y val="-7.28708469039545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</c:dLbl>
            <c:dLbl>
              <c:idx val="2"/>
              <c:layout>
                <c:manualLayout>
                  <c:x val="5.8209755030621049E-3"/>
                  <c:y val="-6.46522553362146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</c:dLbl>
            <c:dLbl>
              <c:idx val="3"/>
              <c:layout>
                <c:manualLayout>
                  <c:x val="5.8209755030621171E-3"/>
                  <c:y val="-3.8512686551007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</c:dLbl>
            <c:dLbl>
              <c:idx val="4"/>
              <c:layout>
                <c:manualLayout>
                  <c:x val="2.5123578302712161E-3"/>
                  <c:y val="-2.1564051712187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</c:dLbl>
            <c:dLbl>
              <c:idx val="5"/>
              <c:layout>
                <c:manualLayout>
                  <c:x val="2.2470472440944372E-3"/>
                  <c:y val="-3.09760565390401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</c:dLbl>
            <c:dLbl>
              <c:idx val="6"/>
              <c:layout>
                <c:manualLayout>
                  <c:x val="4.6872265966754154E-4"/>
                  <c:y val="-1.14865386769737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</c:dLbl>
            <c:dLbl>
              <c:idx val="7"/>
              <c:layout>
                <c:manualLayout>
                  <c:x val="-1.9196194225721784E-3"/>
                  <c:y val="-7.88634899946135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</c:dLbl>
            <c:dLbl>
              <c:idx val="8"/>
              <c:layout>
                <c:manualLayout>
                  <c:x val="-1.3888888888888889E-3"/>
                  <c:y val="-1.35216842626490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</c:dLbl>
            <c:dLbl>
              <c:idx val="11"/>
              <c:layout>
                <c:manualLayout>
                  <c:x val="0"/>
                  <c:y val="-6.64528617108727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</c:dLbl>
            <c:dLbl>
              <c:idx val="12"/>
              <c:layout>
                <c:manualLayout>
                  <c:x val="-4.1666666666666666E-3"/>
                  <c:y val="-7.62106648074041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</c:dLbl>
            <c:dLbl>
              <c:idx val="13"/>
              <c:layout>
                <c:manualLayout>
                  <c:x val="-8.0679133858266704E-3"/>
                  <c:y val="-8.0639286878029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</c:dLbl>
            <c:dLbl>
              <c:idx val="14"/>
              <c:layout>
                <c:manualLayout>
                  <c:x val="-8.3333333333333332E-3"/>
                  <c:y val="-6.3278269903734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</c:dLbl>
            <c:dLbl>
              <c:idx val="15"/>
              <c:layout>
                <c:manualLayout>
                  <c:x val="-1.0314960629921259E-2"/>
                  <c:y val="-6.56049909534875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</c:dLbl>
            <c:dLbl>
              <c:idx val="16"/>
              <c:layout>
                <c:manualLayout>
                  <c:x val="4.9628171478565183E-3"/>
                  <c:y val="-7.83649982582202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</c:dLbl>
            <c:dLbl>
              <c:idx val="17"/>
              <c:layout>
                <c:manualLayout>
                  <c:x val="-4.9629265091863514E-3"/>
                  <c:y val="-5.97806431745508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</c:dLbl>
            <c:dLbl>
              <c:idx val="18"/>
              <c:layout>
                <c:manualLayout>
                  <c:x val="-6.6170166229221348E-3"/>
                  <c:y val="-5.93322819565429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</c:dLbl>
            <c:dLbl>
              <c:idx val="19"/>
              <c:layout>
                <c:manualLayout>
                  <c:x val="-8.2713254593174829E-3"/>
                  <c:y val="-5.9569378847069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</c:dLbl>
            <c:dLbl>
              <c:idx val="20"/>
              <c:layout>
                <c:manualLayout>
                  <c:x val="-8.3334426946632695E-3"/>
                  <c:y val="-5.9284453349716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</c:dLbl>
            <c:dLbl>
              <c:idx val="21"/>
              <c:layout>
                <c:manualLayout>
                  <c:x val="-1.3888888888888889E-3"/>
                  <c:y val="-4.87237946551659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</c:dLbl>
            <c:dLbl>
              <c:idx val="22"/>
              <c:layout>
                <c:manualLayout>
                  <c:x val="2.7777777777777779E-3"/>
                  <c:y val="-3.8979035724132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</c:dLbl>
            <c:numFmt formatCode="0.0%" sourceLinked="0"/>
            <c:spPr>
              <a:noFill/>
              <a:ln>
                <a:solidFill>
                  <a:schemeClr val="accent1"/>
                </a:solidFill>
              </a:ln>
              <a:effectLst/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Agency FB" pitchFamily="34" charset="0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</c:dLbls>
          <c:cat>
            <c:numRef>
              <c:f>'[31.12.2019 doar Grad Indat - 2.xls]doar'!$Q$11:$AM$11</c:f>
              <c:numCache>
                <c:formatCode>General</c:formatCode>
                <c:ptCount val="2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  <c:pt idx="12">
                  <c:v>2031</c:v>
                </c:pt>
                <c:pt idx="13">
                  <c:v>2032</c:v>
                </c:pt>
                <c:pt idx="14">
                  <c:v>2033</c:v>
                </c:pt>
                <c:pt idx="15">
                  <c:v>2034</c:v>
                </c:pt>
                <c:pt idx="16">
                  <c:v>2035</c:v>
                </c:pt>
                <c:pt idx="17">
                  <c:v>2036</c:v>
                </c:pt>
                <c:pt idx="18">
                  <c:v>2037</c:v>
                </c:pt>
                <c:pt idx="19">
                  <c:v>2038</c:v>
                </c:pt>
                <c:pt idx="20">
                  <c:v>2039</c:v>
                </c:pt>
                <c:pt idx="21">
                  <c:v>2040</c:v>
                </c:pt>
                <c:pt idx="22">
                  <c:v>2041</c:v>
                </c:pt>
              </c:numCache>
            </c:numRef>
          </c:cat>
          <c:val>
            <c:numRef>
              <c:f>'[31.12.2019 doar Grad Indat - 2.xls]doar'!$Q$20:$AM$20</c:f>
              <c:numCache>
                <c:formatCode>0.00%</c:formatCode>
                <c:ptCount val="23"/>
                <c:pt idx="0">
                  <c:v>0.14703567608040471</c:v>
                </c:pt>
                <c:pt idx="1">
                  <c:v>0.13580519014110906</c:v>
                </c:pt>
                <c:pt idx="2">
                  <c:v>0.13175584908342766</c:v>
                </c:pt>
                <c:pt idx="3">
                  <c:v>9.3358892398522367E-2</c:v>
                </c:pt>
                <c:pt idx="4">
                  <c:v>0.10745401450186993</c:v>
                </c:pt>
                <c:pt idx="5">
                  <c:v>0.13805399314696645</c:v>
                </c:pt>
                <c:pt idx="6">
                  <c:v>0.13085719671120902</c:v>
                </c:pt>
                <c:pt idx="7">
                  <c:v>0.11266385013890283</c:v>
                </c:pt>
                <c:pt idx="8">
                  <c:v>0.11021959447988261</c:v>
                </c:pt>
                <c:pt idx="9">
                  <c:v>0.10778709918921082</c:v>
                </c:pt>
                <c:pt idx="10">
                  <c:v>8.0263287267738057E-2</c:v>
                </c:pt>
                <c:pt idx="11">
                  <c:v>5.1437304646410033E-2</c:v>
                </c:pt>
                <c:pt idx="12">
                  <c:v>4.8405963863243175E-2</c:v>
                </c:pt>
                <c:pt idx="13">
                  <c:v>4.6702924184200544E-2</c:v>
                </c:pt>
                <c:pt idx="14">
                  <c:v>4.5970377877879179E-2</c:v>
                </c:pt>
                <c:pt idx="15">
                  <c:v>4.5921900863241959E-2</c:v>
                </c:pt>
                <c:pt idx="16">
                  <c:v>2.7906579635934622E-2</c:v>
                </c:pt>
                <c:pt idx="17">
                  <c:v>2.7875012727421059E-2</c:v>
                </c:pt>
                <c:pt idx="18">
                  <c:v>2.7842422640666123E-2</c:v>
                </c:pt>
                <c:pt idx="19">
                  <c:v>2.7810344143031872E-2</c:v>
                </c:pt>
                <c:pt idx="20">
                  <c:v>2.7778265645397624E-2</c:v>
                </c:pt>
                <c:pt idx="21">
                  <c:v>2.4152151684203763E-2</c:v>
                </c:pt>
                <c:pt idx="22">
                  <c:v>2.0529462162033666E-2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gapDepth val="394"/>
        <c:shape val="box"/>
        <c:axId val="244360192"/>
        <c:axId val="223316800"/>
        <c:axId val="0"/>
      </c:bar3DChart>
      <c:catAx>
        <c:axId val="244360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23316800"/>
        <c:crosses val="autoZero"/>
        <c:auto val="1"/>
        <c:lblAlgn val="ctr"/>
        <c:lblOffset val="100"/>
        <c:noMultiLvlLbl val="0"/>
      </c:catAx>
      <c:valAx>
        <c:axId val="223316800"/>
        <c:scaling>
          <c:orientation val="minMax"/>
          <c:max val="0.30000000000000004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2443601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2000"/>
              <a:t>Situaţia contribuabililor înregistraţi cu debite</a:t>
            </a:r>
          </a:p>
        </c:rich>
      </c:tx>
      <c:layout>
        <c:manualLayout>
          <c:xMode val="edge"/>
          <c:yMode val="edge"/>
          <c:x val="0.17303143566058798"/>
          <c:y val="3.152489690200259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1.4545922664858489E-2"/>
          <c:y val="0.19207983079773297"/>
          <c:w val="0.94366673288269443"/>
          <c:h val="0.588435037205753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'[1]statistica nr pf, pj'!$A$3</c:f>
              <c:strCache>
                <c:ptCount val="1"/>
                <c:pt idx="0">
                  <c:v>Persoane Fizice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0415613719000367E-3"/>
                  <c:y val="1.810760277038941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6286141253864301E-3"/>
                  <c:y val="-1.65570273615463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'[1]statistica nr pf, pj'!$B$2:$D$2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'[1]statistica nr pf, pj'!$B$3:$D$3</c:f>
              <c:numCache>
                <c:formatCode>General</c:formatCode>
                <c:ptCount val="3"/>
                <c:pt idx="0">
                  <c:v>145490</c:v>
                </c:pt>
                <c:pt idx="1">
                  <c:v>145944</c:v>
                </c:pt>
                <c:pt idx="2">
                  <c:v>144546</c:v>
                </c:pt>
              </c:numCache>
            </c:numRef>
          </c:val>
        </c:ser>
        <c:ser>
          <c:idx val="1"/>
          <c:order val="1"/>
          <c:tx>
            <c:strRef>
              <c:f>'[1]statistica nr pf, pj'!$A$4</c:f>
              <c:strCache>
                <c:ptCount val="1"/>
                <c:pt idx="0">
                  <c:v>Persoane Juridice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424814030287937E-2"/>
                  <c:y val="-1.09442674180777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644372705870741E-2"/>
                  <c:y val="-1.40703482298826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295888316334131E-2"/>
                  <c:y val="-2.39057575996979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'[1]statistica nr pf, pj'!$B$2:$D$2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'[1]statistica nr pf, pj'!$B$4:$D$4</c:f>
              <c:numCache>
                <c:formatCode>General</c:formatCode>
                <c:ptCount val="3"/>
                <c:pt idx="0">
                  <c:v>13093</c:v>
                </c:pt>
                <c:pt idx="1">
                  <c:v>13109</c:v>
                </c:pt>
                <c:pt idx="2">
                  <c:v>13319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2628352"/>
        <c:axId val="223319680"/>
      </c:barChart>
      <c:catAx>
        <c:axId val="222628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233196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3319680"/>
        <c:scaling>
          <c:orientation val="minMax"/>
          <c:max val="160000"/>
        </c:scaling>
        <c:delete val="1"/>
        <c:axPos val="l"/>
        <c:numFmt formatCode="General" sourceLinked="1"/>
        <c:majorTickMark val="out"/>
        <c:minorTickMark val="none"/>
        <c:tickLblPos val="nextTo"/>
        <c:crossAx val="222628352"/>
        <c:crosses val="autoZero"/>
        <c:crossBetween val="between"/>
        <c:majorUnit val="20000"/>
      </c:valAx>
    </c:plotArea>
    <c:legend>
      <c:legendPos val="r"/>
      <c:layout>
        <c:manualLayout>
          <c:xMode val="edge"/>
          <c:yMode val="edge"/>
          <c:x val="7.9435104443215304E-2"/>
          <c:y val="0.87992940645124318"/>
          <c:w val="0.79680066502821822"/>
          <c:h val="7.5982762116959729E-2"/>
        </c:manualLayout>
      </c:layout>
      <c:overlay val="0"/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/>
              <a:t>Situatia incasari-debite (cladiri, teren si auto)</a:t>
            </a:r>
          </a:p>
        </c:rich>
      </c:tx>
      <c:layout>
        <c:manualLayout>
          <c:xMode val="edge"/>
          <c:yMode val="edge"/>
          <c:x val="0.22929951015006372"/>
          <c:y val="3.623188405797101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1.8588040039144691E-2"/>
          <c:y val="8.2678149470058915E-2"/>
          <c:w val="0.91356698969347416"/>
          <c:h val="0.698762801334728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creante!$C$84</c:f>
              <c:strCache>
                <c:ptCount val="1"/>
                <c:pt idx="0">
                  <c:v>debite</c:v>
                </c:pt>
              </c:strCache>
            </c:strRef>
          </c:tx>
          <c:spPr>
            <a:gradFill rotWithShape="0">
              <a:gsLst>
                <a:gs pos="0">
                  <a:srgbClr val="9999FF">
                    <a:gamma/>
                    <a:shade val="46275"/>
                    <a:invGamma/>
                  </a:srgbClr>
                </a:gs>
                <a:gs pos="50000">
                  <a:srgbClr val="9999FF"/>
                </a:gs>
                <a:gs pos="100000">
                  <a:srgbClr val="9999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 Narrow" pitchFamily="34" charset="0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creante!$D$83:$H$83</c:f>
              <c:strCach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strCache>
            </c:strRef>
          </c:cat>
          <c:val>
            <c:numRef>
              <c:f>creante!$D$84:$H$84</c:f>
              <c:numCache>
                <c:formatCode>#,##0</c:formatCode>
                <c:ptCount val="5"/>
                <c:pt idx="0">
                  <c:v>96499735</c:v>
                </c:pt>
                <c:pt idx="1">
                  <c:v>100416251.17999999</c:v>
                </c:pt>
                <c:pt idx="2">
                  <c:v>105624102.55</c:v>
                </c:pt>
                <c:pt idx="3">
                  <c:v>130363457.29000001</c:v>
                </c:pt>
                <c:pt idx="4">
                  <c:v>135856576.09</c:v>
                </c:pt>
              </c:numCache>
            </c:numRef>
          </c:val>
        </c:ser>
        <c:ser>
          <c:idx val="1"/>
          <c:order val="1"/>
          <c:tx>
            <c:strRef>
              <c:f>creante!$C$85</c:f>
              <c:strCache>
                <c:ptCount val="1"/>
                <c:pt idx="0">
                  <c:v>incasari</c:v>
                </c:pt>
              </c:strCache>
            </c:strRef>
          </c:tx>
          <c:spPr>
            <a:gradFill rotWithShape="0">
              <a:gsLst>
                <a:gs pos="0">
                  <a:srgbClr val="993366">
                    <a:gamma/>
                    <a:shade val="46275"/>
                    <a:invGamma/>
                  </a:srgbClr>
                </a:gs>
                <a:gs pos="50000">
                  <a:srgbClr val="993366"/>
                </a:gs>
                <a:gs pos="100000">
                  <a:srgbClr val="993366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3.8951018020463642E-2"/>
                  <c:y val="-1.87700762523505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9088650289198446E-2"/>
                  <c:y val="-1.646043799138789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2823846407427889E-2"/>
                  <c:y val="-1.245810189861005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6968186293532483E-2"/>
                  <c:y val="-1.548101015115596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386644360407375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 algn="l">
                  <a:defRPr sz="1400" b="1" i="0" u="none" strike="noStrike" baseline="0">
                    <a:solidFill>
                      <a:srgbClr val="993366"/>
                    </a:solidFill>
                    <a:latin typeface="Arial Narrow" pitchFamily="34" charset="0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creante!$D$83:$H$83</c:f>
              <c:strCach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strCache>
            </c:strRef>
          </c:cat>
          <c:val>
            <c:numRef>
              <c:f>creante!$D$85:$H$85</c:f>
              <c:numCache>
                <c:formatCode>#,##0</c:formatCode>
                <c:ptCount val="5"/>
                <c:pt idx="0">
                  <c:v>70908884</c:v>
                </c:pt>
                <c:pt idx="1">
                  <c:v>75484535.310000002</c:v>
                </c:pt>
                <c:pt idx="2">
                  <c:v>80802723.290000007</c:v>
                </c:pt>
                <c:pt idx="3">
                  <c:v>102796049.01000001</c:v>
                </c:pt>
                <c:pt idx="4">
                  <c:v>110345945.16999999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4398080"/>
        <c:axId val="223320832"/>
      </c:barChart>
      <c:catAx>
        <c:axId val="244398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233208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3320832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24439808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3307364956722385"/>
          <c:y val="0.46892843447395577"/>
          <c:w val="0.15246154562020983"/>
          <c:h val="0.223909753534120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0.69068</cdr:x>
      <cdr:y>0.40783</cdr:y>
    </cdr:from>
    <cdr:to>
      <cdr:x>0.77756</cdr:x>
      <cdr:y>0.50655</cdr:y>
    </cdr:to>
    <cdr:sp macro="" textlink="">
      <cdr:nvSpPr>
        <cdr:cNvPr id="65537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507678" y="934225"/>
          <a:ext cx="439306" cy="18267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o-RO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0.82478</cdr:x>
      <cdr:y>0.49527</cdr:y>
    </cdr:from>
    <cdr:to>
      <cdr:x>0.9368</cdr:x>
      <cdr:y>0.60458</cdr:y>
    </cdr:to>
    <cdr:sp macro="" textlink="">
      <cdr:nvSpPr>
        <cdr:cNvPr id="84994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20474" y="1265769"/>
          <a:ext cx="571342" cy="24663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o-RO" sz="1000" b="1" i="0" u="none" strike="noStrike" baseline="0">
              <a:solidFill>
                <a:srgbClr val="FFFF00"/>
              </a:solidFill>
              <a:latin typeface="Arial"/>
              <a:cs typeface="Arial"/>
            </a:rPr>
            <a:t> 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0.70465</cdr:x>
      <cdr:y>0.66969</cdr:y>
    </cdr:from>
    <cdr:to>
      <cdr:x>0.7754</cdr:x>
      <cdr:y>0.75854</cdr:y>
    </cdr:to>
    <cdr:sp macro="" textlink="">
      <cdr:nvSpPr>
        <cdr:cNvPr id="91141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381821" y="1463279"/>
          <a:ext cx="439335" cy="1841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ro-RO" sz="800" b="1" i="0" u="none" strike="noStrike" baseline="0">
            <a:solidFill>
              <a:srgbClr val="000000"/>
            </a:solidFill>
            <a:latin typeface="Arial"/>
            <a:cs typeface="Arial"/>
          </a:endParaRPr>
        </a:p>
        <a:p xmlns:a="http://schemas.openxmlformats.org/drawingml/2006/main">
          <a:pPr algn="ctr" rtl="0">
            <a:defRPr sz="1000"/>
          </a:pPr>
          <a:endParaRPr lang="ro-RO" sz="800" b="1" i="0" u="none" strike="noStrike" baseline="0">
            <a:solidFill>
              <a:srgbClr val="00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0.11067</cdr:x>
      <cdr:y>0.55857</cdr:y>
    </cdr:from>
    <cdr:to>
      <cdr:x>0.18926</cdr:x>
      <cdr:y>0.7571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57250" y="1457325"/>
          <a:ext cx="466725" cy="4762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o-RO"/>
        </a:p>
      </cdr:txBody>
    </cdr:sp>
  </cdr:relSizeAnchor>
  <cdr:relSizeAnchor xmlns:cdr="http://schemas.openxmlformats.org/drawingml/2006/chartDrawing">
    <cdr:from>
      <cdr:x>0.11551</cdr:x>
      <cdr:y>0.69442</cdr:y>
    </cdr:from>
    <cdr:to>
      <cdr:x>0.21018</cdr:x>
      <cdr:y>0.85051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876273" y="1781185"/>
          <a:ext cx="571514" cy="3905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o-RO"/>
        </a:p>
      </cdr:txBody>
    </cdr:sp>
  </cdr:relSizeAnchor>
  <cdr:relSizeAnchor xmlns:cdr="http://schemas.openxmlformats.org/drawingml/2006/chartDrawing">
    <cdr:from>
      <cdr:x>0.3842</cdr:x>
      <cdr:y>0.72633</cdr:y>
    </cdr:from>
    <cdr:to>
      <cdr:x>0.4771</cdr:x>
      <cdr:y>0.8404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486015" y="1857375"/>
          <a:ext cx="571515" cy="2857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o-RO"/>
        </a:p>
      </cdr:txBody>
    </cdr:sp>
  </cdr:relSizeAnchor>
  <cdr:relSizeAnchor xmlns:cdr="http://schemas.openxmlformats.org/drawingml/2006/chartDrawing">
    <cdr:from>
      <cdr:x>0.62298</cdr:x>
      <cdr:y>0.68474</cdr:y>
    </cdr:from>
    <cdr:to>
      <cdr:x>0.71591</cdr:x>
      <cdr:y>0.84011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3829050" y="1781175"/>
          <a:ext cx="571500" cy="3905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o-RO"/>
        </a:p>
      </cdr:txBody>
    </cdr:sp>
  </cdr:relSizeAnchor>
  <cdr:relSizeAnchor xmlns:cdr="http://schemas.openxmlformats.org/drawingml/2006/chartDrawing">
    <cdr:from>
      <cdr:x>0.8663</cdr:x>
      <cdr:y>0.6914</cdr:y>
    </cdr:from>
    <cdr:to>
      <cdr:x>0.95921</cdr:x>
      <cdr:y>0.84796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5324494" y="1800235"/>
          <a:ext cx="571453" cy="3905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o-RO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0.0087</cdr:x>
      <cdr:y>0.81866</cdr:y>
    </cdr:from>
    <cdr:to>
      <cdr:x>0.01263</cdr:x>
      <cdr:y>0.88182</cdr:y>
    </cdr:to>
    <cdr:sp macro="" textlink="">
      <cdr:nvSpPr>
        <cdr:cNvPr id="7169" name="Text Box 102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2550129"/>
          <a:ext cx="21527" cy="20003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lnSpc>
              <a:spcPts val="800"/>
            </a:lnSpc>
            <a:defRPr sz="1000"/>
          </a:pPr>
          <a:r>
            <a:rPr lang="en-US" sz="825" b="0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mp.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0.0087</cdr:x>
      <cdr:y>0.81745</cdr:y>
    </cdr:from>
    <cdr:to>
      <cdr:x>0.01263</cdr:x>
      <cdr:y>0.88134</cdr:y>
    </cdr:to>
    <cdr:sp macro="" textlink="">
      <cdr:nvSpPr>
        <cdr:cNvPr id="7169" name="Text Box 102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2550129"/>
          <a:ext cx="21527" cy="20003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825" b="0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mp.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0.34976</cdr:x>
      <cdr:y>0.68872</cdr:y>
    </cdr:from>
    <cdr:to>
      <cdr:x>0.53799</cdr:x>
      <cdr:y>0.7886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00200" y="1885950"/>
          <a:ext cx="857250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 rtl="0">
            <a:defRPr sz="1000"/>
          </a:pPr>
          <a:endParaRPr lang="ro-RO" sz="1100" b="0" i="0" u="none" strike="noStrike" baseline="0">
            <a:solidFill>
              <a:srgbClr val="000000"/>
            </a:solidFill>
            <a:latin typeface="Calibri"/>
          </a:endParaRPr>
        </a:p>
        <a:p xmlns:a="http://schemas.openxmlformats.org/drawingml/2006/main">
          <a:pPr algn="l" rtl="0">
            <a:defRPr sz="1000"/>
          </a:pPr>
          <a:endParaRPr lang="ro-RO" sz="1100" b="0" i="0" u="none" strike="noStrike" baseline="0">
            <a:solidFill>
              <a:srgbClr val="000000"/>
            </a:solidFill>
            <a:latin typeface="Calibri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0.34829</cdr:x>
      <cdr:y>0.67399</cdr:y>
    </cdr:from>
    <cdr:to>
      <cdr:x>0.53652</cdr:x>
      <cdr:y>0.7717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00200" y="1885950"/>
          <a:ext cx="857250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 rtl="0">
            <a:defRPr sz="1000"/>
          </a:pPr>
          <a:endParaRPr lang="ro-RO" sz="1100" b="0" i="0" u="none" strike="noStrike" baseline="0">
            <a:solidFill>
              <a:srgbClr val="000000"/>
            </a:solidFill>
            <a:latin typeface="Calibri"/>
          </a:endParaRPr>
        </a:p>
        <a:p xmlns:a="http://schemas.openxmlformats.org/drawingml/2006/main">
          <a:pPr algn="l" rtl="0">
            <a:defRPr sz="1000"/>
          </a:pPr>
          <a:endParaRPr lang="ro-RO" sz="1100" b="0" i="0" u="none" strike="noStrike" baseline="0">
            <a:solidFill>
              <a:srgbClr val="000000"/>
            </a:solidFill>
            <a:latin typeface="Calibri"/>
          </a:endParaRPr>
        </a:p>
        <a:p xmlns:a="http://schemas.openxmlformats.org/drawingml/2006/main">
          <a:pPr algn="l" rtl="0">
            <a:defRPr sz="1000"/>
          </a:pPr>
          <a:endParaRPr lang="ro-RO" sz="1100" b="0" i="0" u="none" strike="noStrike" baseline="0">
            <a:solidFill>
              <a:srgbClr val="000000"/>
            </a:solidFill>
            <a:latin typeface="Calibri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34D6E-3908-4711-B6CD-6698ED60863A}" type="datetimeFigureOut">
              <a:rPr lang="ro-RO" smtClean="0"/>
              <a:pPr/>
              <a:t>20.01.2020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4DAF69-BD30-49E0-8C4D-CEDCCA4A1C5B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413748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067ED1-F469-46B1-9BC9-24910FD1B792}" type="datetimeFigureOut">
              <a:rPr lang="en-GB" smtClean="0"/>
              <a:pPr/>
              <a:t>20/01/2020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281B0-75A4-4718-AAFD-9FACE0BC13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898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281B0-75A4-4718-AAFD-9FACE0BC1389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5208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o-RO" dirty="0" smtClean="0">
                <a:ea typeface="맑은 고딕" pitchFamily="34" charset="-127"/>
              </a:rPr>
              <a:t>Verificare</a:t>
            </a:r>
            <a:r>
              <a:rPr lang="ro-RO" baseline="0" dirty="0" smtClean="0">
                <a:ea typeface="맑은 고딕" pitchFamily="34" charset="-127"/>
              </a:rPr>
              <a:t> persoane decedate, declararea de persoane insolvabile 946, mutare in alta localitate 219 dosare transferate</a:t>
            </a:r>
            <a:endParaRPr lang="en-GB" dirty="0" smtClean="0">
              <a:ea typeface="맑은 고딕" pitchFamily="34" charset="-127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4C04243-3DD4-44A1-A3BF-4DD8500F8F46}" type="slidenum">
              <a:rPr lang="en-GB">
                <a:ea typeface="맑은 고딕" pitchFamily="34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GB">
              <a:ea typeface="맑은 고딕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13835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>
              <a:ea typeface="맑은 고딕" pitchFamily="34" charset="-127"/>
            </a:endParaRP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587CBAC-EEE5-4A17-83E7-9DFAC5576D66}" type="slidenum">
              <a:rPr lang="en-GB">
                <a:ea typeface="맑은 고딕" pitchFamily="34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GB">
              <a:ea typeface="맑은 고딕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276094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>
              <a:ea typeface="맑은 고딕" pitchFamily="34" charset="-127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8A8C3E6-9590-4439-8ABD-EDE50ED647EE}" type="slidenum">
              <a:rPr lang="en-GB">
                <a:ea typeface="맑은 고딕" pitchFamily="34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GB">
              <a:ea typeface="맑은 고딕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311218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>
              <a:ea typeface="맑은 고딕" pitchFamily="34" charset="-127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8A8C3E6-9590-4439-8ABD-EDE50ED647EE}" type="slidenum">
              <a:rPr lang="en-GB">
                <a:ea typeface="맑은 고딕" pitchFamily="34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GB">
              <a:ea typeface="맑은 고딕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311218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>
              <a:ea typeface="맑은 고딕" pitchFamily="34" charset="-127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D545FA-1624-40F2-B2F0-C36A682E607D}" type="slidenum">
              <a:rPr lang="en-GB">
                <a:ea typeface="맑은 고딕" pitchFamily="34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GB">
              <a:ea typeface="맑은 고딕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792228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>
              <a:ea typeface="맑은 고딕" pitchFamily="34" charset="-127"/>
            </a:endParaRP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6284A38-3A95-4CA7-B95C-CFC3B8CBFE79}" type="slidenum">
              <a:rPr lang="en-GB">
                <a:ea typeface="맑은 고딕" pitchFamily="34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GB">
              <a:ea typeface="맑은 고딕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171270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>
              <a:ea typeface="맑은 고딕" pitchFamily="34" charset="-127"/>
            </a:endParaRPr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D704937-68CF-4A61-B2E5-5A1C766C77EE}" type="slidenum">
              <a:rPr lang="en-GB">
                <a:ea typeface="맑은 고딕" pitchFamily="34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GB">
              <a:ea typeface="맑은 고딕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421406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>
              <a:ea typeface="맑은 고딕" pitchFamily="34" charset="-127"/>
            </a:endParaRPr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AD4DF92-1808-4569-9288-BAC136ED1217}" type="slidenum">
              <a:rPr lang="en-GB">
                <a:ea typeface="맑은 고딕" pitchFamily="34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GB">
              <a:ea typeface="맑은 고딕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585888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>
              <a:ea typeface="맑은 고딕" pitchFamily="34" charset="-127"/>
            </a:endParaRP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3755543-102F-4DC3-99BD-2EE0D62A1E55}" type="slidenum">
              <a:rPr lang="en-GB">
                <a:ea typeface="맑은 고딕" pitchFamily="34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GB">
              <a:ea typeface="맑은 고딕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568756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o-RO" smtClean="0">
                <a:ea typeface="맑은 고딕" pitchFamily="34" charset="-127"/>
              </a:rPr>
              <a:t>2,4 mil euro facilitati cumulate</a:t>
            </a:r>
          </a:p>
          <a:p>
            <a:pPr>
              <a:spcBef>
                <a:spcPct val="0"/>
              </a:spcBef>
            </a:pPr>
            <a:r>
              <a:rPr lang="ro-RO" smtClean="0">
                <a:ea typeface="맑은 고딕" pitchFamily="34" charset="-127"/>
              </a:rPr>
              <a:t>950 mil euro investitii in cladiri</a:t>
            </a:r>
            <a:endParaRPr lang="en-GB" smtClean="0">
              <a:ea typeface="맑은 고딕" pitchFamily="34" charset="-127"/>
            </a:endParaRPr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97115A-D64F-47FD-9AC3-70C38ACE459E}" type="slidenum">
              <a:rPr lang="en-GB">
                <a:ea typeface="맑은 고딕" pitchFamily="34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GB">
              <a:ea typeface="맑은 고딕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19707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281B0-75A4-4718-AAFD-9FACE0BC1389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5208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281B0-75A4-4718-AAFD-9FACE0BC1389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5208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281B0-75A4-4718-AAFD-9FACE0BC1389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520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281B0-75A4-4718-AAFD-9FACE0BC1389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520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281B0-75A4-4718-AAFD-9FACE0BC1389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520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281B0-75A4-4718-AAFD-9FACE0BC1389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520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 smtClean="0"/>
              <a:t>Cea mai mare sumă alocată din veniturile proprii pentru investiții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281B0-75A4-4718-AAFD-9FACE0BC1389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520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 smtClean="0"/>
              <a:t>Evolutie, pondere raportat la venituri proprii/populatie,</a:t>
            </a:r>
            <a:r>
              <a:rPr lang="ro-RO" baseline="0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281B0-75A4-4718-AAFD-9FACE0BC1389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520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281B0-75A4-4718-AAFD-9FACE0BC1389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520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281B0-75A4-4718-AAFD-9FACE0BC1389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520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pPr/>
              <a:t>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7764" y="1328574"/>
            <a:ext cx="4392488" cy="46166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altLang="ko-K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DIRECȚIA ECONOMICĂ 2019</a:t>
            </a:r>
            <a:endParaRPr lang="en-US" altLang="ko-KR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67544" y="620688"/>
            <a:ext cx="64807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4000" b="1" dirty="0" smtClean="0">
                <a:solidFill>
                  <a:srgbClr val="00206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RAPORT DE ACTIVITATE </a:t>
            </a: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467544" y="6265912"/>
            <a:ext cx="2394012" cy="331440"/>
          </a:xfrm>
          <a:prstGeom prst="rect">
            <a:avLst/>
          </a:prstGeom>
          <a:solidFill>
            <a:srgbClr val="C00000"/>
          </a:solidFill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o-RO" altLang="ko-KR" sz="1600" b="1" dirty="0" smtClean="0">
                <a:solidFill>
                  <a:schemeClr val="bg1"/>
                </a:solidFill>
              </a:rPr>
              <a:t>Oradea, ianuarie 2020</a:t>
            </a:r>
            <a:endParaRPr lang="en-US" altLang="ko-K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6778"/>
            <a:ext cx="5796136" cy="1069514"/>
          </a:xfrm>
          <a:solidFill>
            <a:srgbClr val="002060"/>
          </a:solidFill>
        </p:spPr>
        <p:txBody>
          <a:bodyPr/>
          <a:lstStyle/>
          <a:p>
            <a:r>
              <a:rPr lang="ro-RO" altLang="ro-RO" sz="3600" dirty="0" smtClean="0">
                <a:solidFill>
                  <a:schemeClr val="bg1"/>
                </a:solidFill>
              </a:rPr>
              <a:t>Cheltuielile cu investițiile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4133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4142147"/>
              </p:ext>
            </p:extLst>
          </p:nvPr>
        </p:nvGraphicFramePr>
        <p:xfrm>
          <a:off x="1331640" y="1124744"/>
          <a:ext cx="6696744" cy="3009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0006106"/>
              </p:ext>
            </p:extLst>
          </p:nvPr>
        </p:nvGraphicFramePr>
        <p:xfrm>
          <a:off x="0" y="4049036"/>
          <a:ext cx="9144000" cy="2808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72594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6778"/>
            <a:ext cx="3563888" cy="1069514"/>
          </a:xfrm>
          <a:solidFill>
            <a:srgbClr val="002060"/>
          </a:solidFill>
        </p:spPr>
        <p:txBody>
          <a:bodyPr/>
          <a:lstStyle/>
          <a:p>
            <a:r>
              <a:rPr lang="ro-RO" altLang="ro-RO" sz="3600" dirty="0" smtClean="0">
                <a:solidFill>
                  <a:schemeClr val="bg1"/>
                </a:solidFill>
              </a:rPr>
              <a:t>Datoria publică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1207780"/>
            <a:ext cx="8820000" cy="409342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342900" lvl="8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vi-VN" altLang="ro-RO" sz="2000" dirty="0">
                <a:latin typeface="Arial" pitchFamily="34" charset="0"/>
                <a:cs typeface="Arial" pitchFamily="34" charset="0"/>
              </a:rPr>
              <a:t>Semnarea </a:t>
            </a:r>
            <a:r>
              <a:rPr lang="vi-VN" altLang="ro-RO" sz="2000" dirty="0" smtClean="0">
                <a:latin typeface="Arial" pitchFamily="34" charset="0"/>
                <a:cs typeface="Arial" pitchFamily="34" charset="0"/>
              </a:rPr>
              <a:t>contract</a:t>
            </a:r>
            <a:r>
              <a:rPr lang="ro-RO" altLang="ro-RO" sz="2000" dirty="0" smtClean="0">
                <a:latin typeface="Arial" pitchFamily="34" charset="0"/>
                <a:cs typeface="Arial" pitchFamily="34" charset="0"/>
              </a:rPr>
              <a:t>ului</a:t>
            </a:r>
            <a:r>
              <a:rPr lang="vi-VN" altLang="ro-RO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altLang="ro-RO" sz="2000" dirty="0">
                <a:latin typeface="Arial" pitchFamily="34" charset="0"/>
                <a:cs typeface="Arial" pitchFamily="34" charset="0"/>
              </a:rPr>
              <a:t>de finantare cu </a:t>
            </a:r>
            <a:r>
              <a:rPr lang="vi-VN" altLang="ro-RO" sz="2000" dirty="0" smtClean="0">
                <a:latin typeface="Arial" pitchFamily="34" charset="0"/>
                <a:cs typeface="Arial" pitchFamily="34" charset="0"/>
              </a:rPr>
              <a:t>BCR</a:t>
            </a:r>
            <a:r>
              <a:rPr lang="ro-RO" altLang="ro-RO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altLang="ro-RO" sz="2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o-RO" altLang="ro-RO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altLang="ro-RO" sz="2000" dirty="0" smtClean="0">
                <a:latin typeface="Arial" pitchFamily="34" charset="0"/>
                <a:cs typeface="Arial" pitchFamily="34" charset="0"/>
              </a:rPr>
              <a:t>linie </a:t>
            </a:r>
            <a:r>
              <a:rPr lang="vi-VN" altLang="ro-RO" sz="2000" dirty="0">
                <a:latin typeface="Arial" pitchFamily="34" charset="0"/>
                <a:cs typeface="Arial" pitchFamily="34" charset="0"/>
              </a:rPr>
              <a:t>de credit (revolving) </a:t>
            </a:r>
            <a:r>
              <a:rPr lang="ro-RO" altLang="ro-RO" sz="20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vi-VN" altLang="ro-RO" sz="2000" dirty="0" smtClean="0">
                <a:latin typeface="Arial" pitchFamily="34" charset="0"/>
                <a:cs typeface="Arial" pitchFamily="34" charset="0"/>
              </a:rPr>
              <a:t>sum</a:t>
            </a:r>
            <a:r>
              <a:rPr lang="ro-RO" altLang="ro-RO" sz="2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vi-VN" altLang="ro-RO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altLang="ro-RO" sz="2000" dirty="0">
                <a:latin typeface="Arial" pitchFamily="34" charset="0"/>
                <a:cs typeface="Arial" pitchFamily="34" charset="0"/>
              </a:rPr>
              <a:t>totală de 100 mil </a:t>
            </a:r>
            <a:r>
              <a:rPr lang="vi-VN" altLang="ro-RO" sz="2000" dirty="0" smtClean="0">
                <a:latin typeface="Arial" pitchFamily="34" charset="0"/>
                <a:cs typeface="Arial" pitchFamily="34" charset="0"/>
              </a:rPr>
              <a:t>lei</a:t>
            </a:r>
            <a:r>
              <a:rPr lang="ro-RO" altLang="ro-RO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altLang="ro-RO" sz="2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o-RO" altLang="ro-RO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altLang="ro-RO" sz="2000" dirty="0" smtClean="0">
                <a:latin typeface="Arial" pitchFamily="34" charset="0"/>
                <a:cs typeface="Arial" pitchFamily="34" charset="0"/>
              </a:rPr>
              <a:t>tampon </a:t>
            </a:r>
            <a:r>
              <a:rPr lang="vi-VN" altLang="ro-RO" sz="2000" dirty="0">
                <a:latin typeface="Arial" pitchFamily="34" charset="0"/>
                <a:cs typeface="Arial" pitchFamily="34" charset="0"/>
              </a:rPr>
              <a:t>pentru acoperirea necesarului de disponibil </a:t>
            </a:r>
            <a:r>
              <a:rPr lang="vi-VN" altLang="ro-RO" sz="2000" dirty="0" smtClean="0">
                <a:latin typeface="Arial" pitchFamily="34" charset="0"/>
                <a:cs typeface="Arial" pitchFamily="34" charset="0"/>
              </a:rPr>
              <a:t>pentru </a:t>
            </a:r>
            <a:r>
              <a:rPr lang="vi-VN" altLang="ro-RO" sz="2000" dirty="0">
                <a:latin typeface="Arial" pitchFamily="34" charset="0"/>
                <a:cs typeface="Arial" pitchFamily="34" charset="0"/>
              </a:rPr>
              <a:t>proiectele  finanțate din fonduri structurale</a:t>
            </a:r>
          </a:p>
          <a:p>
            <a:pPr marL="342900" lvl="8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ro-RO" altLang="ro-RO" sz="2000" dirty="0" smtClean="0">
              <a:latin typeface="Arial" pitchFamily="34" charset="0"/>
              <a:cs typeface="Arial" pitchFamily="34" charset="0"/>
            </a:endParaRPr>
          </a:p>
          <a:p>
            <a:pPr marL="342900" lvl="8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vi-VN" altLang="ro-RO" sz="2000" dirty="0" smtClean="0">
                <a:latin typeface="Arial" pitchFamily="34" charset="0"/>
                <a:cs typeface="Arial" pitchFamily="34" charset="0"/>
              </a:rPr>
              <a:t>Gradul </a:t>
            </a:r>
            <a:r>
              <a:rPr lang="vi-VN" altLang="ro-RO" sz="2000" dirty="0">
                <a:latin typeface="Arial" pitchFamily="34" charset="0"/>
                <a:cs typeface="Arial" pitchFamily="34" charset="0"/>
              </a:rPr>
              <a:t>de îndatorare al municipiului Oradea  este sub limita de 30% din   veniturile proprii, în </a:t>
            </a:r>
            <a:r>
              <a:rPr lang="vi-VN" altLang="ro-RO" sz="2000" dirty="0" smtClean="0">
                <a:latin typeface="Arial" pitchFamily="34" charset="0"/>
                <a:cs typeface="Arial" pitchFamily="34" charset="0"/>
              </a:rPr>
              <a:t>2019</a:t>
            </a:r>
            <a:r>
              <a:rPr lang="ro-RO" altLang="ro-RO" sz="2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vi-VN" altLang="ro-RO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altLang="ro-RO" sz="2000" dirty="0">
                <a:latin typeface="Arial" pitchFamily="34" charset="0"/>
                <a:cs typeface="Arial" pitchFamily="34" charset="0"/>
              </a:rPr>
              <a:t>fiind de </a:t>
            </a:r>
            <a:r>
              <a:rPr lang="vi-VN" altLang="ro-RO" sz="2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o-RO" altLang="ro-RO" sz="2000" dirty="0" smtClean="0">
                <a:latin typeface="Arial" pitchFamily="34" charset="0"/>
                <a:cs typeface="Arial" pitchFamily="34" charset="0"/>
              </a:rPr>
              <a:t>3,6</a:t>
            </a:r>
            <a:r>
              <a:rPr lang="vi-VN" altLang="ro-RO" sz="2000" dirty="0" smtClean="0">
                <a:latin typeface="Arial" pitchFamily="34" charset="0"/>
                <a:cs typeface="Arial" pitchFamily="34" charset="0"/>
              </a:rPr>
              <a:t>%</a:t>
            </a:r>
            <a:endParaRPr lang="vi-VN" altLang="ro-RO" sz="2000" dirty="0">
              <a:latin typeface="Arial" pitchFamily="34" charset="0"/>
              <a:cs typeface="Arial" pitchFamily="34" charset="0"/>
            </a:endParaRPr>
          </a:p>
          <a:p>
            <a:pPr marL="342900" lvl="8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vi-VN" altLang="ro-RO" sz="2000" dirty="0">
              <a:latin typeface="Arial" pitchFamily="34" charset="0"/>
              <a:cs typeface="Arial" pitchFamily="34" charset="0"/>
            </a:endParaRPr>
          </a:p>
          <a:p>
            <a:pPr marL="342900" lvl="8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vi-VN" altLang="ro-RO" sz="2000" dirty="0">
                <a:latin typeface="Arial" pitchFamily="34" charset="0"/>
                <a:cs typeface="Arial" pitchFamily="34" charset="0"/>
              </a:rPr>
              <a:t>Evoluția soldului creditelor în anul 2019:</a:t>
            </a:r>
          </a:p>
          <a:p>
            <a:pPr marL="342900" lvl="8" indent="-342900">
              <a:spcBef>
                <a:spcPct val="0"/>
              </a:spcBef>
              <a:buFont typeface="Courier New" pitchFamily="49" charset="0"/>
              <a:buChar char="o"/>
            </a:pPr>
            <a:r>
              <a:rPr lang="vi-VN" altLang="ro-RO" sz="2000" dirty="0">
                <a:latin typeface="Arial" pitchFamily="34" charset="0"/>
                <a:cs typeface="Arial" pitchFamily="34" charset="0"/>
              </a:rPr>
              <a:t>Sold initial 01.01.2019:  		61,00 mil euro</a:t>
            </a:r>
          </a:p>
          <a:p>
            <a:pPr marL="342900" lvl="8" indent="-342900">
              <a:spcBef>
                <a:spcPct val="0"/>
              </a:spcBef>
              <a:buFont typeface="Courier New" pitchFamily="49" charset="0"/>
              <a:buChar char="o"/>
            </a:pPr>
            <a:r>
              <a:rPr lang="vi-VN" altLang="ro-RO" sz="2000" dirty="0">
                <a:latin typeface="Arial" pitchFamily="34" charset="0"/>
                <a:cs typeface="Arial" pitchFamily="34" charset="0"/>
              </a:rPr>
              <a:t>Rambursari an 2019: 		</a:t>
            </a:r>
            <a:r>
              <a:rPr lang="ro-RO" altLang="ro-RO" sz="2000" dirty="0" smtClean="0">
                <a:latin typeface="Arial" pitchFamily="34" charset="0"/>
                <a:cs typeface="Arial" pitchFamily="34" charset="0"/>
              </a:rPr>
              <a:t>  9</a:t>
            </a:r>
            <a:r>
              <a:rPr lang="vi-VN" altLang="ro-RO" sz="2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o-RO" altLang="ro-RO" sz="2000" dirty="0" smtClean="0">
                <a:latin typeface="Arial" pitchFamily="34" charset="0"/>
                <a:cs typeface="Arial" pitchFamily="34" charset="0"/>
              </a:rPr>
              <a:t>06</a:t>
            </a:r>
            <a:r>
              <a:rPr lang="vi-VN" altLang="ro-RO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altLang="ro-RO" sz="2000" dirty="0">
                <a:latin typeface="Arial" pitchFamily="34" charset="0"/>
                <a:cs typeface="Arial" pitchFamily="34" charset="0"/>
              </a:rPr>
              <a:t>mil euro</a:t>
            </a:r>
          </a:p>
          <a:p>
            <a:pPr marL="342900" lvl="8" indent="-342900">
              <a:spcBef>
                <a:spcPct val="0"/>
              </a:spcBef>
              <a:buFont typeface="Courier New" pitchFamily="49" charset="0"/>
              <a:buChar char="o"/>
            </a:pPr>
            <a:r>
              <a:rPr lang="vi-VN" altLang="ro-RO" sz="2000" dirty="0">
                <a:latin typeface="Arial" pitchFamily="34" charset="0"/>
                <a:cs typeface="Arial" pitchFamily="34" charset="0"/>
              </a:rPr>
              <a:t>Trageri credite  </a:t>
            </a:r>
            <a:r>
              <a:rPr lang="vi-VN" altLang="ro-RO" sz="2000" dirty="0" smtClean="0">
                <a:latin typeface="Arial" pitchFamily="34" charset="0"/>
                <a:cs typeface="Arial" pitchFamily="34" charset="0"/>
              </a:rPr>
              <a:t>BEI</a:t>
            </a:r>
            <a:r>
              <a:rPr lang="ro-RO" altLang="ro-RO" sz="2000" dirty="0" smtClean="0">
                <a:latin typeface="Arial" pitchFamily="34" charset="0"/>
                <a:cs typeface="Arial" pitchFamily="34" charset="0"/>
              </a:rPr>
              <a:t>+BCR</a:t>
            </a:r>
            <a:r>
              <a:rPr lang="vi-VN" altLang="ro-RO" sz="2000" dirty="0" smtClean="0">
                <a:latin typeface="Arial" pitchFamily="34" charset="0"/>
                <a:cs typeface="Arial" pitchFamily="34" charset="0"/>
              </a:rPr>
              <a:t> 2019:  </a:t>
            </a:r>
            <a:r>
              <a:rPr lang="ro-RO" altLang="ro-RO" sz="2000" dirty="0" smtClean="0">
                <a:latin typeface="Arial" pitchFamily="34" charset="0"/>
                <a:cs typeface="Arial" pitchFamily="34" charset="0"/>
              </a:rPr>
              <a:t>	  7,87</a:t>
            </a:r>
            <a:r>
              <a:rPr lang="vi-VN" altLang="ro-RO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altLang="ro-RO" sz="2000" dirty="0">
                <a:latin typeface="Arial" pitchFamily="34" charset="0"/>
                <a:cs typeface="Arial" pitchFamily="34" charset="0"/>
              </a:rPr>
              <a:t>mil euro</a:t>
            </a:r>
          </a:p>
          <a:p>
            <a:pPr marL="342900" lvl="8" indent="-342900">
              <a:spcBef>
                <a:spcPct val="0"/>
              </a:spcBef>
              <a:buFont typeface="Courier New" pitchFamily="49" charset="0"/>
              <a:buChar char="o"/>
            </a:pPr>
            <a:r>
              <a:rPr lang="vi-VN" altLang="ro-RO" sz="2000" dirty="0">
                <a:latin typeface="Arial" pitchFamily="34" charset="0"/>
                <a:cs typeface="Arial" pitchFamily="34" charset="0"/>
              </a:rPr>
              <a:t>Sold final 31.12.2019: 		</a:t>
            </a:r>
            <a:r>
              <a:rPr lang="ro-RO" altLang="ro-RO" sz="2000" dirty="0" smtClean="0">
                <a:latin typeface="Arial" pitchFamily="34" charset="0"/>
                <a:cs typeface="Arial" pitchFamily="34" charset="0"/>
              </a:rPr>
              <a:t>59</a:t>
            </a:r>
            <a:r>
              <a:rPr lang="vi-VN" altLang="ro-RO" sz="2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o-RO" altLang="ro-RO" sz="2000" dirty="0" smtClean="0">
                <a:latin typeface="Arial" pitchFamily="34" charset="0"/>
                <a:cs typeface="Arial" pitchFamily="34" charset="0"/>
              </a:rPr>
              <a:t>81</a:t>
            </a:r>
            <a:r>
              <a:rPr lang="vi-VN" altLang="ro-RO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altLang="ro-RO" sz="2000" dirty="0">
                <a:latin typeface="Arial" pitchFamily="34" charset="0"/>
                <a:cs typeface="Arial" pitchFamily="34" charset="0"/>
              </a:rPr>
              <a:t>mil euro</a:t>
            </a:r>
          </a:p>
          <a:p>
            <a:pPr marL="0" lvl="8">
              <a:spcBef>
                <a:spcPct val="0"/>
              </a:spcBef>
            </a:pPr>
            <a:endParaRPr lang="ro-RO" altLang="ro-RO" sz="2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785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6778"/>
            <a:ext cx="4716016" cy="1069514"/>
          </a:xfrm>
          <a:solidFill>
            <a:srgbClr val="002060"/>
          </a:solidFill>
        </p:spPr>
        <p:txBody>
          <a:bodyPr/>
          <a:lstStyle/>
          <a:p>
            <a:r>
              <a:rPr lang="ro-RO" altLang="ro-RO" sz="3600" dirty="0" smtClean="0">
                <a:solidFill>
                  <a:schemeClr val="bg1"/>
                </a:solidFill>
              </a:rPr>
              <a:t>Gradul de îndatorare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9464789"/>
              </p:ext>
            </p:extLst>
          </p:nvPr>
        </p:nvGraphicFramePr>
        <p:xfrm>
          <a:off x="0" y="1535430"/>
          <a:ext cx="9144000" cy="4341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20249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6778"/>
            <a:ext cx="7524328" cy="1069514"/>
          </a:xfrm>
          <a:solidFill>
            <a:srgbClr val="002060"/>
          </a:solidFill>
        </p:spPr>
        <p:txBody>
          <a:bodyPr/>
          <a:lstStyle/>
          <a:p>
            <a:r>
              <a:rPr lang="ro-RO" altLang="ro-RO" sz="3600" dirty="0" smtClean="0">
                <a:solidFill>
                  <a:schemeClr val="bg1"/>
                </a:solidFill>
              </a:rPr>
              <a:t>Oradea prin ”ochii” Fitch Ratings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463878"/>
            <a:ext cx="507605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o-RO" alt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mai și </a:t>
            </a:r>
            <a:r>
              <a:rPr lang="en-US" altLang="ro-RO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noiembrie</a:t>
            </a:r>
            <a:r>
              <a:rPr lang="en-US" alt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alt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2019 – rating confirmare de agenția internaţională </a:t>
            </a:r>
            <a:r>
              <a:rPr lang="ro-RO" altLang="ro-RO" sz="2000" dirty="0">
                <a:latin typeface="Arial" panose="020B0604020202020204" pitchFamily="34" charset="0"/>
                <a:cs typeface="Arial" panose="020B0604020202020204" pitchFamily="34" charset="0"/>
              </a:rPr>
              <a:t>Fitch </a:t>
            </a:r>
            <a:r>
              <a:rPr lang="ro-RO" alt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Ratings</a:t>
            </a:r>
            <a:endParaRPr lang="ro-RO" altLang="ro-R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endParaRPr lang="ro-RO" altLang="ro-R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o-RO" altLang="ro-RO" sz="2000" dirty="0">
                <a:latin typeface="Arial" panose="020B0604020202020204" pitchFamily="34" charset="0"/>
                <a:cs typeface="Arial" panose="020B0604020202020204" pitchFamily="34" charset="0"/>
              </a:rPr>
              <a:t> calificativele de rating acordate </a:t>
            </a:r>
            <a:r>
              <a:rPr lang="ro-RO" alt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sunt</a:t>
            </a:r>
            <a:r>
              <a:rPr lang="ro-RO" altLang="ro-RO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 algn="just">
              <a:spcBef>
                <a:spcPct val="0"/>
              </a:spcBef>
              <a:buFontTx/>
              <a:buChar char="•"/>
            </a:pPr>
            <a:r>
              <a:rPr lang="ro-RO" altLang="ro-RO" sz="2000" dirty="0">
                <a:latin typeface="Arial" panose="020B0604020202020204" pitchFamily="34" charset="0"/>
                <a:cs typeface="Arial" panose="020B0604020202020204" pitchFamily="34" charset="0"/>
              </a:rPr>
              <a:t> pentru împrumuturile pe termen </a:t>
            </a:r>
            <a:r>
              <a:rPr lang="ro-RO" alt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lung în </a:t>
            </a:r>
            <a:r>
              <a:rPr lang="ro-RO" altLang="ro-RO" sz="2000" dirty="0">
                <a:latin typeface="Arial" panose="020B0604020202020204" pitchFamily="34" charset="0"/>
                <a:cs typeface="Arial" panose="020B0604020202020204" pitchFamily="34" charset="0"/>
              </a:rPr>
              <a:t>valută: </a:t>
            </a:r>
            <a:r>
              <a:rPr lang="ro-RO" altLang="ro-RO" sz="2000" b="1" dirty="0">
                <a:latin typeface="Arial" panose="020B0604020202020204" pitchFamily="34" charset="0"/>
                <a:cs typeface="Arial" panose="020B0604020202020204" pitchFamily="34" charset="0"/>
              </a:rPr>
              <a:t>`BBB-`</a:t>
            </a:r>
          </a:p>
          <a:p>
            <a:pPr lvl="1" algn="just">
              <a:spcBef>
                <a:spcPct val="0"/>
              </a:spcBef>
              <a:buFontTx/>
              <a:buChar char="•"/>
            </a:pPr>
            <a:r>
              <a:rPr lang="ro-RO" altLang="ro-RO" sz="2000" dirty="0">
                <a:latin typeface="Arial" panose="020B0604020202020204" pitchFamily="34" charset="0"/>
                <a:cs typeface="Arial" panose="020B0604020202020204" pitchFamily="34" charset="0"/>
              </a:rPr>
              <a:t> pentru împrumuturile pe termen </a:t>
            </a:r>
            <a:r>
              <a:rPr lang="ro-RO" alt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lung în monedă </a:t>
            </a:r>
            <a:r>
              <a:rPr lang="ro-RO" altLang="ro-RO" sz="2000" dirty="0">
                <a:latin typeface="Arial" panose="020B0604020202020204" pitchFamily="34" charset="0"/>
                <a:cs typeface="Arial" panose="020B0604020202020204" pitchFamily="34" charset="0"/>
              </a:rPr>
              <a:t>naţională: </a:t>
            </a:r>
            <a:r>
              <a:rPr lang="ro-RO" altLang="ro-RO" sz="2000" b="1" dirty="0">
                <a:latin typeface="Arial" panose="020B0604020202020204" pitchFamily="34" charset="0"/>
                <a:cs typeface="Arial" panose="020B0604020202020204" pitchFamily="34" charset="0"/>
              </a:rPr>
              <a:t>'BBB-’</a:t>
            </a:r>
          </a:p>
          <a:p>
            <a:pPr lvl="1" algn="just">
              <a:spcBef>
                <a:spcPct val="0"/>
              </a:spcBef>
              <a:buFontTx/>
              <a:buChar char="•"/>
            </a:pPr>
            <a:r>
              <a:rPr lang="ro-RO" altLang="ro-RO" sz="2000" dirty="0">
                <a:latin typeface="Arial" panose="020B0604020202020204" pitchFamily="34" charset="0"/>
                <a:cs typeface="Arial" panose="020B0604020202020204" pitchFamily="34" charset="0"/>
              </a:rPr>
              <a:t> pentru împrumuturi pe termen scurt </a:t>
            </a:r>
            <a:endParaRPr lang="ro-RO" altLang="ro-RO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spcBef>
                <a:spcPct val="0"/>
              </a:spcBef>
            </a:pPr>
            <a:r>
              <a:rPr lang="ro-RO" alt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în </a:t>
            </a:r>
            <a:r>
              <a:rPr lang="ro-RO" altLang="ro-RO" sz="2000" dirty="0">
                <a:latin typeface="Arial" panose="020B0604020202020204" pitchFamily="34" charset="0"/>
                <a:cs typeface="Arial" panose="020B0604020202020204" pitchFamily="34" charset="0"/>
              </a:rPr>
              <a:t>valută: </a:t>
            </a:r>
            <a:r>
              <a:rPr lang="ro-RO" altLang="ro-RO" sz="2000" b="1" dirty="0">
                <a:latin typeface="Arial" panose="020B0604020202020204" pitchFamily="34" charset="0"/>
                <a:cs typeface="Arial" panose="020B0604020202020204" pitchFamily="34" charset="0"/>
              </a:rPr>
              <a:t>`F3`</a:t>
            </a:r>
          </a:p>
          <a:p>
            <a:pPr algn="just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ro-RO" altLang="ro-R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o-RO" altLang="ro-R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reflectă viziunea neschimbata a Fitch      asupra performantelor financiare  robuste  ale municipiului si asupra capacitatii de a   contribui la progresul economiei locale</a:t>
            </a:r>
            <a:r>
              <a:rPr lang="ro-RO" altLang="ro-RO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ro-RO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328393"/>
              </p:ext>
            </p:extLst>
          </p:nvPr>
        </p:nvGraphicFramePr>
        <p:xfrm>
          <a:off x="5029200" y="1162044"/>
          <a:ext cx="4114800" cy="2699004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2257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Grad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investitional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-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cea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mai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ridicata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credibilitate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610" marR="63610" marT="0" marB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2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AAA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610" marR="63610" marT="0" marB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maxima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siguranta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calitatea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cea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mai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buna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610" marR="63610" marT="0" marB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2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AA+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610" marR="6361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grad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investitional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foarte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ridicat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calitate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foarte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buna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610" marR="6361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2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610" marR="6361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grad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investitional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foarte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ridicat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calitate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buna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610" marR="6361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2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AA-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610" marR="6361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grad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investi</a:t>
                      </a:r>
                      <a:r>
                        <a:rPr kumimoji="0" lang="ro-RO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ţion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al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ridicat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calitate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buna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610" marR="6361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2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A+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610" marR="6361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grad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mediu</a:t>
                      </a:r>
                      <a:r>
                        <a:rPr kumimoji="0" lang="ro-RO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610" marR="6361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2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610" marR="6361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grad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mediu</a:t>
                      </a:r>
                      <a:r>
                        <a:rPr kumimoji="0" lang="ro-RO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                        </a:t>
                      </a:r>
                      <a:r>
                        <a:rPr kumimoji="0" lang="ro-RO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ORADEA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610" marR="6361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2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A-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610" marR="6361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grad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mediu</a:t>
                      </a:r>
                      <a:r>
                        <a:rPr kumimoji="0" lang="ro-RO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610" marR="6361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2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BBB+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610" marR="6361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grad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sc</a:t>
                      </a:r>
                      <a:r>
                        <a:rPr kumimoji="0" lang="ro-RO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ă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zut</a:t>
                      </a:r>
                      <a:r>
                        <a:rPr kumimoji="0" lang="ro-RO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610" marR="6361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2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BBB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610" marR="6361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grad sc</a:t>
                      </a:r>
                      <a:r>
                        <a:rPr kumimoji="0" lang="ro-RO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ă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zut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610" marR="6361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2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BBB-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610" marR="6361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grad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sc</a:t>
                      </a:r>
                      <a:r>
                        <a:rPr kumimoji="0" lang="ro-RO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ă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zut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sc</a:t>
                      </a:r>
                      <a:r>
                        <a:rPr kumimoji="0" lang="ro-RO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ă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zut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3610" marR="6361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cxnSp>
        <p:nvCxnSpPr>
          <p:cNvPr id="6" name="Straight Arrow Connector 2"/>
          <p:cNvCxnSpPr>
            <a:cxnSpLocks noChangeShapeType="1"/>
          </p:cNvCxnSpPr>
          <p:nvPr/>
        </p:nvCxnSpPr>
        <p:spPr bwMode="auto">
          <a:xfrm flipH="1">
            <a:off x="6084168" y="2564904"/>
            <a:ext cx="1296144" cy="936104"/>
          </a:xfrm>
          <a:prstGeom prst="straightConnector1">
            <a:avLst/>
          </a:prstGeom>
          <a:noFill/>
          <a:ln w="9525" algn="ctr">
            <a:solidFill>
              <a:schemeClr val="bg2">
                <a:lumMod val="25000"/>
              </a:schemeClr>
            </a:solidFill>
            <a:round/>
            <a:headEnd/>
            <a:tailEnd type="arrow" w="lg" len="med"/>
          </a:ln>
        </p:spPr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082828"/>
              </p:ext>
            </p:extLst>
          </p:nvPr>
        </p:nvGraphicFramePr>
        <p:xfrm>
          <a:off x="5024616" y="3645024"/>
          <a:ext cx="4114800" cy="1717674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45382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FFFFFF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Speculativ</a:t>
                      </a: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- </a:t>
                      </a:r>
                      <a:r>
                        <a:rPr lang="en-US" sz="1400" b="1" dirty="0" err="1">
                          <a:solidFill>
                            <a:srgbClr val="FFFFFF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credibilitate</a:t>
                      </a: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FFFFFF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scazuta</a:t>
                      </a:r>
                      <a:endParaRPr lang="en-US" sz="14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53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BB+</a:t>
                      </a:r>
                      <a:endParaRPr lang="en-US" sz="14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grad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scazut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speculativ</a:t>
                      </a:r>
                      <a:endParaRPr lang="en-US" sz="1400" dirty="0">
                        <a:solidFill>
                          <a:schemeClr val="tx2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53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BB</a:t>
                      </a:r>
                      <a:endParaRPr lang="en-US" sz="14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grad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scazut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speculativ</a:t>
                      </a:r>
                      <a:endParaRPr lang="en-US" sz="1400" dirty="0">
                        <a:solidFill>
                          <a:schemeClr val="tx2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53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BB-</a:t>
                      </a:r>
                      <a:endParaRPr lang="en-US" sz="14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grad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scazut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speculativ</a:t>
                      </a:r>
                      <a:endParaRPr lang="en-US" sz="1400" dirty="0">
                        <a:solidFill>
                          <a:schemeClr val="tx2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53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B+</a:t>
                      </a:r>
                      <a:endParaRPr lang="en-US" sz="14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grad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ridicat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speculativ</a:t>
                      </a:r>
                      <a:endParaRPr lang="en-US" sz="1400" dirty="0">
                        <a:solidFill>
                          <a:schemeClr val="tx2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53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B</a:t>
                      </a:r>
                      <a:endParaRPr lang="en-US" sz="14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grad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ridicat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speculativ</a:t>
                      </a:r>
                      <a:endParaRPr lang="en-US" sz="1400" dirty="0">
                        <a:solidFill>
                          <a:schemeClr val="tx2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53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B-</a:t>
                      </a:r>
                      <a:endParaRPr lang="en-US" sz="14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grad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ridicat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speculativ</a:t>
                      </a:r>
                      <a:endParaRPr lang="en-US" sz="1400" dirty="0">
                        <a:solidFill>
                          <a:schemeClr val="tx2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09851"/>
              </p:ext>
            </p:extLst>
          </p:nvPr>
        </p:nvGraphicFramePr>
        <p:xfrm>
          <a:off x="5012040" y="5373216"/>
          <a:ext cx="4114800" cy="1717656"/>
        </p:xfrm>
        <a:graphic>
          <a:graphicData uri="http://schemas.openxmlformats.org/drawingml/2006/table">
            <a:tbl>
              <a:tblPr/>
              <a:tblGrid>
                <a:gridCol w="7128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019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0832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Predominant </a:t>
                      </a:r>
                      <a:r>
                        <a:rPr lang="en-US" sz="1400" b="1" dirty="0" err="1">
                          <a:solidFill>
                            <a:srgbClr val="FFFFFF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speculativ</a:t>
                      </a: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- </a:t>
                      </a:r>
                      <a:r>
                        <a:rPr lang="en-US" sz="1400" b="1" dirty="0" err="1">
                          <a:solidFill>
                            <a:srgbClr val="FFFFFF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risc</a:t>
                      </a: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substantial</a:t>
                      </a:r>
                      <a:endParaRPr lang="en-US" sz="14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53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CCC</a:t>
                      </a:r>
                      <a:endParaRPr lang="en-US" sz="14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risc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substantial</a:t>
                      </a:r>
                      <a:endParaRPr lang="en-US" sz="1400" dirty="0">
                        <a:solidFill>
                          <a:schemeClr val="tx2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53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CC</a:t>
                      </a:r>
                      <a:endParaRPr lang="en-US" sz="14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risc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cu mare grad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speculativ</a:t>
                      </a:r>
                      <a:endParaRPr lang="en-US" sz="1400" dirty="0">
                        <a:solidFill>
                          <a:schemeClr val="tx2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53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C</a:t>
                      </a:r>
                      <a:endParaRPr lang="en-US" sz="14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risc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cu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mult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mai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mare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decat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cele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anterioare</a:t>
                      </a:r>
                      <a:endParaRPr lang="en-US" sz="1400" dirty="0">
                        <a:solidFill>
                          <a:schemeClr val="tx2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53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DDD</a:t>
                      </a:r>
                      <a:endParaRPr lang="en-US" sz="14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pierderi</a:t>
                      </a:r>
                      <a:endParaRPr lang="en-US" sz="1400" dirty="0">
                        <a:solidFill>
                          <a:schemeClr val="tx2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53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DD</a:t>
                      </a:r>
                      <a:endParaRPr lang="en-US" sz="140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pierderi</a:t>
                      </a:r>
                      <a:endParaRPr lang="en-US" sz="1400" dirty="0">
                        <a:solidFill>
                          <a:schemeClr val="tx2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53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D</a:t>
                      </a:r>
                      <a:endParaRPr lang="en-US" sz="140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tx2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pierderi</a:t>
                      </a:r>
                      <a:endParaRPr lang="en-US" sz="1400" dirty="0">
                        <a:solidFill>
                          <a:schemeClr val="tx2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2191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3"/>
          <p:cNvSpPr>
            <a:spLocks noGrp="1"/>
          </p:cNvSpPr>
          <p:nvPr>
            <p:ph type="title"/>
          </p:nvPr>
        </p:nvSpPr>
        <p:spPr bwMode="auto">
          <a:xfrm>
            <a:off x="0" y="17463"/>
            <a:ext cx="7164288" cy="1068387"/>
          </a:xfrm>
          <a:solidFill>
            <a:srgbClr val="00206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o-RO" altLang="ro-RO" sz="3600" dirty="0" smtClean="0">
                <a:solidFill>
                  <a:schemeClr val="bg1"/>
                </a:solidFill>
                <a:latin typeface="Arial" charset="0"/>
                <a:ea typeface="맑은 고딕" pitchFamily="34" charset="-127"/>
                <a:cs typeface="Arial" charset="0"/>
              </a:rPr>
              <a:t>Administrarea creanțelor fiscale</a:t>
            </a:r>
            <a:endParaRPr lang="ko-KR" altLang="en-US" sz="36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2591425"/>
              </p:ext>
            </p:extLst>
          </p:nvPr>
        </p:nvGraphicFramePr>
        <p:xfrm>
          <a:off x="899592" y="1340768"/>
          <a:ext cx="756084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09007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3"/>
          <p:cNvSpPr>
            <a:spLocks noGrp="1"/>
          </p:cNvSpPr>
          <p:nvPr>
            <p:ph type="title"/>
          </p:nvPr>
        </p:nvSpPr>
        <p:spPr bwMode="auto">
          <a:xfrm>
            <a:off x="0" y="17463"/>
            <a:ext cx="6444208" cy="1068387"/>
          </a:xfrm>
          <a:solidFill>
            <a:srgbClr val="00206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o-RO" altLang="ro-RO" sz="3600" dirty="0" smtClean="0">
                <a:solidFill>
                  <a:schemeClr val="bg1"/>
                </a:solidFill>
                <a:latin typeface="Arial" charset="0"/>
                <a:ea typeface="맑은 고딕" pitchFamily="34" charset="-127"/>
                <a:cs typeface="Arial" charset="0"/>
              </a:rPr>
              <a:t>Încasările din creanţe fiscale</a:t>
            </a:r>
            <a:endParaRPr lang="ko-KR" altLang="en-US" sz="36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159416" y="0"/>
            <a:ext cx="11209894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59416" y="2667000"/>
            <a:ext cx="11209894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75436" y="3933824"/>
            <a:ext cx="1322297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6782937"/>
              </p:ext>
            </p:extLst>
          </p:nvPr>
        </p:nvGraphicFramePr>
        <p:xfrm>
          <a:off x="975436" y="1052736"/>
          <a:ext cx="7340980" cy="3460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6818285"/>
              </p:ext>
            </p:extLst>
          </p:nvPr>
        </p:nvGraphicFramePr>
        <p:xfrm>
          <a:off x="33469" y="4437112"/>
          <a:ext cx="2554045" cy="2053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3610425"/>
              </p:ext>
            </p:extLst>
          </p:nvPr>
        </p:nvGraphicFramePr>
        <p:xfrm>
          <a:off x="2771800" y="4149080"/>
          <a:ext cx="597666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749721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3"/>
          <p:cNvSpPr>
            <a:spLocks noGrp="1"/>
          </p:cNvSpPr>
          <p:nvPr>
            <p:ph type="title"/>
          </p:nvPr>
        </p:nvSpPr>
        <p:spPr bwMode="auto">
          <a:xfrm>
            <a:off x="0" y="17463"/>
            <a:ext cx="3851920" cy="1068387"/>
          </a:xfrm>
          <a:solidFill>
            <a:srgbClr val="00206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o-RO" altLang="ro-RO" sz="3600" dirty="0" smtClean="0">
                <a:solidFill>
                  <a:schemeClr val="bg1"/>
                </a:solidFill>
                <a:latin typeface="Arial" charset="0"/>
                <a:ea typeface="맑은 고딕" pitchFamily="34" charset="-127"/>
                <a:cs typeface="Arial" charset="0"/>
              </a:rPr>
              <a:t>Masa impozabilă</a:t>
            </a:r>
            <a:endParaRPr lang="ko-KR" altLang="en-US" sz="36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4234676"/>
              </p:ext>
            </p:extLst>
          </p:nvPr>
        </p:nvGraphicFramePr>
        <p:xfrm>
          <a:off x="0" y="1124744"/>
          <a:ext cx="4485577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7734776"/>
              </p:ext>
            </p:extLst>
          </p:nvPr>
        </p:nvGraphicFramePr>
        <p:xfrm>
          <a:off x="4644008" y="1124745"/>
          <a:ext cx="4467538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0426876"/>
              </p:ext>
            </p:extLst>
          </p:nvPr>
        </p:nvGraphicFramePr>
        <p:xfrm>
          <a:off x="0" y="4005064"/>
          <a:ext cx="4499992" cy="2836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3228416"/>
              </p:ext>
            </p:extLst>
          </p:nvPr>
        </p:nvGraphicFramePr>
        <p:xfrm>
          <a:off x="4572000" y="4005064"/>
          <a:ext cx="4572000" cy="2852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652120" y="357240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+18% față de 2015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15616" y="354014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+11% față de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144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3"/>
          <p:cNvSpPr>
            <a:spLocks noGrp="1"/>
          </p:cNvSpPr>
          <p:nvPr>
            <p:ph type="title"/>
          </p:nvPr>
        </p:nvSpPr>
        <p:spPr bwMode="auto">
          <a:xfrm>
            <a:off x="0" y="17463"/>
            <a:ext cx="3779912" cy="1068387"/>
          </a:xfrm>
          <a:solidFill>
            <a:srgbClr val="00206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o-RO" altLang="ro-RO" sz="3600" dirty="0" smtClean="0">
                <a:solidFill>
                  <a:schemeClr val="bg1"/>
                </a:solidFill>
                <a:latin typeface="Arial" charset="0"/>
                <a:ea typeface="맑은 고딕" pitchFamily="34" charset="-127"/>
                <a:cs typeface="Arial" charset="0"/>
              </a:rPr>
              <a:t>Volum tranzacții</a:t>
            </a:r>
            <a:endParaRPr lang="ko-KR" altLang="en-US" sz="36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721449"/>
              </p:ext>
            </p:extLst>
          </p:nvPr>
        </p:nvGraphicFramePr>
        <p:xfrm>
          <a:off x="1979712" y="1268760"/>
          <a:ext cx="5220072" cy="265176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052254"/>
                <a:gridCol w="626671"/>
                <a:gridCol w="626671"/>
                <a:gridCol w="626671"/>
                <a:gridCol w="639733"/>
                <a:gridCol w="648072"/>
              </a:tblGrid>
              <a:tr h="1828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Tip </a:t>
                      </a:r>
                      <a:r>
                        <a:rPr lang="en-US" sz="1400" u="none" strike="noStrike" dirty="0" err="1">
                          <a:effectLst/>
                        </a:rPr>
                        <a:t>operatiune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</a:rPr>
                        <a:t>Numar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dosare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af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tranzactiilor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2015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2016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2017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2018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2019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Cladiri persoane juridice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1.010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1.866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1.747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2.178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3.414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Cladiri persoane fizice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6.636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10.016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8.764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9.270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10.345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Auto persoane juridice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5.149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5.885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7.084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7.108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7.542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Auto persoane fizice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11.627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12.605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19.244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17.952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18.170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Teren persoane juridice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867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2.301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2.364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2.597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3.500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Teren persoane fizice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7.867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13.194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>
                          <a:effectLst/>
                        </a:rPr>
                        <a:t>11.022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11.197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u="none" strike="noStrike" dirty="0">
                          <a:effectLst/>
                        </a:rPr>
                        <a:t>11.230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 dirty="0">
                          <a:effectLst/>
                        </a:rPr>
                        <a:t>33.156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 dirty="0">
                          <a:effectLst/>
                        </a:rPr>
                        <a:t>45.867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 dirty="0">
                          <a:effectLst/>
                        </a:rPr>
                        <a:t>50.225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 dirty="0">
                          <a:effectLst/>
                        </a:rPr>
                        <a:t>50.302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u="none" strike="noStrike" dirty="0">
                          <a:effectLst/>
                        </a:rPr>
                        <a:t>54.201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effectLst/>
                        </a:rPr>
                        <a:t>numar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dosare</a:t>
                      </a:r>
                      <a:r>
                        <a:rPr lang="en-US" sz="1400" u="none" strike="noStrike" dirty="0">
                          <a:effectLst/>
                        </a:rPr>
                        <a:t>/</a:t>
                      </a:r>
                      <a:r>
                        <a:rPr lang="en-US" sz="1400" u="none" strike="noStrike" dirty="0" err="1">
                          <a:effectLst/>
                        </a:rPr>
                        <a:t>zi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132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183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200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200</a:t>
                      </a:r>
                      <a:endParaRPr lang="en-US" sz="1400" b="0" i="0" u="none" strike="noStrike"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216</a:t>
                      </a:r>
                      <a:endParaRPr lang="en-US" sz="1400" b="0" i="0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% fata de 2015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>
                          <a:effectLst/>
                        </a:rPr>
                        <a:t>152%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u="none" strike="noStrike" dirty="0">
                          <a:effectLst/>
                        </a:rPr>
                        <a:t>163%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8589192"/>
              </p:ext>
            </p:extLst>
          </p:nvPr>
        </p:nvGraphicFramePr>
        <p:xfrm>
          <a:off x="0" y="4365104"/>
          <a:ext cx="4644008" cy="2459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3869515"/>
              </p:ext>
            </p:extLst>
          </p:nvPr>
        </p:nvGraphicFramePr>
        <p:xfrm>
          <a:off x="4499992" y="4293096"/>
          <a:ext cx="4644008" cy="2564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200687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4427984" cy="1069514"/>
          </a:xfrm>
          <a:solidFill>
            <a:srgbClr val="002060"/>
          </a:solidFill>
        </p:spPr>
        <p:txBody>
          <a:bodyPr/>
          <a:lstStyle/>
          <a:p>
            <a:r>
              <a:rPr lang="ro-RO" sz="3600" dirty="0" smtClean="0">
                <a:solidFill>
                  <a:schemeClr val="bg1"/>
                </a:solidFill>
              </a:rPr>
              <a:t>SUPRAIMPOZITĂRI</a:t>
            </a:r>
            <a:endParaRPr lang="ro-RO" sz="3600" dirty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6748178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84984"/>
            <a:ext cx="4012222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09" y="4149080"/>
            <a:ext cx="3708790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49080"/>
            <a:ext cx="4440648" cy="1029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0362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3"/>
          <p:cNvSpPr>
            <a:spLocks noGrp="1"/>
          </p:cNvSpPr>
          <p:nvPr>
            <p:ph type="title"/>
          </p:nvPr>
        </p:nvSpPr>
        <p:spPr bwMode="auto">
          <a:xfrm>
            <a:off x="0" y="17463"/>
            <a:ext cx="3779912" cy="1068387"/>
          </a:xfrm>
          <a:solidFill>
            <a:srgbClr val="00206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o-RO" altLang="ro-RO" sz="3600" dirty="0" smtClean="0">
                <a:solidFill>
                  <a:schemeClr val="bg1"/>
                </a:solidFill>
                <a:latin typeface="Arial" charset="0"/>
                <a:ea typeface="맑은 고딕" pitchFamily="34" charset="-127"/>
                <a:cs typeface="Arial" charset="0"/>
              </a:rPr>
              <a:t>Inspecția fiscală</a:t>
            </a:r>
            <a:endParaRPr lang="ko-KR" altLang="en-US" sz="36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8195" y="4590652"/>
            <a:ext cx="8712968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8" indent="-342900" latinLnBrk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o-RO" altLang="ro-R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Investițiile finalizate în cursului anului fiscal (32 firme verificate)</a:t>
            </a:r>
          </a:p>
          <a:p>
            <a:pPr marL="342900" lvl="8" indent="-3429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o-RO" altLang="ro-RO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Activitati de verificare incadrare cladiri - </a:t>
            </a:r>
            <a:r>
              <a:rPr lang="ro-RO" altLang="ro-R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rezidentiale/nerezidentiale –      proprietari persoane fizice, clădiri declarate fără utililități, spații folosite        de profesii liberale</a:t>
            </a:r>
            <a:endParaRPr lang="ro-RO" altLang="ro-RO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9721140"/>
              </p:ext>
            </p:extLst>
          </p:nvPr>
        </p:nvGraphicFramePr>
        <p:xfrm>
          <a:off x="318195" y="1196752"/>
          <a:ext cx="8646293" cy="3443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80952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195736" cy="1124744"/>
          </a:xfrm>
          <a:solidFill>
            <a:srgbClr val="002060"/>
          </a:solidFill>
        </p:spPr>
        <p:txBody>
          <a:bodyPr/>
          <a:lstStyle/>
          <a:p>
            <a:r>
              <a:rPr lang="ro-RO" sz="3200" dirty="0" smtClean="0">
                <a:solidFill>
                  <a:schemeClr val="bg1"/>
                </a:solidFill>
              </a:rPr>
              <a:t>Brief 2019</a:t>
            </a:r>
            <a:endParaRPr lang="ro-RO" sz="3200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0" y="1412776"/>
            <a:ext cx="9036496" cy="5256584"/>
          </a:xfrm>
        </p:spPr>
        <p:txBody>
          <a:bodyPr/>
          <a:lstStyle/>
          <a:p>
            <a:pPr marL="342900" lvl="0" indent="-342900">
              <a:buFont typeface="Arial" charset="0"/>
              <a:buChar char="•"/>
            </a:pPr>
            <a:r>
              <a:rPr lang="ro-RO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Se mențin efectele OUG 79/2017 asupra bugetului local</a:t>
            </a:r>
          </a:p>
          <a:p>
            <a:pPr marL="342900" lvl="0" indent="-342900">
              <a:buFont typeface="Arial" charset="0"/>
              <a:buChar char="•"/>
            </a:pPr>
            <a:r>
              <a:rPr lang="ro-RO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OUG 114/2018 </a:t>
            </a:r>
            <a:r>
              <a:rPr lang="ro-RO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&amp; Legea bugetului de stat – efecte asupra bugetului </a:t>
            </a:r>
            <a:r>
              <a:rPr lang="ro-RO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local </a:t>
            </a:r>
            <a:endParaRPr lang="ro-RO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342900" lvl="0" indent="-342900">
              <a:buFont typeface="Arial" charset="0"/>
              <a:buChar char="•"/>
            </a:pPr>
            <a:r>
              <a:rPr lang="ro-RO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Modificarea </a:t>
            </a:r>
            <a:r>
              <a:rPr lang="ro-RO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nivelului salariului </a:t>
            </a:r>
            <a:r>
              <a:rPr lang="ro-RO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minim + salariul minim din construcții</a:t>
            </a:r>
            <a:endParaRPr lang="ro-RO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342900" lvl="0" indent="-342900">
              <a:buFont typeface="Arial" charset="0"/>
              <a:buChar char="•"/>
            </a:pPr>
            <a:r>
              <a:rPr lang="ro-RO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Un </a:t>
            </a:r>
            <a:r>
              <a:rPr lang="ro-RO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an </a:t>
            </a:r>
            <a:r>
              <a:rPr lang="ro-RO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cu dificultăți în accesarea </a:t>
            </a:r>
            <a:r>
              <a:rPr lang="ro-RO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fondurilor </a:t>
            </a:r>
            <a:r>
              <a:rPr lang="ro-RO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europene</a:t>
            </a:r>
          </a:p>
          <a:p>
            <a:pPr marL="342900" lvl="0" indent="-342900">
              <a:buFont typeface="Arial" charset="0"/>
              <a:buChar char="•"/>
            </a:pPr>
            <a:r>
              <a:rPr lang="vi-VN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Contractarea creditului tip revolving pentru susținerea proiectelor UE</a:t>
            </a:r>
          </a:p>
          <a:p>
            <a:pPr marL="342900" lvl="0" indent="-342900">
              <a:buFont typeface="Arial" charset="0"/>
              <a:buChar char="•"/>
            </a:pPr>
            <a:r>
              <a:rPr lang="vi-VN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Nivel redus al tragerilor din credite bancare</a:t>
            </a:r>
          </a:p>
          <a:p>
            <a:pPr marL="342900" lvl="0" indent="-342900">
              <a:buFont typeface="Arial" charset="0"/>
              <a:buChar char="•"/>
            </a:pPr>
            <a:r>
              <a:rPr lang="vi-VN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Sold în scădere al creditelor bancare</a:t>
            </a:r>
          </a:p>
          <a:p>
            <a:pPr marL="342900" lvl="0" indent="-342900">
              <a:buFont typeface="Arial" charset="0"/>
              <a:buChar char="•"/>
            </a:pPr>
            <a:r>
              <a:rPr lang="ro-RO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Sumă </a:t>
            </a:r>
            <a:r>
              <a:rPr lang="ro-RO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importantă din </a:t>
            </a:r>
            <a:r>
              <a:rPr lang="ro-RO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bugetul local pentru susținerea investițiilor</a:t>
            </a:r>
            <a:endParaRPr lang="pt-BR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342900" lvl="0" indent="-342900">
              <a:buFont typeface="Arial" charset="0"/>
              <a:buChar char="•"/>
            </a:pPr>
            <a:r>
              <a:rPr lang="ro-RO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Mențienerea calificativelor de rating</a:t>
            </a:r>
          </a:p>
          <a:p>
            <a:pPr marL="342900" lvl="0" indent="-342900">
              <a:buFont typeface="Arial" charset="0"/>
              <a:buChar char="•"/>
            </a:pPr>
            <a:r>
              <a:rPr lang="ro-RO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Avansuri acordate pentru proiectele UE (acoperite cu scrisori/polițe de   garantare – efort bugetar)</a:t>
            </a:r>
          </a:p>
          <a:p>
            <a:pPr marL="342900" lvl="0" indent="-342900">
              <a:buFont typeface="Arial" charset="0"/>
              <a:buChar char="•"/>
            </a:pPr>
            <a:r>
              <a:rPr lang="ro-RO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Afectarea Fondului IID – Termoficare pentru investiții în SACET</a:t>
            </a:r>
          </a:p>
          <a:p>
            <a:pPr marL="342900" lvl="0" indent="-342900">
              <a:buFont typeface="Arial" charset="0"/>
              <a:buChar char="•"/>
            </a:pPr>
            <a:r>
              <a:rPr lang="ro-RO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Excedent bugetar la finele anului 2019 – 82,5 mil lei </a:t>
            </a:r>
          </a:p>
          <a:p>
            <a:pPr marL="342900" lvl="0" indent="-342900">
              <a:buFont typeface="Arial" charset="0"/>
              <a:buChar char="•"/>
            </a:pPr>
            <a:endParaRPr lang="ro-RO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20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3"/>
          <p:cNvSpPr>
            <a:spLocks noGrp="1"/>
          </p:cNvSpPr>
          <p:nvPr>
            <p:ph type="title"/>
          </p:nvPr>
        </p:nvSpPr>
        <p:spPr bwMode="auto">
          <a:xfrm>
            <a:off x="0" y="17463"/>
            <a:ext cx="3923928" cy="1068387"/>
          </a:xfrm>
          <a:solidFill>
            <a:srgbClr val="00206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o-RO" altLang="ro-RO" sz="3600" dirty="0" smtClean="0">
                <a:solidFill>
                  <a:schemeClr val="bg1"/>
                </a:solidFill>
                <a:latin typeface="Arial" charset="0"/>
                <a:ea typeface="맑은 고딕" pitchFamily="34" charset="-127"/>
                <a:cs typeface="Arial" charset="0"/>
              </a:rPr>
              <a:t>Executarea silită</a:t>
            </a:r>
            <a:endParaRPr lang="ko-KR" altLang="en-US" sz="36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979712" y="1448165"/>
            <a:ext cx="17039876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79712" y="3267440"/>
            <a:ext cx="17039876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37266" y="3800839"/>
            <a:ext cx="1548092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37266" y="6372589"/>
            <a:ext cx="1548092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3227121"/>
              </p:ext>
            </p:extLst>
          </p:nvPr>
        </p:nvGraphicFramePr>
        <p:xfrm>
          <a:off x="827584" y="1196752"/>
          <a:ext cx="7272808" cy="2070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4116521"/>
              </p:ext>
            </p:extLst>
          </p:nvPr>
        </p:nvGraphicFramePr>
        <p:xfrm>
          <a:off x="637266" y="3429000"/>
          <a:ext cx="8111198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868403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3"/>
          <p:cNvSpPr>
            <a:spLocks noGrp="1"/>
          </p:cNvSpPr>
          <p:nvPr>
            <p:ph type="title"/>
          </p:nvPr>
        </p:nvSpPr>
        <p:spPr bwMode="auto">
          <a:xfrm>
            <a:off x="0" y="17463"/>
            <a:ext cx="5004048" cy="1068387"/>
          </a:xfrm>
          <a:solidFill>
            <a:srgbClr val="00206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o-RO" altLang="ro-RO" sz="3600" dirty="0" smtClean="0">
                <a:solidFill>
                  <a:schemeClr val="bg1"/>
                </a:solidFill>
                <a:latin typeface="Arial" charset="0"/>
                <a:ea typeface="맑은 고딕" pitchFamily="34" charset="-127"/>
                <a:cs typeface="Arial" charset="0"/>
              </a:rPr>
              <a:t>Restanțe și restanțieri</a:t>
            </a:r>
            <a:r>
              <a:rPr lang="ro-RO" altLang="ro-RO" sz="3600" dirty="0" smtClean="0">
                <a:solidFill>
                  <a:srgbClr val="C00000"/>
                </a:solidFill>
                <a:latin typeface="Arial" charset="0"/>
                <a:ea typeface="맑은 고딕" pitchFamily="34" charset="-127"/>
                <a:cs typeface="Arial" charset="0"/>
              </a:rPr>
              <a:t> </a:t>
            </a:r>
            <a:endParaRPr lang="ko-KR" altLang="en-US" sz="3600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5474" y="4590252"/>
            <a:ext cx="8463982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8" latinLnBrk="1">
              <a:lnSpc>
                <a:spcPct val="150000"/>
              </a:lnSpc>
              <a:spcBef>
                <a:spcPct val="0"/>
              </a:spcBef>
              <a:defRPr/>
            </a:pPr>
            <a:r>
              <a:rPr lang="ro-RO" altLang="ro-RO" sz="2000" dirty="0" smtClean="0">
                <a:latin typeface="Arial" pitchFamily="34" charset="0"/>
                <a:ea typeface="+mn-ea"/>
                <a:cs typeface="Arial" pitchFamily="34" charset="0"/>
              </a:rPr>
              <a:t>- Număr </a:t>
            </a:r>
            <a:r>
              <a:rPr lang="ro-RO" altLang="ro-RO" sz="2000" dirty="0">
                <a:latin typeface="Arial" pitchFamily="34" charset="0"/>
                <a:ea typeface="+mn-ea"/>
                <a:cs typeface="Arial" pitchFamily="34" charset="0"/>
              </a:rPr>
              <a:t>restanțieri: </a:t>
            </a:r>
            <a:r>
              <a:rPr lang="ro-RO" altLang="ro-RO" sz="2000" dirty="0" smtClean="0">
                <a:latin typeface="Arial" pitchFamily="34" charset="0"/>
                <a:ea typeface="+mn-ea"/>
                <a:cs typeface="Arial" pitchFamily="34" charset="0"/>
              </a:rPr>
              <a:t>-5,7 % persoane </a:t>
            </a:r>
            <a:r>
              <a:rPr lang="ro-RO" altLang="ro-RO" sz="2000" dirty="0">
                <a:latin typeface="Arial" pitchFamily="34" charset="0"/>
                <a:ea typeface="+mn-ea"/>
                <a:cs typeface="Arial" pitchFamily="34" charset="0"/>
              </a:rPr>
              <a:t>fizice și </a:t>
            </a:r>
            <a:r>
              <a:rPr lang="ro-RO" altLang="ro-RO" sz="2000" dirty="0" smtClean="0">
                <a:latin typeface="Arial" pitchFamily="34" charset="0"/>
                <a:ea typeface="+mn-ea"/>
                <a:cs typeface="Arial" pitchFamily="34" charset="0"/>
              </a:rPr>
              <a:t> -1% firme</a:t>
            </a:r>
            <a:endParaRPr lang="ro-RO" altLang="ro-RO" sz="2000" dirty="0">
              <a:latin typeface="Arial" pitchFamily="34" charset="0"/>
              <a:ea typeface="+mn-ea"/>
              <a:cs typeface="Arial" pitchFamily="34" charset="0"/>
            </a:endParaRPr>
          </a:p>
          <a:p>
            <a:pPr marL="0" lvl="8">
              <a:lnSpc>
                <a:spcPct val="150000"/>
              </a:lnSpc>
              <a:spcBef>
                <a:spcPct val="0"/>
              </a:spcBef>
              <a:defRPr/>
            </a:pPr>
            <a:r>
              <a:rPr lang="ro-RO" altLang="ro-RO" sz="2000" dirty="0" smtClean="0">
                <a:latin typeface="Arial" pitchFamily="34" charset="0"/>
                <a:ea typeface="+mn-ea"/>
                <a:cs typeface="Arial" pitchFamily="34" charset="0"/>
              </a:rPr>
              <a:t>- Soldul restanțelor</a:t>
            </a:r>
            <a:r>
              <a:rPr lang="ro-RO" altLang="ro-RO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ro-RO" altLang="ro-RO" sz="2000" dirty="0" smtClean="0">
                <a:latin typeface="Arial" pitchFamily="34" charset="0"/>
                <a:cs typeface="Arial" pitchFamily="34" charset="0"/>
              </a:rPr>
              <a:t>-8,5 </a:t>
            </a:r>
            <a:r>
              <a:rPr lang="ro-RO" altLang="ro-RO" sz="2000" dirty="0">
                <a:latin typeface="Arial" pitchFamily="34" charset="0"/>
                <a:cs typeface="Arial" pitchFamily="34" charset="0"/>
              </a:rPr>
              <a:t>% persoane fizice și  -</a:t>
            </a:r>
            <a:r>
              <a:rPr lang="ro-RO" altLang="ro-RO" sz="2000" dirty="0" smtClean="0">
                <a:latin typeface="Arial" pitchFamily="34" charset="0"/>
                <a:cs typeface="Arial" pitchFamily="34" charset="0"/>
              </a:rPr>
              <a:t>15%  </a:t>
            </a:r>
            <a:r>
              <a:rPr lang="ro-RO" altLang="ro-RO" sz="2000" dirty="0">
                <a:latin typeface="Arial" pitchFamily="34" charset="0"/>
                <a:cs typeface="Arial" pitchFamily="34" charset="0"/>
              </a:rPr>
              <a:t>persoane juridice </a:t>
            </a:r>
            <a:r>
              <a:rPr lang="ro-RO" altLang="ro-RO" sz="2000" dirty="0" smtClean="0">
                <a:latin typeface="Arial" pitchFamily="34" charset="0"/>
                <a:cs typeface="Arial" pitchFamily="34" charset="0"/>
              </a:rPr>
              <a:t>     - </a:t>
            </a:r>
            <a:r>
              <a:rPr lang="ro-RO" altLang="ro-RO" sz="2000" dirty="0" smtClean="0">
                <a:latin typeface="Arial" pitchFamily="34" charset="0"/>
                <a:ea typeface="+mn-ea"/>
                <a:cs typeface="Arial" pitchFamily="34" charset="0"/>
              </a:rPr>
              <a:t>Nu este inclus soldul firmelor în insolvență sau </a:t>
            </a:r>
            <a:r>
              <a:rPr lang="ro-RO" altLang="ro-RO" sz="2000" dirty="0" smtClean="0">
                <a:latin typeface="Arial" pitchFamily="34" charset="0"/>
                <a:cs typeface="Arial" pitchFamily="34" charset="0"/>
              </a:rPr>
              <a:t>faliment (</a:t>
            </a:r>
            <a:r>
              <a:rPr lang="ro-RO" altLang="ro-RO" sz="2000" dirty="0">
                <a:latin typeface="Arial" pitchFamily="34" charset="0"/>
                <a:cs typeface="Arial" pitchFamily="34" charset="0"/>
              </a:rPr>
              <a:t>cronicizarea </a:t>
            </a:r>
            <a:r>
              <a:rPr lang="ro-RO" altLang="ro-RO" sz="2000" dirty="0" smtClean="0">
                <a:latin typeface="Arial" pitchFamily="34" charset="0"/>
                <a:cs typeface="Arial" pitchFamily="34" charset="0"/>
              </a:rPr>
              <a:t>    unor </a:t>
            </a:r>
            <a:r>
              <a:rPr lang="ro-RO" altLang="ro-RO" sz="2000" dirty="0">
                <a:latin typeface="Arial" pitchFamily="34" charset="0"/>
                <a:cs typeface="Arial" pitchFamily="34" charset="0"/>
              </a:rPr>
              <a:t>cazuri)</a:t>
            </a:r>
            <a:endParaRPr lang="ro-RO" altLang="ro-RO" sz="200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6325" name="TextBox 2"/>
          <p:cNvSpPr txBox="1">
            <a:spLocks noChangeArrowheads="1"/>
          </p:cNvSpPr>
          <p:nvPr/>
        </p:nvSpPr>
        <p:spPr bwMode="auto">
          <a:xfrm>
            <a:off x="1572207" y="1196975"/>
            <a:ext cx="1333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ro-RO" dirty="0" smtClean="0">
                <a:latin typeface="맑은 고딕" pitchFamily="34" charset="-127"/>
              </a:rPr>
              <a:t>38,</a:t>
            </a:r>
            <a:r>
              <a:rPr lang="ro-RO" dirty="0">
                <a:latin typeface="맑은 고딕" pitchFamily="34" charset="-127"/>
              </a:rPr>
              <a:t>8</a:t>
            </a:r>
            <a:r>
              <a:rPr lang="ro-RO" dirty="0" smtClean="0">
                <a:latin typeface="맑은 고딕" pitchFamily="34" charset="-127"/>
              </a:rPr>
              <a:t> </a:t>
            </a:r>
            <a:r>
              <a:rPr lang="ro-RO" dirty="0">
                <a:latin typeface="맑은 고딕" pitchFamily="34" charset="-127"/>
              </a:rPr>
              <a:t>mil lei</a:t>
            </a:r>
            <a:endParaRPr lang="en-GB" dirty="0">
              <a:latin typeface="맑은 고딕" pitchFamily="34" charset="-127"/>
            </a:endParaRPr>
          </a:p>
        </p:txBody>
      </p:sp>
      <p:sp>
        <p:nvSpPr>
          <p:cNvPr id="56326" name="TextBox 7"/>
          <p:cNvSpPr txBox="1">
            <a:spLocks noChangeArrowheads="1"/>
          </p:cNvSpPr>
          <p:nvPr/>
        </p:nvSpPr>
        <p:spPr bwMode="auto">
          <a:xfrm>
            <a:off x="107504" y="1166018"/>
            <a:ext cx="13319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ro-RO" dirty="0" smtClean="0">
                <a:latin typeface="맑은 고딕" pitchFamily="34" charset="-127"/>
              </a:rPr>
              <a:t>37,7 </a:t>
            </a:r>
            <a:r>
              <a:rPr lang="ro-RO" dirty="0">
                <a:latin typeface="맑은 고딕" pitchFamily="34" charset="-127"/>
              </a:rPr>
              <a:t>mil lei</a:t>
            </a:r>
            <a:endParaRPr lang="en-GB" dirty="0">
              <a:latin typeface="맑은 고딕" pitchFamily="34" charset="-127"/>
            </a:endParaRPr>
          </a:p>
        </p:txBody>
      </p:sp>
      <p:sp>
        <p:nvSpPr>
          <p:cNvPr id="56327" name="TextBox 8"/>
          <p:cNvSpPr txBox="1">
            <a:spLocks noChangeArrowheads="1"/>
          </p:cNvSpPr>
          <p:nvPr/>
        </p:nvSpPr>
        <p:spPr bwMode="auto">
          <a:xfrm>
            <a:off x="4760947" y="1221401"/>
            <a:ext cx="13319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ro-RO" dirty="0" smtClean="0">
                <a:latin typeface="맑은 고딕" pitchFamily="34" charset="-127"/>
              </a:rPr>
              <a:t>9,9 </a:t>
            </a:r>
            <a:r>
              <a:rPr lang="ro-RO" dirty="0">
                <a:latin typeface="맑은 고딕" pitchFamily="34" charset="-127"/>
              </a:rPr>
              <a:t>mil lei</a:t>
            </a:r>
            <a:endParaRPr lang="en-GB" dirty="0">
              <a:latin typeface="맑은 고딕" pitchFamily="34" charset="-127"/>
            </a:endParaRPr>
          </a:p>
        </p:txBody>
      </p:sp>
      <p:sp>
        <p:nvSpPr>
          <p:cNvPr id="56328" name="TextBox 9"/>
          <p:cNvSpPr txBox="1">
            <a:spLocks noChangeArrowheads="1"/>
          </p:cNvSpPr>
          <p:nvPr/>
        </p:nvSpPr>
        <p:spPr bwMode="auto">
          <a:xfrm>
            <a:off x="6156176" y="1264490"/>
            <a:ext cx="1476376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1"/>
            <a:r>
              <a:rPr lang="ro-RO" dirty="0" smtClean="0">
                <a:latin typeface="맑은 고딕" pitchFamily="34" charset="-127"/>
              </a:rPr>
              <a:t>14,8 </a:t>
            </a:r>
            <a:r>
              <a:rPr lang="ro-RO" dirty="0">
                <a:latin typeface="맑은 고딕" pitchFamily="34" charset="-127"/>
              </a:rPr>
              <a:t>mil lei</a:t>
            </a:r>
            <a:endParaRPr lang="en-GB" dirty="0">
              <a:latin typeface="맑은 고딕" pitchFamily="34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42925" y="1674813"/>
            <a:ext cx="1204121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733360" y="1771926"/>
            <a:ext cx="111932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715975"/>
              </p:ext>
            </p:extLst>
          </p:nvPr>
        </p:nvGraphicFramePr>
        <p:xfrm>
          <a:off x="1" y="1532131"/>
          <a:ext cx="4644008" cy="2976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3131840" y="1221402"/>
            <a:ext cx="1333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/>
            <a:r>
              <a:rPr lang="ro-RO" dirty="0" smtClean="0">
                <a:latin typeface="맑은 고딕" pitchFamily="34" charset="-127"/>
              </a:rPr>
              <a:t>35,5 </a:t>
            </a:r>
            <a:r>
              <a:rPr lang="ro-RO" dirty="0">
                <a:latin typeface="맑은 고딕" pitchFamily="34" charset="-127"/>
              </a:rPr>
              <a:t>mil lei</a:t>
            </a:r>
            <a:endParaRPr lang="en-GB" dirty="0">
              <a:latin typeface="맑은 고딕" pitchFamily="34" charset="-127"/>
            </a:endParaRP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4455275"/>
              </p:ext>
            </p:extLst>
          </p:nvPr>
        </p:nvGraphicFramePr>
        <p:xfrm>
          <a:off x="4644923" y="1552703"/>
          <a:ext cx="4521848" cy="2976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9"/>
          <p:cNvSpPr txBox="1">
            <a:spLocks noChangeArrowheads="1"/>
          </p:cNvSpPr>
          <p:nvPr/>
        </p:nvSpPr>
        <p:spPr bwMode="auto">
          <a:xfrm>
            <a:off x="7524328" y="1264490"/>
            <a:ext cx="1476376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1"/>
            <a:r>
              <a:rPr lang="ro-RO" dirty="0" smtClean="0">
                <a:latin typeface="맑은 고딕" pitchFamily="34" charset="-127"/>
              </a:rPr>
              <a:t>12,6 </a:t>
            </a:r>
            <a:r>
              <a:rPr lang="ro-RO" dirty="0">
                <a:latin typeface="맑은 고딕" pitchFamily="34" charset="-127"/>
              </a:rPr>
              <a:t>mil lei</a:t>
            </a:r>
            <a:endParaRPr lang="en-GB" dirty="0">
              <a:latin typeface="맑은 고딕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775510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3"/>
          <p:cNvSpPr>
            <a:spLocks noGrp="1"/>
          </p:cNvSpPr>
          <p:nvPr>
            <p:ph type="title"/>
          </p:nvPr>
        </p:nvSpPr>
        <p:spPr bwMode="auto">
          <a:xfrm>
            <a:off x="0" y="17463"/>
            <a:ext cx="4716016" cy="1068387"/>
          </a:xfrm>
          <a:solidFill>
            <a:srgbClr val="00206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o-RO" altLang="ro-RO" sz="3600" dirty="0">
                <a:solidFill>
                  <a:schemeClr val="bg1"/>
                </a:solidFill>
              </a:rPr>
              <a:t>Instrumente de plată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520" y="4759984"/>
            <a:ext cx="8712968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8" indent="-342900" latinLnBrk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o-RO" altLang="ro-R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Nu </a:t>
            </a:r>
            <a:r>
              <a:rPr lang="ro-RO" altLang="ro-RO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au fost cuprinde plățile efectuate prin ordine de plată</a:t>
            </a:r>
          </a:p>
          <a:p>
            <a:pPr marL="342900" lvl="8" indent="-342900" latinLnBrk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o-RO" altLang="ro-RO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Municipalitatea suportă integral costurile </a:t>
            </a:r>
            <a:r>
              <a:rPr lang="ro-RO" altLang="ro-R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comisioanelor de plată </a:t>
            </a:r>
          </a:p>
          <a:p>
            <a:pPr marL="342900" lvl="8" indent="-342900" latinLnBrk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ro-RO" altLang="ro-R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Creșteri +175% on-line (1/3 din încasări)</a:t>
            </a:r>
            <a:endParaRPr lang="ro-RO" altLang="ro-RO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501766" y="0"/>
            <a:ext cx="7642234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14483" y="21516"/>
            <a:ext cx="761664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566749" y="1517897"/>
            <a:ext cx="6984034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9175911"/>
              </p:ext>
            </p:extLst>
          </p:nvPr>
        </p:nvGraphicFramePr>
        <p:xfrm>
          <a:off x="-828600" y="1124744"/>
          <a:ext cx="5688633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9894755"/>
              </p:ext>
            </p:extLst>
          </p:nvPr>
        </p:nvGraphicFramePr>
        <p:xfrm>
          <a:off x="3851920" y="1124744"/>
          <a:ext cx="5705440" cy="3128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438904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3"/>
          <p:cNvSpPr>
            <a:spLocks noGrp="1"/>
          </p:cNvSpPr>
          <p:nvPr>
            <p:ph type="title"/>
          </p:nvPr>
        </p:nvSpPr>
        <p:spPr bwMode="auto">
          <a:xfrm>
            <a:off x="0" y="17463"/>
            <a:ext cx="3995936" cy="1068387"/>
          </a:xfrm>
          <a:solidFill>
            <a:srgbClr val="00206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o-RO" altLang="ro-RO" sz="3600" dirty="0" smtClean="0">
                <a:solidFill>
                  <a:schemeClr val="bg1"/>
                </a:solidFill>
                <a:latin typeface="Arial" charset="0"/>
                <a:ea typeface="맑은 고딕" pitchFamily="34" charset="-127"/>
                <a:cs typeface="Arial" charset="0"/>
              </a:rPr>
              <a:t>Bonificații fiscale</a:t>
            </a:r>
            <a:endParaRPr lang="ko-KR" altLang="en-US" sz="36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55265" name="Group 9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803685"/>
              </p:ext>
            </p:extLst>
          </p:nvPr>
        </p:nvGraphicFramePr>
        <p:xfrm>
          <a:off x="935224" y="1340768"/>
          <a:ext cx="7273551" cy="4731051"/>
        </p:xfrm>
        <a:graphic>
          <a:graphicData uri="http://schemas.openxmlformats.org/drawingml/2006/table">
            <a:tbl>
              <a:tblPr/>
              <a:tblGrid>
                <a:gridCol w="10209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77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654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18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1760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38810">
                <a:tc>
                  <a:txBody>
                    <a:bodyPr/>
                    <a:lstStyle/>
                    <a:p>
                      <a:pPr marL="0" marR="0" algn="ctr" fontAlgn="ctr" latinLnBrk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</a:t>
                      </a:r>
                      <a:endParaRPr lang="ro-RO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 latinLnBrk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Număr                    </a:t>
                      </a:r>
                      <a:r>
                        <a:rPr lang="en-US" sz="1600" b="1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persoane</a:t>
                      </a:r>
                      <a:r>
                        <a:rPr lang="en-US" sz="16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fizice</a:t>
                      </a:r>
                      <a:endParaRPr lang="ro-RO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 latinLnBrk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Valoare</a:t>
                      </a:r>
                      <a:r>
                        <a:rPr lang="ro-RO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                            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bonificatii</a:t>
                      </a:r>
                      <a:r>
                        <a:rPr lang="ro-RO" sz="16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lor</a:t>
                      </a:r>
                    </a:p>
                    <a:p>
                      <a:pPr marL="0" marR="0" algn="ctr" fontAlgn="b" latinLnBrk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acordate</a:t>
                      </a:r>
                      <a:endParaRPr lang="ro-RO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 latinLnBrk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US" sz="16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ebit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anual</a:t>
                      </a:r>
                      <a:endParaRPr lang="ro-RO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 latinLnBrk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% </a:t>
                      </a:r>
                      <a:r>
                        <a:rPr lang="en-US" sz="16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bonificatie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din debit</a:t>
                      </a:r>
                      <a:endParaRPr lang="ro-RO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13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2016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72.084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2.548.930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36.078.803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7,06%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13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2017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65.338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2.364.181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37.546.847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6,30%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13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2018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62.835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1.357.525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46.804.190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2,90%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13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2019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65.771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1.861.306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48.107.946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3,87%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60004">
                <a:tc>
                  <a:txBody>
                    <a:bodyPr/>
                    <a:lstStyle/>
                    <a:p>
                      <a:pPr algn="l"/>
                      <a:endParaRPr lang="ro-RO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o-RO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o-RO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o-RO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o-RO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4709">
                <a:tc>
                  <a:txBody>
                    <a:bodyPr/>
                    <a:lstStyle/>
                    <a:p>
                      <a:pPr marL="0" marR="0" algn="ctr" fontAlgn="ctr" latinLnBrk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</a:t>
                      </a:r>
                      <a:endParaRPr lang="ro-RO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 latinLnBrk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6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Număr                    </a:t>
                      </a:r>
                      <a:r>
                        <a:rPr lang="en-US" sz="16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persoane juridice</a:t>
                      </a:r>
                      <a:endParaRPr lang="ro-RO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 latinLnBrk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Valoare</a:t>
                      </a:r>
                      <a:r>
                        <a:rPr lang="ro-RO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                            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bonificatii</a:t>
                      </a:r>
                      <a:r>
                        <a:rPr lang="ro-RO" sz="16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lor</a:t>
                      </a:r>
                    </a:p>
                    <a:p>
                      <a:pPr marL="0" marR="0" algn="ctr" fontAlgn="b" latinLnBrk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6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acordate</a:t>
                      </a:r>
                      <a:endParaRPr lang="ro-RO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" latinLnBrk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6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</a:t>
                      </a: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ebit anual</a:t>
                      </a:r>
                      <a:endParaRPr lang="ro-RO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 latinLnBrk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% </a:t>
                      </a:r>
                      <a:r>
                        <a:rPr lang="en-US" sz="1600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bonificatie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din debit</a:t>
                      </a:r>
                      <a:endParaRPr lang="ro-RO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13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2016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4.026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979.676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41.301.445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2,37%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13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2017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3.728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1.025.673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42.991.946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2,39%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13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2018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3.421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1.415.739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57.017.218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2,48%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13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2019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3.866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2.171.831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62.177.876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3,49%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99592" y="3501008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+5% număr de persoane, +37% suma bonificațiilor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6237312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+13% numărul firmelor, +53% suma bonificațiilor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9096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3"/>
          <p:cNvSpPr>
            <a:spLocks noGrp="1"/>
          </p:cNvSpPr>
          <p:nvPr>
            <p:ph type="title"/>
          </p:nvPr>
        </p:nvSpPr>
        <p:spPr bwMode="auto">
          <a:xfrm>
            <a:off x="0" y="17463"/>
            <a:ext cx="7524328" cy="1068387"/>
          </a:xfrm>
          <a:solidFill>
            <a:srgbClr val="002060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o-RO" altLang="ro-RO" sz="3600" dirty="0" smtClean="0">
                <a:solidFill>
                  <a:schemeClr val="bg1"/>
                </a:solidFill>
                <a:latin typeface="Arial" charset="0"/>
                <a:ea typeface="맑은 고딕" pitchFamily="34" charset="-127"/>
                <a:cs typeface="Arial" charset="0"/>
              </a:rPr>
              <a:t>Facilităţi fiscale pentru investitori</a:t>
            </a:r>
            <a:endParaRPr lang="ko-KR" altLang="en-US" sz="36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341438"/>
            <a:ext cx="8964613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latinLnBrk="1"/>
            <a:r>
              <a:rPr lang="ro-RO" altLang="ro-RO" sz="2000" b="1" dirty="0"/>
              <a:t>Schema locală pentru stimularea investiţiilor majore (2013 - </a:t>
            </a:r>
            <a:r>
              <a:rPr lang="ro-RO" altLang="ro-RO" sz="2000" b="1" dirty="0" smtClean="0"/>
              <a:t>2020):</a:t>
            </a:r>
            <a:endParaRPr lang="ro-RO" altLang="ro-RO" sz="2000" b="1" dirty="0"/>
          </a:p>
          <a:p>
            <a:pPr lvl="1" latinLnBrk="1"/>
            <a:endParaRPr lang="ro-RO" altLang="ro-RO" dirty="0">
              <a:latin typeface="Times New Roman" pitchFamily="18" charset="0"/>
              <a:cs typeface="Times New Roman" pitchFamily="18" charset="0"/>
            </a:endParaRPr>
          </a:p>
          <a:p>
            <a:pPr lvl="3" indent="-285750">
              <a:buFont typeface="Arial" charset="0"/>
              <a:buChar char="•"/>
            </a:pPr>
            <a:r>
              <a:rPr lang="ro-RO" altLang="ro-RO" sz="2000" dirty="0" smtClean="0"/>
              <a:t>Beneficiari noi 2019: </a:t>
            </a:r>
            <a:r>
              <a:rPr lang="ro-RO" altLang="ro-RO" sz="2000" dirty="0"/>
              <a:t>	</a:t>
            </a:r>
            <a:r>
              <a:rPr lang="it-IT" altLang="ro-RO" sz="2000" dirty="0"/>
              <a:t>5 agenţi economici (IT – 3, </a:t>
            </a:r>
            <a:r>
              <a:rPr lang="it-IT" altLang="ro-RO" sz="2000" dirty="0" smtClean="0"/>
              <a:t>Inv </a:t>
            </a:r>
            <a:r>
              <a:rPr lang="it-IT" altLang="ro-RO" sz="2000" dirty="0"/>
              <a:t>– 2)</a:t>
            </a:r>
            <a:endParaRPr lang="ro-RO" altLang="ro-RO" sz="2000" dirty="0" smtClean="0"/>
          </a:p>
          <a:p>
            <a:pPr lvl="3" indent="-285750" latinLnBrk="1">
              <a:buFont typeface="Arial" charset="0"/>
              <a:buChar char="•"/>
            </a:pPr>
            <a:endParaRPr lang="ro-RO" altLang="ro-RO" sz="2000" dirty="0" smtClean="0"/>
          </a:p>
          <a:p>
            <a:pPr lvl="3" indent="-285750">
              <a:buFont typeface="Arial" charset="0"/>
              <a:buChar char="•"/>
            </a:pPr>
            <a:r>
              <a:rPr lang="ro-RO" altLang="ro-RO" sz="2000" dirty="0" smtClean="0"/>
              <a:t>Cuantumul facilităților acordate în 2019:	</a:t>
            </a:r>
            <a:r>
              <a:rPr lang="ro-RO" altLang="ro-RO" sz="2000" dirty="0"/>
              <a:t>546.345 </a:t>
            </a:r>
            <a:r>
              <a:rPr lang="ro-RO" altLang="ro-RO" sz="2000" dirty="0" smtClean="0"/>
              <a:t>lei</a:t>
            </a:r>
          </a:p>
          <a:p>
            <a:pPr lvl="3" indent="-285750" latinLnBrk="1">
              <a:buFont typeface="Arial" charset="0"/>
              <a:buChar char="•"/>
            </a:pPr>
            <a:endParaRPr lang="ro-RO" altLang="ro-RO" sz="2000" dirty="0" smtClean="0"/>
          </a:p>
          <a:p>
            <a:pPr lvl="3" indent="-285750" latinLnBrk="1">
              <a:buFont typeface="Arial" charset="0"/>
              <a:buChar char="•"/>
            </a:pPr>
            <a:r>
              <a:rPr lang="ro-RO" altLang="ro-RO" sz="2000" dirty="0" smtClean="0"/>
              <a:t>Facilităţi </a:t>
            </a:r>
            <a:r>
              <a:rPr lang="ro-RO" altLang="ro-RO" sz="2000" dirty="0"/>
              <a:t>fiscale </a:t>
            </a:r>
            <a:r>
              <a:rPr lang="ro-RO" altLang="ro-RO" sz="2000" dirty="0" smtClean="0"/>
              <a:t>cumulate 2013-2019:  aprox 3.000.000 lei</a:t>
            </a:r>
            <a:endParaRPr lang="ro-RO" altLang="ro-RO" sz="2000" dirty="0"/>
          </a:p>
          <a:p>
            <a:pPr lvl="1" latinLnBrk="1"/>
            <a:endParaRPr lang="ro-RO" altLang="ro-RO" sz="2000" dirty="0" smtClean="0"/>
          </a:p>
          <a:p>
            <a:pPr lvl="1" latinLnBrk="1"/>
            <a:r>
              <a:rPr lang="ro-RO" altLang="ro-RO" sz="2000" b="1" dirty="0" smtClean="0"/>
              <a:t>Facilităţi </a:t>
            </a:r>
            <a:r>
              <a:rPr lang="ro-RO" altLang="ro-RO" sz="2000" b="1" dirty="0"/>
              <a:t>fiscale pentru investiţiile realizate în parcul industrial:</a:t>
            </a:r>
          </a:p>
          <a:p>
            <a:pPr lvl="1" latinLnBrk="1"/>
            <a:endParaRPr lang="ro-RO" altLang="ro-RO" dirty="0">
              <a:latin typeface="Times New Roman" pitchFamily="18" charset="0"/>
              <a:cs typeface="Times New Roman" pitchFamily="18" charset="0"/>
            </a:endParaRPr>
          </a:p>
          <a:p>
            <a:pPr lvl="3" indent="-285750">
              <a:buFont typeface="Arial" charset="0"/>
              <a:buChar char="•"/>
            </a:pPr>
            <a:r>
              <a:rPr lang="ro-RO" altLang="ro-RO" sz="2000" dirty="0" smtClean="0"/>
              <a:t>Beneficiari</a:t>
            </a:r>
            <a:r>
              <a:rPr lang="en-US" altLang="ro-RO" sz="2000" dirty="0" smtClean="0"/>
              <a:t> 201</a:t>
            </a:r>
            <a:r>
              <a:rPr lang="ro-RO" altLang="ro-RO" sz="2000" dirty="0" smtClean="0"/>
              <a:t>9: </a:t>
            </a:r>
            <a:r>
              <a:rPr lang="ro-RO" altLang="ro-RO" sz="2000" dirty="0"/>
              <a:t>		</a:t>
            </a:r>
            <a:r>
              <a:rPr lang="it-IT" altLang="ro-RO" sz="2000" dirty="0"/>
              <a:t>40 (40 scutiri clădiri şi 20 teren)</a:t>
            </a:r>
            <a:endParaRPr lang="ro-RO" altLang="ro-RO" sz="2000" dirty="0"/>
          </a:p>
          <a:p>
            <a:pPr lvl="3" indent="-285750" latinLnBrk="1">
              <a:buFont typeface="Arial" charset="0"/>
              <a:buChar char="•"/>
            </a:pPr>
            <a:endParaRPr lang="ro-RO" altLang="ro-RO" sz="2000" dirty="0"/>
          </a:p>
          <a:p>
            <a:pPr lvl="3" indent="-285750">
              <a:buFont typeface="Arial" charset="0"/>
              <a:buChar char="•"/>
            </a:pPr>
            <a:r>
              <a:rPr lang="ro-RO" altLang="ro-RO" sz="2000" dirty="0" smtClean="0"/>
              <a:t>Facilităţi </a:t>
            </a:r>
            <a:r>
              <a:rPr lang="ro-RO" altLang="ro-RO" sz="2000" dirty="0"/>
              <a:t>fiscale </a:t>
            </a:r>
            <a:r>
              <a:rPr lang="ro-RO" altLang="ro-RO" sz="2000" dirty="0" smtClean="0"/>
              <a:t>2019: </a:t>
            </a:r>
            <a:r>
              <a:rPr lang="ro-RO" altLang="ro-RO" sz="2000" dirty="0"/>
              <a:t>	2.495.514 </a:t>
            </a:r>
            <a:r>
              <a:rPr lang="ro-RO" altLang="ro-RO" sz="2000" dirty="0" smtClean="0"/>
              <a:t>lei</a:t>
            </a:r>
          </a:p>
          <a:p>
            <a:pPr lvl="3" indent="-285750" latinLnBrk="1">
              <a:buFont typeface="Arial" charset="0"/>
              <a:buChar char="•"/>
            </a:pPr>
            <a:endParaRPr lang="ro-RO" altLang="ro-RO" sz="2000" dirty="0" smtClean="0"/>
          </a:p>
          <a:p>
            <a:pPr lvl="3" indent="-285750">
              <a:buFont typeface="Arial" charset="0"/>
              <a:buChar char="•"/>
            </a:pPr>
            <a:r>
              <a:rPr lang="ro-RO" altLang="ro-RO" sz="2000" dirty="0" smtClean="0"/>
              <a:t>Facilități fiscale cumulate:	</a:t>
            </a:r>
            <a:r>
              <a:rPr lang="ro-RO" altLang="ro-RO" sz="2000" dirty="0"/>
              <a:t>15.921.514 </a:t>
            </a:r>
            <a:r>
              <a:rPr lang="ro-RO" altLang="ro-RO" sz="2000" dirty="0" smtClean="0"/>
              <a:t>lei</a:t>
            </a:r>
            <a:endParaRPr lang="ro-RO" altLang="ro-RO" sz="2000" dirty="0"/>
          </a:p>
          <a:p>
            <a:pPr lvl="3" indent="-285750" latinLnBrk="1">
              <a:buFont typeface="Arial" charset="0"/>
              <a:buChar char="•"/>
            </a:pPr>
            <a:endParaRPr lang="ro-RO" altLang="ro-RO" sz="2000" dirty="0"/>
          </a:p>
          <a:p>
            <a:pPr lvl="3" indent="-285750">
              <a:buFont typeface="Arial" charset="0"/>
              <a:buChar char="•"/>
            </a:pPr>
            <a:r>
              <a:rPr lang="ro-RO" altLang="ro-RO" sz="2000" dirty="0" smtClean="0"/>
              <a:t>Valoarea </a:t>
            </a:r>
            <a:r>
              <a:rPr lang="en-US" altLang="ro-RO" sz="2000" dirty="0" err="1"/>
              <a:t>construc</a:t>
            </a:r>
            <a:r>
              <a:rPr lang="ro-RO" altLang="ro-RO" sz="2000" dirty="0"/>
              <a:t>ț</a:t>
            </a:r>
            <a:r>
              <a:rPr lang="en-US" altLang="ro-RO" sz="2000" dirty="0" err="1"/>
              <a:t>iilor</a:t>
            </a:r>
            <a:r>
              <a:rPr lang="ro-RO" altLang="ro-RO" sz="2000" dirty="0"/>
              <a:t>: 	392.498.690 </a:t>
            </a:r>
            <a:r>
              <a:rPr lang="ro-RO" altLang="ro-RO" sz="2000" dirty="0" smtClean="0"/>
              <a:t>lei</a:t>
            </a:r>
            <a:endParaRPr lang="ro-RO" altLang="ro-RO" sz="2000" dirty="0"/>
          </a:p>
        </p:txBody>
      </p:sp>
    </p:spTree>
    <p:extLst>
      <p:ext uri="{BB962C8B-B14F-4D97-AF65-F5344CB8AC3E}">
        <p14:creationId xmlns:p14="http://schemas.microsoft.com/office/powerpoint/2010/main" val="31824469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6778"/>
            <a:ext cx="3491880" cy="1069514"/>
          </a:xfrm>
          <a:solidFill>
            <a:srgbClr val="002060"/>
          </a:solidFill>
        </p:spPr>
        <p:txBody>
          <a:bodyPr/>
          <a:lstStyle/>
          <a:p>
            <a:r>
              <a:rPr lang="ro-RO" altLang="ro-RO" sz="3600" dirty="0" smtClean="0">
                <a:solidFill>
                  <a:schemeClr val="bg1"/>
                </a:solidFill>
              </a:rPr>
              <a:t>Provocări 2020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9816" y="1268760"/>
            <a:ext cx="880668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ro-RO" altLang="ro-RO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o-RO" altLang="ro-RO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Pariul pe </a:t>
            </a:r>
            <a:r>
              <a:rPr lang="ro-RO" altLang="ro-R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tehnologie:</a:t>
            </a:r>
            <a:endParaRPr lang="ro-RO" altLang="ro-RO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ro-RO" altLang="ro-RO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încurajarea plății online a impozitelor locale (bonificație + campanie)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ro-RO" altLang="ro-R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implementarea platformei Ghișeul online – Primăria Oradea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ro-RO" altLang="ro-R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extinderea codurilor </a:t>
            </a:r>
            <a:r>
              <a:rPr lang="ro-RO" altLang="ro-RO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de bare </a:t>
            </a:r>
            <a:r>
              <a:rPr lang="ro-RO" altLang="ro-R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pe </a:t>
            </a:r>
            <a:r>
              <a:rPr lang="ro-RO" altLang="ro-RO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toate </a:t>
            </a:r>
            <a:r>
              <a:rPr lang="ro-RO" altLang="ro-R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cererile/formularele tip</a:t>
            </a:r>
            <a:endParaRPr lang="ro-RO" altLang="ro-RO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ro-RO" altLang="ro-RO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implementarea unui terminal de </a:t>
            </a:r>
            <a:r>
              <a:rPr lang="ro-RO" altLang="ro-R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eliberare formulare/cereri tip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ro-RO" altLang="ro-R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extinderea parteneriatelor cu unitățile bancare pentru încasarea prin    automate a impozitelor și taxelor</a:t>
            </a:r>
          </a:p>
          <a:p>
            <a:pPr lvl="1">
              <a:spcBef>
                <a:spcPct val="0"/>
              </a:spcBef>
            </a:pPr>
            <a:endParaRPr lang="ro-RO" altLang="ro-RO" sz="1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ro-R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Acțiuni concentrate de executare silită împotriva restanțierilor</a:t>
            </a:r>
          </a:p>
          <a:p>
            <a:pPr>
              <a:spcBef>
                <a:spcPct val="0"/>
              </a:spcBef>
              <a:buFontTx/>
              <a:buChar char="•"/>
            </a:pPr>
            <a:endParaRPr lang="ro-RO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ro-RO" altLang="ro-R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Asistență </a:t>
            </a:r>
            <a:r>
              <a:rPr lang="ro-RO" altLang="ro-RO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pentru </a:t>
            </a:r>
            <a:r>
              <a:rPr lang="ro-RO" altLang="ro-R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ADP </a:t>
            </a:r>
            <a:r>
              <a:rPr lang="ro-RO" altLang="ro-RO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la contractarea creditului pentru </a:t>
            </a:r>
            <a:r>
              <a:rPr lang="ro-RO" altLang="ro-R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parcări</a:t>
            </a:r>
          </a:p>
          <a:p>
            <a:pPr>
              <a:spcBef>
                <a:spcPct val="0"/>
              </a:spcBef>
              <a:buFontTx/>
              <a:buChar char="•"/>
            </a:pPr>
            <a:endParaRPr lang="ro-RO" altLang="ro-RO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ro-RO" altLang="ro-R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Implementarea </a:t>
            </a:r>
            <a:r>
              <a:rPr lang="ro-RO" altLang="ro-RO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Programului ”Make IT in Oradea</a:t>
            </a:r>
            <a:r>
              <a:rPr lang="ro-RO" altLang="ro-R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!”</a:t>
            </a:r>
          </a:p>
          <a:p>
            <a:pPr>
              <a:spcBef>
                <a:spcPct val="0"/>
              </a:spcBef>
              <a:buFontTx/>
              <a:buChar char="•"/>
            </a:pPr>
            <a:endParaRPr lang="ro-RO" altLang="ro-RO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ro-RO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o-R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Buget 2020: 63% cota din IV și 50% din cheltuielile sociale sub formă de    sume de echilibrare, modificarea salariului minim</a:t>
            </a:r>
          </a:p>
          <a:p>
            <a:pPr>
              <a:spcBef>
                <a:spcPct val="0"/>
              </a:spcBef>
              <a:buFontTx/>
              <a:buChar char="•"/>
            </a:pPr>
            <a:endParaRPr lang="ro-RO" sz="1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indent="-342900">
              <a:spcBef>
                <a:spcPct val="0"/>
              </a:spcBef>
              <a:buFontTx/>
              <a:buChar char="•"/>
            </a:pPr>
            <a:endParaRPr lang="ro-RO" altLang="ro-RO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5365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6778"/>
            <a:ext cx="5756306" cy="1069514"/>
          </a:xfrm>
          <a:solidFill>
            <a:srgbClr val="002060"/>
          </a:solidFill>
        </p:spPr>
        <p:txBody>
          <a:bodyPr/>
          <a:lstStyle/>
          <a:p>
            <a:r>
              <a:rPr lang="ro-RO" altLang="ro-RO" sz="3600" dirty="0" smtClean="0">
                <a:solidFill>
                  <a:schemeClr val="bg1"/>
                </a:solidFill>
              </a:rPr>
              <a:t>O alt mod de a comunica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268760"/>
            <a:ext cx="2615508" cy="54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2554632" cy="54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268760"/>
            <a:ext cx="2552458" cy="54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3690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3728" y="2996952"/>
            <a:ext cx="6563072" cy="460648"/>
          </a:xfrm>
        </p:spPr>
        <p:txBody>
          <a:bodyPr/>
          <a:lstStyle/>
          <a:p>
            <a:r>
              <a:rPr lang="ro-RO" b="1" dirty="0" smtClean="0"/>
              <a:t>Vă mulțumim pentru atenție!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195736" cy="1124744"/>
          </a:xfrm>
          <a:solidFill>
            <a:srgbClr val="002060"/>
          </a:solidFill>
        </p:spPr>
        <p:txBody>
          <a:bodyPr/>
          <a:lstStyle/>
          <a:p>
            <a:r>
              <a:rPr lang="ro-RO" sz="3200" dirty="0" smtClean="0">
                <a:solidFill>
                  <a:schemeClr val="bg1"/>
                </a:solidFill>
              </a:rPr>
              <a:t>Brief 2019</a:t>
            </a:r>
            <a:endParaRPr lang="ro-RO" sz="3200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0" y="1412776"/>
            <a:ext cx="9036496" cy="5256584"/>
          </a:xfrm>
        </p:spPr>
        <p:txBody>
          <a:bodyPr/>
          <a:lstStyle/>
          <a:p>
            <a:pPr marL="342900" lvl="0" indent="-342900">
              <a:buFont typeface="Arial" charset="0"/>
              <a:buChar char="•"/>
            </a:pPr>
            <a:r>
              <a:rPr lang="ro-RO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Fiscalitate: se mențin cotele de impozitare din 2018 (inflația 1,34%)</a:t>
            </a:r>
          </a:p>
          <a:p>
            <a:pPr marL="342900" lvl="0" indent="-342900">
              <a:buFont typeface="Arial" charset="0"/>
              <a:buChar char="•"/>
            </a:pPr>
            <a:r>
              <a:rPr lang="ro-RO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1 din 3 orădeni au achitat impozitele online (scadența din  martie 2019)</a:t>
            </a:r>
          </a:p>
          <a:p>
            <a:pPr marL="342900" lvl="0" indent="-342900">
              <a:buFont typeface="Arial" charset="0"/>
              <a:buChar char="•"/>
            </a:pPr>
            <a:r>
              <a:rPr lang="ro-RO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QR code, kiosk self pay, SMS/e-mail transmitere notificări</a:t>
            </a:r>
          </a:p>
          <a:p>
            <a:pPr marL="342900" indent="-342900">
              <a:buFont typeface="Arial" charset="0"/>
              <a:buChar char="•"/>
            </a:pPr>
            <a:r>
              <a:rPr lang="ro-RO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Creșterea numărului tranzacțiilor (în special, autoturisme)</a:t>
            </a:r>
          </a:p>
          <a:p>
            <a:pPr marL="342900" lvl="0" indent="-342900">
              <a:buFont typeface="Arial" charset="0"/>
              <a:buChar char="•"/>
            </a:pPr>
            <a:r>
              <a:rPr lang="ro-RO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Inspecție fiscală: verificare puncte de lucru, clădiri fără instalații, spații în care activează profesii  liberare</a:t>
            </a:r>
          </a:p>
          <a:p>
            <a:pPr marL="342900" lvl="0" indent="-342900">
              <a:buFont typeface="Arial" charset="0"/>
              <a:buChar char="•"/>
            </a:pPr>
            <a:r>
              <a:rPr lang="ro-RO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Executare silită – sechestre pe acțiuni, notificări finale, muncă în folosul comunității și dosare de insolvabilitate</a:t>
            </a:r>
          </a:p>
          <a:p>
            <a:pPr marL="342900" lvl="0" indent="-342900">
              <a:buFont typeface="Arial" charset="0"/>
              <a:buChar char="•"/>
            </a:pPr>
            <a:r>
              <a:rPr lang="ro-RO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Protocoale încheiate cu INEP, băncile comerciale, Serviciul Înmatriculări</a:t>
            </a:r>
          </a:p>
          <a:p>
            <a:pPr marL="342900" lvl="0" indent="-342900">
              <a:buFont typeface="Arial" charset="0"/>
              <a:buChar char="•"/>
            </a:pPr>
            <a:r>
              <a:rPr lang="ro-RO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Imobile supraimpozitate</a:t>
            </a:r>
          </a:p>
          <a:p>
            <a:pPr marL="342900" lvl="0" indent="-342900">
              <a:buFont typeface="Arial" charset="0"/>
              <a:buChar char="•"/>
            </a:pPr>
            <a:r>
              <a:rPr lang="ro-RO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Ajustarea chiriilor locuințelor fond de stat </a:t>
            </a:r>
            <a:r>
              <a:rPr lang="ro-RO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din </a:t>
            </a:r>
            <a:r>
              <a:rPr lang="ro-RO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administrarea </a:t>
            </a:r>
            <a:r>
              <a:rPr lang="ro-RO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Mun. Oradea</a:t>
            </a:r>
            <a:endParaRPr lang="ro-RO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342900" lvl="0" indent="-342900">
              <a:buFont typeface="Arial" charset="0"/>
              <a:buChar char="•"/>
            </a:pPr>
            <a:r>
              <a:rPr lang="ro-RO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Implementarea </a:t>
            </a:r>
            <a:r>
              <a:rPr lang="ro-RO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Programul pentru sprijinirea IT-ului – Make IT in Oradea</a:t>
            </a:r>
          </a:p>
          <a:p>
            <a:pPr marL="342900" lvl="0" indent="-342900">
              <a:buFont typeface="Arial" charset="0"/>
              <a:buChar char="•"/>
            </a:pPr>
            <a:r>
              <a:rPr lang="ro-RO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Parteneriat cu Digital Nation și Google</a:t>
            </a:r>
          </a:p>
          <a:p>
            <a:pPr marL="342900" lvl="0" indent="-342900">
              <a:buFont typeface="Arial" charset="0"/>
              <a:buChar char="•"/>
            </a:pPr>
            <a:endParaRPr lang="ro-RO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342900" lvl="0" indent="-342900">
              <a:buFont typeface="Arial" charset="0"/>
              <a:buChar char="•"/>
            </a:pPr>
            <a:endParaRPr lang="ro-RO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864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787" y="0"/>
            <a:ext cx="5683907" cy="1124744"/>
          </a:xfrm>
          <a:solidFill>
            <a:srgbClr val="002060"/>
          </a:solidFill>
        </p:spPr>
        <p:txBody>
          <a:bodyPr/>
          <a:lstStyle/>
          <a:p>
            <a:r>
              <a:rPr lang="ro-RO" altLang="ko-KR" sz="3200" dirty="0" smtClean="0">
                <a:solidFill>
                  <a:schemeClr val="bg1"/>
                </a:solidFill>
              </a:rPr>
              <a:t>Repere privind bugetul local</a:t>
            </a:r>
            <a:endParaRPr lang="ro-RO" sz="3200" dirty="0">
              <a:solidFill>
                <a:schemeClr val="bg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0"/>
          </p:nvPr>
        </p:nvSpPr>
        <p:spPr>
          <a:xfrm>
            <a:off x="251520" y="1412776"/>
            <a:ext cx="8784976" cy="5040560"/>
          </a:xfrm>
        </p:spPr>
        <p:txBody>
          <a:bodyPr/>
          <a:lstStyle/>
          <a:p>
            <a:pPr marL="342900" lvl="0" indent="-342900">
              <a:buFont typeface="Arial" charset="0"/>
              <a:buChar char="•"/>
            </a:pPr>
            <a:r>
              <a:rPr lang="ro-RO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Venituri</a:t>
            </a:r>
          </a:p>
          <a:p>
            <a:pPr marL="1085850" lvl="1" indent="-342900">
              <a:buFont typeface="Arial" charset="0"/>
              <a:buChar char="•"/>
            </a:pPr>
            <a:r>
              <a:rPr lang="ro-RO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afectarea fondului IID Termoficare (</a:t>
            </a:r>
            <a:r>
              <a:rPr lang="ro-RO" sz="2000" dirty="0">
                <a:latin typeface="Arial" pitchFamily="34" charset="0"/>
                <a:cs typeface="Arial" pitchFamily="34" charset="0"/>
              </a:rPr>
              <a:t>37</a:t>
            </a:r>
            <a:r>
              <a:rPr lang="ro-RO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 mil lei</a:t>
            </a:r>
            <a:r>
              <a:rPr lang="ro-RO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1085850" lvl="1" indent="-342900">
              <a:buFont typeface="Arial" charset="0"/>
              <a:buChar char="•"/>
            </a:pPr>
            <a:r>
              <a:rPr lang="ro-RO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formulă nouă pentru distribuirea sumelor de echilibrare</a:t>
            </a:r>
          </a:p>
          <a:p>
            <a:pPr marL="1085850" lvl="1" indent="-342900">
              <a:buFont typeface="Arial" charset="0"/>
              <a:buChar char="•"/>
            </a:pPr>
            <a:r>
              <a:rPr lang="ro-RO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cota din impozitul pe venit (T1: 41,75%, T2-4: 60%)</a:t>
            </a:r>
          </a:p>
          <a:p>
            <a:pPr marL="1085850" lvl="1" indent="-342900">
              <a:buFont typeface="Arial" charset="0"/>
              <a:buChar char="•"/>
            </a:pPr>
            <a:r>
              <a:rPr lang="ro-RO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o-RO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liminarea tarifelor pentru rețelele de comunicații electronice</a:t>
            </a:r>
            <a:endParaRPr lang="ro-RO" sz="20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Arial" charset="0"/>
              <a:buChar char="•"/>
            </a:pPr>
            <a:r>
              <a:rPr lang="ro-RO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Cheltuieli</a:t>
            </a:r>
            <a:r>
              <a:rPr lang="pt-BR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: </a:t>
            </a:r>
            <a:endParaRPr lang="ro-RO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1085850" lvl="1" indent="-342900">
              <a:buFont typeface="Arial" charset="0"/>
              <a:buChar char="•"/>
            </a:pPr>
            <a:r>
              <a:rPr lang="ro-RO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bugetul local a preluat finanţarea integrală a cheltuielilor sociale</a:t>
            </a:r>
          </a:p>
          <a:p>
            <a:pPr marL="1085850" lvl="1" indent="-342900">
              <a:buFont typeface="Arial" charset="0"/>
              <a:buChar char="•"/>
            </a:pPr>
            <a:r>
              <a:rPr lang="ro-RO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salariul minim din construcții a majorat contractele de lucrări      (28 mil lei = aprox 6 mil euro, adică 7% din ven proprii 2019)</a:t>
            </a:r>
          </a:p>
          <a:p>
            <a:pPr marL="1085850" lvl="1" indent="-342900">
              <a:buFont typeface="Arial" charset="0"/>
              <a:buChar char="•"/>
            </a:pPr>
            <a:r>
              <a:rPr lang="ro-RO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creșterea salariului minim a majorat cheltuielile de personal și   cele cu bunurile și serviciile achiziționate </a:t>
            </a:r>
          </a:p>
          <a:p>
            <a:pPr marL="1085850" lvl="1" indent="-342900">
              <a:buFont typeface="Arial" charset="0"/>
              <a:buChar char="•"/>
            </a:pPr>
            <a:r>
              <a:rPr lang="ro-RO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creșterea prețului energie electrice, salubritate, energie termică</a:t>
            </a:r>
            <a:endParaRPr lang="ro-RO" sz="20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Arial" charset="0"/>
              <a:buChar char="•"/>
            </a:pPr>
            <a:r>
              <a:rPr lang="ro-RO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Investiții:</a:t>
            </a:r>
            <a:endParaRPr lang="ro-RO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1085850" lvl="1" indent="-342900">
              <a:buFont typeface="Arial" charset="0"/>
              <a:buChar char="•"/>
            </a:pPr>
            <a:r>
              <a:rPr lang="ro-RO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ro-RO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tilizarea excedentului </a:t>
            </a:r>
            <a:r>
              <a:rPr lang="ro-RO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t>conjunctural de la finele anului 2018</a:t>
            </a: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197024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6778"/>
            <a:ext cx="5940152" cy="1069514"/>
          </a:xfrm>
          <a:solidFill>
            <a:srgbClr val="002060"/>
          </a:solidFill>
        </p:spPr>
        <p:txBody>
          <a:bodyPr/>
          <a:lstStyle/>
          <a:p>
            <a:r>
              <a:rPr lang="en-US" altLang="ko-KR" sz="3600" dirty="0" smtClean="0">
                <a:solidFill>
                  <a:schemeClr val="bg1"/>
                </a:solidFill>
              </a:rPr>
              <a:t> </a:t>
            </a:r>
            <a:r>
              <a:rPr lang="ro-RO" altLang="ko-KR" sz="3600" dirty="0" smtClean="0">
                <a:solidFill>
                  <a:schemeClr val="bg1"/>
                </a:solidFill>
              </a:rPr>
              <a:t>Indicatori de performanță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107504" y="1412776"/>
            <a:ext cx="8928992" cy="5328592"/>
          </a:xfrm>
        </p:spPr>
        <p:txBody>
          <a:bodyPr wrap="square">
            <a:noAutofit/>
          </a:bodyPr>
          <a:lstStyle/>
          <a:p>
            <a:pPr marL="0" lvl="8" indent="0" algn="just">
              <a:buFont typeface="Arial" charset="0"/>
              <a:buChar char="•"/>
            </a:pPr>
            <a:r>
              <a:rPr lang="ro-RO" altLang="ro-RO" dirty="0" smtClean="0">
                <a:latin typeface="Arial" pitchFamily="34" charset="0"/>
                <a:cs typeface="Arial" pitchFamily="34" charset="0"/>
              </a:rPr>
              <a:t> Revizuirea autorizării CAIL pentru finanțarea BEI (6 </a:t>
            </a:r>
            <a:r>
              <a:rPr lang="ro-RO" altLang="ro-RO" dirty="0">
                <a:latin typeface="Arial" pitchFamily="34" charset="0"/>
                <a:cs typeface="Arial" pitchFamily="34" charset="0"/>
              </a:rPr>
              <a:t>mil euro în anul 2019, 20 mil euro în anul 2020)</a:t>
            </a:r>
            <a:endParaRPr lang="ro-RO" altLang="ro-RO" dirty="0" smtClean="0">
              <a:latin typeface="Arial" pitchFamily="34" charset="0"/>
              <a:cs typeface="Arial" pitchFamily="34" charset="0"/>
            </a:endParaRPr>
          </a:p>
          <a:p>
            <a:pPr marL="0" lvl="8" indent="0" algn="just">
              <a:buFont typeface="Arial" charset="0"/>
              <a:buChar char="•"/>
            </a:pPr>
            <a:r>
              <a:rPr lang="ro-RO" altLang="ro-RO" dirty="0">
                <a:latin typeface="Arial" pitchFamily="34" charset="0"/>
                <a:cs typeface="Arial" pitchFamily="34" charset="0"/>
              </a:rPr>
              <a:t> </a:t>
            </a:r>
            <a:r>
              <a:rPr lang="vi-VN" altLang="ro-RO" dirty="0">
                <a:latin typeface="Arial" pitchFamily="34" charset="0"/>
                <a:cs typeface="Arial" pitchFamily="34" charset="0"/>
              </a:rPr>
              <a:t>Operaționalizarea </a:t>
            </a:r>
            <a:r>
              <a:rPr lang="vi-VN" altLang="ro-RO" dirty="0" smtClean="0">
                <a:latin typeface="Arial" pitchFamily="34" charset="0"/>
                <a:cs typeface="Arial" pitchFamily="34" charset="0"/>
              </a:rPr>
              <a:t>credit</a:t>
            </a:r>
            <a:r>
              <a:rPr lang="ro-RO" altLang="ro-RO" dirty="0" smtClean="0">
                <a:latin typeface="Arial" pitchFamily="34" charset="0"/>
                <a:cs typeface="Arial" pitchFamily="34" charset="0"/>
              </a:rPr>
              <a:t>ului</a:t>
            </a:r>
            <a:r>
              <a:rPr lang="vi-VN" altLang="ro-RO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o-RO" altLang="ro-RO" dirty="0" smtClean="0">
                <a:latin typeface="Arial" pitchFamily="34" charset="0"/>
                <a:cs typeface="Arial" pitchFamily="34" charset="0"/>
              </a:rPr>
              <a:t>revolving</a:t>
            </a:r>
            <a:r>
              <a:rPr lang="vi-VN" altLang="ro-RO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o-RO" altLang="ro-RO" dirty="0" smtClean="0">
                <a:latin typeface="Arial" pitchFamily="34" charset="0"/>
                <a:cs typeface="Arial" pitchFamily="34" charset="0"/>
              </a:rPr>
              <a:t>100 mil lei</a:t>
            </a:r>
            <a:r>
              <a:rPr lang="ro-RO" altLang="ro-RO" dirty="0">
                <a:latin typeface="Arial" pitchFamily="34" charset="0"/>
                <a:cs typeface="Arial" pitchFamily="34" charset="0"/>
              </a:rPr>
              <a:t> </a:t>
            </a:r>
            <a:r>
              <a:rPr lang="ro-RO" altLang="ro-RO" dirty="0" smtClean="0">
                <a:latin typeface="Arial" pitchFamily="34" charset="0"/>
                <a:cs typeface="Arial" pitchFamily="34" charset="0"/>
              </a:rPr>
              <a:t>– finanțare proiecte UE,  trageri </a:t>
            </a:r>
            <a:r>
              <a:rPr lang="vi-VN" altLang="ro-RO" dirty="0" smtClean="0">
                <a:latin typeface="Arial" pitchFamily="34" charset="0"/>
                <a:cs typeface="Arial" pitchFamily="34" charset="0"/>
              </a:rPr>
              <a:t>3,7 </a:t>
            </a:r>
            <a:r>
              <a:rPr lang="vi-VN" altLang="ro-RO" dirty="0">
                <a:latin typeface="Arial" pitchFamily="34" charset="0"/>
                <a:cs typeface="Arial" pitchFamily="34" charset="0"/>
              </a:rPr>
              <a:t>mil </a:t>
            </a:r>
            <a:r>
              <a:rPr lang="vi-VN" altLang="ro-RO" dirty="0" smtClean="0">
                <a:latin typeface="Arial" pitchFamily="34" charset="0"/>
                <a:cs typeface="Arial" pitchFamily="34" charset="0"/>
              </a:rPr>
              <a:t>lei</a:t>
            </a:r>
            <a:r>
              <a:rPr lang="ro-RO" altLang="ro-RO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vi-VN" altLang="ro-RO" dirty="0" smtClean="0">
                <a:latin typeface="Arial" pitchFamily="34" charset="0"/>
                <a:cs typeface="Arial" pitchFamily="34" charset="0"/>
              </a:rPr>
              <a:t>rambursată </a:t>
            </a:r>
            <a:r>
              <a:rPr lang="ro-RO" altLang="ro-RO" dirty="0" smtClean="0">
                <a:latin typeface="Arial" pitchFamily="34" charset="0"/>
                <a:cs typeface="Arial" pitchFamily="34" charset="0"/>
              </a:rPr>
              <a:t>integral cursul </a:t>
            </a:r>
            <a:r>
              <a:rPr lang="vi-VN" altLang="ro-RO" dirty="0" smtClean="0">
                <a:latin typeface="Arial" pitchFamily="34" charset="0"/>
                <a:cs typeface="Arial" pitchFamily="34" charset="0"/>
              </a:rPr>
              <a:t>anul</a:t>
            </a:r>
            <a:r>
              <a:rPr lang="ro-RO" altLang="ro-RO" dirty="0" smtClean="0">
                <a:latin typeface="Arial" pitchFamily="34" charset="0"/>
                <a:cs typeface="Arial" pitchFamily="34" charset="0"/>
              </a:rPr>
              <a:t>ui</a:t>
            </a:r>
            <a:r>
              <a:rPr lang="vi-VN" altLang="ro-RO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altLang="ro-RO" dirty="0">
                <a:latin typeface="Arial" pitchFamily="34" charset="0"/>
                <a:cs typeface="Arial" pitchFamily="34" charset="0"/>
              </a:rPr>
              <a:t>2019</a:t>
            </a:r>
          </a:p>
          <a:p>
            <a:pPr marL="0" lvl="8" indent="0" algn="just">
              <a:buFont typeface="Arial" charset="0"/>
              <a:buChar char="•"/>
            </a:pPr>
            <a:r>
              <a:rPr lang="ro-RO" altLang="ro-RO" dirty="0" smtClean="0">
                <a:latin typeface="Arial" pitchFamily="34" charset="0"/>
                <a:cs typeface="Arial" pitchFamily="34" charset="0"/>
              </a:rPr>
              <a:t> Avansuri </a:t>
            </a:r>
            <a:r>
              <a:rPr lang="vi-VN" altLang="ro-RO" dirty="0" smtClean="0">
                <a:latin typeface="Arial" pitchFamily="34" charset="0"/>
                <a:cs typeface="Arial" pitchFamily="34" charset="0"/>
              </a:rPr>
              <a:t>aferente </a:t>
            </a:r>
            <a:r>
              <a:rPr lang="vi-VN" altLang="ro-RO" dirty="0">
                <a:latin typeface="Arial" pitchFamily="34" charset="0"/>
                <a:cs typeface="Arial" pitchFamily="34" charset="0"/>
              </a:rPr>
              <a:t>proiectelor finantate din fd. UE </a:t>
            </a:r>
            <a:r>
              <a:rPr lang="ro-RO" altLang="ro-RO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vi-VN" altLang="ro-RO" dirty="0" smtClean="0">
                <a:latin typeface="Arial" pitchFamily="34" charset="0"/>
                <a:cs typeface="Arial" pitchFamily="34" charset="0"/>
              </a:rPr>
              <a:t>6,72 </a:t>
            </a:r>
            <a:r>
              <a:rPr lang="vi-VN" altLang="ro-RO" dirty="0">
                <a:latin typeface="Arial" pitchFamily="34" charset="0"/>
                <a:cs typeface="Arial" pitchFamily="34" charset="0"/>
              </a:rPr>
              <a:t>mil </a:t>
            </a:r>
            <a:r>
              <a:rPr lang="vi-VN" altLang="ro-RO" dirty="0" smtClean="0">
                <a:latin typeface="Arial" pitchFamily="34" charset="0"/>
                <a:cs typeface="Arial" pitchFamily="34" charset="0"/>
              </a:rPr>
              <a:t>lei</a:t>
            </a:r>
            <a:endParaRPr lang="vi-VN" altLang="ro-RO" dirty="0">
              <a:latin typeface="Arial" pitchFamily="34" charset="0"/>
              <a:cs typeface="Arial" pitchFamily="34" charset="0"/>
            </a:endParaRPr>
          </a:p>
          <a:p>
            <a:pPr marL="0" lvl="8" indent="0" algn="just">
              <a:buFont typeface="Arial" charset="0"/>
              <a:buChar char="•"/>
            </a:pPr>
            <a:r>
              <a:rPr lang="ro-RO" altLang="ro-RO" dirty="0">
                <a:latin typeface="Arial" pitchFamily="34" charset="0"/>
                <a:cs typeface="Arial" pitchFamily="34" charset="0"/>
              </a:rPr>
              <a:t> </a:t>
            </a:r>
            <a:r>
              <a:rPr lang="ro-RO" altLang="ro-RO" dirty="0" smtClean="0">
                <a:latin typeface="Arial" pitchFamily="34" charset="0"/>
                <a:cs typeface="Arial" pitchFamily="34" charset="0"/>
              </a:rPr>
              <a:t>Pastrarea </a:t>
            </a:r>
            <a:r>
              <a:rPr lang="ro-RO" altLang="ro-RO" dirty="0">
                <a:latin typeface="Arial" pitchFamily="34" charset="0"/>
                <a:cs typeface="Arial" pitchFamily="34" charset="0"/>
              </a:rPr>
              <a:t>calificativelor de rating acordate Municipiului </a:t>
            </a:r>
            <a:r>
              <a:rPr lang="ro-RO" altLang="ro-RO" dirty="0" smtClean="0">
                <a:latin typeface="Arial" pitchFamily="34" charset="0"/>
                <a:cs typeface="Arial" pitchFamily="34" charset="0"/>
              </a:rPr>
              <a:t>Oradea</a:t>
            </a:r>
          </a:p>
          <a:p>
            <a:pPr marL="0" lvl="8" indent="0" algn="just">
              <a:buFont typeface="Arial" charset="0"/>
              <a:buChar char="•"/>
            </a:pPr>
            <a:r>
              <a:rPr lang="ro-RO" altLang="ro-RO" dirty="0">
                <a:latin typeface="Arial" pitchFamily="34" charset="0"/>
                <a:cs typeface="Arial" pitchFamily="34" charset="0"/>
              </a:rPr>
              <a:t> </a:t>
            </a:r>
            <a:r>
              <a:rPr lang="ro-RO" altLang="ro-RO" dirty="0" smtClean="0">
                <a:latin typeface="Arial" pitchFamily="34" charset="0"/>
                <a:cs typeface="Arial" pitchFamily="34" charset="0"/>
              </a:rPr>
              <a:t>Stimularea plăților online</a:t>
            </a:r>
            <a:endParaRPr lang="ro-RO" altLang="ro-RO" dirty="0">
              <a:latin typeface="Arial" pitchFamily="34" charset="0"/>
              <a:cs typeface="Arial" pitchFamily="34" charset="0"/>
            </a:endParaRPr>
          </a:p>
          <a:p>
            <a:pPr marL="0" lvl="8" indent="0" algn="just">
              <a:buFont typeface="Arial" charset="0"/>
              <a:buChar char="•"/>
            </a:pPr>
            <a:r>
              <a:rPr lang="ro-RO" sz="2000" dirty="0" smtClean="0">
                <a:solidFill>
                  <a:schemeClr val="tx1"/>
                </a:solidFill>
              </a:rPr>
              <a:t> Un grad ridicat </a:t>
            </a:r>
            <a:r>
              <a:rPr lang="ro-RO" sz="2000" dirty="0">
                <a:solidFill>
                  <a:schemeClr val="tx1"/>
                </a:solidFill>
              </a:rPr>
              <a:t>de </a:t>
            </a:r>
            <a:r>
              <a:rPr lang="ro-RO" sz="2000" dirty="0" smtClean="0">
                <a:solidFill>
                  <a:schemeClr val="tx1"/>
                </a:solidFill>
              </a:rPr>
              <a:t>încasare al impozitelor </a:t>
            </a:r>
            <a:r>
              <a:rPr lang="ro-RO" sz="2000" dirty="0">
                <a:solidFill>
                  <a:schemeClr val="tx1"/>
                </a:solidFill>
              </a:rPr>
              <a:t>si </a:t>
            </a:r>
            <a:r>
              <a:rPr lang="ro-RO" sz="2000" dirty="0" smtClean="0">
                <a:solidFill>
                  <a:schemeClr val="tx1"/>
                </a:solidFill>
              </a:rPr>
              <a:t>taxelor locale (94% din    debitele anului, 81% din total debite, rămășite și majorări)</a:t>
            </a:r>
          </a:p>
          <a:p>
            <a:pPr marL="0" lvl="8" indent="0" algn="just">
              <a:buFont typeface="Arial" charset="0"/>
              <a:buChar char="•"/>
            </a:pPr>
            <a:r>
              <a:rPr lang="ro-RO" dirty="0"/>
              <a:t> </a:t>
            </a:r>
            <a:r>
              <a:rPr lang="ro-RO" dirty="0" smtClean="0"/>
              <a:t>Reducerea sumelor restante și a numărului de restanțieri</a:t>
            </a:r>
            <a:endParaRPr lang="en-GB" sz="2000" dirty="0">
              <a:solidFill>
                <a:schemeClr val="tx1"/>
              </a:solidFill>
            </a:endParaRPr>
          </a:p>
          <a:p>
            <a:pPr algn="just">
              <a:buFont typeface="Arial" charset="0"/>
              <a:buChar char="•"/>
            </a:pPr>
            <a:r>
              <a:rPr lang="ro-RO" sz="2000" dirty="0" smtClean="0">
                <a:solidFill>
                  <a:schemeClr val="tx1"/>
                </a:solidFill>
              </a:rPr>
              <a:t> </a:t>
            </a:r>
            <a:r>
              <a:rPr lang="it-IT" sz="2000" dirty="0" smtClean="0">
                <a:solidFill>
                  <a:schemeClr val="tx1"/>
                </a:solidFill>
              </a:rPr>
              <a:t>Realizarea </a:t>
            </a:r>
            <a:r>
              <a:rPr lang="it-IT" sz="2000" dirty="0">
                <a:solidFill>
                  <a:schemeClr val="tx1"/>
                </a:solidFill>
              </a:rPr>
              <a:t>veniturilor </a:t>
            </a:r>
            <a:r>
              <a:rPr lang="ro-RO" sz="2000" dirty="0" smtClean="0">
                <a:solidFill>
                  <a:schemeClr val="tx1"/>
                </a:solidFill>
              </a:rPr>
              <a:t>fiscale </a:t>
            </a:r>
            <a:r>
              <a:rPr lang="it-IT" sz="2000" dirty="0" smtClean="0">
                <a:solidFill>
                  <a:schemeClr val="tx1"/>
                </a:solidFill>
              </a:rPr>
              <a:t>programate </a:t>
            </a:r>
            <a:r>
              <a:rPr lang="it-IT" sz="2000" dirty="0">
                <a:solidFill>
                  <a:schemeClr val="tx1"/>
                </a:solidFill>
              </a:rPr>
              <a:t>in anul </a:t>
            </a:r>
            <a:r>
              <a:rPr lang="it-IT" sz="2000" dirty="0" smtClean="0">
                <a:solidFill>
                  <a:schemeClr val="tx1"/>
                </a:solidFill>
              </a:rPr>
              <a:t>201</a:t>
            </a:r>
            <a:r>
              <a:rPr lang="ro-RO" sz="2000" dirty="0" smtClean="0">
                <a:solidFill>
                  <a:schemeClr val="tx1"/>
                </a:solidFill>
              </a:rPr>
              <a:t>9</a:t>
            </a:r>
            <a:endParaRPr lang="ro-RO" sz="2000" dirty="0">
              <a:solidFill>
                <a:schemeClr val="tx1"/>
              </a:solidFill>
            </a:endParaRPr>
          </a:p>
          <a:p>
            <a:pPr algn="just"/>
            <a:endParaRPr lang="ro-RO" altLang="en-US" sz="2000" dirty="0">
              <a:solidFill>
                <a:schemeClr val="tx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3" y="5373216"/>
            <a:ext cx="7812868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3133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6778"/>
            <a:ext cx="5940152" cy="1069514"/>
          </a:xfrm>
          <a:solidFill>
            <a:srgbClr val="002060"/>
          </a:solidFill>
        </p:spPr>
        <p:txBody>
          <a:bodyPr/>
          <a:lstStyle/>
          <a:p>
            <a:r>
              <a:rPr lang="en-US" altLang="ko-KR" sz="3600" dirty="0" smtClean="0">
                <a:solidFill>
                  <a:schemeClr val="bg1"/>
                </a:solidFill>
              </a:rPr>
              <a:t> </a:t>
            </a:r>
            <a:r>
              <a:rPr lang="ro-RO" altLang="ko-KR" sz="3600" dirty="0" smtClean="0">
                <a:solidFill>
                  <a:schemeClr val="bg1"/>
                </a:solidFill>
              </a:rPr>
              <a:t>Sinteză execuție bugetară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200215"/>
              </p:ext>
            </p:extLst>
          </p:nvPr>
        </p:nvGraphicFramePr>
        <p:xfrm>
          <a:off x="395536" y="1412776"/>
          <a:ext cx="8208911" cy="50682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066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015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189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933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840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29116">
                <a:tc>
                  <a:txBody>
                    <a:bodyPr/>
                    <a:lstStyle/>
                    <a:p>
                      <a:pPr algn="l" fontAlgn="b"/>
                      <a:r>
                        <a:rPr lang="ro-RO" sz="1300" u="none" strike="noStrike" dirty="0" smtClean="0">
                          <a:effectLst/>
                        </a:rPr>
                        <a:t> </a:t>
                      </a:r>
                      <a:endParaRPr lang="ro-RO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o-RO" sz="1300" b="1" u="none" strike="noStrike" dirty="0" smtClean="0">
                          <a:effectLst/>
                        </a:rPr>
                        <a:t>2016</a:t>
                      </a:r>
                      <a:endParaRPr lang="ro-RO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o-RO" sz="1300" b="1" u="none" strike="noStrike" dirty="0" smtClean="0">
                          <a:effectLst/>
                        </a:rPr>
                        <a:t>2017</a:t>
                      </a:r>
                      <a:endParaRPr lang="ro-RO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o-RO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  <a:endParaRPr lang="ro-RO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o-RO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2019</a:t>
                      </a:r>
                      <a:endParaRPr lang="ro-RO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9116">
                <a:tc>
                  <a:txBody>
                    <a:bodyPr/>
                    <a:lstStyle/>
                    <a:p>
                      <a:pPr algn="l" rtl="0" fontAlgn="b"/>
                      <a:r>
                        <a:rPr lang="ro-RO" sz="1300" u="none" strike="noStrike" dirty="0" smtClean="0">
                          <a:effectLst/>
                        </a:rPr>
                        <a:t>Venituri operationale (+)</a:t>
                      </a:r>
                      <a:endParaRPr lang="ro-RO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3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490.671.905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3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548.550.458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3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423.842.449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3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461.694.189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9116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300" u="none" strike="noStrike" smtClean="0">
                          <a:effectLst/>
                        </a:rPr>
                        <a:t>a)      Veniturile curente (fiscale si nefiscale)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3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139.498.884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3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150.118.161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3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180.259.352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3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193.286.338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9116">
                <a:tc>
                  <a:txBody>
                    <a:bodyPr/>
                    <a:lstStyle/>
                    <a:p>
                      <a:pPr algn="l" rtl="0" fontAlgn="b"/>
                      <a:r>
                        <a:rPr lang="ro-RO" sz="1300" u="none" strike="noStrike" smtClean="0">
                          <a:effectLst/>
                        </a:rPr>
                        <a:t>b)      Cota defalcata din IVG</a:t>
                      </a:r>
                      <a:endParaRPr lang="ro-RO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3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154.046.945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3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182.464.651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3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144.840.158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3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196.770.106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8042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300" u="none" strike="noStrike" dirty="0" smtClean="0">
                          <a:effectLst/>
                        </a:rPr>
                        <a:t>c)      Alte transferuri operationale cu destinatie   speciala din bugetele centrale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3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162.013.477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3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197.536.479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3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50.286.939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3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29.058.745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9116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300" u="none" strike="noStrike" smtClean="0">
                          <a:effectLst/>
                        </a:rPr>
                        <a:t>c)      Alte transferuri  din bug de stat</a:t>
                      </a:r>
                      <a:endParaRPr lang="de-DE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3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35.112.599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3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18.431.167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3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48.456.000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3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42.579.000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9116">
                <a:tc>
                  <a:txBody>
                    <a:bodyPr/>
                    <a:lstStyle/>
                    <a:p>
                      <a:pPr algn="l" rtl="0" fontAlgn="b"/>
                      <a:r>
                        <a:rPr lang="ro-RO" sz="1300" u="none" strike="noStrike" dirty="0" smtClean="0">
                          <a:effectLst/>
                        </a:rPr>
                        <a:t>Cheltuieli operationale (-)</a:t>
                      </a:r>
                      <a:endParaRPr lang="ro-RO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3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487.203.180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3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488.687.981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3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267.575.989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3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348.990.655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4940">
                <a:tc>
                  <a:txBody>
                    <a:bodyPr/>
                    <a:lstStyle/>
                    <a:p>
                      <a:pPr algn="l" rtl="0" fontAlgn="b"/>
                      <a:r>
                        <a:rPr lang="ro-RO" sz="1300" b="1" u="none" strike="noStrike" smtClean="0">
                          <a:effectLst/>
                        </a:rPr>
                        <a:t>Rezultatul operational (excedent/deficit)</a:t>
                      </a:r>
                      <a:endParaRPr lang="ro-RO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3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3.468.725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3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59.862.477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3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156.266.459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3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112.703.534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9116">
                <a:tc>
                  <a:txBody>
                    <a:bodyPr/>
                    <a:lstStyle/>
                    <a:p>
                      <a:pPr algn="l" fontAlgn="b"/>
                      <a:r>
                        <a:rPr lang="ro-RO" sz="1300" u="none" strike="noStrike" smtClean="0">
                          <a:effectLst/>
                        </a:rPr>
                        <a:t> </a:t>
                      </a:r>
                      <a:endParaRPr lang="ro-RO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300" u="none" strike="noStrike" dirty="0" smtClean="0">
                          <a:effectLst/>
                        </a:rPr>
                        <a:t> </a:t>
                      </a:r>
                      <a:endParaRPr lang="ro-RO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300" u="none" strike="noStrike" dirty="0" smtClean="0">
                          <a:effectLst/>
                        </a:rPr>
                        <a:t> </a:t>
                      </a:r>
                      <a:endParaRPr lang="ro-RO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1" hangingPunct="1"/>
                      <a:endParaRPr lang="ro-RO" sz="13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1" hangingPunct="1"/>
                      <a:endParaRPr lang="ro-RO" sz="13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9116">
                <a:tc>
                  <a:txBody>
                    <a:bodyPr/>
                    <a:lstStyle/>
                    <a:p>
                      <a:pPr algn="l" rtl="0" fontAlgn="b"/>
                      <a:r>
                        <a:rPr lang="ro-RO" sz="1300" u="none" strike="noStrike" smtClean="0">
                          <a:effectLst/>
                        </a:rPr>
                        <a:t>Venituri pentru investitii (+)</a:t>
                      </a:r>
                      <a:endParaRPr lang="ro-RO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3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140.477.376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3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155.284.631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3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133.908.189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3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146.627.730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9116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300" u="none" strike="noStrike" smtClean="0">
                          <a:effectLst/>
                        </a:rPr>
                        <a:t>a)      venituri proprii pentru investitii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3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5.980.597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3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5.009.766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3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7.820.483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3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14.761.444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9116">
                <a:tc>
                  <a:txBody>
                    <a:bodyPr/>
                    <a:lstStyle/>
                    <a:p>
                      <a:pPr algn="l" rtl="0" fontAlgn="b"/>
                      <a:r>
                        <a:rPr lang="ro-RO" sz="1300" u="none" strike="noStrike" smtClean="0">
                          <a:effectLst/>
                        </a:rPr>
                        <a:t>b)      transferuri din bugetele centrale/fd UE</a:t>
                      </a:r>
                      <a:endParaRPr lang="ro-RO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3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110.006.203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3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97.892.690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3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124.240.746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3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54.994.096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74940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300" u="none" strike="noStrike" smtClean="0">
                          <a:effectLst/>
                        </a:rPr>
                        <a:t>c)   sold fond de rulment la inceputul anului</a:t>
                      </a:r>
                      <a:endParaRPr lang="fr-FR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3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13.020.820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3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48.384.375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3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1.846.960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3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76.872.190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17661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300" u="none" strike="noStrike" dirty="0" smtClean="0">
                          <a:effectLst/>
                        </a:rPr>
                        <a:t>d) venituri proprii institutii publice (spitale, scoli)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3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3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3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3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29116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e) venituri din fd externe nerambursabile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3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11.469.756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3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3.997.800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3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3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/>
                </a:tc>
              </a:tr>
              <a:tr h="229116">
                <a:tc>
                  <a:txBody>
                    <a:bodyPr/>
                    <a:lstStyle/>
                    <a:p>
                      <a:pPr algn="l" rtl="0" fontAlgn="b"/>
                      <a:r>
                        <a:rPr lang="ro-RO" sz="1300" u="none" strike="noStrike" dirty="0" smtClean="0">
                          <a:effectLst/>
                        </a:rPr>
                        <a:t>Cheltuieli pentru investitii (-)</a:t>
                      </a:r>
                      <a:endParaRPr lang="ro-RO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3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115.882.342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3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214.697.351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3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216.481.151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3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216.587.226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29116">
                <a:tc>
                  <a:txBody>
                    <a:bodyPr/>
                    <a:lstStyle/>
                    <a:p>
                      <a:pPr algn="l" rtl="0" fontAlgn="b"/>
                      <a:r>
                        <a:rPr lang="ro-RO" sz="1300" b="1" u="none" strike="noStrike" dirty="0" smtClean="0">
                          <a:effectLst/>
                        </a:rPr>
                        <a:t>Rezultatul dezvoltare (excedent/deficit)</a:t>
                      </a:r>
                      <a:endParaRPr lang="ro-RO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3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24.595.034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3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-59.412.720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3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-82.572.962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3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-69.959.496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29116">
                <a:tc>
                  <a:txBody>
                    <a:bodyPr/>
                    <a:lstStyle/>
                    <a:p>
                      <a:pPr algn="l" fontAlgn="b"/>
                      <a:r>
                        <a:rPr lang="ro-RO" sz="1300" u="none" strike="noStrike" smtClean="0">
                          <a:effectLst/>
                        </a:rPr>
                        <a:t> </a:t>
                      </a:r>
                      <a:endParaRPr lang="ro-RO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300" u="none" strike="noStrike" smtClean="0">
                          <a:effectLst/>
                        </a:rPr>
                        <a:t> </a:t>
                      </a:r>
                      <a:endParaRPr lang="ro-RO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1300" u="none" strike="noStrike" smtClean="0">
                          <a:effectLst/>
                        </a:rPr>
                        <a:t> </a:t>
                      </a:r>
                      <a:endParaRPr lang="ro-RO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1" hangingPunct="1"/>
                      <a:endParaRPr lang="ro-RO" sz="13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1" hangingPunct="1"/>
                      <a:endParaRPr lang="ro-RO" sz="13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29116">
                <a:tc>
                  <a:txBody>
                    <a:bodyPr/>
                    <a:lstStyle/>
                    <a:p>
                      <a:pPr algn="l" rtl="0" fontAlgn="b"/>
                      <a:r>
                        <a:rPr lang="ro-RO" sz="1300" u="none" strike="noStrike" smtClean="0">
                          <a:effectLst/>
                        </a:rPr>
                        <a:t>Rezultatul bugetar primar (excedent/deficit)</a:t>
                      </a:r>
                      <a:endParaRPr lang="ro-RO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3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28.063.759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3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449.757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3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73.693.497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3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42.744.038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29116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300" u="none" strike="noStrike" smtClean="0">
                          <a:effectLst/>
                        </a:rPr>
                        <a:t>Imprumuturi accesate in anul curent (+)</a:t>
                      </a:r>
                      <a:endParaRPr lang="it-IT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3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20.320.616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3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1.397.192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3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3.178.693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3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39.825.767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29116">
                <a:tc>
                  <a:txBody>
                    <a:bodyPr/>
                    <a:lstStyle/>
                    <a:p>
                      <a:pPr algn="l" rtl="0" fontAlgn="b"/>
                      <a:r>
                        <a:rPr lang="ro-RO" sz="1300" b="1" u="none" strike="noStrike" dirty="0" smtClean="0">
                          <a:effectLst/>
                        </a:rPr>
                        <a:t>Rezultatul bugetar final (&gt;=0)</a:t>
                      </a:r>
                      <a:endParaRPr lang="ro-RO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3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48.384.375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1.846.949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76.872.190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o-RO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82.569.805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4911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6778"/>
            <a:ext cx="5652120" cy="1069514"/>
          </a:xfrm>
          <a:solidFill>
            <a:srgbClr val="002060"/>
          </a:solidFill>
        </p:spPr>
        <p:txBody>
          <a:bodyPr/>
          <a:lstStyle/>
          <a:p>
            <a:r>
              <a:rPr lang="ro-RO" altLang="ro-RO" sz="3600" dirty="0" smtClean="0">
                <a:solidFill>
                  <a:schemeClr val="bg1"/>
                </a:solidFill>
              </a:rPr>
              <a:t>Veniturile </a:t>
            </a:r>
            <a:r>
              <a:rPr lang="ro-RO" altLang="ro-RO" sz="3600" dirty="0">
                <a:solidFill>
                  <a:schemeClr val="bg1"/>
                </a:solidFill>
              </a:rPr>
              <a:t>bugetului </a:t>
            </a:r>
            <a:r>
              <a:rPr lang="ro-RO" altLang="ro-RO" sz="3600" dirty="0" smtClean="0">
                <a:solidFill>
                  <a:schemeClr val="bg1"/>
                </a:solidFill>
              </a:rPr>
              <a:t>local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512" y="3610759"/>
            <a:ext cx="885698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o-RO" altLang="ro-R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Nu </a:t>
            </a:r>
            <a:r>
              <a:rPr lang="ro-RO" altLang="ro-RO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sunt incluse veniturile proprii ale institutiilor </a:t>
            </a:r>
            <a:r>
              <a:rPr lang="ro-RO" altLang="ro-R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subordonate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altLang="ro-RO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Veniturile prevăzute în bugetul iniţial: 886.603.100 lei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o-RO" altLang="ro-R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Scaderea </a:t>
            </a:r>
            <a:r>
              <a:rPr lang="ro-RO" altLang="ro-RO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veniturilor totale </a:t>
            </a:r>
            <a:r>
              <a:rPr lang="ro-RO" altLang="ro-R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față de 2017 pe </a:t>
            </a:r>
            <a:r>
              <a:rPr lang="ro-RO" altLang="ro-RO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fondul </a:t>
            </a:r>
            <a:r>
              <a:rPr lang="ro-R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transferului </a:t>
            </a:r>
            <a:r>
              <a:rPr lang="ro-RO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finantării </a:t>
            </a:r>
            <a:r>
              <a:rPr lang="ro-R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   cheltuielilor </a:t>
            </a:r>
            <a:r>
              <a:rPr lang="ro-RO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de personal </a:t>
            </a:r>
            <a:r>
              <a:rPr lang="ro-R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ale </a:t>
            </a:r>
            <a:r>
              <a:rPr lang="ro-RO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unităților de învățământ </a:t>
            </a:r>
            <a:r>
              <a:rPr lang="ro-R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prin ISJ</a:t>
            </a:r>
            <a:r>
              <a:rPr lang="ro-RO" dirty="0" smtClean="0"/>
              <a:t> </a:t>
            </a:r>
            <a:endParaRPr lang="ro-RO" dirty="0"/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o-RO" altLang="ro-R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Modificări în cursul anului:</a:t>
            </a:r>
          </a:p>
          <a:p>
            <a:pPr>
              <a:spcBef>
                <a:spcPct val="0"/>
              </a:spcBef>
            </a:pPr>
            <a:r>
              <a:rPr lang="ro-RO" altLang="ro-R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   - venituri suplimentare din IV si cotele de echilibrare</a:t>
            </a:r>
          </a:p>
          <a:p>
            <a:pPr>
              <a:spcBef>
                <a:spcPct val="0"/>
              </a:spcBef>
            </a:pPr>
            <a:r>
              <a:rPr lang="ro-RO" altLang="ro-R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   - diminuare sumele aferente fondurilor UE urmare a amânării semnării     contractelor de finanțare sau de execuție a lucrărilor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o-RO" altLang="ro-R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Gradul </a:t>
            </a:r>
            <a:r>
              <a:rPr lang="ro-RO" altLang="ro-RO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de realizare </a:t>
            </a:r>
            <a:r>
              <a:rPr lang="ro-RO" altLang="ro-R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fată de prevederile </a:t>
            </a:r>
            <a:r>
              <a:rPr lang="ro-RO" altLang="ro-RO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bugetare privind </a:t>
            </a:r>
            <a:r>
              <a:rPr lang="ro-RO" altLang="ro-R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veniturile: 71%     (ven pr 103%, prelevări BS 71%, fonduri UE 31%, credite bancare 16%)</a:t>
            </a:r>
            <a:endParaRPr lang="ro-RO" altLang="ro-RO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8812723"/>
              </p:ext>
            </p:extLst>
          </p:nvPr>
        </p:nvGraphicFramePr>
        <p:xfrm>
          <a:off x="1187624" y="1196752"/>
          <a:ext cx="6912768" cy="2232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03096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6778"/>
            <a:ext cx="6516216" cy="1069514"/>
          </a:xfrm>
          <a:solidFill>
            <a:srgbClr val="002060"/>
          </a:solidFill>
        </p:spPr>
        <p:txBody>
          <a:bodyPr/>
          <a:lstStyle/>
          <a:p>
            <a:r>
              <a:rPr lang="ro-RO" altLang="ro-RO" sz="3600" dirty="0" smtClean="0">
                <a:solidFill>
                  <a:schemeClr val="bg1"/>
                </a:solidFill>
              </a:rPr>
              <a:t>Cotele din impozitul pe venit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008" y="4437112"/>
            <a:ext cx="90364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8" algn="just">
              <a:spcBef>
                <a:spcPct val="0"/>
              </a:spcBef>
            </a:pPr>
            <a:r>
              <a:rPr lang="ro-RO" altLang="ro-RO" sz="2000" dirty="0" smtClean="0">
                <a:latin typeface="Arial" pitchFamily="34" charset="0"/>
                <a:cs typeface="Arial" pitchFamily="34" charset="0"/>
              </a:rPr>
              <a:t>Venituri din I.V. 2019: 49% din veniturile proprii</a:t>
            </a:r>
          </a:p>
          <a:p>
            <a:pPr marL="0" lvl="8" algn="just">
              <a:spcBef>
                <a:spcPct val="0"/>
              </a:spcBef>
            </a:pPr>
            <a:endParaRPr lang="ro-RO" altLang="ro-RO" sz="20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8" algn="just">
              <a:spcBef>
                <a:spcPct val="0"/>
              </a:spcBef>
            </a:pPr>
            <a:r>
              <a:rPr lang="ro-RO" altLang="ro-R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Cota bugetului local din I.V.: T1 41,75%, iar T2-T4 60%</a:t>
            </a:r>
          </a:p>
          <a:p>
            <a:pPr marL="0" lvl="8" algn="just">
              <a:spcBef>
                <a:spcPct val="0"/>
              </a:spcBef>
            </a:pPr>
            <a:endParaRPr lang="ro-RO" altLang="ro-RO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8" algn="just">
              <a:spcBef>
                <a:spcPct val="0"/>
              </a:spcBef>
            </a:pPr>
            <a:r>
              <a:rPr lang="ro-RO" altLang="ro-R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Sume de echilibrare în compensarea pierderii bugetului local</a:t>
            </a:r>
          </a:p>
          <a:p>
            <a:pPr marL="0" lvl="8" algn="just">
              <a:spcBef>
                <a:spcPct val="0"/>
              </a:spcBef>
            </a:pPr>
            <a:endParaRPr lang="ro-RO" altLang="ro-RO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8" algn="just">
              <a:spcBef>
                <a:spcPct val="0"/>
              </a:spcBef>
            </a:pPr>
            <a:r>
              <a:rPr lang="ro-RO" altLang="ro-RO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Pierderea cumulată în cei 2 ani – aprox 4.800.000 euro (22,6 mil lei)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7477818"/>
              </p:ext>
            </p:extLst>
          </p:nvPr>
        </p:nvGraphicFramePr>
        <p:xfrm>
          <a:off x="107504" y="1124743"/>
          <a:ext cx="8928992" cy="3240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56580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6778"/>
            <a:ext cx="5724128" cy="1069514"/>
          </a:xfrm>
          <a:solidFill>
            <a:srgbClr val="002060"/>
          </a:solidFill>
        </p:spPr>
        <p:txBody>
          <a:bodyPr/>
          <a:lstStyle/>
          <a:p>
            <a:r>
              <a:rPr lang="ro-RO" altLang="ro-RO" sz="3600" dirty="0" smtClean="0">
                <a:solidFill>
                  <a:schemeClr val="bg1"/>
                </a:solidFill>
              </a:rPr>
              <a:t>Cheltuielile operaționale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02067" y="1263381"/>
            <a:ext cx="983008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1711507"/>
              </p:ext>
            </p:extLst>
          </p:nvPr>
        </p:nvGraphicFramePr>
        <p:xfrm>
          <a:off x="722864" y="980728"/>
          <a:ext cx="7416823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1599997"/>
              </p:ext>
            </p:extLst>
          </p:nvPr>
        </p:nvGraphicFramePr>
        <p:xfrm>
          <a:off x="611560" y="3140969"/>
          <a:ext cx="7704855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97789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37261</TotalTime>
  <Words>1717</Words>
  <Application>Microsoft Office PowerPoint</Application>
  <PresentationFormat>On-screen Show (4:3)</PresentationFormat>
  <Paragraphs>496</Paragraphs>
  <Slides>27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Custom Design</vt:lpstr>
      <vt:lpstr>PowerPoint Presentation</vt:lpstr>
      <vt:lpstr>Brief 2019</vt:lpstr>
      <vt:lpstr>Brief 2019</vt:lpstr>
      <vt:lpstr>Repere privind bugetul local</vt:lpstr>
      <vt:lpstr> Indicatori de performanță</vt:lpstr>
      <vt:lpstr> Sinteză execuție bugetară</vt:lpstr>
      <vt:lpstr>Veniturile bugetului local</vt:lpstr>
      <vt:lpstr>Cotele din impozitul pe venit</vt:lpstr>
      <vt:lpstr>Cheltuielile operaționale</vt:lpstr>
      <vt:lpstr>Cheltuielile cu investițiile</vt:lpstr>
      <vt:lpstr>Datoria publică</vt:lpstr>
      <vt:lpstr>Gradul de îndatorare</vt:lpstr>
      <vt:lpstr>Oradea prin ”ochii” Fitch Ratings</vt:lpstr>
      <vt:lpstr>Administrarea creanțelor fiscale</vt:lpstr>
      <vt:lpstr>Încasările din creanţe fiscale</vt:lpstr>
      <vt:lpstr>Masa impozabilă</vt:lpstr>
      <vt:lpstr>Volum tranzacții</vt:lpstr>
      <vt:lpstr>SUPRAIMPOZITĂRI</vt:lpstr>
      <vt:lpstr>Inspecția fiscală</vt:lpstr>
      <vt:lpstr>Executarea silită</vt:lpstr>
      <vt:lpstr>Restanțe și restanțieri </vt:lpstr>
      <vt:lpstr>Instrumente de plată</vt:lpstr>
      <vt:lpstr>Bonificații fiscale</vt:lpstr>
      <vt:lpstr>Facilităţi fiscale pentru investitori</vt:lpstr>
      <vt:lpstr>Provocări 2020</vt:lpstr>
      <vt:lpstr>O alt mod de a comunica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Mirela Macra</cp:lastModifiedBy>
  <cp:revision>371</cp:revision>
  <cp:lastPrinted>2020-01-16T10:26:19Z</cp:lastPrinted>
  <dcterms:created xsi:type="dcterms:W3CDTF">2014-04-01T16:35:38Z</dcterms:created>
  <dcterms:modified xsi:type="dcterms:W3CDTF">2020-01-20T08:08:51Z</dcterms:modified>
</cp:coreProperties>
</file>