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napToGrid="0">
      <p:cViewPr>
        <p:scale>
          <a:sx n="60" d="100"/>
          <a:sy n="60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88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8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2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41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4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7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4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1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2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6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8CC45-0AC2-4FA3-88BC-FC37B026E1B8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653B9-4BDD-4045-9974-7B134728E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oparl.europa.eu/RegData/etudes/BRIE/2016/573899/EPRS_BRI(2016)573899_E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err="1" smtClean="0">
                <a:solidFill>
                  <a:schemeClr val="accent6"/>
                </a:solidFill>
              </a:rPr>
              <a:t>Salubritate</a:t>
            </a:r>
            <a:r>
              <a:rPr lang="en-US" sz="8000" b="1" dirty="0" smtClean="0">
                <a:solidFill>
                  <a:schemeClr val="accent6"/>
                </a:solidFill>
              </a:rPr>
              <a:t> ORADEA</a:t>
            </a:r>
            <a:endParaRPr lang="en-US" sz="8000" b="1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307" y="8365424"/>
            <a:ext cx="9144000" cy="165576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146" name="Picture 2" descr="https://oradea.tiff.ro/sites/oradea/files/2019-09/sigle318x210-primar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882" y="3802948"/>
            <a:ext cx="302895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970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Varianta</a:t>
            </a:r>
            <a:r>
              <a:rPr lang="en-US" b="1" dirty="0" smtClean="0"/>
              <a:t> a </a:t>
            </a:r>
            <a:r>
              <a:rPr lang="en-US" b="1" dirty="0" err="1" smtClean="0"/>
              <a:t>doua</a:t>
            </a:r>
            <a:r>
              <a:rPr lang="en-US" b="1" dirty="0" smtClean="0"/>
              <a:t> </a:t>
            </a:r>
            <a:r>
              <a:rPr lang="en-US" b="1" dirty="0" err="1" smtClean="0"/>
              <a:t>blocuri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903198"/>
              </p:ext>
            </p:extLst>
          </p:nvPr>
        </p:nvGraphicFramePr>
        <p:xfrm>
          <a:off x="1605515" y="2275368"/>
          <a:ext cx="8856921" cy="3655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0873"/>
                <a:gridCol w="1222151"/>
                <a:gridCol w="841670"/>
                <a:gridCol w="1188609"/>
                <a:gridCol w="1337447"/>
                <a:gridCol w="962207"/>
                <a:gridCol w="1043964"/>
              </a:tblGrid>
              <a:tr h="429472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Varianta</a:t>
                      </a:r>
                      <a:r>
                        <a:rPr lang="en-US" sz="1800" b="1" dirty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tarc</a:t>
                      </a:r>
                      <a:r>
                        <a:rPr lang="en-US" sz="1800" b="1" dirty="0">
                          <a:effectLst/>
                        </a:rPr>
                        <a:t> cu: 2 </a:t>
                      </a:r>
                      <a:r>
                        <a:rPr lang="en-US" sz="1800" b="1" dirty="0" err="1">
                          <a:effectLst/>
                        </a:rPr>
                        <a:t>cont</a:t>
                      </a:r>
                      <a:r>
                        <a:rPr lang="en-US" sz="1800" b="1" dirty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rez</a:t>
                      </a:r>
                      <a:r>
                        <a:rPr lang="en-US" sz="1800" b="1" dirty="0">
                          <a:effectLst/>
                        </a:rPr>
                        <a:t>, 2 pub. Bio, 2 cont. </a:t>
                      </a:r>
                      <a:r>
                        <a:rPr lang="en-US" sz="1800" b="1" dirty="0" err="1">
                          <a:effectLst/>
                        </a:rPr>
                        <a:t>reciclabil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8322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Capacitate (mc)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Nr</a:t>
                      </a:r>
                      <a:r>
                        <a:rPr lang="en-US" sz="1600" b="1" dirty="0">
                          <a:effectLst/>
                        </a:rPr>
                        <a:t>. </a:t>
                      </a:r>
                      <a:r>
                        <a:rPr lang="en-US" sz="1600" b="1" dirty="0" err="1">
                          <a:effectLst/>
                        </a:rPr>
                        <a:t>recipienti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Nr</a:t>
                      </a:r>
                      <a:r>
                        <a:rPr lang="en-US" sz="1600" b="1" dirty="0">
                          <a:effectLst/>
                        </a:rPr>
                        <a:t>. </a:t>
                      </a:r>
                      <a:r>
                        <a:rPr lang="en-US" sz="1600" b="1" dirty="0" err="1">
                          <a:effectLst/>
                        </a:rPr>
                        <a:t>medii</a:t>
                      </a:r>
                      <a:r>
                        <a:rPr lang="en-US" sz="1600" b="1" dirty="0">
                          <a:effectLst/>
                        </a:rPr>
                        <a:t> de </a:t>
                      </a:r>
                      <a:r>
                        <a:rPr lang="en-US" sz="1600" b="1" dirty="0" err="1">
                          <a:effectLst/>
                        </a:rPr>
                        <a:t>colectari</a:t>
                      </a:r>
                      <a:r>
                        <a:rPr lang="en-US" sz="1600" b="1" dirty="0">
                          <a:effectLst/>
                        </a:rPr>
                        <a:t>/ </a:t>
                      </a:r>
                      <a:r>
                        <a:rPr lang="en-US" sz="1600" b="1" dirty="0" err="1">
                          <a:effectLst/>
                        </a:rPr>
                        <a:t>luna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Volum</a:t>
                      </a:r>
                      <a:r>
                        <a:rPr lang="en-US" sz="1600" b="1" dirty="0">
                          <a:effectLst/>
                        </a:rPr>
                        <a:t> total /</a:t>
                      </a:r>
                      <a:r>
                        <a:rPr lang="en-US" sz="1600" b="1" dirty="0" err="1">
                          <a:effectLst/>
                        </a:rPr>
                        <a:t>luna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Tarif</a:t>
                      </a:r>
                      <a:r>
                        <a:rPr lang="en-US" sz="1600" b="1" dirty="0">
                          <a:effectLst/>
                        </a:rPr>
                        <a:t> lei cu TVA/mc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Valoare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lunara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9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Container </a:t>
                      </a:r>
                      <a:r>
                        <a:rPr lang="en-US" sz="1600" b="1" dirty="0" err="1">
                          <a:effectLst/>
                        </a:rPr>
                        <a:t>reziduale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1,1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17,33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38,126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105,81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4.034,30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098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Pubela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Biodegradabil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0,24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17,33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8,3184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61,21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509,20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29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Container reciclabil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1,1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17,33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38,126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48,05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1.832,04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29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Total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6.375,53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21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21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350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pers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=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18,22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lei/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pers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21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0000"/>
                          </a:solidFill>
                          <a:effectLst/>
                        </a:rPr>
                        <a:t>450 pers =</a:t>
                      </a: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0000"/>
                          </a:solidFill>
                          <a:effectLst/>
                        </a:rPr>
                        <a:t>14,17</a:t>
                      </a: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lei/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pers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752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dirty="0" err="1" smtClean="0"/>
              <a:t>multumim</a:t>
            </a:r>
            <a:r>
              <a:rPr lang="en-US" b="1" dirty="0" smtClean="0"/>
              <a:t> !</a:t>
            </a:r>
            <a:endParaRPr lang="en-US" b="1" dirty="0"/>
          </a:p>
        </p:txBody>
      </p:sp>
      <p:pic>
        <p:nvPicPr>
          <p:cNvPr id="5122" name="Picture 2" descr="https://oradea.tiff.ro/sites/oradea/files/2019-09/sigle318x210-primari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479" y="2009553"/>
            <a:ext cx="5026162" cy="3335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5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err="1" smtClean="0"/>
              <a:t>Contributie</a:t>
            </a:r>
            <a:r>
              <a:rPr lang="en-US" sz="4000" b="1" dirty="0" smtClean="0"/>
              <a:t> AFM in </a:t>
            </a:r>
            <a:r>
              <a:rPr lang="en-US" sz="4000" b="1" dirty="0" err="1" smtClean="0"/>
              <a:t>cazul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neindeplinirii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obiectivului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anual</a:t>
            </a:r>
            <a:r>
              <a:rPr lang="en-US" sz="4000" b="1" dirty="0" smtClean="0"/>
              <a:t> de </a:t>
            </a:r>
            <a:r>
              <a:rPr lang="en-US" sz="4000" b="1" dirty="0" err="1" smtClean="0"/>
              <a:t>reducere</a:t>
            </a:r>
            <a:r>
              <a:rPr lang="en-US" sz="4000" b="1" dirty="0" smtClean="0"/>
              <a:t> a </a:t>
            </a:r>
            <a:r>
              <a:rPr lang="en-US" sz="4000" b="1" dirty="0" err="1" smtClean="0"/>
              <a:t>cantitatilor</a:t>
            </a:r>
            <a:r>
              <a:rPr lang="en-US" sz="4000" b="1" dirty="0" smtClean="0"/>
              <a:t> de </a:t>
            </a:r>
            <a:r>
              <a:rPr lang="en-US" sz="4000" b="1" dirty="0" err="1" smtClean="0"/>
              <a:t>deseuri</a:t>
            </a:r>
            <a:r>
              <a:rPr lang="en-US" sz="4000" b="1" dirty="0"/>
              <a:t>.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276372"/>
              </p:ext>
            </p:extLst>
          </p:nvPr>
        </p:nvGraphicFramePr>
        <p:xfrm>
          <a:off x="1233377" y="2137145"/>
          <a:ext cx="9696893" cy="4072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0357"/>
                <a:gridCol w="3851249"/>
                <a:gridCol w="4745287"/>
              </a:tblGrid>
              <a:tr h="18190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AN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Procent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cf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Anexa</a:t>
                      </a:r>
                      <a:r>
                        <a:rPr lang="en-US" sz="2000" dirty="0">
                          <a:effectLst/>
                        </a:rPr>
                        <a:t> 6 din OUG 196/2005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Contributia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platita</a:t>
                      </a:r>
                      <a:r>
                        <a:rPr lang="en-US" sz="2000" dirty="0">
                          <a:effectLst/>
                        </a:rPr>
                        <a:t> de UAT Oradea- lei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3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2020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60%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1.835.578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63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42%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1.225.669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63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35%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667.575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633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25%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549.641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610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Ce </a:t>
            </a:r>
            <a:r>
              <a:rPr lang="en-US" sz="3600" b="1" dirty="0" err="1" smtClean="0"/>
              <a:t>inseamna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contributia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pentru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neindeplinirea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obiectivului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anual</a:t>
            </a:r>
            <a:r>
              <a:rPr lang="en-US" sz="3600" b="1" dirty="0" smtClean="0"/>
              <a:t> de </a:t>
            </a:r>
            <a:r>
              <a:rPr lang="en-US" sz="3600" b="1" dirty="0" err="1" smtClean="0"/>
              <a:t>reducere</a:t>
            </a:r>
            <a:r>
              <a:rPr lang="en-US" sz="3600" b="1" dirty="0" smtClean="0"/>
              <a:t> a </a:t>
            </a:r>
            <a:r>
              <a:rPr lang="en-US" sz="3600" b="1" dirty="0" err="1" smtClean="0"/>
              <a:t>cantitatilor</a:t>
            </a:r>
            <a:r>
              <a:rPr lang="en-US" sz="3600" b="1" dirty="0" smtClean="0"/>
              <a:t> de </a:t>
            </a:r>
            <a:r>
              <a:rPr lang="en-US" sz="3600" b="1" dirty="0" err="1" smtClean="0"/>
              <a:t>deseuri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7374"/>
            <a:ext cx="10515600" cy="3278003"/>
          </a:xfrm>
        </p:spPr>
        <p:txBody>
          <a:bodyPr/>
          <a:lstStyle/>
          <a:p>
            <a:r>
              <a:rPr lang="en-US" dirty="0" smtClean="0"/>
              <a:t>O taxa </a:t>
            </a:r>
            <a:r>
              <a:rPr lang="en-US" dirty="0"/>
              <a:t>de 50 lei/ </a:t>
            </a:r>
            <a:r>
              <a:rPr lang="en-US" dirty="0" err="1"/>
              <a:t>tona</a:t>
            </a:r>
            <a:r>
              <a:rPr lang="en-US" dirty="0"/>
              <a:t> </a:t>
            </a:r>
            <a:r>
              <a:rPr lang="en-US" dirty="0" err="1"/>
              <a:t>datorata</a:t>
            </a:r>
            <a:r>
              <a:rPr lang="en-US" dirty="0"/>
              <a:t> de UAT  </a:t>
            </a:r>
            <a:r>
              <a:rPr lang="en-US" dirty="0" err="1"/>
              <a:t>Administratiei</a:t>
            </a:r>
            <a:r>
              <a:rPr lang="en-US" dirty="0"/>
              <a:t> </a:t>
            </a:r>
            <a:r>
              <a:rPr lang="en-US" dirty="0" err="1"/>
              <a:t>Fondului</a:t>
            </a:r>
            <a:r>
              <a:rPr lang="en-US" dirty="0"/>
              <a:t> </a:t>
            </a:r>
            <a:r>
              <a:rPr lang="en-US" dirty="0" err="1"/>
              <a:t>pt</a:t>
            </a:r>
            <a:r>
              <a:rPr lang="en-US" dirty="0"/>
              <a:t> </a:t>
            </a:r>
            <a:r>
              <a:rPr lang="en-US" dirty="0" err="1"/>
              <a:t>Mediu</a:t>
            </a:r>
            <a:r>
              <a:rPr lang="en-US" dirty="0"/>
              <a:t> in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neindeplinirii</a:t>
            </a:r>
            <a:r>
              <a:rPr lang="en-US" dirty="0"/>
              <a:t> </a:t>
            </a:r>
            <a:r>
              <a:rPr lang="en-US" dirty="0" err="1"/>
              <a:t>obiectivului</a:t>
            </a:r>
            <a:r>
              <a:rPr lang="en-US" dirty="0"/>
              <a:t> </a:t>
            </a:r>
            <a:r>
              <a:rPr lang="en-US" dirty="0" err="1"/>
              <a:t>anual</a:t>
            </a:r>
            <a:r>
              <a:rPr lang="en-US" dirty="0"/>
              <a:t> de </a:t>
            </a:r>
            <a:r>
              <a:rPr lang="en-US" dirty="0" err="1"/>
              <a:t>reducere</a:t>
            </a:r>
            <a:r>
              <a:rPr lang="en-US" dirty="0"/>
              <a:t> cu </a:t>
            </a:r>
            <a:r>
              <a:rPr lang="en-US" dirty="0" err="1"/>
              <a:t>procentul</a:t>
            </a:r>
            <a:r>
              <a:rPr lang="en-US" dirty="0"/>
              <a:t> </a:t>
            </a:r>
            <a:r>
              <a:rPr lang="en-US" dirty="0" err="1"/>
              <a:t>prevazut</a:t>
            </a:r>
            <a:r>
              <a:rPr lang="en-US" dirty="0"/>
              <a:t> in </a:t>
            </a:r>
            <a:r>
              <a:rPr lang="en-US" dirty="0" err="1"/>
              <a:t>Anexa</a:t>
            </a:r>
            <a:r>
              <a:rPr lang="en-US" dirty="0"/>
              <a:t> nr.6 din OUG </a:t>
            </a:r>
            <a:r>
              <a:rPr lang="en-US" dirty="0" err="1"/>
              <a:t>nr</a:t>
            </a:r>
            <a:r>
              <a:rPr lang="en-US" dirty="0"/>
              <a:t>. 196/2005  a </a:t>
            </a:r>
            <a:r>
              <a:rPr lang="en-US" dirty="0" err="1"/>
              <a:t>cantitatilor</a:t>
            </a:r>
            <a:r>
              <a:rPr lang="en-US" dirty="0"/>
              <a:t> de </a:t>
            </a:r>
            <a:r>
              <a:rPr lang="en-US" dirty="0" err="1"/>
              <a:t>deseuri</a:t>
            </a:r>
            <a:r>
              <a:rPr lang="en-US" dirty="0"/>
              <a:t> eliminate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depozitare</a:t>
            </a:r>
            <a:r>
              <a:rPr lang="en-US" dirty="0"/>
              <a:t> din </a:t>
            </a:r>
            <a:r>
              <a:rPr lang="en-US" dirty="0" err="1"/>
              <a:t>deseurile</a:t>
            </a:r>
            <a:r>
              <a:rPr lang="en-US" dirty="0"/>
              <a:t> </a:t>
            </a:r>
            <a:r>
              <a:rPr lang="en-US" dirty="0" err="1"/>
              <a:t>municipale</a:t>
            </a:r>
            <a:r>
              <a:rPr lang="en-US" dirty="0"/>
              <a:t> </a:t>
            </a:r>
            <a:r>
              <a:rPr lang="en-US" dirty="0" err="1"/>
              <a:t>colectate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operatorii</a:t>
            </a:r>
            <a:r>
              <a:rPr lang="en-US" dirty="0"/>
              <a:t> </a:t>
            </a:r>
            <a:r>
              <a:rPr lang="en-US" dirty="0" err="1" smtClean="0"/>
              <a:t>serviciului</a:t>
            </a:r>
            <a:r>
              <a:rPr lang="en-US" dirty="0" smtClean="0"/>
              <a:t> public </a:t>
            </a:r>
            <a:r>
              <a:rPr lang="en-US" dirty="0"/>
              <a:t>de </a:t>
            </a:r>
            <a:r>
              <a:rPr lang="en-US" dirty="0" err="1"/>
              <a:t>salubrizare</a:t>
            </a:r>
            <a:r>
              <a:rPr lang="en-US" dirty="0"/>
              <a:t>, </a:t>
            </a:r>
            <a:r>
              <a:rPr lang="en-US" dirty="0" err="1"/>
              <a:t>plata</a:t>
            </a:r>
            <a:r>
              <a:rPr lang="en-US" dirty="0"/>
              <a:t> </a:t>
            </a:r>
            <a:r>
              <a:rPr lang="en-US" dirty="0" err="1"/>
              <a:t>facandu</a:t>
            </a:r>
            <a:r>
              <a:rPr lang="en-US" dirty="0"/>
              <a:t>-se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diferenta</a:t>
            </a:r>
            <a:r>
              <a:rPr lang="en-US" dirty="0"/>
              <a:t> 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cantitatea</a:t>
            </a:r>
            <a:r>
              <a:rPr lang="en-US" dirty="0"/>
              <a:t> </a:t>
            </a:r>
            <a:r>
              <a:rPr lang="en-US" dirty="0" err="1"/>
              <a:t>corespunzatoare</a:t>
            </a:r>
            <a:r>
              <a:rPr lang="en-US" dirty="0"/>
              <a:t> </a:t>
            </a:r>
            <a:r>
              <a:rPr lang="en-US" dirty="0" err="1"/>
              <a:t>obiectivului</a:t>
            </a:r>
            <a:r>
              <a:rPr lang="en-US" dirty="0"/>
              <a:t> </a:t>
            </a:r>
            <a:r>
              <a:rPr lang="en-US" dirty="0" err="1"/>
              <a:t>anual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cantitatea</a:t>
            </a:r>
            <a:r>
              <a:rPr lang="en-US" dirty="0"/>
              <a:t> </a:t>
            </a:r>
            <a:r>
              <a:rPr lang="en-US" dirty="0" err="1"/>
              <a:t>efectiva</a:t>
            </a:r>
            <a:r>
              <a:rPr lang="en-US" dirty="0"/>
              <a:t> </a:t>
            </a:r>
            <a:r>
              <a:rPr lang="en-US" dirty="0" err="1"/>
              <a:t>incredintata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reciclare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 de </a:t>
            </a:r>
            <a:r>
              <a:rPr lang="en-US" dirty="0" err="1"/>
              <a:t>valorificare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928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Contributia</a:t>
            </a:r>
            <a:r>
              <a:rPr lang="en-US" b="1" dirty="0"/>
              <a:t> </a:t>
            </a:r>
            <a:r>
              <a:rPr lang="en-US" b="1" dirty="0" err="1"/>
              <a:t>pentru</a:t>
            </a:r>
            <a:r>
              <a:rPr lang="en-US" b="1" dirty="0"/>
              <a:t> </a:t>
            </a:r>
            <a:r>
              <a:rPr lang="en-US" b="1" dirty="0" err="1"/>
              <a:t>economia</a:t>
            </a:r>
            <a:r>
              <a:rPr lang="en-US" b="1" dirty="0"/>
              <a:t> </a:t>
            </a:r>
            <a:r>
              <a:rPr lang="en-US" b="1" dirty="0" err="1"/>
              <a:t>circulara</a:t>
            </a:r>
            <a:r>
              <a:rPr lang="en-US" b="1" dirty="0"/>
              <a:t> - </a:t>
            </a:r>
            <a:r>
              <a:rPr lang="en-US" b="1" dirty="0" err="1"/>
              <a:t>platita</a:t>
            </a:r>
            <a:r>
              <a:rPr lang="en-US" b="1" dirty="0"/>
              <a:t> de Eco Bihor- </a:t>
            </a:r>
            <a:r>
              <a:rPr lang="en-US" b="1" dirty="0" err="1"/>
              <a:t>cf</a:t>
            </a:r>
            <a:r>
              <a:rPr lang="en-US" b="1" dirty="0"/>
              <a:t> OUG 196/2005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053288"/>
              </p:ext>
            </p:extLst>
          </p:nvPr>
        </p:nvGraphicFramePr>
        <p:xfrm>
          <a:off x="1892594" y="2542165"/>
          <a:ext cx="8229600" cy="2960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8800"/>
                <a:gridCol w="6400800"/>
              </a:tblGrid>
              <a:tr h="15581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Contributia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pentru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economia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circulara</a:t>
                      </a:r>
                      <a:r>
                        <a:rPr lang="en-US" sz="2000" dirty="0">
                          <a:effectLst/>
                        </a:rPr>
                        <a:t> - </a:t>
                      </a:r>
                      <a:r>
                        <a:rPr lang="en-US" sz="2000" dirty="0" err="1">
                          <a:effectLst/>
                        </a:rPr>
                        <a:t>platita</a:t>
                      </a:r>
                      <a:r>
                        <a:rPr lang="en-US" sz="2000" dirty="0">
                          <a:effectLst/>
                        </a:rPr>
                        <a:t> de Eco Bihor- </a:t>
                      </a:r>
                      <a:r>
                        <a:rPr lang="en-US" sz="2000" dirty="0" err="1">
                          <a:effectLst/>
                        </a:rPr>
                        <a:t>cf</a:t>
                      </a:r>
                      <a:r>
                        <a:rPr lang="en-US" sz="2000" dirty="0">
                          <a:effectLst/>
                        </a:rPr>
                        <a:t> OUG 196/2005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4386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2020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13.796.783,12 – 80 lei/</a:t>
                      </a:r>
                      <a:r>
                        <a:rPr lang="en-US" sz="2000" dirty="0" err="1" smtClean="0">
                          <a:effectLst/>
                        </a:rPr>
                        <a:t>tona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386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4.458.337,69 – 30 lei/</a:t>
                      </a:r>
                      <a:r>
                        <a:rPr lang="en-US" sz="2000" dirty="0" err="1" smtClean="0">
                          <a:effectLst/>
                        </a:rPr>
                        <a:t>tona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386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suspendata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386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6.337.227,00</a:t>
                      </a:r>
                      <a:r>
                        <a:rPr lang="en-US" sz="2000" baseline="0" dirty="0" smtClean="0">
                          <a:effectLst/>
                        </a:rPr>
                        <a:t> – 80 lei/</a:t>
                      </a:r>
                      <a:r>
                        <a:rPr lang="en-US" sz="2000" baseline="0" dirty="0" err="1" smtClean="0">
                          <a:effectLst/>
                        </a:rPr>
                        <a:t>tona</a:t>
                      </a:r>
                      <a:r>
                        <a:rPr lang="en-US" sz="2000" baseline="0" dirty="0" smtClean="0">
                          <a:effectLst/>
                        </a:rPr>
                        <a:t>/6 </a:t>
                      </a:r>
                      <a:r>
                        <a:rPr lang="en-US" sz="2000" baseline="0" dirty="0" err="1" smtClean="0">
                          <a:effectLst/>
                        </a:rPr>
                        <a:t>luni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63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Ce </a:t>
            </a:r>
            <a:r>
              <a:rPr lang="en-US" b="1" dirty="0" err="1" smtClean="0"/>
              <a:t>inseamna</a:t>
            </a:r>
            <a:r>
              <a:rPr lang="en-US" b="1" dirty="0" smtClean="0"/>
              <a:t> </a:t>
            </a:r>
            <a:r>
              <a:rPr lang="en-US" b="1" dirty="0" err="1" smtClean="0"/>
              <a:t>economia</a:t>
            </a:r>
            <a:r>
              <a:rPr lang="en-US" b="1" dirty="0" smtClean="0"/>
              <a:t> </a:t>
            </a:r>
            <a:r>
              <a:rPr lang="en-US" b="1" dirty="0" err="1" smtClean="0"/>
              <a:t>circulara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ctr"/>
            <a:r>
              <a:rPr lang="en-US" dirty="0" err="1"/>
              <a:t>Economia</a:t>
            </a:r>
            <a:r>
              <a:rPr lang="en-US" dirty="0"/>
              <a:t> </a:t>
            </a:r>
            <a:r>
              <a:rPr lang="en-US" dirty="0" err="1"/>
              <a:t>circulară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 </a:t>
            </a:r>
            <a:r>
              <a:rPr lang="en-US" dirty="0">
                <a:hlinkClick r:id="rId2"/>
              </a:rPr>
              <a:t>model de </a:t>
            </a:r>
            <a:r>
              <a:rPr lang="en-US" dirty="0" err="1">
                <a:hlinkClick r:id="rId2"/>
              </a:rPr>
              <a:t>producție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și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consum</a:t>
            </a:r>
            <a:r>
              <a:rPr lang="en-US" dirty="0"/>
              <a:t> care </a:t>
            </a:r>
            <a:r>
              <a:rPr lang="en-US" dirty="0" err="1"/>
              <a:t>implică</a:t>
            </a:r>
            <a:r>
              <a:rPr lang="en-US" dirty="0"/>
              <a:t> </a:t>
            </a:r>
            <a:r>
              <a:rPr lang="en-US" dirty="0" err="1"/>
              <a:t>partajarea</a:t>
            </a:r>
            <a:r>
              <a:rPr lang="en-US" dirty="0"/>
              <a:t>, </a:t>
            </a:r>
            <a:r>
              <a:rPr lang="en-US" dirty="0" err="1"/>
              <a:t>reutilizarea</a:t>
            </a:r>
            <a:r>
              <a:rPr lang="en-US" dirty="0"/>
              <a:t>, </a:t>
            </a:r>
            <a:r>
              <a:rPr lang="en-US" dirty="0" err="1"/>
              <a:t>repararea</a:t>
            </a:r>
            <a:r>
              <a:rPr lang="en-US" dirty="0"/>
              <a:t>, </a:t>
            </a:r>
            <a:r>
              <a:rPr lang="en-US" dirty="0" err="1"/>
              <a:t>renovarea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reciclarea</a:t>
            </a:r>
            <a:r>
              <a:rPr lang="en-US" dirty="0"/>
              <a:t> </a:t>
            </a:r>
            <a:r>
              <a:rPr lang="en-US" dirty="0" err="1"/>
              <a:t>materialelor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produselor</a:t>
            </a:r>
            <a:r>
              <a:rPr lang="en-US" dirty="0"/>
              <a:t> </a:t>
            </a:r>
            <a:r>
              <a:rPr lang="en-US" dirty="0" err="1"/>
              <a:t>existente</a:t>
            </a:r>
            <a:r>
              <a:rPr lang="en-US" dirty="0"/>
              <a:t>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, </a:t>
            </a:r>
            <a:r>
              <a:rPr lang="en-US" dirty="0" err="1"/>
              <a:t>ciclul</a:t>
            </a:r>
            <a:r>
              <a:rPr lang="en-US" dirty="0"/>
              <a:t> de </a:t>
            </a:r>
            <a:r>
              <a:rPr lang="en-US" dirty="0" err="1"/>
              <a:t>viață</a:t>
            </a:r>
            <a:r>
              <a:rPr lang="en-US" dirty="0"/>
              <a:t> al </a:t>
            </a:r>
            <a:r>
              <a:rPr lang="en-US" dirty="0" err="1"/>
              <a:t>produselor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 smtClean="0"/>
              <a:t>extins</a:t>
            </a:r>
            <a:r>
              <a:rPr lang="en-US" dirty="0" smtClean="0"/>
              <a:t>.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/>
              <a:t>practică</a:t>
            </a:r>
            <a:r>
              <a:rPr lang="en-US" dirty="0"/>
              <a:t>,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implică</a:t>
            </a:r>
            <a:r>
              <a:rPr lang="en-US" dirty="0"/>
              <a:t> </a:t>
            </a:r>
            <a:r>
              <a:rPr lang="en-US" dirty="0" err="1"/>
              <a:t>reducerea</a:t>
            </a:r>
            <a:r>
              <a:rPr lang="en-US" dirty="0"/>
              <a:t> la minimum a </a:t>
            </a:r>
            <a:r>
              <a:rPr lang="en-US" dirty="0" err="1"/>
              <a:t>deșeurilor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</a:t>
            </a:r>
            <a:r>
              <a:rPr lang="en-US" dirty="0" err="1" smtClean="0"/>
              <a:t>principiului</a:t>
            </a:r>
            <a:r>
              <a:rPr lang="en-US" dirty="0" smtClean="0"/>
              <a:t> «</a:t>
            </a:r>
            <a:r>
              <a:rPr lang="en-US" dirty="0" err="1" smtClean="0"/>
              <a:t>poluatorul</a:t>
            </a:r>
            <a:r>
              <a:rPr lang="en-US" dirty="0" smtClean="0"/>
              <a:t> </a:t>
            </a:r>
            <a:r>
              <a:rPr lang="en-US" dirty="0" err="1" smtClean="0"/>
              <a:t>plăteşte</a:t>
            </a:r>
            <a:r>
              <a:rPr lang="en-US" dirty="0" smtClean="0"/>
              <a:t>»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implementarea</a:t>
            </a:r>
            <a:r>
              <a:rPr lang="en-US" dirty="0" smtClean="0"/>
              <a:t> </a:t>
            </a:r>
            <a:r>
              <a:rPr lang="en-US" dirty="0" err="1" smtClean="0"/>
              <a:t>instrumentului</a:t>
            </a:r>
            <a:r>
              <a:rPr lang="en-US" dirty="0" smtClean="0"/>
              <a:t> economic «</a:t>
            </a:r>
            <a:r>
              <a:rPr lang="en-US" dirty="0" err="1" smtClean="0"/>
              <a:t>plăteşte</a:t>
            </a:r>
            <a:r>
              <a:rPr lang="en-US" dirty="0" smtClean="0"/>
              <a:t> </a:t>
            </a:r>
            <a:r>
              <a:rPr lang="en-US" dirty="0" err="1" smtClean="0"/>
              <a:t>cât</a:t>
            </a:r>
            <a:r>
              <a:rPr lang="en-US" dirty="0" smtClean="0"/>
              <a:t> </a:t>
            </a:r>
            <a:r>
              <a:rPr lang="en-US" dirty="0" err="1" smtClean="0"/>
              <a:t>arunci</a:t>
            </a:r>
            <a:r>
              <a:rPr lang="en-US" dirty="0" smtClean="0"/>
              <a:t>», </a:t>
            </a:r>
            <a:r>
              <a:rPr lang="en-US" dirty="0" err="1" smtClean="0"/>
              <a:t>contravaloarea</a:t>
            </a:r>
            <a:r>
              <a:rPr lang="en-US" dirty="0" smtClean="0"/>
              <a:t> </a:t>
            </a:r>
            <a:r>
              <a:rPr lang="en-US" dirty="0" err="1" smtClean="0"/>
              <a:t>contribuţiei</a:t>
            </a:r>
            <a:r>
              <a:rPr lang="en-US" dirty="0" smtClean="0"/>
              <a:t> la </a:t>
            </a:r>
            <a:r>
              <a:rPr lang="en-US" dirty="0" err="1" smtClean="0"/>
              <a:t>economia</a:t>
            </a:r>
            <a:r>
              <a:rPr lang="en-US" dirty="0" smtClean="0"/>
              <a:t> </a:t>
            </a:r>
            <a:r>
              <a:rPr lang="en-US" dirty="0" err="1" smtClean="0"/>
              <a:t>circulara</a:t>
            </a:r>
            <a:r>
              <a:rPr lang="en-US" dirty="0" smtClean="0"/>
              <a:t>, se </a:t>
            </a:r>
            <a:r>
              <a:rPr lang="en-US" dirty="0" err="1" smtClean="0"/>
              <a:t>suportă</a:t>
            </a:r>
            <a:r>
              <a:rPr lang="en-US" dirty="0" smtClean="0"/>
              <a:t> de </a:t>
            </a:r>
            <a:r>
              <a:rPr lang="en-US" dirty="0" err="1" smtClean="0"/>
              <a:t>către</a:t>
            </a:r>
            <a:r>
              <a:rPr lang="en-US" dirty="0" smtClean="0"/>
              <a:t> </a:t>
            </a:r>
            <a:r>
              <a:rPr lang="en-US" dirty="0" err="1" smtClean="0"/>
              <a:t>persoana</a:t>
            </a:r>
            <a:r>
              <a:rPr lang="en-US" dirty="0" smtClean="0"/>
              <a:t> </a:t>
            </a:r>
            <a:r>
              <a:rPr lang="en-US" dirty="0" err="1" smtClean="0"/>
              <a:t>fizică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persoana</a:t>
            </a:r>
            <a:r>
              <a:rPr lang="en-US" dirty="0" smtClean="0"/>
              <a:t> </a:t>
            </a:r>
            <a:r>
              <a:rPr lang="en-US" dirty="0" err="1" smtClean="0"/>
              <a:t>juridică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încredinţează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eliminare</a:t>
            </a:r>
            <a:r>
              <a:rPr lang="en-US" dirty="0" smtClean="0"/>
              <a:t> </a:t>
            </a:r>
            <a:r>
              <a:rPr lang="en-US" dirty="0" err="1" smtClean="0"/>
              <a:t>finală</a:t>
            </a:r>
            <a:r>
              <a:rPr lang="en-US" dirty="0" smtClean="0"/>
              <a:t> </a:t>
            </a:r>
            <a:r>
              <a:rPr lang="en-US" dirty="0" err="1" smtClean="0"/>
              <a:t>deşeurile</a:t>
            </a:r>
            <a:r>
              <a:rPr lang="en-US" dirty="0" smtClean="0"/>
              <a:t> </a:t>
            </a:r>
            <a:r>
              <a:rPr lang="en-US" dirty="0" err="1" smtClean="0"/>
              <a:t>municipale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deşeurile</a:t>
            </a:r>
            <a:r>
              <a:rPr lang="en-US" dirty="0" smtClean="0"/>
              <a:t> din </a:t>
            </a:r>
            <a:r>
              <a:rPr lang="en-US" dirty="0" err="1" smtClean="0"/>
              <a:t>construcţii</a:t>
            </a:r>
            <a:r>
              <a:rPr lang="en-US" dirty="0" smtClean="0"/>
              <a:t>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desfiinţări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727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Total </a:t>
            </a:r>
            <a:r>
              <a:rPr lang="en-US" b="1" dirty="0" err="1" smtClean="0"/>
              <a:t>plati</a:t>
            </a:r>
            <a:r>
              <a:rPr lang="en-US" b="1" dirty="0" smtClean="0"/>
              <a:t> </a:t>
            </a:r>
            <a:r>
              <a:rPr lang="en-US" b="1" dirty="0" err="1" smtClean="0"/>
              <a:t>catre</a:t>
            </a:r>
            <a:r>
              <a:rPr lang="en-US" b="1" dirty="0" smtClean="0"/>
              <a:t> AFM in </a:t>
            </a:r>
            <a:r>
              <a:rPr lang="en-US" b="1" dirty="0" err="1" smtClean="0"/>
              <a:t>perioada</a:t>
            </a:r>
            <a:r>
              <a:rPr lang="en-US" b="1" dirty="0" smtClean="0"/>
              <a:t> 2017 -2020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2193"/>
            <a:ext cx="10515600" cy="3331166"/>
          </a:xfrm>
        </p:spPr>
        <p:txBody>
          <a:bodyPr/>
          <a:lstStyle/>
          <a:p>
            <a:r>
              <a:rPr lang="en-US" b="1" dirty="0" smtClean="0"/>
              <a:t>28,9 </a:t>
            </a:r>
            <a:r>
              <a:rPr lang="en-US" b="1" dirty="0" err="1" smtClean="0"/>
              <a:t>milioane</a:t>
            </a:r>
            <a:r>
              <a:rPr lang="en-US" b="1" dirty="0" smtClean="0"/>
              <a:t> de lei (5,9 </a:t>
            </a:r>
            <a:r>
              <a:rPr lang="en-US" b="1" dirty="0" err="1" smtClean="0"/>
              <a:t>milioane</a:t>
            </a:r>
            <a:r>
              <a:rPr lang="en-US" b="1" dirty="0" smtClean="0"/>
              <a:t> euro) </a:t>
            </a:r>
            <a:r>
              <a:rPr lang="en-US" dirty="0" smtClean="0"/>
              <a:t>au </a:t>
            </a:r>
            <a:r>
              <a:rPr lang="en-US" dirty="0" err="1" smtClean="0"/>
              <a:t>reprezentat</a:t>
            </a:r>
            <a:r>
              <a:rPr lang="en-US" dirty="0" smtClean="0"/>
              <a:t> </a:t>
            </a:r>
            <a:r>
              <a:rPr lang="en-US" dirty="0" err="1" smtClean="0"/>
              <a:t>aceste</a:t>
            </a:r>
            <a:r>
              <a:rPr lang="en-US" dirty="0" smtClean="0"/>
              <a:t> </a:t>
            </a:r>
            <a:r>
              <a:rPr lang="en-US" dirty="0" err="1" smtClean="0"/>
              <a:t>contributii</a:t>
            </a:r>
            <a:r>
              <a:rPr lang="en-US" dirty="0" smtClean="0"/>
              <a:t> in </a:t>
            </a:r>
            <a:r>
              <a:rPr lang="en-US" dirty="0" err="1" smtClean="0"/>
              <a:t>perioada</a:t>
            </a:r>
            <a:r>
              <a:rPr lang="en-US" dirty="0" smtClean="0"/>
              <a:t> 2017-2020, </a:t>
            </a:r>
            <a:r>
              <a:rPr lang="en-US" dirty="0" err="1" smtClean="0"/>
              <a:t>platite</a:t>
            </a:r>
            <a:r>
              <a:rPr lang="en-US" dirty="0" smtClean="0"/>
              <a:t> o parte din </a:t>
            </a:r>
            <a:r>
              <a:rPr lang="en-US" dirty="0" err="1" smtClean="0"/>
              <a:t>bugetul</a:t>
            </a:r>
            <a:r>
              <a:rPr lang="en-US" dirty="0" smtClean="0"/>
              <a:t> local </a:t>
            </a:r>
            <a:r>
              <a:rPr lang="en-US" dirty="0" err="1" smtClean="0"/>
              <a:t>iar</a:t>
            </a:r>
            <a:r>
              <a:rPr lang="en-US" dirty="0" smtClean="0"/>
              <a:t> o parte din </a:t>
            </a:r>
            <a:r>
              <a:rPr lang="en-US" dirty="0" err="1" smtClean="0"/>
              <a:t>tarifele</a:t>
            </a:r>
            <a:r>
              <a:rPr lang="en-US" dirty="0" smtClean="0"/>
              <a:t> </a:t>
            </a:r>
            <a:r>
              <a:rPr lang="en-US" dirty="0" err="1" smtClean="0"/>
              <a:t>platite</a:t>
            </a:r>
            <a:r>
              <a:rPr lang="en-US" dirty="0" smtClean="0"/>
              <a:t> de </a:t>
            </a:r>
            <a:r>
              <a:rPr lang="en-US" dirty="0" err="1" smtClean="0"/>
              <a:t>oradeni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depozitarea</a:t>
            </a:r>
            <a:r>
              <a:rPr lang="en-US" dirty="0" smtClean="0"/>
              <a:t> </a:t>
            </a:r>
            <a:r>
              <a:rPr lang="en-US" dirty="0" err="1" smtClean="0"/>
              <a:t>deseurilor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Raportat</a:t>
            </a:r>
            <a:r>
              <a:rPr lang="en-US" dirty="0" smtClean="0"/>
              <a:t> la </a:t>
            </a:r>
            <a:r>
              <a:rPr lang="en-US" dirty="0" err="1" smtClean="0"/>
              <a:t>numarul</a:t>
            </a:r>
            <a:r>
              <a:rPr lang="en-US" dirty="0" smtClean="0"/>
              <a:t> </a:t>
            </a:r>
            <a:r>
              <a:rPr lang="en-US" dirty="0" err="1" smtClean="0"/>
              <a:t>populatiei</a:t>
            </a:r>
            <a:r>
              <a:rPr lang="en-US" dirty="0" smtClean="0"/>
              <a:t> </a:t>
            </a:r>
            <a:r>
              <a:rPr lang="en-US" dirty="0" err="1" smtClean="0"/>
              <a:t>constatam</a:t>
            </a:r>
            <a:r>
              <a:rPr lang="en-US" dirty="0" smtClean="0"/>
              <a:t> ca </a:t>
            </a:r>
            <a:r>
              <a:rPr lang="en-US" dirty="0" err="1" smtClean="0"/>
              <a:t>anual</a:t>
            </a:r>
            <a:r>
              <a:rPr lang="en-US" dirty="0" smtClean="0"/>
              <a:t> </a:t>
            </a:r>
            <a:r>
              <a:rPr lang="en-US" dirty="0" err="1" smtClean="0"/>
              <a:t>fiecare</a:t>
            </a:r>
            <a:r>
              <a:rPr lang="en-US" dirty="0" smtClean="0"/>
              <a:t> </a:t>
            </a:r>
            <a:r>
              <a:rPr lang="en-US" dirty="0" err="1" smtClean="0"/>
              <a:t>oradean</a:t>
            </a:r>
            <a:r>
              <a:rPr lang="en-US" dirty="0" smtClean="0"/>
              <a:t> a </a:t>
            </a:r>
            <a:r>
              <a:rPr lang="en-US" dirty="0" err="1" smtClean="0"/>
              <a:t>platit</a:t>
            </a:r>
            <a:r>
              <a:rPr lang="en-US" dirty="0" smtClean="0"/>
              <a:t> </a:t>
            </a:r>
            <a:r>
              <a:rPr lang="en-US" b="1" dirty="0" smtClean="0"/>
              <a:t>32,5 lei (130 lei/4 </a:t>
            </a:r>
            <a:r>
              <a:rPr lang="en-US" b="1" dirty="0" err="1" smtClean="0"/>
              <a:t>ani</a:t>
            </a:r>
            <a:r>
              <a:rPr lang="en-US" b="1" dirty="0" smtClean="0"/>
              <a:t>)</a:t>
            </a:r>
            <a:r>
              <a:rPr lang="en-US" dirty="0" smtClean="0"/>
              <a:t>, din </a:t>
            </a:r>
            <a:r>
              <a:rPr lang="en-US" dirty="0" err="1" smtClean="0"/>
              <a:t>cauza</a:t>
            </a:r>
            <a:r>
              <a:rPr lang="en-US" dirty="0" smtClean="0"/>
              <a:t> </a:t>
            </a:r>
            <a:r>
              <a:rPr lang="en-US" dirty="0" err="1" smtClean="0"/>
              <a:t>faptului</a:t>
            </a:r>
            <a:r>
              <a:rPr lang="en-US" dirty="0" smtClean="0"/>
              <a:t> ca nu </a:t>
            </a:r>
            <a:r>
              <a:rPr lang="en-US" dirty="0" err="1" smtClean="0"/>
              <a:t>reducem</a:t>
            </a:r>
            <a:r>
              <a:rPr lang="en-US" dirty="0" smtClean="0"/>
              <a:t> </a:t>
            </a:r>
            <a:r>
              <a:rPr lang="en-US" dirty="0" err="1" smtClean="0"/>
              <a:t>cantitatea</a:t>
            </a:r>
            <a:r>
              <a:rPr lang="en-US" dirty="0" smtClean="0"/>
              <a:t> de </a:t>
            </a:r>
            <a:r>
              <a:rPr lang="en-US" dirty="0" err="1" smtClean="0"/>
              <a:t>deseuri</a:t>
            </a:r>
            <a:r>
              <a:rPr lang="en-US" dirty="0" smtClean="0"/>
              <a:t> </a:t>
            </a:r>
            <a:r>
              <a:rPr lang="en-US" dirty="0" err="1" smtClean="0"/>
              <a:t>depozitate</a:t>
            </a:r>
            <a:r>
              <a:rPr lang="en-US" dirty="0" smtClean="0"/>
              <a:t> la </a:t>
            </a:r>
            <a:r>
              <a:rPr lang="en-US" dirty="0" err="1" smtClean="0"/>
              <a:t>halda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2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Noul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de </a:t>
            </a:r>
            <a:r>
              <a:rPr lang="en-US" b="1" dirty="0" err="1" smtClean="0"/>
              <a:t>colectare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</a:t>
            </a:r>
            <a:r>
              <a:rPr lang="en-US" b="1" dirty="0" err="1" smtClean="0"/>
              <a:t>tarifare</a:t>
            </a:r>
            <a:r>
              <a:rPr lang="en-US" b="1" dirty="0" smtClean="0"/>
              <a:t> la case.</a:t>
            </a:r>
            <a:br>
              <a:rPr lang="en-US" b="1" dirty="0" smtClean="0"/>
            </a:br>
            <a:r>
              <a:rPr lang="en-US" b="1" dirty="0" err="1" smtClean="0"/>
              <a:t>Pubela</a:t>
            </a:r>
            <a:r>
              <a:rPr lang="en-US" b="1" dirty="0" smtClean="0"/>
              <a:t> de 60 </a:t>
            </a:r>
            <a:r>
              <a:rPr lang="en-US" b="1" dirty="0" err="1" smtClean="0"/>
              <a:t>litri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7898" y="1839433"/>
            <a:ext cx="7591646" cy="404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26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Pubela</a:t>
            </a:r>
            <a:r>
              <a:rPr lang="en-US" b="1" dirty="0" smtClean="0"/>
              <a:t> de 120 </a:t>
            </a:r>
            <a:r>
              <a:rPr lang="en-US" b="1" dirty="0" err="1" smtClean="0"/>
              <a:t>litri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2105247"/>
            <a:ext cx="7761768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51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Noul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de </a:t>
            </a:r>
            <a:r>
              <a:rPr lang="en-US" b="1" dirty="0" err="1" smtClean="0"/>
              <a:t>colectare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</a:t>
            </a:r>
            <a:r>
              <a:rPr lang="en-US" b="1" dirty="0" err="1" smtClean="0"/>
              <a:t>tarifare</a:t>
            </a:r>
            <a:r>
              <a:rPr lang="en-US" b="1" dirty="0" smtClean="0"/>
              <a:t> la </a:t>
            </a:r>
            <a:r>
              <a:rPr lang="en-US" b="1" dirty="0" err="1" smtClean="0"/>
              <a:t>blocuri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Prima </a:t>
            </a:r>
            <a:r>
              <a:rPr lang="en-US" b="1" dirty="0" err="1" smtClean="0"/>
              <a:t>varianta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151178"/>
              </p:ext>
            </p:extLst>
          </p:nvPr>
        </p:nvGraphicFramePr>
        <p:xfrm>
          <a:off x="1701209" y="2115879"/>
          <a:ext cx="8750596" cy="3944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4820"/>
                <a:gridCol w="1251311"/>
                <a:gridCol w="1138629"/>
                <a:gridCol w="787704"/>
                <a:gridCol w="158829"/>
                <a:gridCol w="1032385"/>
                <a:gridCol w="998045"/>
                <a:gridCol w="1068873"/>
              </a:tblGrid>
              <a:tr h="336122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Varianta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tarc</a:t>
                      </a:r>
                      <a:r>
                        <a:rPr lang="en-US" sz="1800" dirty="0">
                          <a:effectLst/>
                        </a:rPr>
                        <a:t> cu: 1 </a:t>
                      </a:r>
                      <a:r>
                        <a:rPr lang="en-US" sz="1800" dirty="0" err="1">
                          <a:effectLst/>
                        </a:rPr>
                        <a:t>cont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rez</a:t>
                      </a:r>
                      <a:r>
                        <a:rPr lang="en-US" sz="1800" dirty="0">
                          <a:effectLst/>
                        </a:rPr>
                        <a:t>, 1 pub. Bio, 1 cont. </a:t>
                      </a:r>
                      <a:r>
                        <a:rPr lang="en-US" sz="1800" dirty="0" err="1">
                          <a:effectLst/>
                        </a:rPr>
                        <a:t>reciclabil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6609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Capacitate (mc)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Nr</a:t>
                      </a:r>
                      <a:r>
                        <a:rPr lang="en-US" sz="1800" b="1" dirty="0">
                          <a:effectLst/>
                        </a:rPr>
                        <a:t>. </a:t>
                      </a:r>
                      <a:r>
                        <a:rPr lang="en-US" sz="1800" b="1" dirty="0" err="1">
                          <a:effectLst/>
                        </a:rPr>
                        <a:t>recipienti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Nr</a:t>
                      </a:r>
                      <a:r>
                        <a:rPr lang="en-US" sz="1800" b="1" dirty="0">
                          <a:effectLst/>
                        </a:rPr>
                        <a:t>. </a:t>
                      </a:r>
                      <a:r>
                        <a:rPr lang="en-US" sz="1800" b="1" dirty="0" err="1">
                          <a:effectLst/>
                        </a:rPr>
                        <a:t>medii</a:t>
                      </a:r>
                      <a:r>
                        <a:rPr lang="en-US" sz="1800" b="1" dirty="0">
                          <a:effectLst/>
                        </a:rPr>
                        <a:t> de </a:t>
                      </a:r>
                      <a:r>
                        <a:rPr lang="en-US" sz="1800" b="1" dirty="0" err="1">
                          <a:effectLst/>
                        </a:rPr>
                        <a:t>colectari</a:t>
                      </a:r>
                      <a:r>
                        <a:rPr lang="en-US" sz="1800" b="1" dirty="0">
                          <a:effectLst/>
                        </a:rPr>
                        <a:t>/ </a:t>
                      </a:r>
                      <a:r>
                        <a:rPr lang="en-US" sz="1800" b="1" dirty="0" err="1">
                          <a:effectLst/>
                        </a:rPr>
                        <a:t>luna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Volum</a:t>
                      </a:r>
                      <a:r>
                        <a:rPr lang="en-US" sz="1800" b="1" dirty="0">
                          <a:effectLst/>
                        </a:rPr>
                        <a:t> total /</a:t>
                      </a:r>
                      <a:r>
                        <a:rPr lang="en-US" sz="1800" b="1" dirty="0" err="1">
                          <a:effectLst/>
                        </a:rPr>
                        <a:t>luna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Tarif</a:t>
                      </a:r>
                      <a:r>
                        <a:rPr lang="en-US" sz="1800" b="1" dirty="0">
                          <a:effectLst/>
                        </a:rPr>
                        <a:t> lei cu TVA/mc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Valoare</a:t>
                      </a:r>
                      <a:r>
                        <a:rPr lang="en-US" sz="1800" b="1" dirty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lunara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18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Container </a:t>
                      </a:r>
                      <a:r>
                        <a:rPr lang="en-US" sz="1600" b="1" dirty="0" err="1">
                          <a:effectLst/>
                        </a:rPr>
                        <a:t>reziduale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1,1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17,33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19,063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105,81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2.017,15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8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Pubela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Biodegradabil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0,24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17,33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4,1592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61,21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254,60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88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Container reciclabil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1,1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17,33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19,063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48,05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916,02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188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Total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3.187,77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36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36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200 </a:t>
                      </a:r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pers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15,9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lei/</a:t>
                      </a:r>
                      <a:r>
                        <a:rPr lang="en-US" sz="1800" b="1" dirty="0" err="1">
                          <a:solidFill>
                            <a:srgbClr val="FF0000"/>
                          </a:solidFill>
                          <a:effectLst/>
                        </a:rPr>
                        <a:t>pers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89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</TotalTime>
  <Words>433</Words>
  <Application>Microsoft Office PowerPoint</Application>
  <PresentationFormat>Custom</PresentationFormat>
  <Paragraphs>135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Salubritate ORADEA</vt:lpstr>
      <vt:lpstr>Contributie AFM in cazul neindeplinirii obiectivului anual de reducere a cantitatilor de deseuri.</vt:lpstr>
      <vt:lpstr>Ce inseamna contributia pentru neindeplinirea obiectivului anual de reducere a cantitatilor de deseuri?</vt:lpstr>
      <vt:lpstr>Contributia pentru economia circulara - platita de Eco Bihor- cf OUG 196/2005</vt:lpstr>
      <vt:lpstr>Ce inseamna economia circulara?</vt:lpstr>
      <vt:lpstr>Total plati catre AFM in perioada 2017 -2020</vt:lpstr>
      <vt:lpstr>Noul sistem de colectare si tarifare la case. Pubela de 60 litri</vt:lpstr>
      <vt:lpstr>Pubela de 120 litri</vt:lpstr>
      <vt:lpstr>Noul sistem de colectare si tarifare la blocuri Prima varianta</vt:lpstr>
      <vt:lpstr>Varianta a doua blocuri</vt:lpstr>
      <vt:lpstr>Va multumim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Salubritate ORADEA</dc:title>
  <dc:creator>Primar</dc:creator>
  <cp:lastModifiedBy>Mirela Macra</cp:lastModifiedBy>
  <cp:revision>18</cp:revision>
  <dcterms:created xsi:type="dcterms:W3CDTF">2021-02-17T14:05:05Z</dcterms:created>
  <dcterms:modified xsi:type="dcterms:W3CDTF">2021-02-18T11:03:39Z</dcterms:modified>
</cp:coreProperties>
</file>