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8"/>
  </p:notesMasterIdLst>
  <p:sldIdLst>
    <p:sldId id="256" r:id="rId2"/>
    <p:sldId id="3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4" r:id="rId34"/>
    <p:sldId id="315" r:id="rId35"/>
    <p:sldId id="289" r:id="rId36"/>
    <p:sldId id="313" r:id="rId37"/>
    <p:sldId id="290" r:id="rId38"/>
    <p:sldId id="291" r:id="rId39"/>
    <p:sldId id="292" r:id="rId40"/>
    <p:sldId id="293" r:id="rId41"/>
    <p:sldId id="304" r:id="rId42"/>
    <p:sldId id="305" r:id="rId43"/>
    <p:sldId id="307" r:id="rId44"/>
    <p:sldId id="306" r:id="rId45"/>
    <p:sldId id="294" r:id="rId46"/>
    <p:sldId id="295" r:id="rId47"/>
    <p:sldId id="296" r:id="rId48"/>
    <p:sldId id="316" r:id="rId49"/>
    <p:sldId id="317" r:id="rId50"/>
    <p:sldId id="297" r:id="rId51"/>
    <p:sldId id="298" r:id="rId52"/>
    <p:sldId id="299" r:id="rId53"/>
    <p:sldId id="302" r:id="rId54"/>
    <p:sldId id="310" r:id="rId55"/>
    <p:sldId id="318" r:id="rId56"/>
    <p:sldId id="311" r:id="rId5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7" autoAdjust="0"/>
    <p:restoredTop sz="94432" autoAdjust="0"/>
  </p:normalViewPr>
  <p:slideViewPr>
    <p:cSldViewPr>
      <p:cViewPr>
        <p:scale>
          <a:sx n="80" d="100"/>
          <a:sy n="80" d="100"/>
        </p:scale>
        <p:origin x="-7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64328657314725E-2"/>
          <c:y val="8.4985835694054122E-3"/>
          <c:w val="0.55110220440881763"/>
          <c:h val="0.8583569405099150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Certificate de urbanism /clădiri/publicitate/rețele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7228</c:v>
                </c:pt>
                <c:pt idx="1">
                  <c:v>7385</c:v>
                </c:pt>
                <c:pt idx="2">
                  <c:v>6365</c:v>
                </c:pt>
                <c:pt idx="3">
                  <c:v>6378</c:v>
                </c:pt>
                <c:pt idx="4">
                  <c:v>5826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Autorizații de construire/ clădiri / publicitate/rețele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2657</c:v>
                </c:pt>
                <c:pt idx="1">
                  <c:v>2822</c:v>
                </c:pt>
                <c:pt idx="2">
                  <c:v>2481</c:v>
                </c:pt>
                <c:pt idx="3">
                  <c:v>2324</c:v>
                </c:pt>
                <c:pt idx="4">
                  <c:v>1980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Autorizații de desființare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122</c:v>
                </c:pt>
                <c:pt idx="1">
                  <c:v>142</c:v>
                </c:pt>
                <c:pt idx="2">
                  <c:v>116</c:v>
                </c:pt>
                <c:pt idx="3">
                  <c:v>110</c:v>
                </c:pt>
                <c:pt idx="4">
                  <c:v>100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Cereri, sesizări, reclamații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285</c:v>
                </c:pt>
                <c:pt idx="1">
                  <c:v>1475</c:v>
                </c:pt>
                <c:pt idx="2">
                  <c:v>1596</c:v>
                </c:pt>
                <c:pt idx="3">
                  <c:v>1820</c:v>
                </c:pt>
                <c:pt idx="4">
                  <c:v>1750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Cereri recepție lucrări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350</c:v>
                </c:pt>
                <c:pt idx="1">
                  <c:v>494</c:v>
                </c:pt>
                <c:pt idx="2">
                  <c:v>295</c:v>
                </c:pt>
                <c:pt idx="3">
                  <c:v>335</c:v>
                </c:pt>
                <c:pt idx="4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486976"/>
        <c:axId val="125488512"/>
        <c:axId val="0"/>
      </c:bar3DChart>
      <c:catAx>
        <c:axId val="1254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488512"/>
        <c:crosses val="autoZero"/>
        <c:auto val="1"/>
        <c:lblAlgn val="ctr"/>
        <c:lblOffset val="100"/>
        <c:noMultiLvlLbl val="0"/>
      </c:catAx>
      <c:valAx>
        <c:axId val="12548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48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32274963605253"/>
          <c:y val="7.3654521998309533E-2"/>
          <c:w val="0.32264528674806381"/>
          <c:h val="0.728045434998614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64328657314725E-2"/>
          <c:y val="8.4985835694051728E-3"/>
          <c:w val="0.67782132902572811"/>
          <c:h val="0.91908837482270656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Favorabile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33827442037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33827442037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56379070062085E-2"/>
                  <c:y val="-2.7603894974787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56379070062085E-2"/>
                  <c:y val="-2.7603894974787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33827442037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56379070062085E-2"/>
                  <c:y val="-2.7603894974787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Documentatii de urbanism</c:v>
                </c:pt>
                <c:pt idx="1">
                  <c:v>Documentatii pentru avize de oportunitate</c:v>
                </c:pt>
                <c:pt idx="2">
                  <c:v>Documentatii pentru lucrari de arhitectura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189</c:v>
                </c:pt>
                <c:pt idx="1">
                  <c:v>330</c:v>
                </c:pt>
                <c:pt idx="2">
                  <c:v>650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Nefavorabile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33827442037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56379070062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4510325604982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56379070062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56379070062085E-2"/>
                  <c:y val="-2.17353503789095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56379070062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Documentatii de urbanism</c:v>
                </c:pt>
                <c:pt idx="1">
                  <c:v>Documentatii pentru avize de oportunitate</c:v>
                </c:pt>
                <c:pt idx="2">
                  <c:v>Documentatii pentru lucrari de arhitectura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143</c:v>
                </c:pt>
                <c:pt idx="1">
                  <c:v>270</c:v>
                </c:pt>
                <c:pt idx="2">
                  <c:v>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618688"/>
        <c:axId val="215620224"/>
        <c:axId val="0"/>
      </c:bar3DChart>
      <c:catAx>
        <c:axId val="2156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620224"/>
        <c:crosses val="autoZero"/>
        <c:auto val="1"/>
        <c:lblAlgn val="ctr"/>
        <c:lblOffset val="100"/>
        <c:noMultiLvlLbl val="0"/>
      </c:catAx>
      <c:valAx>
        <c:axId val="2156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61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786174297657234"/>
          <c:y val="7.6408186318482341E-2"/>
          <c:w val="0.19605172304573668"/>
          <c:h val="0.192995946709193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Tipuri de avize emise</a:t>
            </a:r>
          </a:p>
          <a:p>
            <a:pPr>
              <a:defRPr/>
            </a:pPr>
            <a:endParaRPr lang="en-US"/>
          </a:p>
        </c:rich>
      </c:tx>
      <c:layout/>
      <c:overlay val="1"/>
    </c:title>
    <c:autoTitleDeleted val="0"/>
    <c:view3D>
      <c:rotX val="30"/>
      <c:rotY val="359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14634146343463E-2"/>
          <c:y val="0.28638497652583073"/>
          <c:w val="0.59053935759580933"/>
          <c:h val="0.53176400192745676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8.719120485249518E-2"/>
                  <c:y val="-0.11352460317460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Avize Arhitect -Sef pentru PUZ/PUD</c:v>
                </c:pt>
                <c:pt idx="1">
                  <c:v>Avize de oportunitate</c:v>
                </c:pt>
                <c:pt idx="2">
                  <c:v>Avize Arhitect -Sef pentru lucrari de arhitectura</c:v>
                </c:pt>
                <c:pt idx="3">
                  <c:v>Avize consultative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332</c:v>
                </c:pt>
                <c:pt idx="1">
                  <c:v>600</c:v>
                </c:pt>
                <c:pt idx="2">
                  <c:v>1067</c:v>
                </c:pt>
                <c:pt idx="3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02433140337533"/>
          <c:y val="0.19934219160104991"/>
          <c:w val="0.35121945948866162"/>
          <c:h val="0.71817929790026258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 dirty="0"/>
              <a:t>H</a:t>
            </a:r>
            <a:r>
              <a:rPr lang="ro-RO" dirty="0"/>
              <a:t>ă</a:t>
            </a:r>
            <a:r>
              <a:rPr lang="vi-VN" dirty="0"/>
              <a:t>r</a:t>
            </a:r>
            <a:r>
              <a:rPr lang="ro-RO" dirty="0"/>
              <a:t>ț</a:t>
            </a:r>
            <a:r>
              <a:rPr lang="vi-VN" dirty="0"/>
              <a:t>i tematice, scanări, multiplicări, prelucrări fişiere pentru uz intern </a:t>
            </a:r>
            <a:r>
              <a:rPr lang="en-US" dirty="0" smtClean="0"/>
              <a:t>2022</a:t>
            </a:r>
            <a:r>
              <a:rPr lang="vi-VN" dirty="0" smtClean="0"/>
              <a:t> </a:t>
            </a:r>
            <a:r>
              <a:rPr lang="vi-VN" dirty="0"/>
              <a:t>- total </a:t>
            </a:r>
            <a:r>
              <a:rPr lang="en-US" dirty="0" smtClean="0"/>
              <a:t>43047 </a:t>
            </a:r>
            <a:r>
              <a:rPr lang="vi-VN" dirty="0"/>
              <a:t>planşe</a:t>
            </a:r>
          </a:p>
        </c:rich>
      </c:tx>
      <c:layout>
        <c:manualLayout>
          <c:xMode val="edge"/>
          <c:yMode val="edge"/>
          <c:x val="2.0927169198104036E-2"/>
          <c:y val="1.5805955290071522E-2"/>
        </c:manualLayout>
      </c:layout>
      <c:overlay val="1"/>
    </c:title>
    <c:autoTitleDeleted val="0"/>
    <c:view3D>
      <c:rotX val="30"/>
      <c:rotY val="244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323854660347574"/>
          <c:w val="0.68897215645247234"/>
          <c:h val="0.657314301229588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Harti tematice, scanari, multiplicari, pentru uz intern 2015 - total 17623 planse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1"/>
          </c:dPt>
          <c:dPt>
            <c:idx val="2"/>
            <c:bubble3D val="0"/>
            <c:explosion val="3"/>
          </c:dPt>
          <c:dPt>
            <c:idx val="5"/>
            <c:bubble3D val="0"/>
            <c:explosion val="11"/>
          </c:dPt>
          <c:dPt>
            <c:idx val="6"/>
            <c:bubble3D val="0"/>
            <c:explosion val="7"/>
          </c:dPt>
          <c:dPt>
            <c:idx val="8"/>
            <c:bubble3D val="0"/>
            <c:explosion val="11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Administrativ</c:v>
                </c:pt>
                <c:pt idx="1">
                  <c:v>Conducere</c:v>
                </c:pt>
                <c:pt idx="2">
                  <c:v>Instituţia Arhitectului Şef </c:v>
                </c:pt>
                <c:pt idx="3">
                  <c:v>Direcţia Tehnică</c:v>
                </c:pt>
                <c:pt idx="4">
                  <c:v>Direcţia Economică</c:v>
                </c:pt>
                <c:pt idx="5">
                  <c:v>Poliţia Locală</c:v>
                </c:pt>
                <c:pt idx="6">
                  <c:v>Administraţia Imobiliară Oradea</c:v>
                </c:pt>
                <c:pt idx="7">
                  <c:v>Zona Metropolitana Oradea</c:v>
                </c:pt>
                <c:pt idx="8">
                  <c:v>Direcţia Management Proiecte cu Finanţare Internaţională</c:v>
                </c:pt>
                <c:pt idx="9">
                  <c:v>Direcţia Juridică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345</c:v>
                </c:pt>
                <c:pt idx="1">
                  <c:v>5630</c:v>
                </c:pt>
                <c:pt idx="2">
                  <c:v>12457</c:v>
                </c:pt>
                <c:pt idx="3">
                  <c:v>5523</c:v>
                </c:pt>
                <c:pt idx="4">
                  <c:v>245</c:v>
                </c:pt>
                <c:pt idx="5">
                  <c:v>2478</c:v>
                </c:pt>
                <c:pt idx="6">
                  <c:v>9860</c:v>
                </c:pt>
                <c:pt idx="7">
                  <c:v>149</c:v>
                </c:pt>
                <c:pt idx="8">
                  <c:v>4768</c:v>
                </c:pt>
                <c:pt idx="9">
                  <c:v>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45449039149909"/>
          <c:y val="0.22661676755041185"/>
          <c:w val="0.27605323116131475"/>
          <c:h val="0.7382674579470665"/>
        </c:manualLayout>
      </c:layout>
      <c:overlay val="1"/>
    </c:legend>
    <c:plotVisOnly val="1"/>
    <c:dispBlanksAs val="zero"/>
    <c:showDLblsOverMax val="1"/>
  </c:chart>
  <c:spPr>
    <a:noFill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Planșe realizate </a:t>
            </a:r>
            <a:r>
              <a:rPr lang="vi-VN" dirty="0"/>
              <a:t>pentru uz </a:t>
            </a:r>
            <a:r>
              <a:rPr lang="ro-RO" dirty="0"/>
              <a:t>extern</a:t>
            </a:r>
            <a:r>
              <a:rPr lang="vi-VN" dirty="0"/>
              <a:t> </a:t>
            </a:r>
            <a:r>
              <a:rPr lang="en-US" dirty="0"/>
              <a:t>in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smtClean="0"/>
              <a:t>2022- </a:t>
            </a:r>
            <a:r>
              <a:rPr lang="en-US" dirty="0"/>
              <a:t>total </a:t>
            </a:r>
            <a:r>
              <a:rPr lang="en-US" dirty="0" smtClean="0"/>
              <a:t>2405</a:t>
            </a:r>
            <a:endParaRPr lang="vi-VN" dirty="0"/>
          </a:p>
        </c:rich>
      </c:tx>
      <c:layout>
        <c:manualLayout>
          <c:xMode val="edge"/>
          <c:yMode val="edge"/>
          <c:x val="0.21447789988138988"/>
          <c:y val="2.3159393211441788E-2"/>
        </c:manualLayout>
      </c:layout>
      <c:overlay val="1"/>
    </c:title>
    <c:autoTitleDeleted val="0"/>
    <c:view3D>
      <c:rotX val="30"/>
      <c:rotY val="244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80991735537189E-2"/>
          <c:y val="0.15323854660347574"/>
          <c:w val="0.60537190082644632"/>
          <c:h val="0.578199052132709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Planse realizate pentru uz extern 2021 - total</c:v>
                </c:pt>
              </c:strCache>
            </c:strRef>
          </c:tx>
          <c:explosion val="6"/>
          <c:dPt>
            <c:idx val="0"/>
            <c:bubble3D val="0"/>
            <c:explosion val="13"/>
          </c:dPt>
          <c:dPt>
            <c:idx val="1"/>
            <c:bubble3D val="0"/>
            <c:explosion val="11"/>
          </c:dPt>
          <c:dPt>
            <c:idx val="2"/>
            <c:bubble3D val="0"/>
            <c:explosion val="3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Multiplicări documentaţii de urbanism</c:v>
                </c:pt>
                <c:pt idx="1">
                  <c:v>Listare fişă imobil</c:v>
                </c:pt>
                <c:pt idx="2">
                  <c:v>Furnizare date pe suport electronic</c:v>
                </c:pt>
                <c:pt idx="3">
                  <c:v>Hărţi tematice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875</c:v>
                </c:pt>
                <c:pt idx="1">
                  <c:v>48</c:v>
                </c:pt>
                <c:pt idx="2">
                  <c:v>1237</c:v>
                </c:pt>
                <c:pt idx="3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95256148536972"/>
          <c:y val="0.56967677651404691"/>
          <c:w val="0.35950420266353827"/>
          <c:h val="0.4262079708864323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Autorizaţii emise pe domenii de autorizare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49523634796656E-2"/>
          <c:y val="0.18353302340298674"/>
          <c:w val="0.58836694193712336"/>
          <c:h val="0.81646698924538641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Autorizatii emise pe tip de autorizatie</c:v>
                </c:pt>
              </c:strCache>
            </c:strRef>
          </c:tx>
          <c:explosion val="2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Autorizații publicitate</c:v>
                </c:pt>
                <c:pt idx="1">
                  <c:v>Autorizaţii reţele</c:v>
                </c:pt>
                <c:pt idx="2">
                  <c:v>Autorizaţii de construire - clădiri</c:v>
                </c:pt>
                <c:pt idx="3">
                  <c:v>Autorizaţii desfiinţare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315</c:v>
                </c:pt>
                <c:pt idx="1">
                  <c:v>588</c:v>
                </c:pt>
                <c:pt idx="2">
                  <c:v>1077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5603735296976762"/>
          <c:y val="0.14084800123204991"/>
          <c:w val="0.34061886361427057"/>
          <c:h val="0.7348504616586570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Autorizaţii - intrare în legalitate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26306913997022E-2"/>
          <c:y val="0.22658610271903326"/>
          <c:w val="0.57166947723442019"/>
          <c:h val="0.64048338368580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Autorizatii - intrare in legalitate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Autorizatii - construire</c:v>
                </c:pt>
                <c:pt idx="1">
                  <c:v>Autorizatii -intrare in legalitate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1002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18215399842693"/>
          <c:y val="0.31722054380665615"/>
          <c:w val="0.33895454987319146"/>
          <c:h val="0.47966827403564344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Fara taxa de urgenta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5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Certificate de Urbanism</c:v>
                </c:pt>
                <c:pt idx="1">
                  <c:v>Autorizatii de construire</c:v>
                </c:pt>
                <c:pt idx="2">
                  <c:v>Autorizatii de luare in folosinta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4220</c:v>
                </c:pt>
                <c:pt idx="1">
                  <c:v>1544</c:v>
                </c:pt>
                <c:pt idx="2">
                  <c:v>939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 taxa de urgenta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74074074074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9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Certificate de Urbanism</c:v>
                </c:pt>
                <c:pt idx="1">
                  <c:v>Autorizatii de construire</c:v>
                </c:pt>
                <c:pt idx="2">
                  <c:v>Autorizatii de luare in folosinta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1606</c:v>
                </c:pt>
                <c:pt idx="1">
                  <c:v>536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053888"/>
        <c:axId val="156055424"/>
        <c:axId val="0"/>
      </c:bar3DChart>
      <c:catAx>
        <c:axId val="15605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055424"/>
        <c:crosses val="autoZero"/>
        <c:auto val="1"/>
        <c:lblAlgn val="ctr"/>
        <c:lblOffset val="100"/>
        <c:noMultiLvlLbl val="0"/>
      </c:catAx>
      <c:valAx>
        <c:axId val="15605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6053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</a:t>
            </a:r>
            <a:r>
              <a:rPr lang="en-US" dirty="0" err="1"/>
              <a:t>acte</a:t>
            </a:r>
            <a:r>
              <a:rPr lang="en-US" dirty="0"/>
              <a:t> pe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cereri</a:t>
            </a:r>
            <a:r>
              <a:rPr lang="en-US" dirty="0"/>
              <a:t> </a:t>
            </a:r>
            <a:r>
              <a:rPr lang="en-US" dirty="0" smtClean="0"/>
              <a:t>12909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52372299616403E-2"/>
          <c:y val="0.14901599105667349"/>
          <c:w val="0.5915465374520491"/>
          <c:h val="0.803511227763196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Nr.  cereri  inregistrate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Regularizarea taxei de autorizare + ALF (Persoane fizice/juridice)</c:v>
                </c:pt>
                <c:pt idx="1">
                  <c:v>Certificate de atestare a edificarii constructiilor</c:v>
                </c:pt>
                <c:pt idx="2">
                  <c:v>Certificate de radiere a constructiilor</c:v>
                </c:pt>
                <c:pt idx="3">
                  <c:v>Adeverinte intravilan/extravilan</c:v>
                </c:pt>
                <c:pt idx="4">
                  <c:v>Certificate nomenclatura stradala si adresa</c:v>
                </c:pt>
                <c:pt idx="5">
                  <c:v>Adeverinte art.36 din Legea nr.18/1991</c:v>
                </c:pt>
                <c:pt idx="6">
                  <c:v>Cereri, adrese, note interne, contestatii</c:v>
                </c:pt>
                <c:pt idx="7">
                  <c:v>Instiintari incepere lucrari</c:v>
                </c:pt>
                <c:pt idx="8">
                  <c:v>Instiintari finalizare lucrari</c:v>
                </c:pt>
                <c:pt idx="9">
                  <c:v>Invitatii + somatii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2145</c:v>
                </c:pt>
                <c:pt idx="1">
                  <c:v>1287</c:v>
                </c:pt>
                <c:pt idx="2">
                  <c:v>124</c:v>
                </c:pt>
                <c:pt idx="3">
                  <c:v>150</c:v>
                </c:pt>
                <c:pt idx="4">
                  <c:v>2251</c:v>
                </c:pt>
                <c:pt idx="5">
                  <c:v>25</c:v>
                </c:pt>
                <c:pt idx="6">
                  <c:v>701</c:v>
                </c:pt>
                <c:pt idx="7">
                  <c:v>1443</c:v>
                </c:pt>
                <c:pt idx="8">
                  <c:v>1960</c:v>
                </c:pt>
                <c:pt idx="9">
                  <c:v>2823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93067778292425"/>
          <c:y val="9.3838096626810558E-2"/>
          <c:w val="0.32630461633472402"/>
          <c:h val="0.8891311849907650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Cereri</a:t>
            </a:r>
            <a:r>
              <a:rPr lang="en-US" dirty="0"/>
              <a:t> </a:t>
            </a:r>
            <a:r>
              <a:rPr lang="en-US" dirty="0" err="1"/>
              <a:t>înregistrate</a:t>
            </a:r>
            <a:r>
              <a:rPr lang="ro-RO" dirty="0"/>
              <a:t> 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GB" dirty="0" smtClean="0"/>
              <a:t>1</a:t>
            </a:r>
            <a:r>
              <a:rPr lang="ro-RO" dirty="0" smtClean="0"/>
              <a:t>2</a:t>
            </a:r>
            <a:r>
              <a:rPr lang="en-US" dirty="0" smtClean="0"/>
              <a:t>066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87731054894782E-3"/>
          <c:y val="0.3037817877771361"/>
          <c:w val="0.69514868487183779"/>
          <c:h val="0.54226796014568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Cereri Înregistrate 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Acte eliberate</c:v>
                </c:pt>
                <c:pt idx="1">
                  <c:v>Înştiinţări începere lucrării</c:v>
                </c:pt>
                <c:pt idx="2">
                  <c:v>Cereri, sesizări, reclamaţii, adrese, note interne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7942</c:v>
                </c:pt>
                <c:pt idx="1">
                  <c:v>1443</c:v>
                </c:pt>
                <c:pt idx="2">
                  <c:v>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25505145190193"/>
          <c:y val="0.18745776441594195"/>
          <c:w val="0.27704653584968914"/>
          <c:h val="0.669982716818747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50533807829223E-2"/>
          <c:y val="3.0927835051546396E-2"/>
          <c:w val="0.54804270462633453"/>
          <c:h val="0.8144329896907158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Regularizarea taxei de autorizare + ALF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2201</c:v>
                </c:pt>
                <c:pt idx="1">
                  <c:v>2325</c:v>
                </c:pt>
                <c:pt idx="2">
                  <c:v>2273</c:v>
                </c:pt>
                <c:pt idx="3">
                  <c:v>1893</c:v>
                </c:pt>
                <c:pt idx="4">
                  <c:v>2145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Certificate de atestare a edificării / extinderii construcţiei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1006</c:v>
                </c:pt>
                <c:pt idx="1">
                  <c:v>1120</c:v>
                </c:pt>
                <c:pt idx="2">
                  <c:v>946</c:v>
                </c:pt>
                <c:pt idx="3">
                  <c:v>1061</c:v>
                </c:pt>
                <c:pt idx="4">
                  <c:v>1287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Certificate de atestare/radiere construcţie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173</c:v>
                </c:pt>
                <c:pt idx="1">
                  <c:v>125</c:v>
                </c:pt>
                <c:pt idx="2">
                  <c:v>104</c:v>
                </c:pt>
                <c:pt idx="3">
                  <c:v>95</c:v>
                </c:pt>
                <c:pt idx="4">
                  <c:v>124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Adeverinţe intravilan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238</c:v>
                </c:pt>
                <c:pt idx="1">
                  <c:v>200</c:v>
                </c:pt>
                <c:pt idx="2">
                  <c:v>108</c:v>
                </c:pt>
                <c:pt idx="3">
                  <c:v>187</c:v>
                </c:pt>
                <c:pt idx="4">
                  <c:v>150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Certificate de nomenclatură stradală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3715</c:v>
                </c:pt>
                <c:pt idx="1">
                  <c:v>4532</c:v>
                </c:pt>
                <c:pt idx="2">
                  <c:v>4440</c:v>
                </c:pt>
                <c:pt idx="3">
                  <c:v>4422</c:v>
                </c:pt>
                <c:pt idx="4">
                  <c:v>2251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Adeverinţă atribuire teren aferent casei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61</c:v>
                </c:pt>
                <c:pt idx="1">
                  <c:v>82</c:v>
                </c:pt>
                <c:pt idx="2">
                  <c:v>51</c:v>
                </c:pt>
                <c:pt idx="3">
                  <c:v>98</c:v>
                </c:pt>
                <c:pt idx="4">
                  <c:v>25</c:v>
                </c:pt>
              </c:numCache>
            </c:numRef>
          </c:val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ALF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Sheet1!$H$2:$H$6</c:f>
              <c:numCache>
                <c:formatCode>General</c:formatCode>
                <c:ptCount val="5"/>
                <c:pt idx="0">
                  <c:v>815</c:v>
                </c:pt>
                <c:pt idx="1">
                  <c:v>852</c:v>
                </c:pt>
                <c:pt idx="2">
                  <c:v>752</c:v>
                </c:pt>
                <c:pt idx="3">
                  <c:v>680</c:v>
                </c:pt>
                <c:pt idx="4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153664"/>
        <c:axId val="193163648"/>
        <c:axId val="0"/>
      </c:bar3DChart>
      <c:catAx>
        <c:axId val="1931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163648"/>
        <c:crosses val="autoZero"/>
        <c:auto val="1"/>
        <c:lblAlgn val="ctr"/>
        <c:lblOffset val="100"/>
        <c:noMultiLvlLbl val="0"/>
      </c:catAx>
      <c:valAx>
        <c:axId val="19316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15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33630895588545"/>
          <c:y val="4.7714626580768534E-2"/>
          <c:w val="0.35099154691590062"/>
          <c:h val="0.88607842201543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Documente prelucrate în </a:t>
            </a:r>
            <a:r>
              <a:rPr lang="en-US" dirty="0" smtClean="0"/>
              <a:t>2021</a:t>
            </a:r>
            <a:endParaRPr lang="en-US" dirty="0"/>
          </a:p>
          <a:p>
            <a:pPr>
              <a:defRPr/>
            </a:pPr>
            <a:endParaRPr lang="en-US" dirty="0"/>
          </a:p>
        </c:rich>
      </c:tx>
      <c:layout/>
      <c:overlay val="1"/>
    </c:title>
    <c:autoTitleDeleted val="0"/>
    <c:view3D>
      <c:rotX val="30"/>
      <c:rotY val="3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1463414634349E-2"/>
          <c:y val="0.28638497652583073"/>
          <c:w val="0.50081300813008134"/>
          <c:h val="0.4507042253521128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Cereri pentru analiză comisie CMUAT</c:v>
                </c:pt>
                <c:pt idx="1">
                  <c:v>Cereri pentru promovare documentaţii în şedinţele Consilului Local Oradea</c:v>
                </c:pt>
                <c:pt idx="2">
                  <c:v>Diverse ( sesizări, reclamaţii, adrese externe...)</c:v>
                </c:pt>
                <c:pt idx="3">
                  <c:v>Cereri privind consultarea populaţiei în elaborarea şi revizuirea de planuri urbanistice</c:v>
                </c:pt>
                <c:pt idx="4">
                  <c:v>Documente interne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2272</c:v>
                </c:pt>
                <c:pt idx="1">
                  <c:v>170</c:v>
                </c:pt>
                <c:pt idx="2">
                  <c:v>925</c:v>
                </c:pt>
                <c:pt idx="3">
                  <c:v>250</c:v>
                </c:pt>
                <c:pt idx="4">
                  <c:v>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02432436083623"/>
          <c:y val="0.22577566137566138"/>
          <c:w val="0.35121945948866162"/>
          <c:h val="0.66157380952382161"/>
        </c:manualLayout>
      </c:layout>
      <c:overlay val="1"/>
    </c:legend>
    <c:plotVisOnly val="1"/>
    <c:dispBlanksAs val="zero"/>
    <c:showDLblsOverMax val="1"/>
  </c:chart>
  <c:spPr>
    <a:noFill/>
  </c:spPr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1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Avize CMUAT</a:t>
            </a:r>
            <a:endParaRPr lang="vi-VN"/>
          </a:p>
        </c:rich>
      </c:tx>
      <c:layout>
        <c:manualLayout>
          <c:xMode val="edge"/>
          <c:yMode val="edge"/>
          <c:x val="0.36298376442776353"/>
          <c:y val="4.6903927218887864E-2"/>
        </c:manualLayout>
      </c:layout>
      <c:overlay val="1"/>
    </c:title>
    <c:autoTitleDeleted val="0"/>
    <c:view3D>
      <c:rotX val="30"/>
      <c:rotY val="244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35217633152551E-2"/>
          <c:y val="0.24374967115124913"/>
          <c:w val="0.60537190082644632"/>
          <c:h val="0.578199052132713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Avize CMUAT</c:v>
                </c:pt>
              </c:strCache>
            </c:strRef>
          </c:tx>
          <c:explosion val="6"/>
          <c:dPt>
            <c:idx val="0"/>
            <c:bubble3D val="0"/>
            <c:explosion val="13"/>
          </c:dPt>
          <c:dPt>
            <c:idx val="1"/>
            <c:bubble3D val="0"/>
            <c:explosion val="11"/>
          </c:dPt>
          <c:dPt>
            <c:idx val="2"/>
            <c:bubble3D val="0"/>
            <c:explosion val="3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Avize favorabile</c:v>
                </c:pt>
                <c:pt idx="1">
                  <c:v>Avize nefavorabile</c:v>
                </c:pt>
                <c:pt idx="2">
                  <c:v>Avize consultative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1186</c:v>
                </c:pt>
                <c:pt idx="1">
                  <c:v>813</c:v>
                </c:pt>
                <c:pt idx="2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411347517730499"/>
          <c:y val="0.51168327735256869"/>
          <c:w val="0.23276598703307791"/>
          <c:h val="0.48831670579030639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71E0D-3CD7-4AFA-AD0E-331E70685F49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765DD-C34B-4455-AD50-B907FF48A45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322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65DD-C34B-4455-AD50-B907FF48A45E}" type="slidenum">
              <a:rPr lang="ro-RO" smtClean="0"/>
              <a:pPr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283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4B828A-1472-4AA2-A03E-33486194614D}" type="datetimeFigureOut">
              <a:rPr lang="ro-RO" smtClean="0"/>
              <a:pPr/>
              <a:t>31.01.2023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2FACFA-CC0B-423E-8185-22CB65E4179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sz="6300" dirty="0" smtClean="0"/>
              <a:t>2022</a:t>
            </a:r>
            <a:endParaRPr lang="ro-RO" sz="63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305800" cy="16033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Raport</a:t>
            </a:r>
            <a:r>
              <a:rPr lang="en-US" dirty="0" smtClean="0"/>
              <a:t> </a:t>
            </a:r>
            <a:r>
              <a:rPr lang="en-US" dirty="0" err="1" smtClean="0"/>
              <a:t>activitate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Directia</a:t>
            </a:r>
            <a:r>
              <a:rPr lang="en-US" dirty="0" smtClean="0"/>
              <a:t> </a:t>
            </a:r>
            <a:r>
              <a:rPr lang="en-US" dirty="0" err="1" smtClean="0"/>
              <a:t>Arhitect</a:t>
            </a:r>
            <a:r>
              <a:rPr lang="en-US" dirty="0" smtClean="0"/>
              <a:t> </a:t>
            </a:r>
            <a:r>
              <a:rPr lang="en-US" dirty="0" err="1" smtClean="0"/>
              <a:t>Sef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46" y="3992022"/>
            <a:ext cx="3426354" cy="2256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8229599" cy="1143000"/>
          </a:xfrm>
        </p:spPr>
        <p:txBody>
          <a:bodyPr>
            <a:noAutofit/>
          </a:bodyPr>
          <a:lstStyle/>
          <a:p>
            <a:r>
              <a:rPr lang="en-US" sz="3200" dirty="0"/>
              <a:t>P</a:t>
            </a:r>
            <a:r>
              <a:rPr lang="ro-RO" sz="3200" dirty="0" smtClean="0"/>
              <a:t>rotecţia şi conservarea  monumentelor şi a  rezervaţiilor istorice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81000"/>
            <a:ext cx="8153400" cy="4953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45720" indent="0" algn="just">
              <a:buNone/>
            </a:pPr>
            <a:r>
              <a:rPr lang="pt-PT" cap="small" dirty="0"/>
              <a:t>Oradea, este un oraş cu o zestre arhitecturală deosebită, fapt pentru care administraţiei publice locale, dincolo de datoria morala pe care i-o incumba istoria, îi revin o serie de atribuţii specifice în domeniul protejării monumentelor şi ansamblurilor istorice, atribuţii evidenţiate în legislaţia de specialitate ( Legea 422/2001 privind protejarea monumentelor istorice) – care se referă la</a:t>
            </a:r>
            <a:r>
              <a:rPr lang="pt-PT" cap="small" dirty="0" smtClean="0"/>
              <a:t>:</a:t>
            </a:r>
          </a:p>
          <a:p>
            <a:pPr marL="45720" indent="0" algn="just">
              <a:buNone/>
            </a:pPr>
            <a:endParaRPr lang="ro-RO" b="1" cap="small" dirty="0"/>
          </a:p>
          <a:p>
            <a:pPr lvl="0" algn="just"/>
            <a:r>
              <a:rPr lang="it-IT" dirty="0"/>
              <a:t>asigurarea măsurilor tehnice, administrative pentru a cuprinde în programele de dezvoltare economico-sociale şi urbanistice obiective specifice privind protejarea monumentelor istorice.</a:t>
            </a:r>
            <a:endParaRPr lang="ro-RO" dirty="0"/>
          </a:p>
          <a:p>
            <a:pPr algn="just"/>
            <a:r>
              <a:rPr lang="it-IT" dirty="0"/>
              <a:t>În acest domeniu Direcția Arhitect Șef, prin Serviciul Autorizări şi Compartimentul Disciplina în Construcţii are următoarele responsabilităţi:</a:t>
            </a:r>
            <a:endParaRPr lang="ro-RO" dirty="0"/>
          </a:p>
          <a:p>
            <a:pPr lvl="0" algn="just"/>
            <a:r>
              <a:rPr lang="it-IT" dirty="0"/>
              <a:t>urmarirea, împreună cu reprezentanţii Direcţiei Judetene pentru Cultură a judetului Bihor, a respectării legislaţiei în vigoare în procedura de autorizare a lucrărilor de construire ce se execută asupra clădirilor reprezentând  monumente istorice şi a clădirilor din zonele lor de protecţie, pâna la faza de recepţie inclusiv.</a:t>
            </a:r>
            <a:endParaRPr lang="ro-RO" dirty="0"/>
          </a:p>
          <a:p>
            <a:pPr lvl="0" algn="just"/>
            <a:r>
              <a:rPr lang="it-IT" dirty="0"/>
              <a:t>iniţierea elaborării unor documentaţii de urbanism şi reglementări specifice protecţiei monumentelor istorice</a:t>
            </a:r>
            <a:endParaRPr lang="ro-RO" dirty="0"/>
          </a:p>
          <a:p>
            <a:pPr lvl="0" algn="just"/>
            <a:r>
              <a:rPr lang="it-IT" dirty="0"/>
              <a:t>propunerea şi coordonarea unor intervenţii asupra monumentelor istorice, conform programului multianual aprobat prin hotarari ale consiliului local;</a:t>
            </a:r>
            <a:endParaRPr lang="ro-RO" dirty="0"/>
          </a:p>
          <a:p>
            <a:pPr lvl="0" algn="just"/>
            <a:r>
              <a:rPr lang="it-IT" dirty="0"/>
              <a:t>initierea concursurilor de solutii privitoare la noi monumente de for public, coordonarea acestora si , de asemenea urmarirea realizarii lucrarilor.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10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410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</a:t>
            </a:r>
            <a:r>
              <a:rPr lang="ro-RO" sz="3600" dirty="0" smtClean="0"/>
              <a:t>lanificare şi gestiune urbană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460248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just"/>
            <a:r>
              <a:rPr lang="vi-VN" dirty="0" smtClean="0"/>
              <a:t> </a:t>
            </a:r>
            <a:r>
              <a:rPr lang="vi-VN" dirty="0"/>
              <a:t>În domeniul amenajării teritoriului şi urbanismul, legislaţia de specialitate impune administraţiei publice locale, coordonarea şi asumarea responsabilităţii privind programele de dezvoltare urbanistică a localităţii, urmărirea obiectivelor stabilite prin strategia de dezvoltare a municipiului, prin politicile de dezvoltare locală, planificarea – eşalonarea în timp a acestor obiective. </a:t>
            </a:r>
          </a:p>
          <a:p>
            <a:pPr algn="just"/>
            <a:r>
              <a:rPr lang="vi-VN" dirty="0"/>
              <a:t>În acest sens </a:t>
            </a:r>
            <a:r>
              <a:rPr lang="en-US" dirty="0" err="1" smtClean="0"/>
              <a:t>Direc</a:t>
            </a:r>
            <a:r>
              <a:rPr lang="vi-VN" dirty="0" smtClean="0"/>
              <a:t>ţia Arhitect </a:t>
            </a:r>
            <a:r>
              <a:rPr lang="vi-VN" dirty="0"/>
              <a:t>Şef – Compartimentul Avizări are următoarele atribuţii: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vi-VN" dirty="0" smtClean="0"/>
              <a:t>Administrarea </a:t>
            </a:r>
            <a:r>
              <a:rPr lang="vi-VN" dirty="0"/>
              <a:t>zonării funcţionale (verificarea conformităţii solicitărilor cu documentaţiile de urbanism avizate, transmiterea informaţiilor privind zonarea către segmentele interesate, preluarea propunerilor de modificare a regulamentului de urbanism şi promovarea spre aprobare Consiliului Local 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vi-VN" dirty="0" smtClean="0"/>
              <a:t>Gestionarea </a:t>
            </a:r>
            <a:r>
              <a:rPr lang="vi-VN" dirty="0"/>
              <a:t>documentaţiilor de urbanism şi verificarea transpunerii acestora, la nivel teritorial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vi-VN" dirty="0" smtClean="0"/>
              <a:t>Stabilirea </a:t>
            </a:r>
            <a:r>
              <a:rPr lang="vi-VN" dirty="0"/>
              <a:t>priorităţilor de elaborare a planurilor urbanistice zonale şi de detaliu, în zone de interes local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vi-VN" dirty="0" smtClean="0"/>
              <a:t>Lansarea </a:t>
            </a:r>
            <a:r>
              <a:rPr lang="vi-VN" dirty="0"/>
              <a:t>unor concursuri de arhitectură si urbanism pentru obiective de interes public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vi-VN" dirty="0" smtClean="0"/>
              <a:t>Modificarea </a:t>
            </a:r>
            <a:r>
              <a:rPr lang="vi-VN" dirty="0"/>
              <a:t>sau reactualizarea unor studii sau reglementări urbanistice, conform legislaţiei în vigoare şi a necesităţilor de dezvoltare ale municipiului Oradea.</a:t>
            </a:r>
          </a:p>
          <a:p>
            <a:pPr>
              <a:buFont typeface="Courier New" panose="02070309020205020404" pitchFamily="49" charset="0"/>
              <a:buChar char="o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67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8077199" cy="1143000"/>
          </a:xfrm>
        </p:spPr>
        <p:txBody>
          <a:bodyPr>
            <a:noAutofit/>
          </a:bodyPr>
          <a:lstStyle/>
          <a:p>
            <a:r>
              <a:rPr lang="ro-RO" sz="3200" dirty="0"/>
              <a:t>Emitere acte informative și de autoritate la initierea constructiilor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772400" cy="3505200"/>
          </a:xfrm>
        </p:spPr>
        <p:txBody>
          <a:bodyPr/>
          <a:lstStyle/>
          <a:p>
            <a:endParaRPr lang="en-US" dirty="0" smtClean="0"/>
          </a:p>
          <a:p>
            <a:endParaRPr lang="vi-VN" dirty="0"/>
          </a:p>
          <a:p>
            <a:pPr algn="just"/>
            <a:r>
              <a:rPr lang="vi-VN" dirty="0"/>
              <a:t>Într-o analiză a cererilor prelucrate pe acte specifice, faţă de anul trecut, se constată o scădere ușoară a tuturor cererilor pentru emiterea actelor specifice: certificate de urbanism, autorizatii de construire, autorizatii de desfiintare.</a:t>
            </a:r>
          </a:p>
          <a:p>
            <a:endParaRPr lang="vi-VN" dirty="0"/>
          </a:p>
          <a:p>
            <a:pPr marL="4572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78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534399" cy="1143000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ro-RO" sz="3200" dirty="0" smtClean="0"/>
              <a:t>ertificate de urbanism și autorizații de construire (clădiri, rețele și publicitate)</a:t>
            </a:r>
            <a:endParaRPr lang="ro-RO" sz="3200" dirty="0"/>
          </a:p>
        </p:txBody>
      </p:sp>
      <p:graphicFrame>
        <p:nvGraphicFramePr>
          <p:cNvPr id="5" name="Object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9199509"/>
              </p:ext>
            </p:extLst>
          </p:nvPr>
        </p:nvGraphicFramePr>
        <p:xfrm>
          <a:off x="914400" y="533400"/>
          <a:ext cx="7620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81999" cy="1143000"/>
          </a:xfrm>
        </p:spPr>
        <p:txBody>
          <a:bodyPr>
            <a:noAutofit/>
          </a:bodyPr>
          <a:lstStyle/>
          <a:p>
            <a:r>
              <a:rPr lang="it-IT" sz="3200" dirty="0"/>
              <a:t>Dinamica ultimilor 5 ani pe tipuri de acte este prezentata si in tabelul de mai </a:t>
            </a:r>
            <a:r>
              <a:rPr lang="it-IT" sz="3200" dirty="0" smtClean="0"/>
              <a:t>sus:</a:t>
            </a:r>
            <a:endParaRPr lang="ro-RO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7049829"/>
              </p:ext>
            </p:extLst>
          </p:nvPr>
        </p:nvGraphicFramePr>
        <p:xfrm>
          <a:off x="304800" y="381000"/>
          <a:ext cx="8382000" cy="4482740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762000"/>
                <a:gridCol w="1905000"/>
                <a:gridCol w="1524000"/>
                <a:gridCol w="1676400"/>
                <a:gridCol w="1143000"/>
                <a:gridCol w="1371600"/>
              </a:tblGrid>
              <a:tr h="182880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000" kern="1400" dirty="0">
                          <a:effectLst/>
                        </a:rPr>
                        <a:t> </a:t>
                      </a:r>
                      <a:endParaRPr lang="ro-RO" sz="12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it-IT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400" kern="1400" dirty="0" smtClean="0">
                          <a:effectLst/>
                        </a:rPr>
                        <a:t>Certificate </a:t>
                      </a:r>
                      <a:r>
                        <a:rPr lang="it-IT" sz="1400" kern="1400" dirty="0">
                          <a:effectLst/>
                        </a:rPr>
                        <a:t>de urbanism / cl</a:t>
                      </a:r>
                      <a:r>
                        <a:rPr lang="pt-PT" sz="1400" kern="1400" dirty="0">
                          <a:effectLst/>
                        </a:rPr>
                        <a:t>ă</a:t>
                      </a:r>
                      <a:r>
                        <a:rPr lang="it-IT" sz="1400" kern="1400" dirty="0">
                          <a:effectLst/>
                        </a:rPr>
                        <a:t>diri / publicitate / rețele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pt-PT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pt-PT" sz="1400" kern="1400" dirty="0" smtClean="0">
                          <a:effectLst/>
                        </a:rPr>
                        <a:t>Autorizații </a:t>
                      </a:r>
                      <a:r>
                        <a:rPr lang="pt-PT" sz="1400" kern="1400" dirty="0">
                          <a:effectLst/>
                        </a:rPr>
                        <a:t>de construire/  clădiri / publicitate / rețele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en-US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400" kern="1400" dirty="0" err="1" smtClean="0">
                          <a:effectLst/>
                        </a:rPr>
                        <a:t>Autorizații</a:t>
                      </a:r>
                      <a:r>
                        <a:rPr lang="en-US" sz="1400" kern="1400" dirty="0" smtClean="0">
                          <a:effectLst/>
                        </a:rPr>
                        <a:t> </a:t>
                      </a:r>
                      <a:r>
                        <a:rPr lang="en-US" sz="1400" kern="1400" dirty="0">
                          <a:effectLst/>
                        </a:rPr>
                        <a:t>de </a:t>
                      </a:r>
                      <a:r>
                        <a:rPr lang="en-US" sz="1400" kern="1400" dirty="0" err="1">
                          <a:effectLst/>
                        </a:rPr>
                        <a:t>desființare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en-US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400" kern="1400" dirty="0" err="1" smtClean="0">
                          <a:effectLst/>
                        </a:rPr>
                        <a:t>Cereri</a:t>
                      </a:r>
                      <a:r>
                        <a:rPr lang="en-US" sz="1400" kern="1400" dirty="0">
                          <a:effectLst/>
                        </a:rPr>
                        <a:t>,  </a:t>
                      </a:r>
                      <a:r>
                        <a:rPr lang="en-US" sz="1400" kern="1400" dirty="0" err="1">
                          <a:effectLst/>
                        </a:rPr>
                        <a:t>sesizări</a:t>
                      </a:r>
                      <a:r>
                        <a:rPr lang="en-US" sz="1400" kern="1400" dirty="0">
                          <a:effectLst/>
                        </a:rPr>
                        <a:t>, </a:t>
                      </a:r>
                      <a:r>
                        <a:rPr lang="en-US" sz="1400" kern="1400" dirty="0" err="1">
                          <a:effectLst/>
                        </a:rPr>
                        <a:t>reclamații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en-US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400" kern="1400" dirty="0" err="1" smtClean="0">
                          <a:effectLst/>
                        </a:rPr>
                        <a:t>Cereri</a:t>
                      </a:r>
                      <a:r>
                        <a:rPr lang="en-US" sz="1400" kern="1400" dirty="0" smtClean="0">
                          <a:effectLst/>
                        </a:rPr>
                        <a:t> </a:t>
                      </a:r>
                      <a:r>
                        <a:rPr lang="en-US" sz="1400" kern="1400" dirty="0" err="1">
                          <a:effectLst/>
                        </a:rPr>
                        <a:t>recepție</a:t>
                      </a:r>
                      <a:r>
                        <a:rPr lang="en-US" sz="1400" kern="1400" dirty="0">
                          <a:effectLst/>
                        </a:rPr>
                        <a:t> </a:t>
                      </a:r>
                      <a:r>
                        <a:rPr lang="en-US" sz="1400" kern="1400" dirty="0" err="1">
                          <a:effectLst/>
                        </a:rPr>
                        <a:t>lucrări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7228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2657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122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350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2019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7385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2822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142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1475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494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6365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2481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116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1596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2021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6378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2324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1820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335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2022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5826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1980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1751</a:t>
                      </a:r>
                      <a:endParaRPr lang="ro-RO" sz="12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364</a:t>
                      </a:r>
                      <a:endParaRPr lang="ro-RO" sz="12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534400" cy="6324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it-IT" dirty="0"/>
              <a:t>Pe toate categoriile de acte emise, in comparaţie cu anul 2021 și anii anteriori (ultimii 5 ani) situatia se prezinta, astfel: </a:t>
            </a:r>
            <a:endParaRPr lang="it-IT" dirty="0" smtClean="0"/>
          </a:p>
          <a:p>
            <a:pPr marL="45720" indent="0" algn="just">
              <a:buNone/>
            </a:pPr>
            <a:endParaRPr lang="ro-RO" dirty="0"/>
          </a:p>
          <a:p>
            <a:pPr algn="just"/>
            <a:r>
              <a:rPr lang="it-IT" dirty="0"/>
              <a:t>- numarul certificatelor de urbanism a scazut fata de anul trecut cu 8,6 %, iar fata de de media anilor anteriori cu 14,8 %.</a:t>
            </a:r>
            <a:endParaRPr lang="ro-RO" dirty="0"/>
          </a:p>
          <a:p>
            <a:pPr algn="just"/>
            <a:r>
              <a:rPr lang="it-IT" dirty="0"/>
              <a:t>- numarul autorizaţiilor de construire a scazut cu 14,8 %  fata de anul trecut si cu 22,9%  fata de media anilor anteriori</a:t>
            </a:r>
            <a:endParaRPr lang="ro-RO" dirty="0"/>
          </a:p>
          <a:p>
            <a:pPr algn="just"/>
            <a:r>
              <a:rPr lang="it-IT" dirty="0"/>
              <a:t>- numarul autorizaţiilor de desfiinţare cu 9,09% mai mic fata de anul trecut si cu 18,03 % mai mic fata de media anilor anteriori</a:t>
            </a:r>
            <a:endParaRPr lang="ro-RO" dirty="0"/>
          </a:p>
          <a:p>
            <a:pPr algn="just"/>
            <a:r>
              <a:rPr lang="it-IT" dirty="0"/>
              <a:t> </a:t>
            </a:r>
            <a:endParaRPr lang="ro-RO" dirty="0"/>
          </a:p>
          <a:p>
            <a:pPr algn="just"/>
            <a:r>
              <a:rPr lang="it-IT" dirty="0"/>
              <a:t> Pe segmentul cereri/ sesizari/ reclamatii, se constata o crestere cu 3,79 % fata de anul anterior. In acest indicator am cuprins ca si in anii trecuti cererile pentru prelungirea actelor specifice: a certificatelor (325), a autorizatiilor de construire (315) </a:t>
            </a:r>
            <a:r>
              <a:rPr lang="fr-FR" dirty="0"/>
              <a:t>a </a:t>
            </a:r>
            <a:r>
              <a:rPr lang="fr-FR" dirty="0" err="1"/>
              <a:t>autorizatiilor</a:t>
            </a:r>
            <a:r>
              <a:rPr lang="fr-FR" dirty="0"/>
              <a:t> de </a:t>
            </a:r>
            <a:r>
              <a:rPr lang="fr-FR" dirty="0" err="1"/>
              <a:t>amplasare</a:t>
            </a:r>
            <a:r>
              <a:rPr lang="fr-FR" dirty="0"/>
              <a:t> si </a:t>
            </a:r>
            <a:r>
              <a:rPr lang="fr-FR" dirty="0" err="1"/>
              <a:t>functionare</a:t>
            </a:r>
            <a:r>
              <a:rPr lang="fr-FR" dirty="0"/>
              <a:t> (20) </a:t>
            </a:r>
            <a:r>
              <a:rPr lang="it-IT" dirty="0"/>
              <a:t>precum si a acordurilor de publicitate temporara (61).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35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68679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</a:t>
            </a:r>
            <a:r>
              <a:rPr lang="vi-VN" sz="3200" dirty="0" smtClean="0"/>
              <a:t>ituaţia </a:t>
            </a:r>
            <a:r>
              <a:rPr lang="vi-VN" sz="3200" dirty="0"/>
              <a:t>autorizaţiilor </a:t>
            </a:r>
            <a:r>
              <a:rPr lang="en-US" sz="3200" dirty="0" smtClean="0"/>
              <a:t>s</a:t>
            </a:r>
            <a:r>
              <a:rPr lang="vi-VN" sz="3200" dirty="0" smtClean="0"/>
              <a:t>tructurată </a:t>
            </a:r>
            <a:r>
              <a:rPr lang="vi-VN" sz="3200" dirty="0"/>
              <a:t>pe tipuri de </a:t>
            </a:r>
            <a:r>
              <a:rPr lang="vi-VN" sz="3200" dirty="0" smtClean="0"/>
              <a:t>lucrari</a:t>
            </a:r>
            <a:endParaRPr lang="ro-RO" sz="3200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3853548"/>
              </p:ext>
            </p:extLst>
          </p:nvPr>
        </p:nvGraphicFramePr>
        <p:xfrm>
          <a:off x="1143000" y="731838"/>
          <a:ext cx="68580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1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" indent="0" algn="just">
              <a:buNone/>
            </a:pPr>
            <a:endParaRPr lang="it-IT" sz="2400" dirty="0" smtClean="0"/>
          </a:p>
          <a:p>
            <a:pPr marL="45720" indent="0" algn="just">
              <a:buNone/>
            </a:pPr>
            <a:r>
              <a:rPr lang="it-IT" sz="2400" dirty="0" smtClean="0"/>
              <a:t>Dacă </a:t>
            </a:r>
            <a:r>
              <a:rPr lang="it-IT" sz="2400" dirty="0"/>
              <a:t>analizăm autorizaţiile de construire emise în 2022, comparativ cu cele emise în 2021, pe tipuri de constructii, se constata urmatoarele</a:t>
            </a:r>
            <a:r>
              <a:rPr lang="it-IT" sz="2400" dirty="0" smtClean="0"/>
              <a:t>:</a:t>
            </a:r>
          </a:p>
          <a:p>
            <a:pPr marL="45720" indent="0" algn="just">
              <a:buNone/>
            </a:pPr>
            <a:endParaRPr lang="it-IT" sz="2400" dirty="0"/>
          </a:p>
          <a:p>
            <a:pPr marL="45720" indent="0" algn="just">
              <a:buNone/>
            </a:pPr>
            <a:endParaRPr lang="ro-RO" sz="2400" dirty="0"/>
          </a:p>
          <a:p>
            <a:pPr lvl="0"/>
            <a:r>
              <a:rPr lang="it-IT" sz="2400" dirty="0"/>
              <a:t>cladiri, o scadere cu 20,37%</a:t>
            </a:r>
            <a:endParaRPr lang="ro-RO" sz="2400" dirty="0"/>
          </a:p>
          <a:p>
            <a:pPr lvl="0"/>
            <a:r>
              <a:rPr lang="it-IT" sz="2400" dirty="0"/>
              <a:t>retele, o crestere cu 3,49 %</a:t>
            </a:r>
            <a:endParaRPr lang="ro-RO" sz="2400" dirty="0"/>
          </a:p>
          <a:p>
            <a:pPr lvl="0"/>
            <a:r>
              <a:rPr lang="it-IT" sz="2400" dirty="0"/>
              <a:t>publicitate , o scadere cu 9,82% </a:t>
            </a:r>
            <a:endParaRPr lang="ro-RO" sz="2400" dirty="0"/>
          </a:p>
          <a:p>
            <a:endParaRPr lang="en-US" dirty="0"/>
          </a:p>
          <a:p>
            <a:pPr marL="4572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459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638800"/>
            <a:ext cx="8798511" cy="1143000"/>
          </a:xfrm>
        </p:spPr>
        <p:txBody>
          <a:bodyPr>
            <a:normAutofit/>
          </a:bodyPr>
          <a:lstStyle/>
          <a:p>
            <a:r>
              <a:rPr lang="vi-VN" sz="2000" dirty="0" smtClean="0"/>
              <a:t>În </a:t>
            </a:r>
            <a:r>
              <a:rPr lang="vi-VN" sz="2000" dirty="0"/>
              <a:t>raport cu disciplina în construcţii situaţia autorizaţiilor emise pentru intrarea in legalitate, arată ca în graficul de mai </a:t>
            </a:r>
            <a:r>
              <a:rPr lang="en-US" sz="2000" dirty="0" err="1" smtClean="0"/>
              <a:t>sus</a:t>
            </a:r>
            <a:r>
              <a:rPr lang="vi-VN" sz="2000" dirty="0" smtClean="0"/>
              <a:t>:</a:t>
            </a:r>
            <a:endParaRPr lang="ro-RO" sz="2000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2812302"/>
              </p:ext>
            </p:extLst>
          </p:nvPr>
        </p:nvGraphicFramePr>
        <p:xfrm>
          <a:off x="1143000" y="731838"/>
          <a:ext cx="73152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/>
              <a:t>Putem constata mentinerea tendintei de scadere a numarului autorizatiilor de construire emise pentru aceasta categorie de lucrari, ca efect al masurilor administrative de descurajare a constructiilor ilegale, astfel ca acestea reprezinta 6,37% din totalul autorizatiilor emise pentru categoria </a:t>
            </a:r>
            <a:r>
              <a:rPr lang="pt-PT" dirty="0" smtClean="0"/>
              <a:t>cladiri</a:t>
            </a:r>
          </a:p>
          <a:p>
            <a:pPr algn="just"/>
            <a:r>
              <a:rPr lang="pt-PT" dirty="0" smtClean="0"/>
              <a:t>Directia </a:t>
            </a:r>
            <a:r>
              <a:rPr lang="pt-PT" dirty="0"/>
              <a:t>Arhitect Sef a continuat si în anul 2022 sa emita actele specifice în regim de urgenta, activitate  introdusă în cursul anului 2014. </a:t>
            </a:r>
            <a:endParaRPr lang="ro-RO" dirty="0"/>
          </a:p>
          <a:p>
            <a:pPr algn="just"/>
            <a:r>
              <a:rPr lang="pt-PT" dirty="0"/>
              <a:t>Astfel ca, perioada în care se emit actele de autoritate, se reduce considerabil, prin introducerea sistemului de taxe de urgență la emiterea certificatelor de urbanism, a autorizațiilor de construire/desființare și a adeverințelor de luare în folosință a construcțiilor, aprobat prin hotărâre a Consiliului Local. În acest sens, la solicitarea beneficiarilor, acestea se emit în 2 zile lucratoare –CU-, în 5 zile lucratoare –AC și ALF. </a:t>
            </a:r>
            <a:endParaRPr lang="ro-RO" dirty="0"/>
          </a:p>
          <a:p>
            <a:pPr algn="just"/>
            <a:r>
              <a:rPr lang="pt-PT" dirty="0"/>
              <a:t>Taxele percepute în anul 2022, au fost modice în comparatie cu alte municipii, 150 lei pentru prima categorie de acte, iar pentru cea de a doua, 500 lei, respectiv 150 lei.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868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6512511" cy="1143000"/>
          </a:xfrm>
        </p:spPr>
        <p:txBody>
          <a:bodyPr/>
          <a:lstStyle/>
          <a:p>
            <a:r>
              <a:rPr lang="en-US" sz="3200" dirty="0" smtClean="0"/>
              <a:t>PERSPECTIVE</a:t>
            </a:r>
            <a:endParaRPr lang="ro-RO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5201830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600"/>
            <a:ext cx="3460726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33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2630316"/>
              </p:ext>
            </p:extLst>
          </p:nvPr>
        </p:nvGraphicFramePr>
        <p:xfrm>
          <a:off x="1143000" y="609600"/>
          <a:ext cx="7391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3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pt-PT" sz="2400" dirty="0"/>
              <a:t>Astfel: certificatele de urbanism emise in regim de urgenta reprezinta 27,56 % din numarul total de certificate iar autorizatiile de construire 25,76 % din totalul autorizatiilor.</a:t>
            </a:r>
            <a:endParaRPr lang="ro-RO" sz="2400" dirty="0"/>
          </a:p>
          <a:p>
            <a:pPr algn="just"/>
            <a:r>
              <a:rPr lang="pt-PT" sz="2400" dirty="0"/>
              <a:t>Numarul solicitarilor pentru emitere în regim de urgență  a scazut comparativ  cu cel al anului 2021, cifrele inscriindu-se in acelasi procent de scadere al cererilor inregistrat in anul 2021. </a:t>
            </a:r>
            <a:endParaRPr lang="ro-RO" sz="2400" dirty="0"/>
          </a:p>
          <a:p>
            <a:pPr algn="just"/>
            <a:r>
              <a:rPr lang="pt-PT" sz="2400" dirty="0"/>
              <a:t>Aproximativ la jumătatea anului 2021, am început să emitem certificate de urbanism online.</a:t>
            </a:r>
            <a:endParaRPr lang="ro-RO" sz="2400" dirty="0"/>
          </a:p>
          <a:p>
            <a:pPr algn="just"/>
            <a:r>
              <a:rPr lang="pt-PT" sz="2400" dirty="0"/>
              <a:t>In anul 2022 am emis 565 certificate online eliberate pentru cladiri, 25 pentru rețele și 30 pentru publicitate, in total 620 de astfel de acte ceea ce reprezinta 10,6% din nr. total de certificate.</a:t>
            </a:r>
            <a:endParaRPr lang="ro-RO" sz="2400" dirty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2937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pt-PT" sz="3600" cap="small" dirty="0"/>
              <a:t>compartimentul finalizări construcţii</a:t>
            </a:r>
            <a:r>
              <a:rPr lang="pt-PT" cap="small" dirty="0" smtClean="0"/>
              <a:t/>
            </a:r>
            <a:br>
              <a:rPr lang="pt-PT" cap="small" dirty="0" smtClean="0"/>
            </a:br>
            <a:r>
              <a:rPr lang="pt-PT" cap="small" dirty="0"/>
              <a:t/>
            </a:r>
            <a:br>
              <a:rPr lang="pt-PT" cap="small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534400" cy="1066800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are ca atribuţie principală emiterea actelor specifice în faza finală (postautorizare, după recepţia la terminarea lucrărilor) a realizării construcţiilor, astfel:</a:t>
            </a:r>
            <a:endParaRPr lang="ro-RO" dirty="0"/>
          </a:p>
          <a:p>
            <a:endParaRPr lang="ro-RO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4599611"/>
              </p:ext>
            </p:extLst>
          </p:nvPr>
        </p:nvGraphicFramePr>
        <p:xfrm>
          <a:off x="533400" y="12954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8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686799" cy="1143000"/>
          </a:xfrm>
        </p:spPr>
        <p:txBody>
          <a:bodyPr>
            <a:normAutofit fontScale="90000"/>
          </a:bodyPr>
          <a:lstStyle/>
          <a:p>
            <a:r>
              <a:rPr lang="pt-PT" sz="3600" cap="small" dirty="0"/>
              <a:t>Acte emise de către compartimentul finalizări construcţii în anul </a:t>
            </a:r>
            <a:r>
              <a:rPr lang="pt-PT" sz="3600" cap="small" dirty="0" smtClean="0"/>
              <a:t>2022</a:t>
            </a:r>
            <a:r>
              <a:rPr lang="pt-PT" cap="small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33400"/>
            <a:ext cx="7848600" cy="4419600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regularizarea taxei de autorizare  →  reg. + ALF (PF/PJ) → 2145 buc</a:t>
            </a:r>
            <a:endParaRPr lang="ro-RO" dirty="0"/>
          </a:p>
          <a:p>
            <a:pPr lvl="0"/>
            <a:r>
              <a:rPr lang="it-IT" dirty="0"/>
              <a:t>eliberarea de certificate de atestare a edificarii/extinderii construcţiei  → 1287 buc</a:t>
            </a:r>
            <a:endParaRPr lang="ro-RO" dirty="0"/>
          </a:p>
          <a:p>
            <a:pPr lvl="0"/>
            <a:r>
              <a:rPr lang="it-IT" dirty="0"/>
              <a:t>eliberarea de certificate de atestare radiere construcţie → 124 buc</a:t>
            </a:r>
            <a:endParaRPr lang="ro-RO" dirty="0"/>
          </a:p>
          <a:p>
            <a:pPr lvl="0"/>
            <a:r>
              <a:rPr lang="it-IT" dirty="0"/>
              <a:t>adeverinţe intravilan → 150 buc</a:t>
            </a:r>
            <a:endParaRPr lang="ro-RO" dirty="0"/>
          </a:p>
          <a:p>
            <a:pPr lvl="0"/>
            <a:r>
              <a:rPr lang="it-IT" dirty="0"/>
              <a:t>certificat de nomenclatură stradală şi adresă  → 2251 buc</a:t>
            </a:r>
            <a:endParaRPr lang="ro-RO" dirty="0"/>
          </a:p>
          <a:p>
            <a:pPr lvl="0"/>
            <a:r>
              <a:rPr lang="it-IT" dirty="0"/>
              <a:t>adeverinţă atribuire teren aferent casei → 25 buc</a:t>
            </a:r>
            <a:endParaRPr lang="ro-RO" dirty="0"/>
          </a:p>
          <a:p>
            <a:pPr lvl="0"/>
            <a:r>
              <a:rPr lang="it-IT" dirty="0"/>
              <a:t>instiintari finalizare lucrare catre ISC → 1960 buc</a:t>
            </a:r>
            <a:endParaRPr lang="ro-RO" dirty="0"/>
          </a:p>
          <a:p>
            <a:pPr marL="4572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490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884111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Cereri, sesizări, reclamaţii</a:t>
            </a:r>
            <a:r>
              <a:rPr lang="pt-PT" sz="3200" cap="small" dirty="0" smtClean="0"/>
              <a:t>:</a:t>
            </a:r>
            <a:endParaRPr lang="ro-RO" sz="3200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6774132"/>
              </p:ext>
            </p:extLst>
          </p:nvPr>
        </p:nvGraphicFramePr>
        <p:xfrm>
          <a:off x="1143000" y="731838"/>
          <a:ext cx="71628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Dinamica</a:t>
            </a:r>
            <a:r>
              <a:rPr lang="en-US" sz="3200" dirty="0" smtClean="0"/>
              <a:t> pe 5 </a:t>
            </a:r>
            <a:r>
              <a:rPr lang="en-US" sz="3200" dirty="0" err="1" smtClean="0"/>
              <a:t>ani</a:t>
            </a:r>
            <a:r>
              <a:rPr lang="en-US" sz="3200" dirty="0"/>
              <a:t> </a:t>
            </a:r>
            <a:r>
              <a:rPr lang="en-US" sz="3200" dirty="0" smtClean="0"/>
              <a:t>- forma </a:t>
            </a:r>
            <a:r>
              <a:rPr lang="en-US" sz="3200" dirty="0" err="1" smtClean="0"/>
              <a:t>grafica</a:t>
            </a:r>
            <a:endParaRPr lang="ro-RO" sz="32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4617563"/>
              </p:ext>
            </p:extLst>
          </p:nvPr>
        </p:nvGraphicFramePr>
        <p:xfrm>
          <a:off x="990600" y="731838"/>
          <a:ext cx="73914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Dinamica</a:t>
            </a:r>
            <a:r>
              <a:rPr lang="en-US" sz="3200" dirty="0" smtClean="0"/>
              <a:t> pe 5 </a:t>
            </a:r>
            <a:r>
              <a:rPr lang="en-US" sz="3200" dirty="0" err="1" smtClean="0"/>
              <a:t>ani</a:t>
            </a:r>
            <a:r>
              <a:rPr lang="en-US" sz="3200" dirty="0" smtClean="0"/>
              <a:t> – forma </a:t>
            </a:r>
            <a:r>
              <a:rPr lang="en-US" sz="3200" dirty="0" err="1" smtClean="0"/>
              <a:t>tabelara</a:t>
            </a:r>
            <a:endParaRPr lang="ro-RO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3392382"/>
              </p:ext>
            </p:extLst>
          </p:nvPr>
        </p:nvGraphicFramePr>
        <p:xfrm>
          <a:off x="228600" y="914400"/>
          <a:ext cx="8763002" cy="39738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22660"/>
                <a:gridCol w="1334980"/>
                <a:gridCol w="1270224"/>
                <a:gridCol w="1342453"/>
                <a:gridCol w="973839"/>
                <a:gridCol w="1195506"/>
                <a:gridCol w="1195506"/>
                <a:gridCol w="827834"/>
              </a:tblGrid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ANUL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400" kern="1400" dirty="0">
                          <a:effectLst/>
                        </a:rPr>
                        <a:t>Regularizarea taxei de autorizare cu/fara ALF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pt-PT" sz="1400" kern="1400">
                          <a:effectLst/>
                        </a:rPr>
                        <a:t>Certificate de atestare a edificarii / extinderii constructiei</a:t>
                      </a:r>
                      <a:endParaRPr lang="ro-RO" sz="1400" kern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s-CO" sz="1400" kern="1400" dirty="0" err="1">
                          <a:effectLst/>
                        </a:rPr>
                        <a:t>Certificate</a:t>
                      </a:r>
                      <a:r>
                        <a:rPr lang="es-CO" sz="1400" kern="1400" dirty="0">
                          <a:effectLst/>
                        </a:rPr>
                        <a:t> de atestare/</a:t>
                      </a:r>
                      <a:r>
                        <a:rPr lang="es-CO" sz="1400" kern="1400" dirty="0" err="1">
                          <a:effectLst/>
                        </a:rPr>
                        <a:t>radiere</a:t>
                      </a:r>
                      <a:r>
                        <a:rPr lang="es-CO" sz="1400" kern="1400" dirty="0">
                          <a:effectLst/>
                        </a:rPr>
                        <a:t> </a:t>
                      </a:r>
                      <a:r>
                        <a:rPr lang="es-CO" sz="1400" kern="1400" dirty="0" err="1">
                          <a:effectLst/>
                        </a:rPr>
                        <a:t>constructie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400" kern="1400" dirty="0" err="1">
                          <a:effectLst/>
                        </a:rPr>
                        <a:t>Adeverinte</a:t>
                      </a:r>
                      <a:r>
                        <a:rPr lang="en-US" sz="1400" kern="1400" dirty="0">
                          <a:effectLst/>
                        </a:rPr>
                        <a:t> </a:t>
                      </a:r>
                      <a:r>
                        <a:rPr lang="en-US" sz="1400" kern="1400" dirty="0" err="1">
                          <a:effectLst/>
                        </a:rPr>
                        <a:t>intravilan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pt-PT" sz="1400" kern="1400" dirty="0">
                          <a:effectLst/>
                        </a:rPr>
                        <a:t>Certificate de nomenclatura stradala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400" kern="1400">
                          <a:effectLst/>
                        </a:rPr>
                        <a:t>Adeverinta atribuire teren aferent casei</a:t>
                      </a:r>
                      <a:endParaRPr lang="ro-RO" sz="1400" kern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400" kern="1400" dirty="0">
                          <a:effectLst/>
                        </a:rPr>
                        <a:t> </a:t>
                      </a:r>
                      <a:endParaRPr lang="ro-RO" sz="1400" kern="14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it-IT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endParaRPr lang="it-IT" sz="1400" kern="14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it-IT" sz="1400" kern="1400" dirty="0" smtClean="0">
                          <a:effectLst/>
                        </a:rPr>
                        <a:t>ALF</a:t>
                      </a:r>
                      <a:endParaRPr lang="ro-RO" sz="1400" kern="1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2018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2201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1006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173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238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3715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815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2019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2325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1120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4532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82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852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2273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946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104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108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4440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752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2021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1893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1061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187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4422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98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680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2022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2145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1287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124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150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2251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ro-RO" sz="1600" kern="140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900"/>
                        </a:spcAft>
                      </a:pPr>
                      <a:r>
                        <a:rPr lang="en-US" sz="1600" kern="1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950</a:t>
                      </a:r>
                      <a:endParaRPr lang="ro-RO" sz="1600" kern="1400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599" cy="1143000"/>
          </a:xfrm>
        </p:spPr>
        <p:txBody>
          <a:bodyPr>
            <a:noAutofit/>
          </a:bodyPr>
          <a:lstStyle/>
          <a:p>
            <a:r>
              <a:rPr lang="pt-PT" sz="3200" cap="small" dirty="0"/>
              <a:t>Activitatea Comisiei Municipale de Urbanism și Amenajarea </a:t>
            </a:r>
            <a:r>
              <a:rPr lang="pt-PT" sz="3200" cap="small" dirty="0" smtClean="0"/>
              <a:t>Teritoriului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44500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anul</a:t>
            </a:r>
            <a:r>
              <a:rPr lang="fr-FR" dirty="0"/>
              <a:t> 2022, </a:t>
            </a:r>
            <a:r>
              <a:rPr lang="fr-FR" dirty="0" err="1"/>
              <a:t>încadrul</a:t>
            </a:r>
            <a:r>
              <a:rPr lang="fr-FR" dirty="0"/>
              <a:t> </a:t>
            </a:r>
            <a:r>
              <a:rPr lang="fr-FR" dirty="0" err="1"/>
              <a:t>Compartimentului</a:t>
            </a:r>
            <a:r>
              <a:rPr lang="fr-FR" dirty="0"/>
              <a:t> </a:t>
            </a:r>
            <a:r>
              <a:rPr lang="fr-FR" dirty="0" err="1"/>
              <a:t>Urbanism</a:t>
            </a:r>
            <a:r>
              <a:rPr lang="fr-FR" dirty="0"/>
              <a:t> si Avize, au </a:t>
            </a:r>
            <a:r>
              <a:rPr lang="fr-FR" dirty="0" err="1"/>
              <a:t>fost</a:t>
            </a:r>
            <a:r>
              <a:rPr lang="fr-FR" dirty="0"/>
              <a:t> </a:t>
            </a:r>
            <a:r>
              <a:rPr lang="fr-FR" dirty="0" err="1"/>
              <a:t>prelucrate</a:t>
            </a:r>
            <a:r>
              <a:rPr lang="fr-FR" dirty="0"/>
              <a:t> un </a:t>
            </a:r>
            <a:r>
              <a:rPr lang="fr-FR" dirty="0" err="1"/>
              <a:t>număr</a:t>
            </a:r>
            <a:r>
              <a:rPr lang="fr-FR" dirty="0"/>
              <a:t> de 4569 documente:</a:t>
            </a:r>
            <a:endParaRPr lang="ro-RO" dirty="0"/>
          </a:p>
          <a:p>
            <a:pPr lvl="0" algn="just"/>
            <a:r>
              <a:rPr lang="it-IT" dirty="0"/>
              <a:t>2272  solicitări referitoare la analiza unor documentaţii  în cadrul comisiei CMUAT;</a:t>
            </a:r>
            <a:endParaRPr lang="ro-RO" dirty="0"/>
          </a:p>
          <a:p>
            <a:pPr lvl="0" algn="just"/>
            <a:r>
              <a:rPr lang="it-IT" dirty="0"/>
              <a:t>170 solicitări referitoare la promovarea unor documentaţii în şedinţele Consilului Local Oradea (din care 137 au fost promovate, restul fiind in curs de promovare sau completari la documentatii);  </a:t>
            </a:r>
            <a:endParaRPr lang="ro-RO" dirty="0"/>
          </a:p>
          <a:p>
            <a:pPr lvl="0" algn="just"/>
            <a:r>
              <a:rPr lang="it-IT" dirty="0"/>
              <a:t>250 solicitări referitoare la consultarea populaţiei în elaborarea şi revizuirea de planuri urbanistice;</a:t>
            </a:r>
            <a:endParaRPr lang="ro-RO" dirty="0"/>
          </a:p>
          <a:p>
            <a:pPr lvl="0" algn="just"/>
            <a:r>
              <a:rPr lang="it-IT" dirty="0"/>
              <a:t>952 documente interne (note interne, rapoarte, planuri procese informare și consultare public, referate..)</a:t>
            </a:r>
            <a:endParaRPr lang="ro-RO" dirty="0"/>
          </a:p>
          <a:p>
            <a:pPr lvl="0" algn="just"/>
            <a:r>
              <a:rPr lang="it-IT" dirty="0"/>
              <a:t>925 diverse ( cereri, sesizări, reclamaţii, adrese externe...);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71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9320203"/>
              </p:ext>
            </p:extLst>
          </p:nvPr>
        </p:nvGraphicFramePr>
        <p:xfrm>
          <a:off x="457200" y="457200"/>
          <a:ext cx="8229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5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8839200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Documentaţii analizate de către </a:t>
            </a:r>
            <a:r>
              <a:rPr lang="pt-PT" sz="3200" cap="small" dirty="0" smtClean="0"/>
              <a:t>comisia CMUAT 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838200"/>
          </a:xfrm>
        </p:spPr>
        <p:txBody>
          <a:bodyPr/>
          <a:lstStyle/>
          <a:p>
            <a:r>
              <a:rPr lang="it-IT" dirty="0"/>
              <a:t>Au fost analizate 2272 documentaţii şi s-au emis 2272 avize (1186 favorabile, 813 nefavorabile şi 273 consultative ).</a:t>
            </a:r>
            <a:endParaRPr lang="ro-R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878656"/>
              </p:ext>
            </p:extLst>
          </p:nvPr>
        </p:nvGraphicFramePr>
        <p:xfrm>
          <a:off x="762000" y="1143000"/>
          <a:ext cx="7239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Statutul</a:t>
            </a:r>
            <a:r>
              <a:rPr lang="en-US" dirty="0" smtClean="0"/>
              <a:t> legal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dirty="0" err="1" smtClean="0"/>
              <a:t>Direcția</a:t>
            </a:r>
            <a:r>
              <a:rPr lang="fr-FR" dirty="0" smtClean="0"/>
              <a:t> </a:t>
            </a:r>
            <a:r>
              <a:rPr lang="fr-FR" dirty="0" err="1" smtClean="0"/>
              <a:t>Arhitect</a:t>
            </a:r>
            <a:r>
              <a:rPr lang="fr-FR" dirty="0" smtClean="0"/>
              <a:t> </a:t>
            </a:r>
            <a:r>
              <a:rPr lang="fr-FR" dirty="0" err="1"/>
              <a:t>Şef</a:t>
            </a:r>
            <a:r>
              <a:rPr lang="fr-FR" dirty="0"/>
              <a:t> </a:t>
            </a:r>
            <a:r>
              <a:rPr lang="fr-FR" dirty="0" err="1"/>
              <a:t>reprezintă</a:t>
            </a:r>
            <a:r>
              <a:rPr lang="fr-FR" dirty="0"/>
              <a:t> </a:t>
            </a:r>
            <a:r>
              <a:rPr lang="fr-FR" dirty="0" err="1"/>
              <a:t>autoritatea</a:t>
            </a:r>
            <a:r>
              <a:rPr lang="fr-FR" dirty="0"/>
              <a:t> </a:t>
            </a:r>
            <a:r>
              <a:rPr lang="fr-FR" dirty="0" err="1"/>
              <a:t>tehnică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domeniul</a:t>
            </a:r>
            <a:r>
              <a:rPr lang="fr-FR" dirty="0"/>
              <a:t> </a:t>
            </a:r>
            <a:r>
              <a:rPr lang="fr-FR" dirty="0" err="1"/>
              <a:t>amenajării</a:t>
            </a:r>
            <a:r>
              <a:rPr lang="fr-FR" dirty="0"/>
              <a:t> </a:t>
            </a:r>
            <a:r>
              <a:rPr lang="fr-FR" dirty="0" err="1"/>
              <a:t>teritoriului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al </a:t>
            </a:r>
            <a:r>
              <a:rPr lang="fr-FR" dirty="0" err="1"/>
              <a:t>urbanismului</a:t>
            </a:r>
            <a:r>
              <a:rPr lang="fr-FR" dirty="0"/>
              <a:t> </a:t>
            </a:r>
            <a:r>
              <a:rPr lang="fr-FR" dirty="0" err="1"/>
              <a:t>din</a:t>
            </a:r>
            <a:r>
              <a:rPr lang="fr-FR" dirty="0"/>
              <a:t> </a:t>
            </a:r>
            <a:r>
              <a:rPr lang="fr-FR" dirty="0" err="1"/>
              <a:t>cadrul</a:t>
            </a:r>
            <a:r>
              <a:rPr lang="fr-FR" dirty="0"/>
              <a:t> </a:t>
            </a:r>
            <a:r>
              <a:rPr lang="fr-FR" dirty="0" err="1"/>
              <a:t>administraţiei</a:t>
            </a:r>
            <a:r>
              <a:rPr lang="fr-FR" dirty="0"/>
              <a:t> </a:t>
            </a:r>
            <a:r>
              <a:rPr lang="fr-FR" dirty="0" err="1"/>
              <a:t>publice</a:t>
            </a:r>
            <a:r>
              <a:rPr lang="fr-FR" dirty="0"/>
              <a:t> locale care duce la </a:t>
            </a:r>
            <a:r>
              <a:rPr lang="fr-FR" dirty="0" err="1"/>
              <a:t>îndeplinire</a:t>
            </a:r>
            <a:r>
              <a:rPr lang="fr-FR" dirty="0"/>
              <a:t>  </a:t>
            </a:r>
            <a:r>
              <a:rPr lang="fr-FR" dirty="0" err="1"/>
              <a:t>atribuţiile</a:t>
            </a:r>
            <a:r>
              <a:rPr lang="fr-FR" dirty="0"/>
              <a:t> </a:t>
            </a:r>
            <a:r>
              <a:rPr lang="fr-FR" dirty="0" err="1"/>
              <a:t>conferite</a:t>
            </a:r>
            <a:r>
              <a:rPr lang="fr-FR" dirty="0"/>
              <a:t> de lege ca </a:t>
            </a:r>
            <a:r>
              <a:rPr lang="fr-FR" dirty="0" err="1"/>
              <a:t>şef</a:t>
            </a:r>
            <a:r>
              <a:rPr lang="fr-FR" dirty="0"/>
              <a:t> al </a:t>
            </a:r>
            <a:r>
              <a:rPr lang="fr-FR" dirty="0" err="1"/>
              <a:t>structurilor</a:t>
            </a:r>
            <a:r>
              <a:rPr lang="fr-FR" dirty="0"/>
              <a:t> de </a:t>
            </a:r>
            <a:r>
              <a:rPr lang="fr-FR" dirty="0" err="1"/>
              <a:t>specialitate</a:t>
            </a:r>
            <a:r>
              <a:rPr lang="fr-FR" dirty="0"/>
              <a:t> </a:t>
            </a:r>
            <a:r>
              <a:rPr lang="fr-FR" dirty="0" err="1"/>
              <a:t>organizate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cadrul</a:t>
            </a:r>
            <a:r>
              <a:rPr lang="fr-FR" dirty="0"/>
              <a:t> </a:t>
            </a:r>
            <a:r>
              <a:rPr lang="fr-FR" dirty="0" err="1"/>
              <a:t>acestora</a:t>
            </a:r>
            <a:r>
              <a:rPr lang="fr-FR" dirty="0"/>
              <a:t> “ ( </a:t>
            </a:r>
            <a:r>
              <a:rPr lang="fr-FR" dirty="0" err="1"/>
              <a:t>Ordinul</a:t>
            </a:r>
            <a:r>
              <a:rPr lang="fr-FR" dirty="0"/>
              <a:t> 3454/2019 al </a:t>
            </a:r>
            <a:r>
              <a:rPr lang="fr-FR" dirty="0" err="1"/>
              <a:t>Ministrului</a:t>
            </a:r>
            <a:r>
              <a:rPr lang="fr-FR" dirty="0"/>
              <a:t> </a:t>
            </a:r>
            <a:r>
              <a:rPr lang="fr-FR" dirty="0" err="1"/>
              <a:t>Dezvoltarii</a:t>
            </a:r>
            <a:r>
              <a:rPr lang="fr-FR" dirty="0"/>
              <a:t> </a:t>
            </a:r>
            <a:r>
              <a:rPr lang="fr-FR" dirty="0" err="1"/>
              <a:t>Regionale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Administratiei</a:t>
            </a:r>
            <a:r>
              <a:rPr lang="fr-FR" dirty="0"/>
              <a:t> </a:t>
            </a:r>
            <a:r>
              <a:rPr lang="fr-FR" dirty="0" err="1"/>
              <a:t>Publice</a:t>
            </a:r>
            <a:r>
              <a:rPr lang="fr-FR" dirty="0"/>
              <a:t> ) </a:t>
            </a:r>
            <a:endParaRPr lang="ro-RO" dirty="0"/>
          </a:p>
          <a:p>
            <a:pPr marL="0" indent="0" algn="just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054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/>
              <a:t>Dintre acestea</a:t>
            </a:r>
            <a:r>
              <a:rPr lang="it-IT" dirty="0" smtClean="0"/>
              <a:t>:</a:t>
            </a:r>
          </a:p>
          <a:p>
            <a:pPr marL="45720" indent="0">
              <a:buNone/>
            </a:pPr>
            <a:endParaRPr lang="ro-RO" dirty="0"/>
          </a:p>
          <a:p>
            <a:pPr lvl="0" algn="just"/>
            <a:r>
              <a:rPr lang="it-IT" dirty="0"/>
              <a:t>332 au fost documentaţii de urbanism (189 favorabile,  143 nefavorabile);</a:t>
            </a:r>
            <a:endParaRPr lang="ro-RO" dirty="0"/>
          </a:p>
          <a:p>
            <a:pPr lvl="0" algn="just"/>
            <a:r>
              <a:rPr lang="it-IT" dirty="0"/>
              <a:t>600 documentaţii pentru avize de oportunitate (330 favorabile şi 270 nefavorabile);</a:t>
            </a:r>
            <a:endParaRPr lang="ro-RO" dirty="0"/>
          </a:p>
          <a:p>
            <a:pPr algn="just"/>
            <a:r>
              <a:rPr lang="it-IT" dirty="0"/>
              <a:t>Din cele 330 avize de oportunitate favorabile, 180 s-au avizat, fără elaborare documentaţie de urbanism, prin 79 s-a solicitat întocmire documentaţie de urbanism de tip PUZ, iar prin 71 s-a solicitat întocmire PUD.  </a:t>
            </a:r>
            <a:endParaRPr lang="ro-RO" dirty="0"/>
          </a:p>
          <a:p>
            <a:pPr lvl="0" algn="just"/>
            <a:r>
              <a:rPr lang="it-IT" dirty="0"/>
              <a:t>1067 documentaţii pentru lucrări de arhitectură  (650favorabile şi 417 nefavorabile); </a:t>
            </a:r>
            <a:endParaRPr lang="ro-RO" dirty="0"/>
          </a:p>
          <a:p>
            <a:pPr lvl="0" algn="just"/>
            <a:r>
              <a:rPr lang="it-IT" dirty="0"/>
              <a:t>273 documentaţii prin care s-a solicitat consultarea comisiei CMUAT în vederea emiterii unui aviz consultativ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49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4098763"/>
              </p:ext>
            </p:extLst>
          </p:nvPr>
        </p:nvGraphicFramePr>
        <p:xfrm>
          <a:off x="457200" y="533400"/>
          <a:ext cx="8229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7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0961061"/>
              </p:ext>
            </p:extLst>
          </p:nvPr>
        </p:nvGraphicFramePr>
        <p:xfrm>
          <a:off x="457200" y="4572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0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6934200" cy="809432"/>
          </a:xfrm>
        </p:spPr>
        <p:txBody>
          <a:bodyPr>
            <a:noAutofit/>
          </a:bodyPr>
          <a:lstStyle/>
          <a:p>
            <a:r>
              <a:rPr lang="pt-PT" sz="3200" cap="small" dirty="0"/>
              <a:t>Documentaţii de urbanism</a:t>
            </a:r>
            <a:r>
              <a:rPr lang="pt-PT" sz="3200" cap="small" dirty="0" smtClean="0"/>
              <a:t/>
            </a:r>
            <a:br>
              <a:rPr lang="pt-PT" sz="3200" cap="small" dirty="0" smtClean="0"/>
            </a:br>
            <a:r>
              <a:rPr lang="pt-PT" sz="3200" cap="small" dirty="0"/>
              <a:t/>
            </a:r>
            <a:br>
              <a:rPr lang="pt-PT" sz="3200" cap="small" dirty="0"/>
            </a:b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305800" cy="55626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fr-FR" sz="3200" dirty="0" smtClean="0"/>
          </a:p>
          <a:p>
            <a:pPr marL="45720" indent="0" algn="just">
              <a:buNone/>
            </a:pPr>
            <a:r>
              <a:rPr lang="fr-FR" sz="3200" dirty="0" err="1" smtClean="0"/>
              <a:t>Încadrul</a:t>
            </a:r>
            <a:r>
              <a:rPr lang="fr-FR" sz="3200" dirty="0" smtClean="0"/>
              <a:t> </a:t>
            </a:r>
            <a:r>
              <a:rPr lang="fr-FR" sz="3200" dirty="0" err="1"/>
              <a:t>comisiei</a:t>
            </a:r>
            <a:r>
              <a:rPr lang="fr-FR" sz="3200" dirty="0"/>
              <a:t> CMUAT au </a:t>
            </a:r>
            <a:r>
              <a:rPr lang="fr-FR" sz="3200" dirty="0" err="1"/>
              <a:t>fost</a:t>
            </a:r>
            <a:r>
              <a:rPr lang="fr-FR" sz="3200" dirty="0"/>
              <a:t> </a:t>
            </a:r>
            <a:r>
              <a:rPr lang="fr-FR" sz="3200" dirty="0" err="1"/>
              <a:t>analizate</a:t>
            </a:r>
            <a:r>
              <a:rPr lang="fr-FR" sz="3200" dirty="0"/>
              <a:t> un </a:t>
            </a:r>
            <a:r>
              <a:rPr lang="fr-FR" sz="3200" dirty="0" err="1"/>
              <a:t>numar</a:t>
            </a:r>
            <a:r>
              <a:rPr lang="fr-FR" sz="3200" dirty="0"/>
              <a:t> de 332 </a:t>
            </a:r>
            <a:r>
              <a:rPr lang="fr-FR" sz="3200" dirty="0" err="1"/>
              <a:t>documentaţii</a:t>
            </a:r>
            <a:r>
              <a:rPr lang="fr-FR" sz="3200" dirty="0"/>
              <a:t> de </a:t>
            </a:r>
            <a:r>
              <a:rPr lang="fr-FR" sz="3200" dirty="0" err="1"/>
              <a:t>urbanism</a:t>
            </a:r>
            <a:r>
              <a:rPr lang="fr-FR" sz="3200" dirty="0"/>
              <a:t>:</a:t>
            </a:r>
            <a:endParaRPr lang="ro-RO" sz="3200" dirty="0"/>
          </a:p>
          <a:p>
            <a:pPr lvl="0" algn="just"/>
            <a:r>
              <a:rPr lang="it-IT" sz="3200" dirty="0"/>
              <a:t>131 PUZ-uri (55 avizate favorabil şi 76 nefavorabil) și 201 PUD-uri (134 avizate favorabil şi 67 nefavorabile). 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38295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6934200" cy="809432"/>
          </a:xfrm>
        </p:spPr>
        <p:txBody>
          <a:bodyPr>
            <a:noAutofit/>
          </a:bodyPr>
          <a:lstStyle/>
          <a:p>
            <a:r>
              <a:rPr lang="pt-PT" sz="3200" cap="small" dirty="0"/>
              <a:t>Documentaţii de urbanism</a:t>
            </a:r>
            <a:r>
              <a:rPr lang="pt-PT" sz="3200" cap="small" dirty="0" smtClean="0"/>
              <a:t/>
            </a:r>
            <a:br>
              <a:rPr lang="pt-PT" sz="3200" cap="small" dirty="0" smtClean="0"/>
            </a:br>
            <a:r>
              <a:rPr lang="pt-PT" sz="3200" cap="small" dirty="0"/>
              <a:t/>
            </a:r>
            <a:br>
              <a:rPr lang="pt-PT" sz="3200" cap="small" dirty="0"/>
            </a:b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305800" cy="55626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fr-FR" sz="800" dirty="0" smtClean="0"/>
          </a:p>
          <a:p>
            <a:pPr lvl="0" algn="just"/>
            <a:r>
              <a:rPr lang="ro-RO" sz="2400" dirty="0"/>
              <a:t>PUZ - Dezvoltare zonă de instituții și servicii; Centru Cultural Multifuncțional zona străzii Armatei Române, strada Făgărașului, Oradea</a:t>
            </a:r>
            <a:r>
              <a:rPr lang="it-IT" sz="2400" dirty="0"/>
              <a:t>;</a:t>
            </a:r>
            <a:endParaRPr lang="ro-RO" sz="2400" dirty="0"/>
          </a:p>
          <a:p>
            <a:pPr lvl="0" algn="just"/>
            <a:r>
              <a:rPr lang="ro-RO" sz="2400" dirty="0" smtClean="0"/>
              <a:t>PUZ </a:t>
            </a:r>
            <a:r>
              <a:rPr lang="ro-RO" sz="2400" dirty="0"/>
              <a:t>- Reconversie funcțională a ariei cuprinse între strada Făgărașului, strada Traian Blajovici, Liceul cu Program Sportiv „Bihorul” și Gradina Zoologică, în UTR Is; Construire Complex Sportiv, Stadion</a:t>
            </a:r>
            <a:r>
              <a:rPr lang="en-US" sz="2400" dirty="0"/>
              <a:t>;</a:t>
            </a:r>
            <a:endParaRPr lang="ro-RO" sz="2400" dirty="0"/>
          </a:p>
          <a:p>
            <a:pPr lvl="0" algn="just"/>
            <a:r>
              <a:rPr lang="ro-RO" sz="2400" dirty="0"/>
              <a:t>PUD - Construire parcare publică etajată zona str. Nicolae Sova - str. Nufarului, nr.cad. 165971, 172526, 168191, 190501 – Oradea</a:t>
            </a:r>
            <a:r>
              <a:rPr lang="ro-RO" sz="2400" dirty="0" smtClean="0"/>
              <a:t>;</a:t>
            </a:r>
            <a:endParaRPr lang="ro-RO" sz="2400" dirty="0"/>
          </a:p>
          <a:p>
            <a:pPr lvl="0" algn="just"/>
            <a:r>
              <a:rPr lang="ro-RO" sz="2400" dirty="0"/>
              <a:t>PUD - Construire sala de sport;</a:t>
            </a:r>
          </a:p>
          <a:p>
            <a:pPr lvl="0" algn="just"/>
            <a:r>
              <a:rPr lang="it-IT" sz="2400" dirty="0"/>
              <a:t>PUZ - Regenerare urbana - Nufarul 1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8295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610599" cy="1143000"/>
          </a:xfrm>
        </p:spPr>
        <p:txBody>
          <a:bodyPr>
            <a:noAutofit/>
          </a:bodyPr>
          <a:lstStyle/>
          <a:p>
            <a:r>
              <a:rPr lang="pt-PT" sz="3200" cap="small" dirty="0"/>
              <a:t>Documentatii promovate și aprobate de catre Consiliul </a:t>
            </a:r>
            <a:r>
              <a:rPr lang="pt-PT" sz="3200" cap="small" dirty="0" smtClean="0"/>
              <a:t>Local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731520"/>
            <a:ext cx="76962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45720" indent="0" algn="just">
              <a:buNone/>
            </a:pPr>
            <a:r>
              <a:rPr lang="it-IT" dirty="0"/>
              <a:t>În anul 2022 au fost înaintate spre analiza şi aprobare către Consiliul Local Oradea un numar de 137 documentaţii de urbanism</a:t>
            </a:r>
            <a:r>
              <a:rPr lang="it-IT" dirty="0" smtClean="0"/>
              <a:t>:</a:t>
            </a:r>
          </a:p>
          <a:p>
            <a:pPr marL="45720" indent="0" algn="just">
              <a:buNone/>
            </a:pPr>
            <a:endParaRPr lang="ro-RO" dirty="0"/>
          </a:p>
          <a:p>
            <a:pPr lvl="0" algn="just"/>
            <a:r>
              <a:rPr lang="it-IT" dirty="0"/>
              <a:t>50  PUZ-uri</a:t>
            </a:r>
            <a:endParaRPr lang="ro-RO" dirty="0"/>
          </a:p>
          <a:p>
            <a:pPr lvl="0" algn="just"/>
            <a:r>
              <a:rPr lang="it-IT" dirty="0"/>
              <a:t>87  PUD-uri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976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610599" cy="1143000"/>
          </a:xfrm>
        </p:spPr>
        <p:txBody>
          <a:bodyPr>
            <a:noAutofit/>
          </a:bodyPr>
          <a:lstStyle/>
          <a:p>
            <a:r>
              <a:rPr lang="pt-PT" sz="3200" cap="small" dirty="0"/>
              <a:t>Documentatii promovate și aprobate de catre Consiliul </a:t>
            </a:r>
            <a:r>
              <a:rPr lang="pt-PT" sz="3200" cap="small" dirty="0" smtClean="0"/>
              <a:t>Local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381000"/>
            <a:ext cx="7696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057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763000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Întretinerea și actualizarea </a:t>
            </a:r>
            <a:r>
              <a:rPr lang="pt-PT" sz="3200" cap="small" dirty="0" smtClean="0"/>
              <a:t/>
            </a:r>
            <a:br>
              <a:rPr lang="pt-PT" sz="3200" cap="small" dirty="0" smtClean="0"/>
            </a:br>
            <a:r>
              <a:rPr lang="pt-PT" sz="3200" cap="small" dirty="0" smtClean="0"/>
              <a:t>bazei </a:t>
            </a:r>
            <a:r>
              <a:rPr lang="pt-PT" sz="3200" cap="small" dirty="0"/>
              <a:t>de date urbane geospațiale a </a:t>
            </a:r>
            <a:r>
              <a:rPr lang="pt-PT" sz="3200" cap="small" dirty="0" smtClean="0"/>
              <a:t>pmo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495300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fr-FR" sz="2900" dirty="0"/>
          </a:p>
          <a:p>
            <a:pPr algn="just"/>
            <a:r>
              <a:rPr lang="fr-FR" sz="2900" dirty="0" smtClean="0"/>
              <a:t>Î</a:t>
            </a:r>
            <a:r>
              <a:rPr lang="it-IT" sz="2900" dirty="0"/>
              <a:t>n </a:t>
            </a:r>
            <a:r>
              <a:rPr lang="it-IT" sz="2900" dirty="0" smtClean="0"/>
              <a:t>2022 </a:t>
            </a:r>
            <a:r>
              <a:rPr lang="it-IT" sz="2900" dirty="0"/>
              <a:t>s-a realizat în continuare standardizarea și actualizarea bazei de date urbane prin:</a:t>
            </a:r>
            <a:endParaRPr lang="ro-RO" sz="2900" dirty="0"/>
          </a:p>
          <a:p>
            <a:pPr lvl="0" algn="just"/>
            <a:r>
              <a:rPr lang="it-IT" sz="2900" dirty="0"/>
              <a:t>colectarea, stocarea, gestionarea şi administrarea datelor urbane şi a informaţiilor spaţiale</a:t>
            </a:r>
            <a:endParaRPr lang="ro-RO" sz="2900" dirty="0"/>
          </a:p>
          <a:p>
            <a:pPr lvl="0" algn="just"/>
            <a:r>
              <a:rPr lang="it-IT" sz="2900" dirty="0"/>
              <a:t>realizarea analizelor spaţiale pe suport GIS</a:t>
            </a:r>
            <a:endParaRPr lang="ro-RO" sz="2900" dirty="0"/>
          </a:p>
          <a:p>
            <a:pPr lvl="0" algn="just"/>
            <a:r>
              <a:rPr lang="en-US" sz="2900" dirty="0" err="1"/>
              <a:t>dezvoltarea</a:t>
            </a:r>
            <a:r>
              <a:rPr lang="en-US" sz="2900" dirty="0"/>
              <a:t> de </a:t>
            </a:r>
            <a:r>
              <a:rPr lang="en-US" sz="2900" dirty="0" err="1"/>
              <a:t>noi</a:t>
            </a:r>
            <a:r>
              <a:rPr lang="en-US" sz="2900" dirty="0"/>
              <a:t> </a:t>
            </a:r>
            <a:r>
              <a:rPr lang="en-US" sz="2900" dirty="0" err="1"/>
              <a:t>analize</a:t>
            </a:r>
            <a:r>
              <a:rPr lang="en-US" sz="2900" dirty="0"/>
              <a:t>, </a:t>
            </a:r>
            <a:r>
              <a:rPr lang="en-US" sz="2900" dirty="0" err="1"/>
              <a:t>fluxuri</a:t>
            </a:r>
            <a:r>
              <a:rPr lang="en-US" sz="2900" dirty="0"/>
              <a:t> de </a:t>
            </a:r>
            <a:r>
              <a:rPr lang="en-US" sz="2900" dirty="0" err="1"/>
              <a:t>lucru</a:t>
            </a:r>
            <a:r>
              <a:rPr lang="en-US" sz="2900" dirty="0"/>
              <a:t> </a:t>
            </a:r>
            <a:r>
              <a:rPr lang="en-US" sz="2900" dirty="0" err="1"/>
              <a:t>și</a:t>
            </a:r>
            <a:r>
              <a:rPr lang="en-US" sz="2900" dirty="0"/>
              <a:t> </a:t>
            </a:r>
            <a:r>
              <a:rPr lang="en-US" sz="2900" dirty="0" err="1"/>
              <a:t>rapoarte</a:t>
            </a:r>
            <a:r>
              <a:rPr lang="en-US" sz="2900" dirty="0"/>
              <a:t> </a:t>
            </a:r>
            <a:r>
              <a:rPr lang="en-US" sz="2900" dirty="0" err="1"/>
              <a:t>particularizate</a:t>
            </a:r>
            <a:r>
              <a:rPr lang="en-US" sz="2900" dirty="0"/>
              <a:t> pentru </a:t>
            </a:r>
            <a:r>
              <a:rPr lang="en-US" sz="2900" dirty="0" err="1"/>
              <a:t>utilizatorii</a:t>
            </a:r>
            <a:r>
              <a:rPr lang="en-US" sz="2900" dirty="0"/>
              <a:t> </a:t>
            </a:r>
            <a:r>
              <a:rPr lang="en-US" sz="2900" dirty="0" err="1"/>
              <a:t>sistemului</a:t>
            </a:r>
            <a:endParaRPr lang="ro-RO" sz="2900" dirty="0"/>
          </a:p>
          <a:p>
            <a:pPr lvl="0" algn="just"/>
            <a:r>
              <a:rPr lang="es-CO" sz="2900" dirty="0" err="1"/>
              <a:t>administrarea</a:t>
            </a:r>
            <a:r>
              <a:rPr lang="es-CO" sz="2900" dirty="0"/>
              <a:t> </a:t>
            </a:r>
            <a:r>
              <a:rPr lang="es-CO" sz="2900" dirty="0" err="1"/>
              <a:t>şi</a:t>
            </a:r>
            <a:r>
              <a:rPr lang="es-CO" sz="2900" dirty="0"/>
              <a:t> </a:t>
            </a:r>
            <a:r>
              <a:rPr lang="es-CO" sz="2900" dirty="0" err="1"/>
              <a:t>întreţinerea</a:t>
            </a:r>
            <a:r>
              <a:rPr lang="es-CO" sz="2900" dirty="0"/>
              <a:t> </a:t>
            </a:r>
            <a:r>
              <a:rPr lang="es-CO" sz="2900" dirty="0" err="1"/>
              <a:t>hărţilor</a:t>
            </a:r>
            <a:r>
              <a:rPr lang="es-CO" sz="2900" dirty="0"/>
              <a:t> </a:t>
            </a:r>
            <a:r>
              <a:rPr lang="it-IT" sz="2900" dirty="0"/>
              <a:t>punându-se la dispoziția publicului, categorii de informaţii, privind</a:t>
            </a:r>
            <a:r>
              <a:rPr lang="it-IT" sz="2900" b="1" dirty="0"/>
              <a:t>:</a:t>
            </a:r>
            <a:endParaRPr lang="ro-RO" sz="2900" dirty="0"/>
          </a:p>
          <a:p>
            <a:pPr lvl="1" algn="just"/>
            <a:r>
              <a:rPr lang="fr-FR" sz="2900" dirty="0" err="1"/>
              <a:t>Imobilele</a:t>
            </a:r>
            <a:r>
              <a:rPr lang="fr-FR" sz="2900" dirty="0"/>
              <a:t>: </a:t>
            </a:r>
            <a:r>
              <a:rPr lang="fr-FR" sz="2900" dirty="0" err="1"/>
              <a:t>terenuri</a:t>
            </a:r>
            <a:r>
              <a:rPr lang="fr-FR" sz="2900" dirty="0"/>
              <a:t> </a:t>
            </a:r>
            <a:r>
              <a:rPr lang="fr-FR" sz="2900" dirty="0" err="1"/>
              <a:t>şi</a:t>
            </a:r>
            <a:r>
              <a:rPr lang="fr-FR" sz="2900" dirty="0"/>
              <a:t>/</a:t>
            </a:r>
            <a:r>
              <a:rPr lang="fr-FR" sz="2900" dirty="0" err="1"/>
              <a:t>sau</a:t>
            </a:r>
            <a:r>
              <a:rPr lang="fr-FR" sz="2900" dirty="0"/>
              <a:t> </a:t>
            </a:r>
            <a:r>
              <a:rPr lang="fr-FR" sz="2900" dirty="0" err="1"/>
              <a:t>construcţii</a:t>
            </a:r>
            <a:r>
              <a:rPr lang="fr-FR" sz="2900" dirty="0"/>
              <a:t>;  </a:t>
            </a:r>
            <a:r>
              <a:rPr lang="fr-FR" sz="2900" dirty="0" err="1"/>
              <a:t>infrastructură</a:t>
            </a:r>
            <a:r>
              <a:rPr lang="fr-FR" sz="2900" dirty="0"/>
              <a:t> </a:t>
            </a:r>
            <a:endParaRPr lang="ro-RO" sz="2900" dirty="0"/>
          </a:p>
          <a:p>
            <a:pPr lvl="1" algn="just"/>
            <a:r>
              <a:rPr lang="it-IT" sz="2900" dirty="0"/>
              <a:t>Limitele  municipiului: administrativă, intravilan, extravilan </a:t>
            </a:r>
            <a:endParaRPr lang="ro-RO" sz="2900" dirty="0"/>
          </a:p>
          <a:p>
            <a:pPr lvl="1" algn="just"/>
            <a:r>
              <a:rPr lang="en-US" sz="2900" dirty="0" err="1"/>
              <a:t>Suport</a:t>
            </a:r>
            <a:r>
              <a:rPr lang="en-US" sz="2900" dirty="0"/>
              <a:t> pentru </a:t>
            </a:r>
            <a:r>
              <a:rPr lang="en-US" sz="2900" dirty="0" err="1"/>
              <a:t>puneri</a:t>
            </a:r>
            <a:r>
              <a:rPr lang="en-US" sz="2900" dirty="0"/>
              <a:t> </a:t>
            </a:r>
            <a:r>
              <a:rPr lang="en-US" sz="2900" dirty="0" err="1"/>
              <a:t>în</a:t>
            </a:r>
            <a:r>
              <a:rPr lang="en-US" sz="2900" dirty="0"/>
              <a:t> </a:t>
            </a:r>
            <a:r>
              <a:rPr lang="en-US" sz="2900" dirty="0" err="1"/>
              <a:t>posesie</a:t>
            </a:r>
            <a:r>
              <a:rPr lang="en-US" sz="2900" dirty="0"/>
              <a:t> </a:t>
            </a:r>
            <a:endParaRPr lang="ro-RO" sz="2900" dirty="0"/>
          </a:p>
          <a:p>
            <a:pPr lvl="1" algn="just"/>
            <a:r>
              <a:rPr lang="en-US" sz="2900" dirty="0"/>
              <a:t>Date </a:t>
            </a:r>
            <a:r>
              <a:rPr lang="en-US" sz="2900" dirty="0" err="1"/>
              <a:t>statistice</a:t>
            </a:r>
            <a:r>
              <a:rPr lang="en-US" sz="2900" dirty="0"/>
              <a:t> </a:t>
            </a:r>
            <a:r>
              <a:rPr lang="en-US" sz="2900" dirty="0" err="1"/>
              <a:t>specifice</a:t>
            </a:r>
            <a:r>
              <a:rPr lang="en-US" sz="2900" dirty="0"/>
              <a:t> GIS</a:t>
            </a:r>
            <a:endParaRPr lang="ro-RO" sz="2900" dirty="0"/>
          </a:p>
          <a:p>
            <a:pPr lvl="1" algn="just"/>
            <a:r>
              <a:rPr lang="fr-FR" sz="2900" dirty="0" err="1"/>
              <a:t>Hărți</a:t>
            </a:r>
            <a:r>
              <a:rPr lang="fr-FR" sz="2900" dirty="0"/>
              <a:t> </a:t>
            </a:r>
            <a:r>
              <a:rPr lang="fr-FR" sz="2900" dirty="0" err="1"/>
              <a:t>tematice</a:t>
            </a:r>
            <a:endParaRPr lang="ro-RO" sz="2900" dirty="0"/>
          </a:p>
          <a:p>
            <a:pPr lvl="1" algn="just"/>
            <a:r>
              <a:rPr lang="fr-FR" sz="2900" dirty="0" err="1"/>
              <a:t>Suporturi</a:t>
            </a:r>
            <a:r>
              <a:rPr lang="fr-FR" sz="2900" dirty="0"/>
              <a:t> </a:t>
            </a:r>
            <a:r>
              <a:rPr lang="fr-FR" sz="2900" dirty="0" err="1"/>
              <a:t>grafice</a:t>
            </a:r>
            <a:r>
              <a:rPr lang="fr-FR" sz="2900" dirty="0"/>
              <a:t> (</a:t>
            </a:r>
            <a:r>
              <a:rPr lang="fr-FR" sz="2900" dirty="0" err="1"/>
              <a:t>hărți</a:t>
            </a:r>
            <a:r>
              <a:rPr lang="fr-FR" sz="2900" dirty="0"/>
              <a:t>)</a:t>
            </a:r>
            <a:endParaRPr lang="ro-RO" sz="2900" dirty="0"/>
          </a:p>
          <a:p>
            <a:pPr lvl="1" algn="just"/>
            <a:r>
              <a:rPr lang="fr-FR" sz="2900" dirty="0" err="1"/>
              <a:t>Analize</a:t>
            </a:r>
            <a:r>
              <a:rPr lang="fr-FR" sz="2900" dirty="0"/>
              <a:t> </a:t>
            </a:r>
            <a:r>
              <a:rPr lang="fr-FR" sz="2900" dirty="0" err="1"/>
              <a:t>spaţiale</a:t>
            </a:r>
            <a:r>
              <a:rPr lang="fr-FR" sz="2900" dirty="0"/>
              <a:t> </a:t>
            </a:r>
            <a:endParaRPr lang="ro-RO" sz="2900" dirty="0"/>
          </a:p>
          <a:p>
            <a:pPr lvl="1" algn="just"/>
            <a:r>
              <a:rPr lang="it-IT" sz="2900" dirty="0"/>
              <a:t>Simulări urbane bazate pe suport grafic şi indicatori urbani</a:t>
            </a:r>
            <a:endParaRPr lang="ro-RO" sz="2900" dirty="0"/>
          </a:p>
          <a:p>
            <a:pPr lvl="1" algn="just"/>
            <a:r>
              <a:rPr lang="fr-FR" sz="2900" dirty="0" err="1"/>
              <a:t>Automatizarea</a:t>
            </a:r>
            <a:r>
              <a:rPr lang="fr-FR" sz="2900" dirty="0"/>
              <a:t> </a:t>
            </a:r>
            <a:r>
              <a:rPr lang="fr-FR" sz="2900" dirty="0" err="1"/>
              <a:t>fluxurilor</a:t>
            </a:r>
            <a:r>
              <a:rPr lang="fr-FR" sz="2900" dirty="0"/>
              <a:t> de </a:t>
            </a:r>
            <a:r>
              <a:rPr lang="fr-FR" sz="2900" dirty="0" err="1"/>
              <a:t>lucru</a:t>
            </a:r>
            <a:r>
              <a:rPr lang="fr-FR" sz="2900" dirty="0"/>
              <a:t> </a:t>
            </a:r>
            <a:r>
              <a:rPr lang="fr-FR" sz="2900" dirty="0" err="1"/>
              <a:t>în</a:t>
            </a:r>
            <a:r>
              <a:rPr lang="fr-FR" sz="2900" dirty="0"/>
              <a:t> </a:t>
            </a:r>
            <a:r>
              <a:rPr lang="fr-FR" sz="2900" dirty="0" err="1"/>
              <a:t>domeniile</a:t>
            </a:r>
            <a:r>
              <a:rPr lang="fr-FR" sz="2900" dirty="0"/>
              <a:t> </a:t>
            </a:r>
            <a:r>
              <a:rPr lang="fr-FR" sz="2900" dirty="0" err="1"/>
              <a:t>urbanismului</a:t>
            </a:r>
            <a:r>
              <a:rPr lang="fr-FR" sz="2900" dirty="0"/>
              <a:t> </a:t>
            </a:r>
            <a:r>
              <a:rPr lang="fr-FR" sz="2900" dirty="0" err="1"/>
              <a:t>și</a:t>
            </a:r>
            <a:r>
              <a:rPr lang="fr-FR" sz="2900" dirty="0"/>
              <a:t> </a:t>
            </a:r>
            <a:r>
              <a:rPr lang="fr-FR" sz="2900" dirty="0" err="1"/>
              <a:t>amenajării</a:t>
            </a:r>
            <a:r>
              <a:rPr lang="fr-FR" sz="2900" dirty="0"/>
              <a:t> </a:t>
            </a:r>
            <a:r>
              <a:rPr lang="fr-FR" sz="2900" dirty="0" err="1"/>
              <a:t>teritoriului</a:t>
            </a:r>
            <a:endParaRPr lang="ro-RO" sz="2900" dirty="0"/>
          </a:p>
          <a:p>
            <a:pPr lvl="1" algn="just"/>
            <a:r>
              <a:rPr lang="fr-FR" sz="2900" dirty="0" err="1"/>
              <a:t>Fundamentarea</a:t>
            </a:r>
            <a:r>
              <a:rPr lang="fr-FR" sz="2900" dirty="0"/>
              <a:t> </a:t>
            </a:r>
            <a:r>
              <a:rPr lang="fr-FR" sz="2900" dirty="0" err="1"/>
              <a:t>regimului</a:t>
            </a:r>
            <a:r>
              <a:rPr lang="fr-FR" sz="2900" dirty="0"/>
              <a:t> </a:t>
            </a:r>
            <a:r>
              <a:rPr lang="fr-FR" sz="2900" dirty="0" err="1"/>
              <a:t>tehnic</a:t>
            </a:r>
            <a:r>
              <a:rPr lang="fr-FR" sz="2900" dirty="0"/>
              <a:t> prin </a:t>
            </a:r>
            <a:r>
              <a:rPr lang="fr-FR" sz="2900" dirty="0" err="1"/>
              <a:t>analize</a:t>
            </a:r>
            <a:r>
              <a:rPr lang="fr-FR" sz="2900" dirty="0"/>
              <a:t> direct </a:t>
            </a:r>
            <a:r>
              <a:rPr lang="fr-FR" sz="2900" dirty="0" err="1"/>
              <a:t>în</a:t>
            </a:r>
            <a:r>
              <a:rPr lang="fr-FR" sz="2900" dirty="0"/>
              <a:t> </a:t>
            </a:r>
            <a:r>
              <a:rPr lang="fr-FR" sz="2900" dirty="0" err="1"/>
              <a:t>hartă</a:t>
            </a:r>
            <a:r>
              <a:rPr lang="fr-FR" sz="2900" dirty="0"/>
              <a:t>;</a:t>
            </a:r>
            <a:endParaRPr lang="ro-RO" sz="2900" dirty="0"/>
          </a:p>
          <a:p>
            <a:pPr lvl="1" algn="just"/>
            <a:r>
              <a:rPr lang="fr-FR" sz="2900" dirty="0" err="1"/>
              <a:t>Standardele</a:t>
            </a:r>
            <a:r>
              <a:rPr lang="fr-FR" sz="2900" dirty="0"/>
              <a:t> de model de date </a:t>
            </a:r>
            <a:r>
              <a:rPr lang="fr-FR" sz="2900" dirty="0" err="1"/>
              <a:t>și</a:t>
            </a:r>
            <a:r>
              <a:rPr lang="fr-FR" sz="2900" dirty="0"/>
              <a:t> de </a:t>
            </a:r>
            <a:r>
              <a:rPr lang="fr-FR" sz="2900" dirty="0" err="1"/>
              <a:t>tehnologie</a:t>
            </a:r>
            <a:r>
              <a:rPr lang="fr-FR" sz="2900" dirty="0"/>
              <a:t> ale </a:t>
            </a:r>
            <a:r>
              <a:rPr lang="fr-FR" sz="2900" dirty="0" err="1"/>
              <a:t>sistemului</a:t>
            </a:r>
            <a:r>
              <a:rPr lang="fr-FR" sz="2900" dirty="0"/>
              <a:t> </a:t>
            </a:r>
            <a:r>
              <a:rPr lang="fr-FR" sz="2900" dirty="0" err="1"/>
              <a:t>implementat</a:t>
            </a:r>
            <a:r>
              <a:rPr lang="fr-FR" sz="2900" dirty="0"/>
              <a:t> permit </a:t>
            </a:r>
            <a:r>
              <a:rPr lang="fr-FR" sz="2900" dirty="0" err="1"/>
              <a:t>utilizarea</a:t>
            </a:r>
            <a:r>
              <a:rPr lang="fr-FR" sz="2900" dirty="0"/>
              <a:t> </a:t>
            </a:r>
            <a:r>
              <a:rPr lang="fr-FR" sz="2900" dirty="0" err="1"/>
              <a:t>datelor</a:t>
            </a:r>
            <a:r>
              <a:rPr lang="fr-FR" sz="2900" dirty="0"/>
              <a:t> </a:t>
            </a:r>
            <a:r>
              <a:rPr lang="fr-FR" sz="2900" dirty="0" err="1"/>
              <a:t>cu</a:t>
            </a:r>
            <a:r>
              <a:rPr lang="fr-FR" sz="2900" dirty="0"/>
              <a:t> </a:t>
            </a:r>
            <a:r>
              <a:rPr lang="fr-FR" sz="2900" dirty="0" err="1"/>
              <a:t>orice</a:t>
            </a:r>
            <a:r>
              <a:rPr lang="fr-FR" sz="2900" dirty="0"/>
              <a:t> </a:t>
            </a:r>
            <a:r>
              <a:rPr lang="fr-FR" sz="2900" dirty="0" err="1"/>
              <a:t>alte</a:t>
            </a:r>
            <a:r>
              <a:rPr lang="fr-FR" sz="2900" dirty="0"/>
              <a:t> </a:t>
            </a:r>
            <a:r>
              <a:rPr lang="fr-FR" sz="2900" dirty="0" err="1"/>
              <a:t>aplicații</a:t>
            </a:r>
            <a:r>
              <a:rPr lang="fr-FR" sz="2900" dirty="0"/>
              <a:t> care </a:t>
            </a:r>
            <a:r>
              <a:rPr lang="fr-FR" sz="2900" dirty="0" err="1"/>
              <a:t>respectă</a:t>
            </a:r>
            <a:r>
              <a:rPr lang="fr-FR" sz="2900" dirty="0"/>
              <a:t> </a:t>
            </a:r>
            <a:r>
              <a:rPr lang="fr-FR" sz="2900" dirty="0" err="1"/>
              <a:t>standardele</a:t>
            </a:r>
            <a:r>
              <a:rPr lang="fr-FR" sz="2900" dirty="0"/>
              <a:t> </a:t>
            </a:r>
            <a:r>
              <a:rPr lang="fr-FR" sz="2900" dirty="0" err="1"/>
              <a:t>tehnologice</a:t>
            </a:r>
            <a:r>
              <a:rPr lang="fr-FR" sz="2900" dirty="0"/>
              <a:t> </a:t>
            </a:r>
            <a:r>
              <a:rPr lang="fr-FR" sz="2900" dirty="0" err="1"/>
              <a:t>curente</a:t>
            </a:r>
            <a:r>
              <a:rPr lang="fr-FR" sz="2900" dirty="0"/>
              <a:t>;</a:t>
            </a:r>
            <a:endParaRPr lang="ro-RO" sz="29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35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6512511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Furnizare</a:t>
            </a:r>
            <a:r>
              <a:rPr lang="en-US" sz="3200" dirty="0"/>
              <a:t> date</a:t>
            </a:r>
            <a:r>
              <a:rPr lang="en-US" sz="3200" dirty="0" smtClean="0"/>
              <a:t>: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731520"/>
            <a:ext cx="8077200" cy="44500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furnizate</a:t>
            </a:r>
            <a:r>
              <a:rPr lang="en-US" dirty="0"/>
              <a:t> date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arterele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numerele</a:t>
            </a:r>
            <a:r>
              <a:rPr lang="en-US" dirty="0"/>
              <a:t> administrative, </a:t>
            </a:r>
            <a:r>
              <a:rPr lang="en-US" dirty="0" err="1"/>
              <a:t>către</a:t>
            </a:r>
            <a:r>
              <a:rPr lang="en-US" dirty="0"/>
              <a:t>: </a:t>
            </a:r>
            <a:r>
              <a:rPr lang="en-US" dirty="0" err="1"/>
              <a:t>Compania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, ISU </a:t>
            </a:r>
            <a:r>
              <a:rPr lang="en-US" dirty="0" err="1"/>
              <a:t>Crişana</a:t>
            </a:r>
            <a:r>
              <a:rPr lang="en-US" dirty="0"/>
              <a:t>, </a:t>
            </a:r>
            <a:r>
              <a:rPr lang="en-US" dirty="0" err="1"/>
              <a:t>Inspectoratul</a:t>
            </a:r>
            <a:r>
              <a:rPr lang="en-US" dirty="0"/>
              <a:t> de </a:t>
            </a:r>
            <a:r>
              <a:rPr lang="en-US" dirty="0" err="1"/>
              <a:t>Poliţie</a:t>
            </a:r>
            <a:r>
              <a:rPr lang="en-US" dirty="0"/>
              <a:t> a </a:t>
            </a:r>
            <a:r>
              <a:rPr lang="en-US" dirty="0" err="1"/>
              <a:t>Judeţului</a:t>
            </a:r>
            <a:r>
              <a:rPr lang="en-US" dirty="0"/>
              <a:t>  Bihor, </a:t>
            </a:r>
            <a:r>
              <a:rPr lang="en-US" dirty="0" err="1"/>
              <a:t>Consiliul</a:t>
            </a:r>
            <a:r>
              <a:rPr lang="en-US" dirty="0"/>
              <a:t> </a:t>
            </a:r>
            <a:r>
              <a:rPr lang="en-US" dirty="0" err="1"/>
              <a:t>Judeţean</a:t>
            </a:r>
            <a:r>
              <a:rPr lang="en-US" dirty="0"/>
              <a:t>, </a:t>
            </a:r>
            <a:r>
              <a:rPr lang="en-US" dirty="0" err="1"/>
              <a:t>Electrocentrale</a:t>
            </a:r>
            <a:r>
              <a:rPr lang="en-US" dirty="0"/>
              <a:t>, </a:t>
            </a:r>
            <a:r>
              <a:rPr lang="en-US" dirty="0" err="1"/>
              <a:t>Romtelecom</a:t>
            </a:r>
            <a:r>
              <a:rPr lang="en-US" dirty="0"/>
              <a:t>, OJCPI, OTL, RDS.</a:t>
            </a:r>
            <a:endParaRPr lang="ro-RO" dirty="0"/>
          </a:p>
          <a:p>
            <a:pPr lvl="0"/>
            <a:r>
              <a:rPr lang="en-US" dirty="0"/>
              <a:t>Am </a:t>
            </a:r>
            <a:r>
              <a:rPr lang="en-US" dirty="0" err="1"/>
              <a:t>trimis</a:t>
            </a:r>
            <a:r>
              <a:rPr lang="en-US" dirty="0"/>
              <a:t> date-</a:t>
            </a:r>
            <a:r>
              <a:rPr lang="en-US" dirty="0" err="1"/>
              <a:t>suport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hărți</a:t>
            </a:r>
            <a:r>
              <a:rPr lang="en-US" dirty="0"/>
              <a:t> </a:t>
            </a:r>
            <a:r>
              <a:rPr lang="en-US" dirty="0" err="1"/>
              <a:t>tematice</a:t>
            </a:r>
            <a:r>
              <a:rPr lang="en-US" dirty="0"/>
              <a:t>, 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instituțiile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care ne-au </a:t>
            </a:r>
            <a:r>
              <a:rPr lang="en-US" dirty="0" err="1"/>
              <a:t>solicitat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. ( ex: </a:t>
            </a:r>
            <a:r>
              <a:rPr lang="en-US" dirty="0" err="1"/>
              <a:t>Inspectoratul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, </a:t>
            </a:r>
            <a:r>
              <a:rPr lang="en-US" dirty="0" err="1"/>
              <a:t>Serviciul</a:t>
            </a:r>
            <a:r>
              <a:rPr lang="en-US" dirty="0"/>
              <a:t> de </a:t>
            </a:r>
            <a:r>
              <a:rPr lang="en-US" dirty="0" err="1"/>
              <a:t>Ambulanță</a:t>
            </a:r>
            <a:r>
              <a:rPr lang="en-US" dirty="0"/>
              <a:t>, </a:t>
            </a:r>
            <a:r>
              <a:rPr lang="en-US" dirty="0" err="1"/>
              <a:t>Direcția</a:t>
            </a:r>
            <a:r>
              <a:rPr lang="en-US" dirty="0"/>
              <a:t>  </a:t>
            </a:r>
            <a:r>
              <a:rPr lang="en-US" dirty="0" err="1"/>
              <a:t>Județeană</a:t>
            </a:r>
            <a:r>
              <a:rPr lang="en-US" dirty="0"/>
              <a:t> de </a:t>
            </a:r>
            <a:r>
              <a:rPr lang="en-US" dirty="0" err="1"/>
              <a:t>Cultură</a:t>
            </a:r>
            <a:r>
              <a:rPr lang="en-US" dirty="0"/>
              <a:t>, </a:t>
            </a:r>
            <a:r>
              <a:rPr lang="en-US" dirty="0" err="1"/>
              <a:t>Consiliul</a:t>
            </a:r>
            <a:r>
              <a:rPr lang="en-US" dirty="0"/>
              <a:t> </a:t>
            </a:r>
            <a:r>
              <a:rPr lang="en-US" dirty="0" err="1"/>
              <a:t>Județean</a:t>
            </a:r>
            <a:r>
              <a:rPr lang="en-US" dirty="0"/>
              <a:t>, etc.)</a:t>
            </a:r>
            <a:endParaRPr lang="ro-RO" dirty="0"/>
          </a:p>
          <a:p>
            <a:pPr lvl="0"/>
            <a:r>
              <a:rPr lang="en-US" dirty="0" err="1"/>
              <a:t>Totodata</a:t>
            </a:r>
            <a:r>
              <a:rPr lang="en-US" dirty="0"/>
              <a:t>, pentru a </a:t>
            </a:r>
            <a:r>
              <a:rPr lang="en-US" dirty="0" err="1"/>
              <a:t>veni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, 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</a:t>
            </a:r>
            <a:r>
              <a:rPr lang="en-US" dirty="0" err="1"/>
              <a:t>secțiunea</a:t>
            </a:r>
            <a:r>
              <a:rPr lang="en-US" dirty="0"/>
              <a:t> de </a:t>
            </a:r>
            <a:r>
              <a:rPr lang="en-US" dirty="0" err="1"/>
              <a:t>descărcări</a:t>
            </a:r>
            <a:r>
              <a:rPr lang="en-US" dirty="0"/>
              <a:t> de date:   </a:t>
            </a:r>
            <a:endParaRPr lang="en-US" dirty="0" smtClean="0"/>
          </a:p>
          <a:p>
            <a:pPr marL="45720" lv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7030A0"/>
                </a:solidFill>
              </a:rPr>
              <a:t>http</a:t>
            </a:r>
            <a:r>
              <a:rPr lang="en-US" b="1" dirty="0">
                <a:solidFill>
                  <a:srgbClr val="7030A0"/>
                </a:solidFill>
              </a:rPr>
              <a:t>://arhitectsef.oradea.ro/gis_download.php</a:t>
            </a:r>
            <a:endParaRPr lang="ro-RO" b="1" dirty="0">
              <a:solidFill>
                <a:srgbClr val="7030A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634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610600" cy="1600200"/>
          </a:xfrm>
        </p:spPr>
        <p:txBody>
          <a:bodyPr>
            <a:noAutofit/>
          </a:bodyPr>
          <a:lstStyle/>
          <a:p>
            <a:r>
              <a:rPr lang="pt-PT" sz="3200" dirty="0"/>
              <a:t>Realizare de hărţi tematice, suprapuneri date, analize spatiale pentru toate proiectele primariei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3512815"/>
              </p:ext>
            </p:extLst>
          </p:nvPr>
        </p:nvGraphicFramePr>
        <p:xfrm>
          <a:off x="304800" y="228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4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Direcția</a:t>
            </a:r>
            <a:r>
              <a:rPr lang="en-US" sz="2800" dirty="0" smtClean="0"/>
              <a:t> </a:t>
            </a:r>
            <a:r>
              <a:rPr lang="en-US" sz="2800" dirty="0" err="1" smtClean="0"/>
              <a:t>Arhitect</a:t>
            </a:r>
            <a:r>
              <a:rPr lang="en-US" sz="2800" dirty="0" smtClean="0"/>
              <a:t> </a:t>
            </a:r>
            <a:r>
              <a:rPr lang="en-US" sz="2800" dirty="0" err="1"/>
              <a:t>Şef</a:t>
            </a:r>
            <a:r>
              <a:rPr lang="en-US" sz="2800" dirty="0"/>
              <a:t> a </a:t>
            </a:r>
            <a:r>
              <a:rPr lang="en-US" sz="2800" dirty="0" err="1"/>
              <a:t>funcţionat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smtClean="0"/>
              <a:t>2022 </a:t>
            </a:r>
            <a:r>
              <a:rPr lang="en-US" sz="2800" dirty="0"/>
              <a:t>cu </a:t>
            </a:r>
            <a:r>
              <a:rPr lang="en-US" sz="2800" dirty="0" err="1" smtClean="0"/>
              <a:t>următoarea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structură</a:t>
            </a:r>
            <a:r>
              <a:rPr lang="en-US" sz="2800" dirty="0" smtClean="0"/>
              <a:t>: </a:t>
            </a:r>
            <a:endParaRPr lang="ro-RO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447800" y="228600"/>
            <a:ext cx="6172200" cy="455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3697970"/>
              </p:ext>
            </p:extLst>
          </p:nvPr>
        </p:nvGraphicFramePr>
        <p:xfrm>
          <a:off x="457200" y="3810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6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678338"/>
            <a:ext cx="6512511" cy="1143000"/>
          </a:xfrm>
        </p:spPr>
        <p:txBody>
          <a:bodyPr/>
          <a:lstStyle/>
          <a:p>
            <a:r>
              <a:rPr lang="en-US" sz="3200" dirty="0" err="1" smtClean="0"/>
              <a:t>Realizări</a:t>
            </a:r>
            <a:r>
              <a:rPr lang="en-US" sz="3200" dirty="0"/>
              <a:t> -</a:t>
            </a:r>
            <a:r>
              <a:rPr lang="en-US" sz="3200" dirty="0" err="1"/>
              <a:t>Palatul</a:t>
            </a:r>
            <a:r>
              <a:rPr lang="en-US" sz="3200" dirty="0"/>
              <a:t> </a:t>
            </a:r>
            <a:r>
              <a:rPr lang="en-US" sz="3200" dirty="0" err="1"/>
              <a:t>Klobusitzky</a:t>
            </a:r>
            <a:r>
              <a:rPr lang="en-US" sz="3200" dirty="0"/>
              <a:t> 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r="21948"/>
          <a:stretch/>
        </p:blipFill>
        <p:spPr>
          <a:xfrm>
            <a:off x="1295400" y="762000"/>
            <a:ext cx="340821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22143"/>
          <a:stretch/>
        </p:blipFill>
        <p:spPr>
          <a:xfrm>
            <a:off x="4858159" y="762000"/>
            <a:ext cx="3434777" cy="4607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9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562600"/>
            <a:ext cx="6512511" cy="1143000"/>
          </a:xfrm>
        </p:spPr>
        <p:txBody>
          <a:bodyPr/>
          <a:lstStyle/>
          <a:p>
            <a:r>
              <a:rPr lang="en-US" sz="3200" dirty="0" smtClean="0"/>
              <a:t>REALIZARI</a:t>
            </a:r>
            <a:endParaRPr lang="ro-RO" sz="3200" dirty="0"/>
          </a:p>
        </p:txBody>
      </p:sp>
      <p:pic>
        <p:nvPicPr>
          <p:cNvPr id="1027" name="Picture 3" descr="\\fs2\Manevre\Utilizatori\GIS\raport activitate 2022\Apollo-17-of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12" y="380999"/>
            <a:ext cx="3811488" cy="571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fs2\Manevre\Utilizatori\GIS\raport activitate 2022\LBF_8277-732x1030.jpg"/>
          <p:cNvPicPr>
            <a:picLocks noChangeAspect="1" noChangeArrowheads="1"/>
          </p:cNvPicPr>
          <p:nvPr/>
        </p:nvPicPr>
        <p:blipFill>
          <a:blip r:embed="rId3" cstate="print"/>
          <a:srcRect l="7650" t="16311"/>
          <a:stretch>
            <a:fillRect/>
          </a:stretch>
        </p:blipFill>
        <p:spPr bwMode="auto">
          <a:xfrm>
            <a:off x="4953000" y="381000"/>
            <a:ext cx="3690042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562600"/>
            <a:ext cx="6512511" cy="1143000"/>
          </a:xfrm>
        </p:spPr>
        <p:txBody>
          <a:bodyPr/>
          <a:lstStyle/>
          <a:p>
            <a:r>
              <a:rPr lang="en-US" sz="3200" dirty="0" smtClean="0"/>
              <a:t>REALIZARI</a:t>
            </a:r>
            <a:endParaRPr lang="ro-RO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r="13331" b="2982"/>
          <a:stretch/>
        </p:blipFill>
        <p:spPr>
          <a:xfrm>
            <a:off x="838200" y="609600"/>
            <a:ext cx="6248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6512511" cy="1143000"/>
          </a:xfrm>
        </p:spPr>
        <p:txBody>
          <a:bodyPr/>
          <a:lstStyle/>
          <a:p>
            <a:r>
              <a:rPr lang="en-US" sz="3200" dirty="0" smtClean="0"/>
              <a:t>REALIZARI – Concert </a:t>
            </a:r>
            <a:r>
              <a:rPr lang="en-US" sz="3200" dirty="0" err="1" smtClean="0"/>
              <a:t>ArtNouveau</a:t>
            </a:r>
            <a:endParaRPr lang="ro-RO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781800" cy="5081123"/>
          </a:xfrm>
        </p:spPr>
      </p:pic>
    </p:spTree>
    <p:extLst>
      <p:ext uri="{BB962C8B-B14F-4D97-AF65-F5344CB8AC3E}">
        <p14:creationId xmlns:p14="http://schemas.microsoft.com/office/powerpoint/2010/main" val="28155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562600"/>
            <a:ext cx="6512511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PROIECTE ÎN </a:t>
            </a:r>
            <a:r>
              <a:rPr lang="pt-PT" sz="3200" cap="small" dirty="0" smtClean="0"/>
              <a:t>DERULARE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533400"/>
            <a:ext cx="7772400" cy="5181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t-PT" b="1" cap="small" dirty="0"/>
              <a:t>realizari regulamente si documentatii de urbanism</a:t>
            </a:r>
            <a:endParaRPr lang="ro-RO" dirty="0"/>
          </a:p>
          <a:p>
            <a:pPr lvl="0" algn="just"/>
            <a:r>
              <a:rPr lang="vi-VN" sz="2300" dirty="0"/>
              <a:t>1.	Conținutul-cadru al documentației pentru emiterea certificatelor de radiere a construcțiilor (adeverințe care atesta desfiintarea constructiilor), executate fără autorizație de desfiintare, (mai vechi de trei ani) pentru care împlinirea termenului de prescripţie prevăzut la art. 31 din Legea nr.50/1991 privind autorizarea executării/desfiintarii lucrărilor de construcții, nu mai permite aplicarea sancţiunilor</a:t>
            </a:r>
          </a:p>
          <a:p>
            <a:pPr lvl="0" algn="just"/>
            <a:r>
              <a:rPr lang="vi-VN" sz="2300" dirty="0"/>
              <a:t>2.	Completarea si modificarea Regulamentului privind stabilirea criteriilor de identificare a clădirilor neîntreținute de pe raza municipiului Oradea, în vederea aplicării prevederilor Codului Fiscal privind cotele majorate de impozit al acestor clădiri</a:t>
            </a:r>
          </a:p>
          <a:p>
            <a:pPr lvl="0" algn="just"/>
            <a:r>
              <a:rPr lang="vi-VN" sz="2300" dirty="0"/>
              <a:t>3.	Completarea Programului Multianual pentru realizarea lucrarilor de protejare si interventie asupra cladirilor cu valoare cultural arhitecturala situate in „Ansamblul urban – Centrul Istoric Oradea” cu aspecte privind facilitatile fiscale</a:t>
            </a:r>
          </a:p>
          <a:p>
            <a:pPr algn="just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438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65111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PROIECTE </a:t>
            </a:r>
            <a:r>
              <a:rPr lang="pt-PT" sz="3200" cap="small" dirty="0" smtClean="0"/>
              <a:t>CU DERULARE CONTINUĂ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533400"/>
            <a:ext cx="7543800" cy="4800600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/>
              <a:t>STABILIREA</a:t>
            </a:r>
            <a:r>
              <a:rPr lang="ro-RO" sz="2400" b="1" dirty="0" smtClean="0"/>
              <a:t> </a:t>
            </a:r>
            <a:r>
              <a:rPr lang="ro-RO" sz="2400" dirty="0"/>
              <a:t>STANDARDELOR UNICE în domeniul urbanismului și amenajarii teritoriului în vederea utilizarii sistemelor informatice geografice la nivelul municipiului Oradea</a:t>
            </a:r>
            <a:r>
              <a:rPr lang="ro-RO" sz="2400" dirty="0" smtClean="0"/>
              <a:t>”.</a:t>
            </a:r>
            <a:endParaRPr lang="en-US" sz="2400" dirty="0" smtClean="0"/>
          </a:p>
          <a:p>
            <a:pPr algn="just"/>
            <a:r>
              <a:rPr lang="it-IT" sz="2400" dirty="0"/>
              <a:t>PRELUAREA DOCUMENTAȚIILOR DE URBANISM </a:t>
            </a:r>
            <a:r>
              <a:rPr lang="it-IT" sz="2400" dirty="0" smtClean="0"/>
              <a:t>– ONLINE</a:t>
            </a:r>
          </a:p>
          <a:p>
            <a:pPr algn="just"/>
            <a:r>
              <a:rPr lang="it-IT" sz="2400" dirty="0"/>
              <a:t>Emiterea on-line a actelor din cadrul Direcției Arhitect </a:t>
            </a:r>
            <a:r>
              <a:rPr lang="it-IT" sz="2400" dirty="0" smtClean="0"/>
              <a:t>Șef</a:t>
            </a:r>
          </a:p>
          <a:p>
            <a:pPr algn="just"/>
            <a:r>
              <a:rPr lang="en-US" sz="2400" dirty="0"/>
              <a:t>DIGITALIZAREA </a:t>
            </a:r>
            <a:r>
              <a:rPr lang="en-US" sz="2400" dirty="0" smtClean="0"/>
              <a:t> SI DIGITIZAREA SERVICIILOR </a:t>
            </a:r>
            <a:r>
              <a:rPr lang="en-US" sz="2400" dirty="0"/>
              <a:t>PUBLICE</a:t>
            </a:r>
          </a:p>
          <a:p>
            <a:pPr algn="just"/>
            <a:r>
              <a:rPr lang="it-IT" sz="2400" dirty="0"/>
              <a:t>REALIZAREA HARTILOR INTERACTIVE PENTRU </a:t>
            </a:r>
            <a:r>
              <a:rPr lang="it-IT" sz="2400" dirty="0" smtClean="0"/>
              <a:t>CETATENI</a:t>
            </a:r>
          </a:p>
        </p:txBody>
      </p:sp>
    </p:spTree>
    <p:extLst>
      <p:ext uri="{BB962C8B-B14F-4D97-AF65-F5344CB8AC3E}">
        <p14:creationId xmlns:p14="http://schemas.microsoft.com/office/powerpoint/2010/main" val="32321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10599" cy="1143000"/>
          </a:xfrm>
        </p:spPr>
        <p:txBody>
          <a:bodyPr>
            <a:noAutofit/>
          </a:bodyPr>
          <a:lstStyle/>
          <a:p>
            <a:r>
              <a:rPr lang="it-IT" sz="3200" dirty="0">
                <a:effectLst/>
              </a:rPr>
              <a:t>REFACEREA ZONELOR PUBLICE CU IMPACT MAJOR ASUPRA VIETII ȘI IMAGINII URBANE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457200"/>
            <a:ext cx="8153400" cy="52578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it-IT" sz="2000" dirty="0" smtClean="0"/>
              <a:t>In </a:t>
            </a:r>
            <a:r>
              <a:rPr lang="it-IT" sz="2000" dirty="0"/>
              <a:t>anul </a:t>
            </a:r>
            <a:r>
              <a:rPr lang="it-IT" sz="2000" dirty="0" smtClean="0"/>
              <a:t>2022 </a:t>
            </a:r>
            <a:r>
              <a:rPr lang="it-IT" sz="2000" dirty="0"/>
              <a:t>Directia Arhitect Sef a finalizat urmatoarele proiecte de amenajare a spatiilor publice importante din oras, dupa cum urmeaza:</a:t>
            </a:r>
            <a:endParaRPr lang="ro-RO" sz="2000" dirty="0"/>
          </a:p>
          <a:p>
            <a:pPr algn="just"/>
            <a:r>
              <a:rPr lang="fr-FR" sz="2000" dirty="0"/>
              <a:t>Realizarea  reamenajarilor in urmatoarele zone care vor fi supuse proceselor de regenerare urbana, prin elaborarea documentatiilor la faza de studiu de fezabilitate sau studii de urbanism :</a:t>
            </a:r>
            <a:endParaRPr lang="ro-RO" sz="2000" dirty="0"/>
          </a:p>
          <a:p>
            <a:pPr lvl="0" algn="just"/>
            <a:r>
              <a:rPr lang="ro-RO" sz="2000" dirty="0"/>
              <a:t>	organizarea la Oradea a unui seminar pentru instruirea ghizilor turistici pe tematica privind curentul artistic ArtNouveau, training care s-a bucurat de un mare success, avand peste 30 de participanti din Oradea si din judetele vecine</a:t>
            </a:r>
          </a:p>
          <a:p>
            <a:pPr lvl="0" algn="just"/>
            <a:r>
              <a:rPr lang="ro-RO" sz="2000" dirty="0"/>
              <a:t>	organizarea la Oradea, in 8 decembrie a conferintei internationale de arhitectura “Renovation wave meets heritage”;</a:t>
            </a:r>
          </a:p>
          <a:p>
            <a:pPr lvl="0" algn="just"/>
            <a:r>
              <a:rPr lang="ro-RO" sz="2000" dirty="0"/>
              <a:t>•	PUZ reconversie functcionala si amenajari spatii publice aferente noului Stadion municipal</a:t>
            </a:r>
          </a:p>
          <a:p>
            <a:pPr lvl="0" algn="just"/>
            <a:r>
              <a:rPr lang="ro-RO" sz="2000" dirty="0"/>
              <a:t>•	PUZ si Masterplan pentru Centrul Cultural Oradea</a:t>
            </a:r>
          </a:p>
          <a:p>
            <a:pPr marL="45720" lvl="0" indent="0" algn="just">
              <a:buNone/>
            </a:pP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35607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10599" cy="1143000"/>
          </a:xfrm>
        </p:spPr>
        <p:txBody>
          <a:bodyPr>
            <a:noAutofit/>
          </a:bodyPr>
          <a:lstStyle/>
          <a:p>
            <a:r>
              <a:rPr lang="it-IT" sz="3200" dirty="0">
                <a:effectLst/>
              </a:rPr>
              <a:t>REFACEREA ZONELOR PUBLICE CU IMPACT MAJOR ASUPRA VIETII ȘI IMAGINII URBANE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457200"/>
            <a:ext cx="8153400" cy="52578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it-IT" sz="2000" dirty="0"/>
              <a:t>	</a:t>
            </a:r>
            <a:endParaRPr lang="it-IT" sz="2000" dirty="0" smtClean="0"/>
          </a:p>
          <a:p>
            <a:pPr marL="45720" indent="0" algn="just">
              <a:buNone/>
            </a:pPr>
            <a:r>
              <a:rPr lang="it-IT" sz="2000" dirty="0"/>
              <a:t>	</a:t>
            </a:r>
            <a:r>
              <a:rPr lang="it-IT" sz="2400" dirty="0" smtClean="0"/>
              <a:t>In </a:t>
            </a:r>
            <a:r>
              <a:rPr lang="it-IT" sz="2400" dirty="0"/>
              <a:t>anul 2022 a continuat proiectul privind protejarea si conservarea patrimoniului Art Nouveau, avand acronimul ArtNouveau 2, in cadrul programului transfrontalier DUNAREA, contractul fiind semnat cu finantatorul. In cadrul acestuia, municipiul Oradea a fost leader de proiect, colaborand cu 18 parteneri din 8 tari, dintre care institutii culturale renumite (Muzeul de Arte Aplicate din Budapesta si MAK din Viena), avand o finantare alocata municipiului Oradea de 257.000 Euro; in cadrul acestui proiect a fost finalizat „Studiul de fezabilitate privind readaptarea calitativa a strazii Primariei”;</a:t>
            </a:r>
          </a:p>
        </p:txBody>
      </p:sp>
    </p:spTree>
    <p:extLst>
      <p:ext uri="{BB962C8B-B14F-4D97-AF65-F5344CB8AC3E}">
        <p14:creationId xmlns:p14="http://schemas.microsoft.com/office/powerpoint/2010/main" val="35849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10599" cy="1143000"/>
          </a:xfrm>
        </p:spPr>
        <p:txBody>
          <a:bodyPr>
            <a:noAutofit/>
          </a:bodyPr>
          <a:lstStyle/>
          <a:p>
            <a:r>
              <a:rPr lang="it-IT" sz="3200" dirty="0">
                <a:effectLst/>
              </a:rPr>
              <a:t>REFACEREA ZONELOR PUBLICE CU IMPACT MAJOR ASUPRA VIETII ȘI IMAGINII URBANE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04800"/>
            <a:ext cx="8153400" cy="54102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it-IT" sz="2000" dirty="0"/>
              <a:t>	</a:t>
            </a:r>
            <a:r>
              <a:rPr lang="it-IT" sz="2000" dirty="0" smtClean="0"/>
              <a:t>De </a:t>
            </a:r>
            <a:r>
              <a:rPr lang="it-IT" sz="2000" dirty="0"/>
              <a:t>asemenea prin acest proiect s-au realizat diverse actiuni cultural educative in anul 2022 , dintre care amintim:</a:t>
            </a:r>
          </a:p>
          <a:p>
            <a:pPr marL="45720" indent="0" algn="just">
              <a:buNone/>
            </a:pPr>
            <a:r>
              <a:rPr lang="it-IT" sz="2000" dirty="0"/>
              <a:t>	celebrarea zilei internationale ArtNouveau, prin montarea unui spectacol complex in aer liber, care a imbinat concertul vocal-simfonic cu balet , precum si cu elemente de tip video design inspirate din plastica arhitecturala, la care au participat cca. 2000 de oameni</a:t>
            </a:r>
          </a:p>
          <a:p>
            <a:pPr marL="45720" indent="0" algn="just">
              <a:buNone/>
            </a:pPr>
            <a:r>
              <a:rPr lang="it-IT" sz="2000" dirty="0"/>
              <a:t>	realizarea a 2 filme documentare, unul despre “arh. Jozsef Vago – omul si creatia sa”, iar celalalt despre “Arhitectura Artnouveau si comunitatea evreiasca”</a:t>
            </a:r>
          </a:p>
          <a:p>
            <a:pPr marL="45720" indent="0" algn="just">
              <a:buNone/>
            </a:pPr>
            <a:r>
              <a:rPr lang="it-IT" sz="2000" dirty="0"/>
              <a:t>	organizarea la Oradea a unui seminar pentru instruirea ghizilor turistici pe tematica privind curentul artistic ArtNouveau, training care s-a bucurat de un mare success, avand peste 30 de participanti din Oradea si din judetele vecine</a:t>
            </a:r>
          </a:p>
          <a:p>
            <a:pPr marL="45720" indent="0" algn="just">
              <a:buNone/>
            </a:pPr>
            <a:r>
              <a:rPr lang="it-IT" sz="2000" dirty="0"/>
              <a:t>	organizarea la Oradea, in 8 decembrie a conferintei internationale de arhitectura “Renovation wave meets heritage”;</a:t>
            </a:r>
          </a:p>
        </p:txBody>
      </p:sp>
    </p:spTree>
    <p:extLst>
      <p:ext uri="{BB962C8B-B14F-4D97-AF65-F5344CB8AC3E}">
        <p14:creationId xmlns:p14="http://schemas.microsoft.com/office/powerpoint/2010/main" val="6962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410200"/>
            <a:ext cx="6512511" cy="1143000"/>
          </a:xfrm>
        </p:spPr>
        <p:txBody>
          <a:bodyPr>
            <a:normAutofit/>
          </a:bodyPr>
          <a:lstStyle/>
          <a:p>
            <a:r>
              <a:rPr lang="ro-RO" sz="3200" dirty="0" smtClean="0"/>
              <a:t>A</a:t>
            </a:r>
            <a:r>
              <a:rPr lang="en-US" sz="3200" dirty="0" err="1" smtClean="0"/>
              <a:t>cte</a:t>
            </a:r>
            <a:r>
              <a:rPr lang="ro-RO" sz="3200" dirty="0" smtClean="0"/>
              <a:t> </a:t>
            </a:r>
            <a:r>
              <a:rPr lang="en-US" sz="3200" dirty="0" err="1" smtClean="0"/>
              <a:t>emise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533400"/>
            <a:ext cx="7391400" cy="4267200"/>
          </a:xfrm>
        </p:spPr>
        <p:txBody>
          <a:bodyPr>
            <a:noAutofit/>
          </a:bodyPr>
          <a:lstStyle/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50/1991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autorizarea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executării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lucrărilor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construcţii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modificările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completările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ulterioare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Arhitect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Şef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este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autoritatea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tehnică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administraţiei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responsabilă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emiterea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actelor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informative de tip certificat sau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adeverinţa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autoritate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lucrările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construire/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desfiinţare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controlul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disciplina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construcţii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sens,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Arhitect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Şef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îndeplineşte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urmatoarele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atribuţii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486400"/>
            <a:ext cx="6512511" cy="1143000"/>
          </a:xfrm>
        </p:spPr>
        <p:txBody>
          <a:bodyPr>
            <a:normAutofit/>
          </a:bodyPr>
          <a:lstStyle/>
          <a:p>
            <a:r>
              <a:rPr lang="pt-PT" sz="3200" cap="small" dirty="0"/>
              <a:t>PROIECTE </a:t>
            </a:r>
            <a:r>
              <a:rPr lang="pt-PT" sz="3200" cap="small" dirty="0" smtClean="0"/>
              <a:t>PENTRU 2022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1000"/>
            <a:ext cx="8077200" cy="51816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it-IT" sz="1800" dirty="0"/>
              <a:t>In anul 2023  Directia Arhitect Sef isi propune sa continue proiectele de amenajare a spatiilor publice importante din oras, dupa cum urmeaza:</a:t>
            </a:r>
          </a:p>
          <a:p>
            <a:pPr marL="45720" indent="0" algn="just">
              <a:buNone/>
            </a:pPr>
            <a:r>
              <a:rPr lang="it-IT" sz="1800" dirty="0"/>
              <a:t>•	Studiul de fezabilitate privind reamenajarea str. Primariei si Piata Rahovei (propusa Piata Concordiei)  in vederea cresterii calitatii spatiilor publice</a:t>
            </a:r>
          </a:p>
          <a:p>
            <a:pPr marL="45720" indent="0" algn="just">
              <a:buNone/>
            </a:pPr>
            <a:r>
              <a:rPr lang="it-IT" sz="1800" dirty="0"/>
              <a:t>•	Masterplan si Plan urbanistic zonal –Regenerare Urbana cartierul Cantemir - Nufarul 1</a:t>
            </a:r>
          </a:p>
          <a:p>
            <a:pPr marL="45720" indent="0" algn="just">
              <a:buNone/>
            </a:pPr>
            <a:endParaRPr lang="it-IT" sz="1800" dirty="0"/>
          </a:p>
          <a:p>
            <a:pPr marL="45720" indent="0" algn="just">
              <a:buNone/>
            </a:pPr>
            <a:r>
              <a:rPr lang="it-IT" sz="1800" dirty="0"/>
              <a:t>De asemenea, ne propunem ca in </a:t>
            </a:r>
            <a:r>
              <a:rPr lang="it-IT" sz="1800"/>
              <a:t>anul </a:t>
            </a:r>
            <a:r>
              <a:rPr lang="it-IT" sz="1800" smtClean="0"/>
              <a:t>2023, </a:t>
            </a:r>
            <a:r>
              <a:rPr lang="it-IT" sz="1800" dirty="0"/>
              <a:t>sa demaram proiecte de interes major pentru comunitate, in domenii considerate deficitare,  cum sunt spatiile publice pentru comunitate sau spatiile verzi de calitate:</a:t>
            </a:r>
          </a:p>
          <a:p>
            <a:pPr marL="45720" indent="0" algn="just">
              <a:buNone/>
            </a:pPr>
            <a:r>
              <a:rPr lang="it-IT" sz="1800" dirty="0"/>
              <a:t>•	Plan Urbanistic de detaliu zona statiei CFR</a:t>
            </a:r>
          </a:p>
          <a:p>
            <a:pPr marL="45720" indent="0" algn="just">
              <a:buNone/>
            </a:pPr>
            <a:r>
              <a:rPr lang="it-IT" sz="1800" dirty="0"/>
              <a:t>•	Plan urbanistic zonal si constituire drumuri colectoare calea Ogorului, tronson Nufarului DC54</a:t>
            </a:r>
          </a:p>
          <a:p>
            <a:pPr marL="45720" indent="0" algn="just">
              <a:buNone/>
            </a:pPr>
            <a:r>
              <a:rPr lang="it-IT" sz="1800" dirty="0"/>
              <a:t>•	Plan Urbanistic Zonal –creere accesibiltate din strada Bihorului</a:t>
            </a:r>
          </a:p>
          <a:p>
            <a:pPr marL="45720" indent="0" algn="just">
              <a:buNone/>
            </a:pPr>
            <a:r>
              <a:rPr lang="it-IT" sz="1800" dirty="0"/>
              <a:t>•	PUZ  regenerare urbana zona str. Meiului, Vavilov, Lotus</a:t>
            </a:r>
          </a:p>
        </p:txBody>
      </p:sp>
    </p:spTree>
    <p:extLst>
      <p:ext uri="{BB962C8B-B14F-4D97-AF65-F5344CB8AC3E}">
        <p14:creationId xmlns:p14="http://schemas.microsoft.com/office/powerpoint/2010/main" val="1544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10200"/>
            <a:ext cx="8991599" cy="1409700"/>
          </a:xfrm>
        </p:spPr>
        <p:txBody>
          <a:bodyPr/>
          <a:lstStyle/>
          <a:p>
            <a:r>
              <a:rPr lang="ro-RO" sz="3200" dirty="0"/>
              <a:t>REABILITAREA FONDULUI CONSTRUIT DIN ZONA CENTRALA A MUNICIPIULUI ORADEA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7924800" cy="50292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o-RO" dirty="0"/>
              <a:t>Prin acest program de reabilitare demarat in anul 2012 , care deja este binecunoscut comunitatii oradene, municipalitatea, in pofida bugetului micsorat si a crizei sanitare,  a reusit sa finalizeze in 2022, urmatoarele cladiri</a:t>
            </a:r>
            <a:r>
              <a:rPr lang="ro-RO" dirty="0" smtClean="0"/>
              <a:t>:</a:t>
            </a:r>
            <a:endParaRPr lang="en-US" dirty="0" smtClean="0"/>
          </a:p>
          <a:p>
            <a:pPr marL="45720" indent="0" algn="just">
              <a:buNone/>
            </a:pPr>
            <a:endParaRPr lang="ro-RO" dirty="0"/>
          </a:p>
          <a:p>
            <a:pPr lvl="0" algn="just"/>
            <a:r>
              <a:rPr lang="ro-RO" dirty="0"/>
              <a:t>Palatul Apollo, situat pe str. Republicii nr. 12</a:t>
            </a:r>
          </a:p>
          <a:p>
            <a:pPr lvl="0" algn="just"/>
            <a:r>
              <a:rPr lang="ro-RO" dirty="0"/>
              <a:t>Palatul Klobustzky,  situat pe str. Republicii nr. 31;</a:t>
            </a:r>
          </a:p>
          <a:p>
            <a:pPr lvl="0" algn="just"/>
            <a:r>
              <a:rPr lang="ro-RO" dirty="0"/>
              <a:t>Cladirea situata pe str. Primariei nr.34;</a:t>
            </a:r>
          </a:p>
          <a:p>
            <a:pPr lvl="0" algn="just"/>
            <a:r>
              <a:rPr lang="ro-RO" dirty="0"/>
              <a:t>Cladirea situata pe str. Iuliu Maniu nr. 44;</a:t>
            </a:r>
          </a:p>
          <a:p>
            <a:pPr lvl="0" algn="just"/>
            <a:r>
              <a:rPr lang="ro-RO" dirty="0"/>
              <a:t>Cladirea situata pe str. Episcop Mihai Pavel nr. 8;</a:t>
            </a:r>
          </a:p>
          <a:p>
            <a:pPr lvl="0" algn="just"/>
            <a:r>
              <a:rPr lang="ro-RO" dirty="0"/>
              <a:t>Cladirea situata pe str. Ady Endre nr. 4</a:t>
            </a:r>
          </a:p>
        </p:txBody>
      </p:sp>
    </p:spTree>
    <p:extLst>
      <p:ext uri="{BB962C8B-B14F-4D97-AF65-F5344CB8AC3E}">
        <p14:creationId xmlns:p14="http://schemas.microsoft.com/office/powerpoint/2010/main" val="25871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05475"/>
            <a:ext cx="8686799" cy="1143000"/>
          </a:xfrm>
        </p:spPr>
        <p:txBody>
          <a:bodyPr/>
          <a:lstStyle/>
          <a:p>
            <a:r>
              <a:rPr lang="pt-PT" sz="3200" cap="small" dirty="0"/>
              <a:t>PROIECTE </a:t>
            </a:r>
            <a:r>
              <a:rPr lang="pt-PT" sz="3200" cap="small" dirty="0" smtClean="0"/>
              <a:t>PENTRU  2023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915400" cy="6553200"/>
          </a:xfrm>
        </p:spPr>
        <p:txBody>
          <a:bodyPr>
            <a:normAutofit fontScale="47500" lnSpcReduction="20000"/>
          </a:bodyPr>
          <a:lstStyle/>
          <a:p>
            <a:r>
              <a:rPr lang="ro-RO" sz="2400" dirty="0"/>
              <a:t>Programul multianual a lucrarilor de protejare și interventie asupra cladirilor cu valoare cultural-arhitecturala situate în „Ansamblul urban – Centru istoric Oradea”, program aprobat prin HCL nr. 643/2012 actualizat prin HCL nr. 731 /  2019,  include pentru perioada 2023:</a:t>
            </a:r>
          </a:p>
          <a:p>
            <a:pPr lvl="0"/>
            <a:r>
              <a:rPr lang="ro-RO" sz="2400" dirty="0"/>
              <a:t>Un numar de 22  cladiri in vederea executiei lucrarilor, monumente istorice clasate sau cladiri cu valoare arhitecturala deosebita, amplasate în zona de maxima vizibilitate, pentru care au fost / vor fi demarate/continuate lucrarile de reabilitare a fatadelor/ documentatiile tehnice, astfel:</a:t>
            </a:r>
            <a:endParaRPr lang="ro-RO" sz="2000" dirty="0"/>
          </a:p>
          <a:p>
            <a:r>
              <a:rPr lang="ro-RO" sz="2400" dirty="0"/>
              <a:t> </a:t>
            </a:r>
            <a:endParaRPr lang="ro-RO" sz="2000" dirty="0"/>
          </a:p>
          <a:p>
            <a:pPr lvl="1"/>
            <a:r>
              <a:rPr lang="pt-PT" b="1" dirty="0"/>
              <a:t>Efectuarea lucrarilor de reabilitare și urmarirea executiei</a:t>
            </a:r>
            <a:r>
              <a:rPr lang="pt-PT" dirty="0"/>
              <a:t> la un numar de 17 imobile începute în anii anteriori, printre care amintim:</a:t>
            </a:r>
            <a:endParaRPr lang="ro-RO" sz="1800" dirty="0"/>
          </a:p>
          <a:p>
            <a:pPr lvl="0"/>
            <a:r>
              <a:rPr lang="it-IT" sz="2400" dirty="0"/>
              <a:t> Hotelul Parc – str. Republicii, nr. 5 – monument istoric</a:t>
            </a:r>
            <a:r>
              <a:rPr lang="ro-RO" sz="2400" dirty="0"/>
              <a:t>	</a:t>
            </a:r>
            <a:endParaRPr lang="ro-RO" sz="2000" dirty="0"/>
          </a:p>
          <a:p>
            <a:pPr lvl="0"/>
            <a:r>
              <a:rPr lang="it-IT" sz="2400" dirty="0"/>
              <a:t>Palatul Fuchsl - str. Independentei nr. 11-13 – monument istoric</a:t>
            </a:r>
            <a:endParaRPr lang="ro-RO" sz="2400" dirty="0"/>
          </a:p>
          <a:p>
            <a:pPr lvl="0"/>
            <a:r>
              <a:rPr lang="ro-RO" sz="2400" dirty="0"/>
              <a:t>Palatul Adorian I şi II - str. Patrioţilor şi Moscovei</a:t>
            </a:r>
            <a:endParaRPr lang="ro-RO" sz="2000" dirty="0"/>
          </a:p>
          <a:p>
            <a:pPr lvl="0"/>
            <a:r>
              <a:rPr lang="ro-RO" sz="2400" dirty="0"/>
              <a:t>Palatul Ullman - Piaţa 1 Decembrie nr. 9 		</a:t>
            </a:r>
            <a:endParaRPr lang="ro-RO" sz="2000" dirty="0"/>
          </a:p>
          <a:p>
            <a:pPr lvl="0"/>
            <a:r>
              <a:rPr lang="it-IT" sz="2400" dirty="0"/>
              <a:t>Casa Markovits-Matheser – str. Aurel Lazar, nr. 21 </a:t>
            </a:r>
            <a:endParaRPr lang="ro-RO" sz="2000" dirty="0"/>
          </a:p>
          <a:p>
            <a:pPr lvl="0"/>
            <a:r>
              <a:rPr lang="ro-RO" sz="2400" dirty="0"/>
              <a:t>Pasajul Madach</a:t>
            </a:r>
            <a:endParaRPr lang="ro-RO" sz="2000" dirty="0"/>
          </a:p>
          <a:p>
            <a:r>
              <a:rPr lang="it-IT" sz="2400" dirty="0"/>
              <a:t> </a:t>
            </a:r>
            <a:endParaRPr lang="ro-RO" sz="2400" dirty="0"/>
          </a:p>
          <a:p>
            <a:pPr lvl="1"/>
            <a:r>
              <a:rPr lang="it-IT" b="1" dirty="0"/>
              <a:t>Alte imobile la care se va incepe reabilitarea in 2023:</a:t>
            </a:r>
            <a:endParaRPr lang="ro-RO" sz="1800" dirty="0"/>
          </a:p>
          <a:p>
            <a:r>
              <a:rPr lang="ro-RO" sz="2400" b="1" dirty="0"/>
              <a:t>Imobile Monumente Istorice sau propuse pentru clasare </a:t>
            </a:r>
            <a:r>
              <a:rPr lang="ro-RO" sz="2400" dirty="0"/>
              <a:t>	:</a:t>
            </a:r>
          </a:p>
          <a:p>
            <a:pPr lvl="0"/>
            <a:r>
              <a:rPr lang="ro-RO" sz="2400" dirty="0"/>
              <a:t>Palatul Levay – str. Libertatii nr. 2-4, </a:t>
            </a:r>
            <a:endParaRPr lang="ro-RO" sz="2000" dirty="0"/>
          </a:p>
          <a:p>
            <a:pPr lvl="0"/>
            <a:r>
              <a:rPr lang="ro-RO" sz="2400" dirty="0"/>
              <a:t>Str. Aurel Lazar nr. 3</a:t>
            </a:r>
            <a:endParaRPr lang="ro-RO" sz="2000" dirty="0"/>
          </a:p>
          <a:p>
            <a:pPr lvl="0"/>
            <a:r>
              <a:rPr lang="ro-RO" sz="2400" dirty="0"/>
              <a:t>Str. Aleea Gojdu nr. 2</a:t>
            </a:r>
            <a:endParaRPr lang="ro-RO" sz="2000" dirty="0"/>
          </a:p>
          <a:p>
            <a:r>
              <a:rPr lang="it-IT" sz="2400" b="1" dirty="0"/>
              <a:t>                       Alte imobile din Centrul istoric</a:t>
            </a:r>
            <a:endParaRPr lang="ro-RO" sz="2400" dirty="0"/>
          </a:p>
          <a:p>
            <a:pPr lvl="0"/>
            <a:r>
              <a:rPr lang="it-IT" sz="2400" dirty="0"/>
              <a:t>Str. Aurel Lazar nr. 6</a:t>
            </a:r>
            <a:endParaRPr lang="ro-RO" sz="2000" dirty="0"/>
          </a:p>
          <a:p>
            <a:pPr lvl="0"/>
            <a:r>
              <a:rPr lang="it-IT" sz="2400" dirty="0"/>
              <a:t>Piata Unirii nr. 7     </a:t>
            </a:r>
            <a:endParaRPr lang="ro-RO" sz="2000" dirty="0"/>
          </a:p>
          <a:p>
            <a:pPr lvl="0"/>
            <a:r>
              <a:rPr lang="ro-RO" sz="2400" dirty="0"/>
              <a:t>Str. Republicii nr. 3-5 (Cladirea Mercur)</a:t>
            </a:r>
            <a:endParaRPr lang="ro-RO" sz="2000" dirty="0"/>
          </a:p>
          <a:p>
            <a:pPr lvl="0"/>
            <a:r>
              <a:rPr lang="ro-RO" sz="2400" dirty="0"/>
              <a:t>Str. Libertatii nr. 10</a:t>
            </a:r>
            <a:endParaRPr lang="ro-RO" sz="2000" dirty="0"/>
          </a:p>
          <a:p>
            <a:pPr lvl="0"/>
            <a:r>
              <a:rPr lang="ro-RO" sz="2400" dirty="0"/>
              <a:t>Str. Libertatii nr. 18</a:t>
            </a:r>
            <a:endParaRPr lang="ro-RO" sz="2000" dirty="0"/>
          </a:p>
          <a:p>
            <a:pPr lvl="0"/>
            <a:r>
              <a:rPr lang="ro-RO" sz="2400" dirty="0"/>
              <a:t>Str. Iosif Vulcan nr. 3</a:t>
            </a:r>
            <a:endParaRPr lang="ro-RO" sz="2000" dirty="0"/>
          </a:p>
          <a:p>
            <a:pPr lvl="0"/>
            <a:r>
              <a:rPr lang="ro-RO" sz="2400" dirty="0"/>
              <a:t>Str. Iosif Vulcan nr. 8</a:t>
            </a:r>
            <a:endParaRPr lang="ro-RO" sz="2000" dirty="0"/>
          </a:p>
          <a:p>
            <a:pPr lvl="0"/>
            <a:r>
              <a:rPr lang="ro-RO" sz="2400" dirty="0"/>
              <a:t>Str. Iosif Vulcan nr. 10</a:t>
            </a:r>
            <a:endParaRPr lang="ro-RO" sz="2000" dirty="0"/>
          </a:p>
          <a:p>
            <a:pPr lvl="0"/>
            <a:r>
              <a:rPr lang="ro-RO" sz="2400" dirty="0"/>
              <a:t>Str. Primariei nr. 4</a:t>
            </a:r>
            <a:endParaRPr lang="ro-RO" sz="2000" dirty="0"/>
          </a:p>
          <a:p>
            <a:pPr lvl="0"/>
            <a:r>
              <a:rPr lang="ro-RO" sz="2400" dirty="0"/>
              <a:t>Str. Primariei nr. 6</a:t>
            </a:r>
            <a:endParaRPr lang="ro-RO" sz="2000" dirty="0"/>
          </a:p>
          <a:p>
            <a:pPr lvl="0"/>
            <a:r>
              <a:rPr lang="ro-RO" sz="2400" dirty="0"/>
              <a:t>Str. Primariei nr. 10</a:t>
            </a:r>
            <a:endParaRPr lang="ro-RO" sz="2000" dirty="0"/>
          </a:p>
          <a:p>
            <a:pPr lvl="0"/>
            <a:r>
              <a:rPr lang="ro-RO" sz="2400" dirty="0"/>
              <a:t>Str. Primariei nr. 12</a:t>
            </a:r>
            <a:endParaRPr lang="ro-RO" sz="2000" dirty="0"/>
          </a:p>
          <a:p>
            <a:endParaRPr lang="ro-RO" sz="3400" dirty="0"/>
          </a:p>
          <a:p>
            <a:pPr lvl="0"/>
            <a:endParaRPr lang="ro-RO" sz="34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08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PERSPECTIVE – PUZ </a:t>
            </a:r>
            <a:r>
              <a:rPr lang="en-US" sz="3200" dirty="0" err="1" smtClean="0"/>
              <a:t>regenerare</a:t>
            </a:r>
            <a:r>
              <a:rPr lang="en-US" sz="3200" dirty="0" smtClean="0"/>
              <a:t> </a:t>
            </a:r>
            <a:r>
              <a:rPr lang="en-US" sz="3200" dirty="0" err="1" smtClean="0"/>
              <a:t>urbana</a:t>
            </a:r>
            <a:r>
              <a:rPr lang="en-US" sz="3200" dirty="0" smtClean="0"/>
              <a:t> </a:t>
            </a:r>
            <a:r>
              <a:rPr lang="en-US" sz="3200" dirty="0" err="1" smtClean="0"/>
              <a:t>Bulevardul</a:t>
            </a:r>
            <a:r>
              <a:rPr lang="en-US" sz="3200" dirty="0" smtClean="0"/>
              <a:t> </a:t>
            </a:r>
            <a:r>
              <a:rPr lang="en-US" sz="3200" dirty="0" err="1" smtClean="0"/>
              <a:t>Decebal</a:t>
            </a:r>
            <a:r>
              <a:rPr lang="en-US" sz="3200" dirty="0" smtClean="0"/>
              <a:t> – Tudor </a:t>
            </a:r>
            <a:r>
              <a:rPr lang="en-US" sz="3200" dirty="0" err="1" smtClean="0"/>
              <a:t>Vladimirescu</a:t>
            </a:r>
            <a:endParaRPr lang="ro-RO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81574" cy="428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5562600"/>
            <a:ext cx="8562975" cy="838200"/>
          </a:xfrm>
        </p:spPr>
        <p:txBody>
          <a:bodyPr/>
          <a:lstStyle/>
          <a:p>
            <a:r>
              <a:rPr lang="en-US" sz="3200" dirty="0" smtClean="0"/>
              <a:t>PERSPECTIVE – Complex </a:t>
            </a:r>
            <a:r>
              <a:rPr lang="en-US" sz="3200" dirty="0" err="1" smtClean="0"/>
              <a:t>Sportiv</a:t>
            </a:r>
            <a:r>
              <a:rPr lang="en-US" sz="3200" dirty="0" smtClean="0"/>
              <a:t> Oradea</a:t>
            </a:r>
            <a:endParaRPr lang="ro-RO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715789" cy="2589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600200"/>
            <a:ext cx="4462693" cy="311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134769" cy="28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PERSPECTIVE – PUZ </a:t>
            </a:r>
            <a:r>
              <a:rPr lang="en-US" sz="3200" dirty="0" err="1" smtClean="0"/>
              <a:t>regenerare</a:t>
            </a:r>
            <a:r>
              <a:rPr lang="en-US" sz="3200" dirty="0" smtClean="0"/>
              <a:t> </a:t>
            </a:r>
            <a:r>
              <a:rPr lang="en-US" sz="3200" dirty="0" err="1" smtClean="0"/>
              <a:t>urbana</a:t>
            </a:r>
            <a:r>
              <a:rPr lang="en-US" sz="3200" dirty="0" smtClean="0"/>
              <a:t> Cartier </a:t>
            </a:r>
            <a:r>
              <a:rPr lang="en-US" sz="3200" dirty="0" err="1" smtClean="0"/>
              <a:t>Nufarul</a:t>
            </a:r>
            <a:r>
              <a:rPr lang="en-US" sz="3200" dirty="0" smtClean="0"/>
              <a:t>, Oradea</a:t>
            </a:r>
            <a:endParaRPr lang="ro-RO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343"/>
            <a:ext cx="7391400" cy="522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6705600" cy="3429000"/>
          </a:xfrm>
        </p:spPr>
        <p:txBody>
          <a:bodyPr>
            <a:normAutofit/>
          </a:bodyPr>
          <a:lstStyle/>
          <a:p>
            <a:pPr algn="ctr"/>
            <a:r>
              <a:rPr lang="en-US" sz="7300" dirty="0" err="1" smtClean="0"/>
              <a:t>Mulțumim</a:t>
            </a:r>
            <a:r>
              <a:rPr lang="en-US" sz="7300" dirty="0" smtClean="0"/>
              <a:t>! 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245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41311" cy="1143000"/>
          </a:xfrm>
        </p:spPr>
        <p:txBody>
          <a:bodyPr>
            <a:normAutofit/>
          </a:bodyPr>
          <a:lstStyle/>
          <a:p>
            <a:r>
              <a:rPr lang="vi-VN" sz="3200" dirty="0" smtClean="0"/>
              <a:t> </a:t>
            </a:r>
            <a:r>
              <a:rPr lang="vi-VN" sz="3200" dirty="0"/>
              <a:t>În domeniul Autorizării </a:t>
            </a:r>
            <a:r>
              <a:rPr lang="vi-VN" sz="3200" dirty="0" smtClean="0"/>
              <a:t>construcţiilor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533400"/>
            <a:ext cx="7239000" cy="4648200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EMITERE DE  ACTE INFORMATIVE:</a:t>
            </a:r>
          </a:p>
          <a:p>
            <a:r>
              <a:rPr lang="vi-VN" dirty="0"/>
              <a:t>Certificat de Urbanism în vederea construirii/desfiinţării (inclusiv reclamă şi publicitate), pentru operaţiuni juridice având ca obiect dezmembrarea/alipirea parcelelor, înstrăinarea terenului, concesionări, licitaţii, cereri în justiţie.</a:t>
            </a:r>
          </a:p>
          <a:p>
            <a:r>
              <a:rPr lang="vi-VN" dirty="0"/>
              <a:t>Adeverinţe de intravilan / extravilan </a:t>
            </a:r>
          </a:p>
          <a:p>
            <a:r>
              <a:rPr lang="vi-VN" dirty="0"/>
              <a:t>Certificat de nomenclatură stradală şi adresă</a:t>
            </a:r>
          </a:p>
          <a:p>
            <a:r>
              <a:rPr lang="vi-VN" dirty="0"/>
              <a:t>Certificat de atestare a edificării construcţiei/extinderii/desfiinţării construcţiei</a:t>
            </a:r>
          </a:p>
          <a:p>
            <a:r>
              <a:rPr lang="vi-VN" dirty="0"/>
              <a:t>EMITERE DE ACTE DE AUTORITATE</a:t>
            </a:r>
          </a:p>
          <a:p>
            <a:r>
              <a:rPr lang="vi-VN" dirty="0"/>
              <a:t>Autorizaţii de Construire/Desfiinţare (inclusiv reclamă şi publicitate, racorduri, branşamente)</a:t>
            </a:r>
          </a:p>
          <a:p>
            <a:r>
              <a:rPr lang="vi-VN" dirty="0"/>
              <a:t>Regularizarea taxei privind autorizaţia de construire</a:t>
            </a:r>
          </a:p>
          <a:p>
            <a:r>
              <a:rPr lang="vi-VN" dirty="0"/>
              <a:t>Autorizaţii de luare în folosinţă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985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6868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 </a:t>
            </a:r>
            <a:r>
              <a:rPr lang="it-IT" sz="3200" dirty="0"/>
              <a:t>În domeniul controlului şi disciplinei în </a:t>
            </a:r>
            <a:r>
              <a:rPr lang="it-IT" sz="3200" dirty="0" smtClean="0"/>
              <a:t>construcţii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31520"/>
            <a:ext cx="7543800" cy="4373880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EMITERE </a:t>
            </a:r>
            <a:r>
              <a:rPr lang="vi-VN" dirty="0"/>
              <a:t>DE  ACTE DE AUTORITATE:</a:t>
            </a:r>
          </a:p>
          <a:p>
            <a:r>
              <a:rPr lang="vi-VN" dirty="0"/>
              <a:t>proces verbal de constatare a contravenţiilor în cazul nerespectarii legislaţiei în vigoare în domeniul disciplinei în construcţii (inclusiv reclamă şi publicitate)</a:t>
            </a:r>
          </a:p>
          <a:p>
            <a:r>
              <a:rPr lang="vi-VN" dirty="0"/>
              <a:t>ASIGURAREA DEZVOLTĂRII URBANE PRIN CONTROL EFICIENT ŞI APLICARE DE MASURI CONTRAVENŢIONALE DAR ŞI PREVENTIVE :</a:t>
            </a:r>
          </a:p>
          <a:p>
            <a:r>
              <a:rPr lang="vi-VN" dirty="0"/>
              <a:t>verificare teren pentru urmărirea respectării autorizaţiilor emise – conformarea cu proiectele tehnice care au stat la baza emiterii lor</a:t>
            </a:r>
          </a:p>
          <a:p>
            <a:r>
              <a:rPr lang="vi-VN" dirty="0"/>
              <a:t>verificare în teren pentru identificarea şi sancţionarea lucrărilor neautorizate.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552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0"/>
            <a:ext cx="7619999" cy="1143000"/>
          </a:xfrm>
        </p:spPr>
        <p:txBody>
          <a:bodyPr>
            <a:normAutofit/>
          </a:bodyPr>
          <a:lstStyle/>
          <a:p>
            <a:r>
              <a:rPr lang="ro-RO" sz="3200" dirty="0" smtClean="0"/>
              <a:t> </a:t>
            </a:r>
            <a:r>
              <a:rPr lang="ro-RO" sz="3200" dirty="0"/>
              <a:t>În domeniul acordurilor şi </a:t>
            </a:r>
            <a:r>
              <a:rPr lang="ro-RO" sz="3200" dirty="0" smtClean="0"/>
              <a:t>avizelor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5200" cy="43738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dirty="0"/>
              <a:t>EMITERE AVIZE</a:t>
            </a:r>
          </a:p>
          <a:p>
            <a:pPr algn="just"/>
            <a:r>
              <a:rPr lang="vi-VN" dirty="0"/>
              <a:t>Aviz Arhitect Sef, Aviz consultativ şi Aviz de oportunitate. Comisia Municipala de Urbanism şi Amenajare a Teritoriului (CMUAT)  este  un organism consultativ şi de avizare în a cărui componenţă sunt incluşi specialişti, reprezentanţi ai Primăriei şi membri invitati, specialisti din diferite domenii conexe. Comisia are rol consultativ si asigură fundamentarea tehnică de specialitate a deciziilor arhitectului sef privind avizarea de documentaţii de urbanism, regulamente de urbanism, solicitări de construire/amenajare/desfiinţare care presupun condiţii de construibilitate speciale, teme de proiectare pentru investiţiile administraţiei publice, amplasamente importante in ceea ce priveste estetica urbana, intrari in legalitate ale constructiilor etc.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469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0"/>
            <a:ext cx="6512511" cy="1143000"/>
          </a:xfrm>
        </p:spPr>
        <p:txBody>
          <a:bodyPr>
            <a:normAutofit/>
          </a:bodyPr>
          <a:lstStyle/>
          <a:p>
            <a:r>
              <a:rPr lang="ro-RO" sz="3200" dirty="0" smtClean="0"/>
              <a:t> </a:t>
            </a:r>
            <a:r>
              <a:rPr lang="ro-RO" sz="3200" dirty="0"/>
              <a:t>În domeniul </a:t>
            </a:r>
            <a:r>
              <a:rPr lang="ro-RO" sz="3200" dirty="0" smtClean="0"/>
              <a:t>fiscal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85800"/>
            <a:ext cx="7543800" cy="4038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just"/>
            <a:r>
              <a:rPr lang="ro-RO" dirty="0" smtClean="0"/>
              <a:t>Note </a:t>
            </a:r>
            <a:r>
              <a:rPr lang="ro-RO" dirty="0"/>
              <a:t>tehnice de constatare a starii tehnice a imobilelor in vederea aplicarii supraimpozitarii, respectiv pentru scutirea de impozit conform prevederilor HCL aferente.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355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1088</TotalTime>
  <Words>2809</Words>
  <Application>Microsoft Office PowerPoint</Application>
  <PresentationFormat>On-screen Show (4:3)</PresentationFormat>
  <Paragraphs>352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Slipstream</vt:lpstr>
      <vt:lpstr>Raport activitate  Directia Arhitect Sef</vt:lpstr>
      <vt:lpstr>PERSPECTIVE</vt:lpstr>
      <vt:lpstr>Statutul legal</vt:lpstr>
      <vt:lpstr>Direcția Arhitect Şef a funcţionat în 2022 cu următoarea structură: </vt:lpstr>
      <vt:lpstr>Acte emise</vt:lpstr>
      <vt:lpstr> În domeniul Autorizării construcţiilor</vt:lpstr>
      <vt:lpstr> În domeniul controlului şi disciplinei în construcţii</vt:lpstr>
      <vt:lpstr> În domeniul acordurilor şi avizelor</vt:lpstr>
      <vt:lpstr> În domeniul fiscal</vt:lpstr>
      <vt:lpstr>Protecţia şi conservarea  monumentelor şi a  rezervaţiilor istorice</vt:lpstr>
      <vt:lpstr>Planificare şi gestiune urbană</vt:lpstr>
      <vt:lpstr>Emitere acte informative și de autoritate la initierea constructiilor </vt:lpstr>
      <vt:lpstr>Certificate de urbanism și autorizații de construire (clădiri, rețele și publicitate)</vt:lpstr>
      <vt:lpstr>Dinamica ultimilor 5 ani pe tipuri de acte este prezentata si in tabelul de mai sus:</vt:lpstr>
      <vt:lpstr>PowerPoint Presentation</vt:lpstr>
      <vt:lpstr>Situaţia autorizaţiilor structurată pe tipuri de lucrari</vt:lpstr>
      <vt:lpstr>PowerPoint Presentation</vt:lpstr>
      <vt:lpstr>În raport cu disciplina în construcţii situaţia autorizaţiilor emise pentru intrarea in legalitate, arată ca în graficul de mai sus:</vt:lpstr>
      <vt:lpstr>PowerPoint Presentation</vt:lpstr>
      <vt:lpstr>PowerPoint Presentation</vt:lpstr>
      <vt:lpstr>PowerPoint Presentation</vt:lpstr>
      <vt:lpstr>compartimentul finalizări construcţii  </vt:lpstr>
      <vt:lpstr>Acte emise de către compartimentul finalizări construcţii în anul 2022:</vt:lpstr>
      <vt:lpstr>Cereri, sesizări, reclamaţii:</vt:lpstr>
      <vt:lpstr>Dinamica pe 5 ani - forma grafica</vt:lpstr>
      <vt:lpstr>Dinamica pe 5 ani – forma tabelara</vt:lpstr>
      <vt:lpstr>Activitatea Comisiei Municipale de Urbanism și Amenajarea Teritoriului</vt:lpstr>
      <vt:lpstr>PowerPoint Presentation</vt:lpstr>
      <vt:lpstr>Documentaţii analizate de către comisia CMUAT </vt:lpstr>
      <vt:lpstr>PowerPoint Presentation</vt:lpstr>
      <vt:lpstr>PowerPoint Presentation</vt:lpstr>
      <vt:lpstr>PowerPoint Presentation</vt:lpstr>
      <vt:lpstr>Documentaţii de urbanism  </vt:lpstr>
      <vt:lpstr>Documentaţii de urbanism  </vt:lpstr>
      <vt:lpstr>Documentatii promovate și aprobate de catre Consiliul Local</vt:lpstr>
      <vt:lpstr>Documentatii promovate și aprobate de catre Consiliul Local</vt:lpstr>
      <vt:lpstr>Întretinerea și actualizarea  bazei de date urbane geospațiale a pmo</vt:lpstr>
      <vt:lpstr>Furnizare date:</vt:lpstr>
      <vt:lpstr>Realizare de hărţi tematice, suprapuneri date, analize spatiale pentru toate proiectele primariei </vt:lpstr>
      <vt:lpstr>PowerPoint Presentation</vt:lpstr>
      <vt:lpstr>Realizări -Palatul Klobusitzky </vt:lpstr>
      <vt:lpstr>REALIZARI</vt:lpstr>
      <vt:lpstr>REALIZARI</vt:lpstr>
      <vt:lpstr>REALIZARI – Concert ArtNouveau</vt:lpstr>
      <vt:lpstr>PROIECTE ÎN DERULARE</vt:lpstr>
      <vt:lpstr>PROIECTE CU DERULARE CONTINUĂ</vt:lpstr>
      <vt:lpstr>REFACEREA ZONELOR PUBLICE CU IMPACT MAJOR ASUPRA VIETII ȘI IMAGINII URBANE</vt:lpstr>
      <vt:lpstr>REFACEREA ZONELOR PUBLICE CU IMPACT MAJOR ASUPRA VIETII ȘI IMAGINII URBANE</vt:lpstr>
      <vt:lpstr>REFACEREA ZONELOR PUBLICE CU IMPACT MAJOR ASUPRA VIETII ȘI IMAGINII URBANE</vt:lpstr>
      <vt:lpstr>PROIECTE PENTRU 2022</vt:lpstr>
      <vt:lpstr>REABILITAREA FONDULUI CONSTRUIT DIN ZONA CENTRALA A MUNICIPIULUI ORADEA  </vt:lpstr>
      <vt:lpstr>PROIECTE PENTRU  2023</vt:lpstr>
      <vt:lpstr>PERSPECTIVE – PUZ regenerare urbana Bulevardul Decebal – Tudor Vladimirescu</vt:lpstr>
      <vt:lpstr>PERSPECTIVE – Complex Sportiv Oradea</vt:lpstr>
      <vt:lpstr>PERSPECTIVE – PUZ regenerare urbana Cartier Nufarul, Oradea</vt:lpstr>
      <vt:lpstr>Mulțumim!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activitate Institutia Arhitectului Sef</dc:title>
  <dc:creator>carmen cioflan</dc:creator>
  <cp:lastModifiedBy>carmen cioflan</cp:lastModifiedBy>
  <cp:revision>74</cp:revision>
  <dcterms:created xsi:type="dcterms:W3CDTF">2021-01-25T08:23:58Z</dcterms:created>
  <dcterms:modified xsi:type="dcterms:W3CDTF">2023-01-31T10:02:52Z</dcterms:modified>
</cp:coreProperties>
</file>