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Default Extension="vml" ContentType="application/vnd.openxmlformats-officedocument.vmlDrawing"/>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8" r:id="rId3"/>
    <p:sldId id="259" r:id="rId4"/>
    <p:sldId id="260" r:id="rId5"/>
    <p:sldId id="369" r:id="rId6"/>
    <p:sldId id="370" r:id="rId7"/>
    <p:sldId id="374" r:id="rId8"/>
    <p:sldId id="375" r:id="rId9"/>
    <p:sldId id="262" r:id="rId10"/>
    <p:sldId id="263" r:id="rId11"/>
    <p:sldId id="367" r:id="rId12"/>
    <p:sldId id="264" r:id="rId13"/>
    <p:sldId id="343" r:id="rId14"/>
    <p:sldId id="371" r:id="rId15"/>
    <p:sldId id="266" r:id="rId16"/>
    <p:sldId id="372" r:id="rId17"/>
    <p:sldId id="373" r:id="rId18"/>
    <p:sldId id="344" r:id="rId19"/>
    <p:sldId id="368" r:id="rId20"/>
    <p:sldId id="334" r:id="rId21"/>
    <p:sldId id="365" r:id="rId22"/>
    <p:sldId id="353" r:id="rId23"/>
    <p:sldId id="354" r:id="rId24"/>
    <p:sldId id="358" r:id="rId25"/>
    <p:sldId id="377" r:id="rId26"/>
    <p:sldId id="388" r:id="rId27"/>
    <p:sldId id="381" r:id="rId28"/>
    <p:sldId id="382" r:id="rId29"/>
    <p:sldId id="383" r:id="rId30"/>
    <p:sldId id="384" r:id="rId31"/>
    <p:sldId id="385" r:id="rId32"/>
    <p:sldId id="386" r:id="rId33"/>
    <p:sldId id="387" r:id="rId34"/>
    <p:sldId id="281" r:id="rId35"/>
    <p:sldId id="282" r:id="rId36"/>
    <p:sldId id="346" r:id="rId37"/>
    <p:sldId id="338" r:id="rId38"/>
    <p:sldId id="389" r:id="rId39"/>
    <p:sldId id="286" r:id="rId40"/>
    <p:sldId id="309" r:id="rId41"/>
    <p:sldId id="307" r:id="rId42"/>
    <p:sldId id="329" r:id="rId43"/>
    <p:sldId id="330" r:id="rId44"/>
    <p:sldId id="288" r:id="rId45"/>
    <p:sldId id="311" r:id="rId46"/>
    <p:sldId id="357" r:id="rId47"/>
    <p:sldId id="350" r:id="rId48"/>
    <p:sldId id="318" r:id="rId49"/>
    <p:sldId id="351" r:id="rId50"/>
    <p:sldId id="391" r:id="rId51"/>
    <p:sldId id="390" r:id="rId52"/>
    <p:sldId id="296" r:id="rId53"/>
    <p:sldId id="298" r:id="rId54"/>
    <p:sldId id="300" r:id="rId55"/>
    <p:sldId id="301" r:id="rId56"/>
    <p:sldId id="303" r:id="rId57"/>
    <p:sldId id="304" r:id="rId58"/>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7" autoAdjust="0"/>
  </p:normalViewPr>
  <p:slideViewPr>
    <p:cSldViewPr>
      <p:cViewPr>
        <p:scale>
          <a:sx n="80" d="100"/>
          <a:sy n="80" d="100"/>
        </p:scale>
        <p:origin x="-2514" y="-8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oaie_de_lucru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oaie_de_lucru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oaie_de_lucru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oaie_de_lucru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Foaie_de_lucru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Foaie_de_lucru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Foaie_de_lucru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Foaie_de_lucru_Microsoft_Office_Excel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aie_de_lucru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aie_de_lucru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aie_de_lucru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aie_de_lucru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aie_de_lucru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aie_de_lucru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Foaie_de_lucru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Foaie_de_lucru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o-RO"/>
  <c:chart>
    <c:autoTitleDeleted val="1"/>
    <c:view3D>
      <c:rotX val="75"/>
      <c:perspective val="30"/>
    </c:view3D>
    <c:plotArea>
      <c:layout>
        <c:manualLayout>
          <c:layoutTarget val="inner"/>
          <c:xMode val="edge"/>
          <c:yMode val="edge"/>
          <c:x val="2.6610770875863984E-2"/>
          <c:y val="0"/>
          <c:w val="0.59029709827939736"/>
          <c:h val="1"/>
        </c:manualLayout>
      </c:layout>
      <c:pie3DChart>
        <c:varyColors val="1"/>
        <c:ser>
          <c:idx val="0"/>
          <c:order val="0"/>
          <c:tx>
            <c:strRef>
              <c:f>Sheet1!$B$1</c:f>
              <c:strCache>
                <c:ptCount val="1"/>
                <c:pt idx="0">
                  <c:v>Column1</c:v>
                </c:pt>
              </c:strCache>
            </c:strRef>
          </c:tx>
          <c:explosion val="25"/>
          <c:dLbls>
            <c:dLbl>
              <c:idx val="0"/>
              <c:layout>
                <c:manualLayout>
                  <c:x val="-9.6478410331451964E-2"/>
                  <c:y val="-2.7727895953304812E-2"/>
                </c:manualLayout>
              </c:layout>
              <c:dLblPos val="bestFit"/>
              <c:showVal val="1"/>
            </c:dLbl>
            <c:dLbl>
              <c:idx val="1"/>
              <c:layout>
                <c:manualLayout>
                  <c:x val="-2.0648967551623168E-2"/>
                  <c:y val="-0.11691542288557388"/>
                </c:manualLayout>
              </c:layout>
              <c:dLblPos val="outEnd"/>
              <c:showVal val="1"/>
            </c:dLbl>
            <c:dLbl>
              <c:idx val="2"/>
              <c:layout>
                <c:manualLayout>
                  <c:x val="7.0796460176993203E-2"/>
                  <c:y val="-0.12935323383084579"/>
                </c:manualLayout>
              </c:layout>
              <c:dLblPos val="outEnd"/>
              <c:showVal val="1"/>
            </c:dLbl>
            <c:dLbl>
              <c:idx val="3"/>
              <c:layout>
                <c:manualLayout>
                  <c:x val="6.1946902654867284E-2"/>
                  <c:y val="-1.2437810945273719E-2"/>
                </c:manualLayout>
              </c:layout>
              <c:dLblPos val="outEnd"/>
              <c:showVal val="1"/>
            </c:dLbl>
            <c:dLbl>
              <c:idx val="4"/>
              <c:layout/>
              <c:dLblPos val="outEnd"/>
              <c:showVal val="1"/>
            </c:dLbl>
            <c:dLbl>
              <c:idx val="5"/>
              <c:layout>
                <c:manualLayout>
                  <c:x val="6.1946902654867284E-2"/>
                  <c:y val="2.4875621890547265E-2"/>
                </c:manualLayout>
              </c:layout>
              <c:dLblPos val="outEnd"/>
              <c:showVal val="1"/>
            </c:dLbl>
            <c:dLbl>
              <c:idx val="6"/>
              <c:layout>
                <c:manualLayout>
                  <c:x val="2.3598820058996987E-2"/>
                  <c:y val="5.9701492537315E-2"/>
                </c:manualLayout>
              </c:layout>
              <c:dLblPos val="outEnd"/>
              <c:showVal val="1"/>
            </c:dLbl>
            <c:dLbl>
              <c:idx val="7"/>
              <c:layout>
                <c:manualLayout>
                  <c:x val="5.9708963370729328E-3"/>
                  <c:y val="0"/>
                </c:manualLayout>
              </c:layout>
              <c:showVal val="1"/>
            </c:dLbl>
            <c:dLbl>
              <c:idx val="8"/>
              <c:layout>
                <c:manualLayout>
                  <c:x val="1.3809142220054351E-2"/>
                  <c:y val="0"/>
                </c:manualLayout>
              </c:layout>
              <c:showVal val="1"/>
            </c:dLbl>
            <c:delete val="1"/>
          </c:dLbls>
          <c:cat>
            <c:strRef>
              <c:f>Sheet1!$A$2:$A$10</c:f>
              <c:strCache>
                <c:ptCount val="9"/>
                <c:pt idx="0">
                  <c:v>Serviciul Protecția Copilului </c:v>
                </c:pt>
                <c:pt idx="1">
                  <c:v>Serviciul Social</c:v>
                </c:pt>
                <c:pt idx="2">
                  <c:v>Serviciul Prevenirea Marginalizării Sociale</c:v>
                </c:pt>
                <c:pt idx="3">
                  <c:v>Serviciul Programe Sociale </c:v>
                </c:pt>
                <c:pt idx="4">
                  <c:v>Centrul Ingrijire de Zi</c:v>
                </c:pt>
                <c:pt idx="5">
                  <c:v>Serviciul Resurse Umane-Salarizare</c:v>
                </c:pt>
                <c:pt idx="6">
                  <c:v>Serviciul Op. Financiare și CFP</c:v>
                </c:pt>
                <c:pt idx="7">
                  <c:v>Creșa Oradea</c:v>
                </c:pt>
                <c:pt idx="8">
                  <c:v>Altele</c:v>
                </c:pt>
              </c:strCache>
            </c:strRef>
          </c:cat>
          <c:val>
            <c:numRef>
              <c:f>Sheet1!$B$2:$B$10</c:f>
              <c:numCache>
                <c:formatCode>General</c:formatCode>
                <c:ptCount val="9"/>
                <c:pt idx="0">
                  <c:v>5463</c:v>
                </c:pt>
                <c:pt idx="1">
                  <c:v>5889</c:v>
                </c:pt>
                <c:pt idx="2">
                  <c:v>3108</c:v>
                </c:pt>
                <c:pt idx="3">
                  <c:v>2574</c:v>
                </c:pt>
                <c:pt idx="4">
                  <c:v>16</c:v>
                </c:pt>
                <c:pt idx="5">
                  <c:v>4069</c:v>
                </c:pt>
                <c:pt idx="6">
                  <c:v>737</c:v>
                </c:pt>
                <c:pt idx="7">
                  <c:v>1109</c:v>
                </c:pt>
                <c:pt idx="8">
                  <c:v>23</c:v>
                </c:pt>
              </c:numCache>
            </c:numRef>
          </c:val>
        </c:ser>
      </c:pie3DChart>
    </c:plotArea>
    <c:legend>
      <c:legendPos val="r"/>
      <c:layout>
        <c:manualLayout>
          <c:xMode val="edge"/>
          <c:yMode val="edge"/>
          <c:x val="0.61728395061728392"/>
          <c:y val="0"/>
          <c:w val="0.36343286182148138"/>
          <c:h val="0.98391036941277199"/>
        </c:manualLayout>
      </c:layout>
      <c:txPr>
        <a:bodyPr/>
        <a:lstStyle/>
        <a:p>
          <a:pPr>
            <a:defRPr lang="en-US" sz="1800" b="0">
              <a:latin typeface="Arial" panose="020B0604020202020204" pitchFamily="34" charset="0"/>
              <a:cs typeface="Arial" panose="020B0604020202020204" pitchFamily="34" charset="0"/>
            </a:defRPr>
          </a:pPr>
          <a:endParaRPr lang="ro-RO"/>
        </a:p>
      </c:txPr>
    </c:legend>
    <c:plotVisOnly val="1"/>
    <c:dispBlanksAs val="zero"/>
  </c:chart>
  <c:txPr>
    <a:bodyPr/>
    <a:lstStyle/>
    <a:p>
      <a:pPr>
        <a:defRPr sz="1800"/>
      </a:pPr>
      <a:endParaRPr lang="ro-RO"/>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o-RO"/>
  <c:chart>
    <c:title>
      <c:layout>
        <c:manualLayout>
          <c:xMode val="edge"/>
          <c:yMode val="edge"/>
          <c:x val="4.6510644502770489E-2"/>
          <c:y val="0.10225807001397552"/>
        </c:manualLayout>
      </c:layout>
      <c:txPr>
        <a:bodyPr/>
        <a:lstStyle/>
        <a:p>
          <a:pPr>
            <a:defRPr sz="1600"/>
          </a:pPr>
          <a:endParaRPr lang="ro-RO"/>
        </a:p>
      </c:txPr>
    </c:title>
    <c:view3D>
      <c:rotX val="30"/>
      <c:perspective val="30"/>
    </c:view3D>
    <c:plotArea>
      <c:layout>
        <c:manualLayout>
          <c:layoutTarget val="inner"/>
          <c:xMode val="edge"/>
          <c:yMode val="edge"/>
          <c:x val="0.31181044036162436"/>
          <c:y val="0"/>
          <c:w val="0.60669553805774712"/>
          <c:h val="0.71428571428571463"/>
        </c:manualLayout>
      </c:layout>
      <c:pie3DChart>
        <c:varyColors val="1"/>
        <c:ser>
          <c:idx val="0"/>
          <c:order val="0"/>
          <c:tx>
            <c:strRef>
              <c:f>Sheet1!$B$1</c:f>
              <c:strCache>
                <c:ptCount val="1"/>
                <c:pt idx="0">
                  <c:v>Vârstnici și pers.vulnerabile</c:v>
                </c:pt>
              </c:strCache>
            </c:strRef>
          </c:tx>
          <c:dLbls>
            <c:dLbl>
              <c:idx val="0"/>
              <c:layout/>
              <c:showVal val="1"/>
            </c:dLbl>
            <c:dLbl>
              <c:idx val="1"/>
              <c:layout>
                <c:manualLayout>
                  <c:x val="-6.6610408330106313E-2"/>
                  <c:y val="3.1650351138540117E-2"/>
                </c:manualLayout>
              </c:layout>
              <c:showVal val="1"/>
            </c:dLbl>
            <c:dLbl>
              <c:idx val="2"/>
              <c:layout/>
              <c:showVal val="1"/>
            </c:dLbl>
            <c:dLbl>
              <c:idx val="3"/>
              <c:layout/>
              <c:showVal val="1"/>
            </c:dLbl>
            <c:dLbl>
              <c:idx val="4"/>
              <c:showVal val="1"/>
            </c:dLbl>
            <c:delete val="1"/>
          </c:dLbls>
          <c:cat>
            <c:strRef>
              <c:f>Sheet1!$A$2:$A$5</c:f>
              <c:strCache>
                <c:ptCount val="4"/>
                <c:pt idx="1">
                  <c:v>vizite la domiciliu vârstnici</c:v>
                </c:pt>
                <c:pt idx="2">
                  <c:v>deplasări monitorizare ore in folosul comunității</c:v>
                </c:pt>
                <c:pt idx="3">
                  <c:v>deplasări achiziții medicamente/alimente</c:v>
                </c:pt>
              </c:strCache>
            </c:strRef>
          </c:cat>
          <c:val>
            <c:numRef>
              <c:f>Sheet1!$B$2:$B$5</c:f>
              <c:numCache>
                <c:formatCode>General</c:formatCode>
                <c:ptCount val="4"/>
                <c:pt idx="1">
                  <c:v>57</c:v>
                </c:pt>
                <c:pt idx="2">
                  <c:v>220</c:v>
                </c:pt>
                <c:pt idx="3">
                  <c:v>32</c:v>
                </c:pt>
              </c:numCache>
            </c:numRef>
          </c:val>
        </c:ser>
      </c:pie3DChart>
    </c:plotArea>
    <c:legend>
      <c:legendPos val="r"/>
      <c:legendEntry>
        <c:idx val="0"/>
        <c:delete val="1"/>
      </c:legendEntry>
      <c:legendEntry>
        <c:idx val="3"/>
        <c:txPr>
          <a:bodyPr/>
          <a:lstStyle/>
          <a:p>
            <a:pPr>
              <a:defRPr sz="1600" b="0">
                <a:latin typeface="+mn-lt"/>
              </a:defRPr>
            </a:pPr>
            <a:endParaRPr lang="ro-RO"/>
          </a:p>
        </c:txPr>
      </c:legendEntry>
      <c:layout>
        <c:manualLayout>
          <c:xMode val="edge"/>
          <c:yMode val="edge"/>
          <c:x val="2.0790609507144956E-2"/>
          <c:y val="0.56701425835284103"/>
          <c:w val="0.9764771070282886"/>
          <c:h val="0.43248031496063344"/>
        </c:manualLayout>
      </c:layout>
      <c:txPr>
        <a:bodyPr/>
        <a:lstStyle/>
        <a:p>
          <a:pPr>
            <a:defRPr sz="1600">
              <a:latin typeface="+mn-lt"/>
            </a:defRPr>
          </a:pPr>
          <a:endParaRPr lang="ro-RO"/>
        </a:p>
      </c:txPr>
    </c:legend>
    <c:plotVisOnly val="1"/>
  </c:chart>
  <c:txPr>
    <a:bodyPr/>
    <a:lstStyle/>
    <a:p>
      <a:pPr>
        <a:defRPr sz="1800"/>
      </a:pPr>
      <a:endParaRPr lang="ro-RO"/>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o-RO"/>
  <c:chart>
    <c:title>
      <c:tx>
        <c:rich>
          <a:bodyPr/>
          <a:lstStyle/>
          <a:p>
            <a:pPr>
              <a:defRPr/>
            </a:pPr>
            <a:r>
              <a:rPr lang="en-US" dirty="0" err="1" smtClean="0"/>
              <a:t>Copii</a:t>
            </a:r>
            <a:endParaRPr lang="en-US" dirty="0"/>
          </a:p>
        </c:rich>
      </c:tx>
      <c:layout>
        <c:manualLayout>
          <c:xMode val="edge"/>
          <c:yMode val="edge"/>
          <c:x val="9.5526667657108877E-2"/>
          <c:y val="1.5773905695642701E-2"/>
        </c:manualLayout>
      </c:layout>
    </c:title>
    <c:view3D>
      <c:rotX val="30"/>
      <c:perspective val="30"/>
    </c:view3D>
    <c:plotArea>
      <c:layout/>
      <c:pie3DChart>
        <c:varyColors val="1"/>
        <c:ser>
          <c:idx val="0"/>
          <c:order val="0"/>
          <c:tx>
            <c:strRef>
              <c:f>Sheet1!$B$1</c:f>
              <c:strCache>
                <c:ptCount val="1"/>
                <c:pt idx="0">
                  <c:v>2023</c:v>
                </c:pt>
              </c:strCache>
            </c:strRef>
          </c:tx>
          <c:dLbls>
            <c:showVal val="1"/>
            <c:showLeaderLines val="1"/>
          </c:dLbls>
          <c:cat>
            <c:strRef>
              <c:f>Sheet1!$A$2:$A$4</c:f>
              <c:strCache>
                <c:ptCount val="3"/>
                <c:pt idx="0">
                  <c:v>Rapoarte de vizită</c:v>
                </c:pt>
                <c:pt idx="1">
                  <c:v>Rapoarte de monitorizare</c:v>
                </c:pt>
                <c:pt idx="2">
                  <c:v>Rapoarte de evaluare</c:v>
                </c:pt>
              </c:strCache>
            </c:strRef>
          </c:cat>
          <c:val>
            <c:numRef>
              <c:f>Sheet1!$B$2:$B$4</c:f>
              <c:numCache>
                <c:formatCode>General</c:formatCode>
                <c:ptCount val="3"/>
                <c:pt idx="0">
                  <c:v>688</c:v>
                </c:pt>
                <c:pt idx="1">
                  <c:v>1092</c:v>
                </c:pt>
                <c:pt idx="2">
                  <c:v>243</c:v>
                </c:pt>
              </c:numCache>
            </c:numRef>
          </c:val>
        </c:ser>
      </c:pie3DChart>
    </c:plotArea>
    <c:legend>
      <c:legendPos val="r"/>
      <c:layout>
        <c:manualLayout>
          <c:xMode val="edge"/>
          <c:yMode val="edge"/>
          <c:x val="0.54143253400142632"/>
          <c:y val="0.10518344781370416"/>
          <c:w val="0.43895937723693917"/>
          <c:h val="0.78738147093315469"/>
        </c:manualLayout>
      </c:layout>
      <c:txPr>
        <a:bodyPr/>
        <a:lstStyle/>
        <a:p>
          <a:pPr>
            <a:defRPr sz="1600">
              <a:latin typeface="Arial" pitchFamily="34" charset="0"/>
              <a:cs typeface="Arial" pitchFamily="34" charset="0"/>
            </a:defRPr>
          </a:pPr>
          <a:endParaRPr lang="ro-RO"/>
        </a:p>
      </c:txPr>
    </c:legend>
    <c:plotVisOnly val="1"/>
  </c:chart>
  <c:txPr>
    <a:bodyPr/>
    <a:lstStyle/>
    <a:p>
      <a:pPr>
        <a:defRPr sz="1800"/>
      </a:pPr>
      <a:endParaRPr lang="ro-RO"/>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o-RO"/>
  <c:chart>
    <c:view3D>
      <c:rAngAx val="1"/>
    </c:view3D>
    <c:plotArea>
      <c:layout/>
      <c:bar3DChart>
        <c:barDir val="col"/>
        <c:grouping val="clustered"/>
        <c:ser>
          <c:idx val="0"/>
          <c:order val="0"/>
          <c:tx>
            <c:strRef>
              <c:f>Sheet1!$B$1</c:f>
              <c:strCache>
                <c:ptCount val="1"/>
                <c:pt idx="0">
                  <c:v>DOSARE DEPUSE ÎN SESIUNE</c:v>
                </c:pt>
              </c:strCache>
            </c:strRef>
          </c:tx>
          <c:dLbls>
            <c:txPr>
              <a:bodyPr/>
              <a:lstStyle/>
              <a:p>
                <a:pPr>
                  <a:defRPr lang="en-US" sz="1600" b="1"/>
                </a:pPr>
                <a:endParaRPr lang="ro-RO"/>
              </a:p>
            </c:txPr>
            <c:showVal val="1"/>
          </c:dLbls>
          <c:cat>
            <c:strRef>
              <c:f>Sheet1!$A$2:$A$3</c:f>
              <c:strCache>
                <c:ptCount val="2"/>
                <c:pt idx="0">
                  <c:v>2022-2023</c:v>
                </c:pt>
                <c:pt idx="1">
                  <c:v>2023-2024</c:v>
                </c:pt>
              </c:strCache>
            </c:strRef>
          </c:cat>
          <c:val>
            <c:numRef>
              <c:f>Sheet1!$B$2:$B$3</c:f>
              <c:numCache>
                <c:formatCode>General</c:formatCode>
                <c:ptCount val="2"/>
                <c:pt idx="0">
                  <c:v>791</c:v>
                </c:pt>
                <c:pt idx="1">
                  <c:v>808</c:v>
                </c:pt>
              </c:numCache>
            </c:numRef>
          </c:val>
        </c:ser>
        <c:ser>
          <c:idx val="1"/>
          <c:order val="1"/>
          <c:tx>
            <c:strRef>
              <c:f>Sheet1!$C$1</c:f>
              <c:strCache>
                <c:ptCount val="1"/>
                <c:pt idx="0">
                  <c:v>LOCURI VACANTE</c:v>
                </c:pt>
              </c:strCache>
            </c:strRef>
          </c:tx>
          <c:dLbls>
            <c:txPr>
              <a:bodyPr/>
              <a:lstStyle/>
              <a:p>
                <a:pPr>
                  <a:defRPr lang="en-US" sz="1600" b="1"/>
                </a:pPr>
                <a:endParaRPr lang="ro-RO"/>
              </a:p>
            </c:txPr>
            <c:showVal val="1"/>
          </c:dLbls>
          <c:cat>
            <c:strRef>
              <c:f>Sheet1!$A$2:$A$3</c:f>
              <c:strCache>
                <c:ptCount val="2"/>
                <c:pt idx="0">
                  <c:v>2022-2023</c:v>
                </c:pt>
                <c:pt idx="1">
                  <c:v>2023-2024</c:v>
                </c:pt>
              </c:strCache>
            </c:strRef>
          </c:cat>
          <c:val>
            <c:numRef>
              <c:f>Sheet1!$C$2:$C$3</c:f>
              <c:numCache>
                <c:formatCode>General</c:formatCode>
                <c:ptCount val="2"/>
                <c:pt idx="0">
                  <c:v>573</c:v>
                </c:pt>
                <c:pt idx="1">
                  <c:v>518</c:v>
                </c:pt>
              </c:numCache>
            </c:numRef>
          </c:val>
        </c:ser>
        <c:ser>
          <c:idx val="2"/>
          <c:order val="2"/>
          <c:tx>
            <c:strRef>
              <c:f>Sheet1!$D$1</c:f>
              <c:strCache>
                <c:ptCount val="1"/>
                <c:pt idx="0">
                  <c:v>CIFRĂ DE ŞCOLARIZARE APROBATĂ</c:v>
                </c:pt>
              </c:strCache>
            </c:strRef>
          </c:tx>
          <c:dLbls>
            <c:txPr>
              <a:bodyPr/>
              <a:lstStyle/>
              <a:p>
                <a:pPr>
                  <a:defRPr lang="en-US" sz="1600" b="1"/>
                </a:pPr>
                <a:endParaRPr lang="ro-RO"/>
              </a:p>
            </c:txPr>
            <c:showVal val="1"/>
          </c:dLbls>
          <c:cat>
            <c:strRef>
              <c:f>Sheet1!$A$2:$A$3</c:f>
              <c:strCache>
                <c:ptCount val="2"/>
                <c:pt idx="0">
                  <c:v>2022-2023</c:v>
                </c:pt>
                <c:pt idx="1">
                  <c:v>2023-2024</c:v>
                </c:pt>
              </c:strCache>
            </c:strRef>
          </c:cat>
          <c:val>
            <c:numRef>
              <c:f>Sheet1!$D$2:$D$3</c:f>
              <c:numCache>
                <c:formatCode>General</c:formatCode>
                <c:ptCount val="2"/>
                <c:pt idx="0">
                  <c:v>863</c:v>
                </c:pt>
                <c:pt idx="1">
                  <c:v>903</c:v>
                </c:pt>
              </c:numCache>
            </c:numRef>
          </c:val>
        </c:ser>
        <c:ser>
          <c:idx val="3"/>
          <c:order val="3"/>
          <c:tx>
            <c:strRef>
              <c:f>Sheet1!$E$1</c:f>
              <c:strCache>
                <c:ptCount val="1"/>
                <c:pt idx="0">
                  <c:v>DOSARE DEPUSE ÎNAFARA SESIUNII</c:v>
                </c:pt>
              </c:strCache>
            </c:strRef>
          </c:tx>
          <c:dLbls>
            <c:txPr>
              <a:bodyPr/>
              <a:lstStyle/>
              <a:p>
                <a:pPr>
                  <a:defRPr sz="1600" b="1"/>
                </a:pPr>
                <a:endParaRPr lang="ro-RO"/>
              </a:p>
            </c:txPr>
            <c:showVal val="1"/>
          </c:dLbls>
          <c:cat>
            <c:strRef>
              <c:f>Sheet1!$A$2:$A$3</c:f>
              <c:strCache>
                <c:ptCount val="2"/>
                <c:pt idx="0">
                  <c:v>2022-2023</c:v>
                </c:pt>
                <c:pt idx="1">
                  <c:v>2023-2024</c:v>
                </c:pt>
              </c:strCache>
            </c:strRef>
          </c:cat>
          <c:val>
            <c:numRef>
              <c:f>Sheet1!$E$2:$E$3</c:f>
              <c:numCache>
                <c:formatCode>General</c:formatCode>
                <c:ptCount val="2"/>
                <c:pt idx="0">
                  <c:v>16</c:v>
                </c:pt>
                <c:pt idx="1">
                  <c:v>19</c:v>
                </c:pt>
              </c:numCache>
            </c:numRef>
          </c:val>
        </c:ser>
        <c:ser>
          <c:idx val="4"/>
          <c:order val="4"/>
          <c:tx>
            <c:strRef>
              <c:f>Sheet1!$F$1</c:f>
              <c:strCache>
                <c:ptCount val="1"/>
                <c:pt idx="0">
                  <c:v>DOSARE ÎN AŞTEPTARE</c:v>
                </c:pt>
              </c:strCache>
            </c:strRef>
          </c:tx>
          <c:dLbls>
            <c:txPr>
              <a:bodyPr/>
              <a:lstStyle/>
              <a:p>
                <a:pPr>
                  <a:defRPr sz="1600" b="1"/>
                </a:pPr>
                <a:endParaRPr lang="ro-RO"/>
              </a:p>
            </c:txPr>
            <c:showVal val="1"/>
          </c:dLbls>
          <c:cat>
            <c:strRef>
              <c:f>Sheet1!$A$2:$A$3</c:f>
              <c:strCache>
                <c:ptCount val="2"/>
                <c:pt idx="0">
                  <c:v>2022-2023</c:v>
                </c:pt>
                <c:pt idx="1">
                  <c:v>2023-2024</c:v>
                </c:pt>
              </c:strCache>
            </c:strRef>
          </c:cat>
          <c:val>
            <c:numRef>
              <c:f>Sheet1!$F$2:$F$3</c:f>
              <c:numCache>
                <c:formatCode>General</c:formatCode>
                <c:ptCount val="2"/>
                <c:pt idx="0">
                  <c:v>218</c:v>
                </c:pt>
                <c:pt idx="1">
                  <c:v>208</c:v>
                </c:pt>
              </c:numCache>
            </c:numRef>
          </c:val>
        </c:ser>
        <c:shape val="cylinder"/>
        <c:axId val="146203776"/>
        <c:axId val="146205312"/>
        <c:axId val="0"/>
      </c:bar3DChart>
      <c:catAx>
        <c:axId val="146203776"/>
        <c:scaling>
          <c:orientation val="minMax"/>
        </c:scaling>
        <c:axPos val="b"/>
        <c:tickLblPos val="nextTo"/>
        <c:txPr>
          <a:bodyPr/>
          <a:lstStyle/>
          <a:p>
            <a:pPr>
              <a:defRPr lang="en-US" sz="1800" b="1">
                <a:solidFill>
                  <a:schemeClr val="accent5">
                    <a:lumMod val="50000"/>
                  </a:schemeClr>
                </a:solidFill>
              </a:defRPr>
            </a:pPr>
            <a:endParaRPr lang="ro-RO"/>
          </a:p>
        </c:txPr>
        <c:crossAx val="146205312"/>
        <c:crosses val="autoZero"/>
        <c:auto val="1"/>
        <c:lblAlgn val="ctr"/>
        <c:lblOffset val="100"/>
      </c:catAx>
      <c:valAx>
        <c:axId val="146205312"/>
        <c:scaling>
          <c:orientation val="minMax"/>
        </c:scaling>
        <c:delete val="1"/>
        <c:axPos val="l"/>
        <c:majorGridlines/>
        <c:numFmt formatCode="General" sourceLinked="1"/>
        <c:tickLblPos val="none"/>
        <c:crossAx val="146203776"/>
        <c:crosses val="autoZero"/>
        <c:crossBetween val="between"/>
      </c:valAx>
    </c:plotArea>
    <c:legend>
      <c:legendPos val="r"/>
      <c:layout>
        <c:manualLayout>
          <c:xMode val="edge"/>
          <c:yMode val="edge"/>
          <c:x val="0.70175731163020461"/>
          <c:y val="6.5422372660347686E-2"/>
          <c:w val="0.29824268836979689"/>
          <c:h val="0.65338317672305413"/>
        </c:manualLayout>
      </c:layout>
      <c:txPr>
        <a:bodyPr/>
        <a:lstStyle/>
        <a:p>
          <a:pPr>
            <a:defRPr lang="en-US" sz="1400"/>
          </a:pPr>
          <a:endParaRPr lang="ro-RO"/>
        </a:p>
      </c:txPr>
    </c:legend>
    <c:plotVisOnly val="1"/>
  </c:chart>
  <c:txPr>
    <a:bodyPr/>
    <a:lstStyle/>
    <a:p>
      <a:pPr>
        <a:defRPr sz="1800"/>
      </a:pPr>
      <a:endParaRPr lang="ro-RO"/>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o-RO"/>
  <c:chart>
    <c:plotArea>
      <c:layout>
        <c:manualLayout>
          <c:layoutTarget val="inner"/>
          <c:xMode val="edge"/>
          <c:yMode val="edge"/>
          <c:x val="0.19394443917402243"/>
          <c:y val="3.276402949631297E-2"/>
          <c:w val="0.62660897340663047"/>
          <c:h val="0.9503432904220307"/>
        </c:manualLayout>
      </c:layout>
      <c:barChart>
        <c:barDir val="bar"/>
        <c:grouping val="clustered"/>
        <c:ser>
          <c:idx val="0"/>
          <c:order val="0"/>
          <c:tx>
            <c:strRef>
              <c:f>Sheet1!$B$1</c:f>
              <c:strCache>
                <c:ptCount val="1"/>
                <c:pt idx="0">
                  <c:v>2017</c:v>
                </c:pt>
              </c:strCache>
            </c:strRef>
          </c:tx>
          <c:dLbls>
            <c:txPr>
              <a:bodyPr/>
              <a:lstStyle/>
              <a:p>
                <a:pPr>
                  <a:defRPr lang="en-US" sz="1400"/>
                </a:pPr>
                <a:endParaRPr lang="ro-RO"/>
              </a:p>
            </c:txPr>
            <c:showVal val="1"/>
          </c:dLbls>
          <c:cat>
            <c:strRef>
              <c:f>Sheet1!$A$2</c:f>
              <c:strCache>
                <c:ptCount val="1"/>
                <c:pt idx="0">
                  <c:v>Nr. beneficiari</c:v>
                </c:pt>
              </c:strCache>
            </c:strRef>
          </c:cat>
          <c:val>
            <c:numRef>
              <c:f>Sheet1!$B$2</c:f>
              <c:numCache>
                <c:formatCode>General</c:formatCode>
                <c:ptCount val="1"/>
                <c:pt idx="0">
                  <c:v>129</c:v>
                </c:pt>
              </c:numCache>
            </c:numRef>
          </c:val>
        </c:ser>
        <c:ser>
          <c:idx val="1"/>
          <c:order val="1"/>
          <c:tx>
            <c:strRef>
              <c:f>Sheet1!$C$1</c:f>
              <c:strCache>
                <c:ptCount val="1"/>
                <c:pt idx="0">
                  <c:v>2018</c:v>
                </c:pt>
              </c:strCache>
            </c:strRef>
          </c:tx>
          <c:dLbls>
            <c:txPr>
              <a:bodyPr/>
              <a:lstStyle/>
              <a:p>
                <a:pPr>
                  <a:defRPr lang="en-US" sz="1400"/>
                </a:pPr>
                <a:endParaRPr lang="ro-RO"/>
              </a:p>
            </c:txPr>
            <c:showVal val="1"/>
          </c:dLbls>
          <c:cat>
            <c:strRef>
              <c:f>Sheet1!$A$2</c:f>
              <c:strCache>
                <c:ptCount val="1"/>
                <c:pt idx="0">
                  <c:v>Nr. beneficiari</c:v>
                </c:pt>
              </c:strCache>
            </c:strRef>
          </c:cat>
          <c:val>
            <c:numRef>
              <c:f>Sheet1!$C$2</c:f>
              <c:numCache>
                <c:formatCode>General</c:formatCode>
                <c:ptCount val="1"/>
                <c:pt idx="0">
                  <c:v>196</c:v>
                </c:pt>
              </c:numCache>
            </c:numRef>
          </c:val>
        </c:ser>
        <c:ser>
          <c:idx val="2"/>
          <c:order val="2"/>
          <c:tx>
            <c:strRef>
              <c:f>Sheet1!$D$1</c:f>
              <c:strCache>
                <c:ptCount val="1"/>
                <c:pt idx="0">
                  <c:v>2019</c:v>
                </c:pt>
              </c:strCache>
            </c:strRef>
          </c:tx>
          <c:dLbls>
            <c:dLbl>
              <c:idx val="0"/>
              <c:layout>
                <c:manualLayout>
                  <c:x val="3.3542761547120555E-2"/>
                  <c:y val="-6.6697073032783534E-3"/>
                </c:manualLayout>
              </c:layout>
              <c:showVal val="1"/>
            </c:dLbl>
            <c:txPr>
              <a:bodyPr/>
              <a:lstStyle/>
              <a:p>
                <a:pPr>
                  <a:defRPr lang="en-US" sz="1400"/>
                </a:pPr>
                <a:endParaRPr lang="ro-RO"/>
              </a:p>
            </c:txPr>
            <c:showVal val="1"/>
          </c:dLbls>
          <c:cat>
            <c:strRef>
              <c:f>Sheet1!$A$2</c:f>
              <c:strCache>
                <c:ptCount val="1"/>
                <c:pt idx="0">
                  <c:v>Nr. beneficiari</c:v>
                </c:pt>
              </c:strCache>
            </c:strRef>
          </c:cat>
          <c:val>
            <c:numRef>
              <c:f>Sheet1!$D$2</c:f>
              <c:numCache>
                <c:formatCode>General</c:formatCode>
                <c:ptCount val="1"/>
                <c:pt idx="0">
                  <c:v>205</c:v>
                </c:pt>
              </c:numCache>
            </c:numRef>
          </c:val>
        </c:ser>
        <c:ser>
          <c:idx val="3"/>
          <c:order val="3"/>
          <c:tx>
            <c:strRef>
              <c:f>Sheet1!$E$1</c:f>
              <c:strCache>
                <c:ptCount val="1"/>
                <c:pt idx="0">
                  <c:v>2020</c:v>
                </c:pt>
              </c:strCache>
            </c:strRef>
          </c:tx>
          <c:dLbls>
            <c:dLbl>
              <c:idx val="0"/>
              <c:layout>
                <c:manualLayout>
                  <c:x val="-1.2687758909654366E-2"/>
                  <c:y val="2.3343056543499878E-2"/>
                </c:manualLayout>
              </c:layout>
              <c:showVal val="1"/>
            </c:dLbl>
            <c:delete val="1"/>
          </c:dLbls>
          <c:cat>
            <c:strRef>
              <c:f>Sheet1!$A$2</c:f>
              <c:strCache>
                <c:ptCount val="1"/>
                <c:pt idx="0">
                  <c:v>Nr. beneficiari</c:v>
                </c:pt>
              </c:strCache>
            </c:strRef>
          </c:cat>
          <c:val>
            <c:numRef>
              <c:f>Sheet1!$E$2</c:f>
              <c:numCache>
                <c:formatCode>General</c:formatCode>
                <c:ptCount val="1"/>
                <c:pt idx="0">
                  <c:v>149</c:v>
                </c:pt>
              </c:numCache>
            </c:numRef>
          </c:val>
        </c:ser>
        <c:ser>
          <c:idx val="4"/>
          <c:order val="4"/>
          <c:tx>
            <c:strRef>
              <c:f>Sheet1!$F$1</c:f>
              <c:strCache>
                <c:ptCount val="1"/>
                <c:pt idx="0">
                  <c:v>2021</c:v>
                </c:pt>
              </c:strCache>
            </c:strRef>
          </c:tx>
          <c:dLbls>
            <c:showVal val="1"/>
          </c:dLbls>
          <c:cat>
            <c:strRef>
              <c:f>Sheet1!$A$2</c:f>
              <c:strCache>
                <c:ptCount val="1"/>
                <c:pt idx="0">
                  <c:v>Nr. beneficiari</c:v>
                </c:pt>
              </c:strCache>
            </c:strRef>
          </c:cat>
          <c:val>
            <c:numRef>
              <c:f>Sheet1!$F$2</c:f>
              <c:numCache>
                <c:formatCode>General</c:formatCode>
                <c:ptCount val="1"/>
                <c:pt idx="0">
                  <c:v>159</c:v>
                </c:pt>
              </c:numCache>
            </c:numRef>
          </c:val>
        </c:ser>
        <c:ser>
          <c:idx val="5"/>
          <c:order val="5"/>
          <c:tx>
            <c:strRef>
              <c:f>Sheet1!$G$1</c:f>
              <c:strCache>
                <c:ptCount val="1"/>
                <c:pt idx="0">
                  <c:v>2022</c:v>
                </c:pt>
              </c:strCache>
            </c:strRef>
          </c:tx>
          <c:dLbls>
            <c:showVal val="1"/>
          </c:dLbls>
          <c:cat>
            <c:strRef>
              <c:f>Sheet1!$A$2</c:f>
              <c:strCache>
                <c:ptCount val="1"/>
                <c:pt idx="0">
                  <c:v>Nr. beneficiari</c:v>
                </c:pt>
              </c:strCache>
            </c:strRef>
          </c:cat>
          <c:val>
            <c:numRef>
              <c:f>Sheet1!$G$2</c:f>
              <c:numCache>
                <c:formatCode>General</c:formatCode>
                <c:ptCount val="1"/>
                <c:pt idx="0">
                  <c:v>187</c:v>
                </c:pt>
              </c:numCache>
            </c:numRef>
          </c:val>
        </c:ser>
        <c:ser>
          <c:idx val="6"/>
          <c:order val="6"/>
          <c:tx>
            <c:strRef>
              <c:f>Sheet1!$H$1</c:f>
              <c:strCache>
                <c:ptCount val="1"/>
                <c:pt idx="0">
                  <c:v>2023</c:v>
                </c:pt>
              </c:strCache>
            </c:strRef>
          </c:tx>
          <c:dLbls>
            <c:showVal val="1"/>
          </c:dLbls>
          <c:cat>
            <c:strRef>
              <c:f>Sheet1!$A$2</c:f>
              <c:strCache>
                <c:ptCount val="1"/>
                <c:pt idx="0">
                  <c:v>Nr. beneficiari</c:v>
                </c:pt>
              </c:strCache>
            </c:strRef>
          </c:cat>
          <c:val>
            <c:numRef>
              <c:f>Sheet1!$H$2</c:f>
              <c:numCache>
                <c:formatCode>General</c:formatCode>
                <c:ptCount val="1"/>
                <c:pt idx="0">
                  <c:v>146</c:v>
                </c:pt>
              </c:numCache>
            </c:numRef>
          </c:val>
        </c:ser>
        <c:axId val="151272832"/>
        <c:axId val="151295104"/>
      </c:barChart>
      <c:catAx>
        <c:axId val="151272832"/>
        <c:scaling>
          <c:orientation val="minMax"/>
        </c:scaling>
        <c:axPos val="l"/>
        <c:tickLblPos val="nextTo"/>
        <c:txPr>
          <a:bodyPr/>
          <a:lstStyle/>
          <a:p>
            <a:pPr>
              <a:defRPr lang="en-US"/>
            </a:pPr>
            <a:endParaRPr lang="ro-RO"/>
          </a:p>
        </c:txPr>
        <c:crossAx val="151295104"/>
        <c:crosses val="autoZero"/>
        <c:auto val="1"/>
        <c:lblAlgn val="ctr"/>
        <c:lblOffset val="100"/>
      </c:catAx>
      <c:valAx>
        <c:axId val="151295104"/>
        <c:scaling>
          <c:orientation val="minMax"/>
        </c:scaling>
        <c:delete val="1"/>
        <c:axPos val="b"/>
        <c:majorGridlines/>
        <c:numFmt formatCode="General" sourceLinked="1"/>
        <c:tickLblPos val="none"/>
        <c:crossAx val="151272832"/>
        <c:crosses val="autoZero"/>
        <c:crossBetween val="between"/>
      </c:valAx>
    </c:plotArea>
    <c:legend>
      <c:legendPos val="r"/>
      <c:layout>
        <c:manualLayout>
          <c:xMode val="edge"/>
          <c:yMode val="edge"/>
          <c:x val="0.82975238944188578"/>
          <c:y val="0.12628150647835687"/>
          <c:w val="9.7920566532957068E-2"/>
          <c:h val="0.51398512685914266"/>
        </c:manualLayout>
      </c:layout>
      <c:txPr>
        <a:bodyPr/>
        <a:lstStyle/>
        <a:p>
          <a:pPr>
            <a:defRPr lang="en-US"/>
          </a:pPr>
          <a:endParaRPr lang="ro-RO"/>
        </a:p>
      </c:txPr>
    </c:legend>
    <c:plotVisOnly val="1"/>
  </c:chart>
  <c:txPr>
    <a:bodyPr/>
    <a:lstStyle/>
    <a:p>
      <a:pPr>
        <a:defRPr sz="1800"/>
      </a:pPr>
      <a:endParaRPr lang="ro-RO"/>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o-RO"/>
  <c:chart>
    <c:autoTitleDeleted val="1"/>
    <c:view3D>
      <c:perspective val="30"/>
    </c:view3D>
    <c:plotArea>
      <c:layout>
        <c:manualLayout>
          <c:layoutTarget val="inner"/>
          <c:xMode val="edge"/>
          <c:yMode val="edge"/>
          <c:x val="0"/>
          <c:y val="8.6752989209682246E-2"/>
          <c:w val="0.94223140376683678"/>
          <c:h val="0.70886045494313321"/>
        </c:manualLayout>
      </c:layout>
      <c:line3DChart>
        <c:grouping val="standard"/>
        <c:ser>
          <c:idx val="0"/>
          <c:order val="0"/>
          <c:tx>
            <c:strRef>
              <c:f>Sheet1!$B$1</c:f>
              <c:strCache>
                <c:ptCount val="1"/>
                <c:pt idx="0">
                  <c:v>nr. elevi</c:v>
                </c:pt>
              </c:strCache>
            </c:strRef>
          </c:tx>
          <c:dLbls>
            <c:dLbl>
              <c:idx val="0"/>
              <c:layout>
                <c:manualLayout>
                  <c:x val="-5.9870550161812294E-2"/>
                  <c:y val="5.0314465408805034E-2"/>
                </c:manualLayout>
              </c:layout>
              <c:showVal val="1"/>
            </c:dLbl>
            <c:dLbl>
              <c:idx val="1"/>
              <c:layout>
                <c:manualLayout>
                  <c:x val="-3.3980582524271843E-2"/>
                  <c:y val="6.9182389937107153E-2"/>
                </c:manualLayout>
              </c:layout>
              <c:showVal val="1"/>
            </c:dLbl>
            <c:dLbl>
              <c:idx val="2"/>
              <c:layout>
                <c:manualLayout>
                  <c:x val="-5.4393801736321634E-2"/>
                  <c:y val="0.18573108048993936"/>
                </c:manualLayout>
              </c:layout>
              <c:showVal val="1"/>
            </c:dLbl>
            <c:showVal val="1"/>
          </c:dLbls>
          <c:cat>
            <c:strRef>
              <c:f>Sheet1!$A$2:$A$5</c:f>
              <c:strCache>
                <c:ptCount val="3"/>
                <c:pt idx="0">
                  <c:v> Educație pentru sănătate </c:v>
                </c:pt>
                <c:pt idx="1">
                  <c:v>Consultații</c:v>
                </c:pt>
                <c:pt idx="2">
                  <c:v>Tratamente</c:v>
                </c:pt>
              </c:strCache>
            </c:strRef>
          </c:cat>
          <c:val>
            <c:numRef>
              <c:f>Sheet1!$B$2:$B$5</c:f>
              <c:numCache>
                <c:formatCode>General</c:formatCode>
                <c:ptCount val="4"/>
                <c:pt idx="0">
                  <c:v>5327</c:v>
                </c:pt>
                <c:pt idx="1">
                  <c:v>3437</c:v>
                </c:pt>
                <c:pt idx="2">
                  <c:v>4372</c:v>
                </c:pt>
              </c:numCache>
            </c:numRef>
          </c:val>
        </c:ser>
        <c:axId val="147284352"/>
        <c:axId val="147285888"/>
        <c:axId val="162514240"/>
      </c:line3DChart>
      <c:catAx>
        <c:axId val="147284352"/>
        <c:scaling>
          <c:orientation val="minMax"/>
        </c:scaling>
        <c:axPos val="b"/>
        <c:tickLblPos val="nextTo"/>
        <c:txPr>
          <a:bodyPr/>
          <a:lstStyle/>
          <a:p>
            <a:pPr>
              <a:defRPr sz="1200" b="0"/>
            </a:pPr>
            <a:endParaRPr lang="ro-RO"/>
          </a:p>
        </c:txPr>
        <c:crossAx val="147285888"/>
        <c:crosses val="autoZero"/>
        <c:auto val="1"/>
        <c:lblAlgn val="ctr"/>
        <c:lblOffset val="100"/>
      </c:catAx>
      <c:valAx>
        <c:axId val="147285888"/>
        <c:scaling>
          <c:orientation val="minMax"/>
        </c:scaling>
        <c:delete val="1"/>
        <c:axPos val="l"/>
        <c:majorGridlines/>
        <c:numFmt formatCode="General" sourceLinked="1"/>
        <c:tickLblPos val="none"/>
        <c:crossAx val="147284352"/>
        <c:crosses val="autoZero"/>
        <c:crossBetween val="between"/>
      </c:valAx>
      <c:serAx>
        <c:axId val="162514240"/>
        <c:scaling>
          <c:orientation val="minMax"/>
        </c:scaling>
        <c:delete val="1"/>
        <c:axPos val="b"/>
        <c:tickLblPos val="none"/>
        <c:crossAx val="147285888"/>
        <c:crosses val="autoZero"/>
      </c:serAx>
    </c:plotArea>
    <c:legend>
      <c:legendPos val="r"/>
      <c:layout>
        <c:manualLayout>
          <c:xMode val="edge"/>
          <c:yMode val="edge"/>
          <c:x val="1.7346936200282655E-2"/>
          <c:y val="4.2363298337707918E-2"/>
          <c:w val="0.17326506662628721"/>
          <c:h val="0.10306922572178501"/>
        </c:manualLayout>
      </c:layout>
      <c:txPr>
        <a:bodyPr/>
        <a:lstStyle/>
        <a:p>
          <a:pPr>
            <a:defRPr sz="1200"/>
          </a:pPr>
          <a:endParaRPr lang="ro-RO"/>
        </a:p>
      </c:txPr>
    </c:legend>
    <c:plotVisOnly val="1"/>
  </c:chart>
  <c:txPr>
    <a:bodyPr/>
    <a:lstStyle/>
    <a:p>
      <a:pPr>
        <a:defRPr sz="1800"/>
      </a:pPr>
      <a:endParaRPr lang="ro-RO"/>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o-RO"/>
  <c:chart>
    <c:autoTitleDeleted val="1"/>
    <c:plotArea>
      <c:layout>
        <c:manualLayout>
          <c:layoutTarget val="inner"/>
          <c:xMode val="edge"/>
          <c:yMode val="edge"/>
          <c:x val="0.24879349370319737"/>
          <c:y val="0.12274470125982326"/>
          <c:w val="0.47489019721158732"/>
          <c:h val="0.77961257178028132"/>
        </c:manualLayout>
      </c:layout>
      <c:pieChart>
        <c:varyColors val="1"/>
        <c:ser>
          <c:idx val="0"/>
          <c:order val="0"/>
          <c:tx>
            <c:strRef>
              <c:f>Sheet1!$B$1</c:f>
              <c:strCache>
                <c:ptCount val="1"/>
                <c:pt idx="0">
                  <c:v>Execuţie bugetară - Total: 52337674,39  lei</c:v>
                </c:pt>
              </c:strCache>
            </c:strRef>
          </c:tx>
          <c:explosion val="21"/>
          <c:dPt>
            <c:idx val="0"/>
            <c:explosion val="20"/>
          </c:dPt>
          <c:dPt>
            <c:idx val="1"/>
            <c:explosion val="23"/>
          </c:dPt>
          <c:dLbls>
            <c:delete val="1"/>
          </c:dLbls>
          <c:cat>
            <c:strRef>
              <c:f>Sheet1!$A$2:$A$4</c:f>
              <c:strCache>
                <c:ptCount val="3"/>
                <c:pt idx="0">
                  <c:v>Bugetul local: </c:v>
                </c:pt>
                <c:pt idx="1">
                  <c:v>Bugetul de stat:</c:v>
                </c:pt>
                <c:pt idx="2">
                  <c:v>Consiliul judeţean:</c:v>
                </c:pt>
              </c:strCache>
            </c:strRef>
          </c:cat>
          <c:val>
            <c:numRef>
              <c:f>Sheet1!$B$2:$B$4</c:f>
              <c:numCache>
                <c:formatCode>#,##0</c:formatCode>
                <c:ptCount val="3"/>
                <c:pt idx="0">
                  <c:v>0</c:v>
                </c:pt>
                <c:pt idx="1">
                  <c:v>0</c:v>
                </c:pt>
                <c:pt idx="2">
                  <c:v>0</c:v>
                </c:pt>
              </c:numCache>
            </c:numRef>
          </c:val>
        </c:ser>
        <c:ser>
          <c:idx val="1"/>
          <c:order val="1"/>
          <c:tx>
            <c:strRef>
              <c:f>Sheet1!$C$1</c:f>
              <c:strCache>
                <c:ptCount val="1"/>
                <c:pt idx="0">
                  <c:v>Procent</c:v>
                </c:pt>
              </c:strCache>
            </c:strRef>
          </c:tx>
          <c:cat>
            <c:strRef>
              <c:f>Sheet1!$A$2:$A$4</c:f>
              <c:strCache>
                <c:ptCount val="3"/>
                <c:pt idx="0">
                  <c:v>Bugetul local: </c:v>
                </c:pt>
                <c:pt idx="1">
                  <c:v>Bugetul de stat:</c:v>
                </c:pt>
                <c:pt idx="2">
                  <c:v>Consiliul judeţean:</c:v>
                </c:pt>
              </c:strCache>
            </c:strRef>
          </c:cat>
          <c:val>
            <c:numRef>
              <c:f>Sheet1!$C$2:$C$4</c:f>
              <c:numCache>
                <c:formatCode>0%</c:formatCode>
                <c:ptCount val="3"/>
                <c:pt idx="0">
                  <c:v>0.22950000000000001</c:v>
                </c:pt>
                <c:pt idx="1">
                  <c:v>0.76240000000000063</c:v>
                </c:pt>
                <c:pt idx="2" formatCode="0.00%">
                  <c:v>1.0000000000000005E-2</c:v>
                </c:pt>
              </c:numCache>
            </c:numRef>
          </c:val>
        </c:ser>
        <c:dLbls>
          <c:showCatName val="1"/>
          <c:showPercent val="1"/>
        </c:dLbls>
        <c:firstSliceAng val="0"/>
      </c:pieChart>
    </c:plotArea>
    <c:plotVisOnly val="1"/>
  </c:chart>
  <c:txPr>
    <a:bodyPr/>
    <a:lstStyle/>
    <a:p>
      <a:pPr>
        <a:defRPr sz="1800"/>
      </a:pPr>
      <a:endParaRPr lang="ro-RO"/>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o-RO"/>
  <c:chart>
    <c:autoTitleDeleted val="1"/>
    <c:plotArea>
      <c:layout>
        <c:manualLayout>
          <c:layoutTarget val="inner"/>
          <c:xMode val="edge"/>
          <c:yMode val="edge"/>
          <c:x val="0.25032254569096557"/>
          <c:y val="0.13027529354980091"/>
          <c:w val="0.47489019721158732"/>
          <c:h val="0.77961257178028132"/>
        </c:manualLayout>
      </c:layout>
      <c:pieChart>
        <c:varyColors val="1"/>
        <c:ser>
          <c:idx val="0"/>
          <c:order val="0"/>
          <c:tx>
            <c:strRef>
              <c:f>Sheet1!$B$1</c:f>
              <c:strCache>
                <c:ptCount val="1"/>
                <c:pt idx="0">
                  <c:v>Execuţie bugetară - Total: 52337674,39  lei</c:v>
                </c:pt>
              </c:strCache>
            </c:strRef>
          </c:tx>
          <c:explosion val="21"/>
          <c:dPt>
            <c:idx val="0"/>
            <c:explosion val="20"/>
          </c:dPt>
          <c:dPt>
            <c:idx val="1"/>
            <c:explosion val="23"/>
          </c:dPt>
          <c:dLbls>
            <c:dLbl>
              <c:idx val="0"/>
              <c:layout>
                <c:manualLayout>
                  <c:x val="4.6368320932360534E-2"/>
                  <c:y val="0.22587566853771907"/>
                </c:manualLayout>
              </c:layout>
              <c:tx>
                <c:rich>
                  <a:bodyPr/>
                  <a:lstStyle/>
                  <a:p>
                    <a:r>
                      <a:rPr lang="pt-BR" sz="1800" dirty="0"/>
                      <a:t>Bugetul local: </a:t>
                    </a:r>
                    <a:r>
                      <a:rPr lang="en-US" sz="1800" dirty="0" smtClean="0"/>
                      <a:t>19.706.579,26</a:t>
                    </a:r>
                    <a:r>
                      <a:rPr lang="pt-BR" sz="1800" dirty="0" smtClean="0"/>
                      <a:t> </a:t>
                    </a:r>
                    <a:r>
                      <a:rPr lang="pt-BR" sz="1800" dirty="0"/>
                      <a:t>lei
</a:t>
                    </a:r>
                    <a:r>
                      <a:rPr lang="pt-BR" sz="1800" dirty="0" smtClean="0"/>
                      <a:t>34,32%</a:t>
                    </a:r>
                    <a:endParaRPr lang="pt-BR" sz="1800" dirty="0"/>
                  </a:p>
                </c:rich>
              </c:tx>
              <c:showVal val="1"/>
              <c:showCatName val="1"/>
            </c:dLbl>
            <c:dLbl>
              <c:idx val="1"/>
              <c:layout>
                <c:manualLayout>
                  <c:x val="3.5200462327530171E-2"/>
                  <c:y val="-1.7571579663289684E-2"/>
                </c:manualLayout>
              </c:layout>
              <c:tx>
                <c:rich>
                  <a:bodyPr/>
                  <a:lstStyle/>
                  <a:p>
                    <a:r>
                      <a:rPr lang="ro-RO" sz="1800" dirty="0" smtClean="0"/>
                      <a:t>B</a:t>
                    </a:r>
                    <a:r>
                      <a:rPr lang="da-DK" sz="1800" dirty="0" smtClean="0"/>
                      <a:t>ugetul </a:t>
                    </a:r>
                    <a:r>
                      <a:rPr lang="da-DK" sz="1800" dirty="0"/>
                      <a:t>de stat: </a:t>
                    </a:r>
                    <a:r>
                      <a:rPr lang="en-US" sz="1800" dirty="0" smtClean="0"/>
                      <a:t>37.339.921,90 L</a:t>
                    </a:r>
                    <a:r>
                      <a:rPr lang="da-DK" sz="1800" dirty="0" smtClean="0"/>
                      <a:t>ei</a:t>
                    </a:r>
                    <a:r>
                      <a:rPr lang="da-DK" sz="1800" dirty="0"/>
                      <a:t>
</a:t>
                    </a:r>
                    <a:r>
                      <a:rPr lang="da-DK" sz="1800" dirty="0" smtClean="0"/>
                      <a:t>65%</a:t>
                    </a:r>
                    <a:endParaRPr lang="da-DK" sz="1800" dirty="0"/>
                  </a:p>
                </c:rich>
              </c:tx>
              <c:showVal val="1"/>
              <c:showCatName val="1"/>
            </c:dLbl>
            <c:dLbl>
              <c:idx val="2"/>
              <c:layout>
                <c:manualLayout>
                  <c:x val="-6.0681692311396904E-2"/>
                  <c:y val="2.8052543373543272E-2"/>
                </c:manualLayout>
              </c:layout>
              <c:tx>
                <c:rich>
                  <a:bodyPr/>
                  <a:lstStyle/>
                  <a:p>
                    <a:r>
                      <a:rPr lang="it-IT" sz="1800" dirty="0"/>
                      <a:t>Consiliul judeţean: </a:t>
                    </a:r>
                    <a:r>
                      <a:rPr lang="en-US" sz="1800" dirty="0" smtClean="0"/>
                      <a:t>396.329 </a:t>
                    </a:r>
                    <a:r>
                      <a:rPr lang="ro-RO" sz="1800" dirty="0" smtClean="0"/>
                      <a:t>lei</a:t>
                    </a:r>
                    <a:r>
                      <a:rPr lang="it-IT" sz="1800" dirty="0"/>
                      <a:t>
</a:t>
                    </a:r>
                    <a:r>
                      <a:rPr lang="it-IT" sz="1800" dirty="0" smtClean="0"/>
                      <a:t>0,68%</a:t>
                    </a:r>
                    <a:endParaRPr lang="it-IT" sz="1800" dirty="0"/>
                  </a:p>
                </c:rich>
              </c:tx>
              <c:showVal val="1"/>
              <c:showCatName val="1"/>
            </c:dLbl>
            <c:numFmt formatCode="#,##0.00" sourceLinked="0"/>
            <c:txPr>
              <a:bodyPr/>
              <a:lstStyle/>
              <a:p>
                <a:pPr>
                  <a:defRPr sz="1800"/>
                </a:pPr>
                <a:endParaRPr lang="ro-RO"/>
              </a:p>
            </c:txPr>
            <c:showVal val="1"/>
            <c:showCatName val="1"/>
          </c:dLbls>
          <c:cat>
            <c:strRef>
              <c:f>Sheet1!$A$2:$A$4</c:f>
              <c:strCache>
                <c:ptCount val="3"/>
                <c:pt idx="0">
                  <c:v>Bugetul local: 15732858,77</c:v>
                </c:pt>
                <c:pt idx="1">
                  <c:v>Bugetul de stat: 52234493,79</c:v>
                </c:pt>
                <c:pt idx="2">
                  <c:v>Consiliul judeţean:555694,75</c:v>
                </c:pt>
              </c:strCache>
            </c:strRef>
          </c:cat>
          <c:val>
            <c:numRef>
              <c:f>Sheet1!$B$2:$B$4</c:f>
              <c:numCache>
                <c:formatCode>#,##0</c:formatCode>
                <c:ptCount val="3"/>
                <c:pt idx="0">
                  <c:v>15732858.77</c:v>
                </c:pt>
                <c:pt idx="1">
                  <c:v>52234493.790000096</c:v>
                </c:pt>
                <c:pt idx="2">
                  <c:v>555694.75</c:v>
                </c:pt>
              </c:numCache>
            </c:numRef>
          </c:val>
        </c:ser>
        <c:ser>
          <c:idx val="1"/>
          <c:order val="1"/>
          <c:tx>
            <c:strRef>
              <c:f>Sheet1!$C$1</c:f>
              <c:strCache>
                <c:ptCount val="1"/>
                <c:pt idx="0">
                  <c:v>Procent</c:v>
                </c:pt>
              </c:strCache>
            </c:strRef>
          </c:tx>
          <c:cat>
            <c:strRef>
              <c:f>Sheet1!$A$2:$A$4</c:f>
              <c:strCache>
                <c:ptCount val="3"/>
                <c:pt idx="0">
                  <c:v>Bugetul local: 15732858,77</c:v>
                </c:pt>
                <c:pt idx="1">
                  <c:v>Bugetul de stat: 52234493,79</c:v>
                </c:pt>
                <c:pt idx="2">
                  <c:v>Consiliul judeţean:555694,75</c:v>
                </c:pt>
              </c:strCache>
            </c:strRef>
          </c:cat>
          <c:val>
            <c:numRef>
              <c:f>Sheet1!$C$2:$C$4</c:f>
              <c:numCache>
                <c:formatCode>0%</c:formatCode>
                <c:ptCount val="3"/>
                <c:pt idx="0">
                  <c:v>0.22950000000000001</c:v>
                </c:pt>
                <c:pt idx="1">
                  <c:v>8.1000000000000048E-3</c:v>
                </c:pt>
                <c:pt idx="2" formatCode="0.00%">
                  <c:v>0.76240000000000063</c:v>
                </c:pt>
              </c:numCache>
            </c:numRef>
          </c:val>
        </c:ser>
        <c:dLbls>
          <c:showCatName val="1"/>
          <c:showPercent val="1"/>
        </c:dLbls>
        <c:firstSliceAng val="0"/>
      </c:pieChart>
    </c:plotArea>
    <c:plotVisOnly val="1"/>
  </c:chart>
  <c:txPr>
    <a:bodyPr/>
    <a:lstStyle/>
    <a:p>
      <a:pPr>
        <a:defRPr sz="1800"/>
      </a:pPr>
      <a:endParaRPr lang="ro-RO"/>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o-RO"/>
  <c:chart>
    <c:autoTitleDeleted val="1"/>
    <c:plotArea>
      <c:layout>
        <c:manualLayout>
          <c:layoutTarget val="inner"/>
          <c:xMode val="edge"/>
          <c:yMode val="edge"/>
          <c:x val="0.40842889525172987"/>
          <c:y val="0"/>
          <c:w val="0.59029709827939503"/>
          <c:h val="1"/>
        </c:manualLayout>
      </c:layout>
      <c:barChart>
        <c:barDir val="bar"/>
        <c:grouping val="clustered"/>
        <c:ser>
          <c:idx val="0"/>
          <c:order val="0"/>
          <c:tx>
            <c:strRef>
              <c:f>Sheet1!$B$1</c:f>
              <c:strCache>
                <c:ptCount val="1"/>
                <c:pt idx="0">
                  <c:v>2022</c:v>
                </c:pt>
              </c:strCache>
            </c:strRef>
          </c:tx>
          <c:dLbls>
            <c:dLbl>
              <c:idx val="0"/>
              <c:layout>
                <c:manualLayout>
                  <c:x val="-1.491818841793718E-2"/>
                  <c:y val="2.186270946900868E-2"/>
                </c:manualLayout>
              </c:layout>
              <c:showVal val="1"/>
            </c:dLbl>
            <c:dLbl>
              <c:idx val="1"/>
              <c:layout>
                <c:manualLayout>
                  <c:x val="-1.3556709666610895E-2"/>
                  <c:y val="-1.5309913183928932E-3"/>
                </c:manualLayout>
              </c:layout>
              <c:showVal val="1"/>
            </c:dLbl>
            <c:dLbl>
              <c:idx val="2"/>
              <c:layout>
                <c:manualLayout>
                  <c:x val="-1.6082956385770928E-2"/>
                  <c:y val="3.9800121138703851E-3"/>
                </c:manualLayout>
              </c:layout>
              <c:showVal val="1"/>
            </c:dLbl>
            <c:dLbl>
              <c:idx val="3"/>
              <c:layout>
                <c:manualLayout>
                  <c:x val="-3.6561121349193053E-3"/>
                  <c:y val="8.0751059963658795E-3"/>
                </c:manualLayout>
              </c:layout>
              <c:showVal val="1"/>
            </c:dLbl>
            <c:dLbl>
              <c:idx val="4"/>
              <c:layout/>
              <c:showVal val="1"/>
            </c:dLbl>
            <c:dLbl>
              <c:idx val="5"/>
              <c:layout>
                <c:manualLayout>
                  <c:x val="-1.0748171106271303E-2"/>
                  <c:y val="4.3628104179285285E-3"/>
                </c:manualLayout>
              </c:layout>
              <c:showVal val="1"/>
            </c:dLbl>
            <c:dLbl>
              <c:idx val="6"/>
              <c:layout>
                <c:manualLayout>
                  <c:x val="-1.0089071312894401E-2"/>
                  <c:y val="8.4193418130426283E-3"/>
                </c:manualLayout>
              </c:layout>
              <c:showVal val="1"/>
            </c:dLbl>
            <c:dLbl>
              <c:idx val="7"/>
              <c:layout>
                <c:manualLayout>
                  <c:x val="4.4959700833857004E-3"/>
                  <c:y val="8.9552238805970227E-2"/>
                </c:manualLayout>
              </c:layout>
              <c:showVal val="1"/>
            </c:dLbl>
            <c:dLbl>
              <c:idx val="8"/>
              <c:layout>
                <c:manualLayout>
                  <c:x val="5.3474786890577114E-4"/>
                  <c:y val="2.4875621890547272E-3"/>
                </c:manualLayout>
              </c:layout>
              <c:showVal val="1"/>
            </c:dLbl>
            <c:delete val="1"/>
          </c:dLbls>
          <c:cat>
            <c:strRef>
              <c:f>Sheet1!$A$2:$A$8</c:f>
              <c:strCache>
                <c:ptCount val="7"/>
                <c:pt idx="0">
                  <c:v>Serviciul Protecția Copilului </c:v>
                </c:pt>
                <c:pt idx="1">
                  <c:v>Serviciul Social</c:v>
                </c:pt>
                <c:pt idx="2">
                  <c:v>Serviciul Prevenirea Marginalizării Sociale</c:v>
                </c:pt>
                <c:pt idx="3">
                  <c:v>Serviciul Programe Sociale </c:v>
                </c:pt>
                <c:pt idx="4">
                  <c:v>Centrul Ingrijire de Zi</c:v>
                </c:pt>
                <c:pt idx="5">
                  <c:v>Serviciul Resurse Umane-Salarizare</c:v>
                </c:pt>
                <c:pt idx="6">
                  <c:v>Serviciul Op. Financiare și CFP</c:v>
                </c:pt>
              </c:strCache>
            </c:strRef>
          </c:cat>
          <c:val>
            <c:numRef>
              <c:f>Sheet1!$B$2:$B$8</c:f>
              <c:numCache>
                <c:formatCode>General</c:formatCode>
                <c:ptCount val="7"/>
                <c:pt idx="0">
                  <c:v>5720</c:v>
                </c:pt>
                <c:pt idx="1">
                  <c:v>1518</c:v>
                </c:pt>
                <c:pt idx="2">
                  <c:v>2349</c:v>
                </c:pt>
                <c:pt idx="3">
                  <c:v>1222</c:v>
                </c:pt>
                <c:pt idx="4">
                  <c:v>33</c:v>
                </c:pt>
                <c:pt idx="5">
                  <c:v>3218</c:v>
                </c:pt>
                <c:pt idx="6">
                  <c:v>854</c:v>
                </c:pt>
              </c:numCache>
            </c:numRef>
          </c:val>
        </c:ser>
        <c:ser>
          <c:idx val="1"/>
          <c:order val="1"/>
          <c:tx>
            <c:strRef>
              <c:f>Sheet1!$C$1</c:f>
              <c:strCache>
                <c:ptCount val="1"/>
                <c:pt idx="0">
                  <c:v>2023</c:v>
                </c:pt>
              </c:strCache>
            </c:strRef>
          </c:tx>
          <c:dLbls>
            <c:dLbl>
              <c:idx val="6"/>
              <c:layout>
                <c:manualLayout>
                  <c:x val="-1.7730496453900709E-3"/>
                  <c:y val="-5.1282051282051273E-3"/>
                </c:manualLayout>
              </c:layout>
              <c:showVal val="1"/>
            </c:dLbl>
            <c:showVal val="1"/>
          </c:dLbls>
          <c:cat>
            <c:strRef>
              <c:f>Sheet1!$A$2:$A$8</c:f>
              <c:strCache>
                <c:ptCount val="7"/>
                <c:pt idx="0">
                  <c:v>Serviciul Protecția Copilului </c:v>
                </c:pt>
                <c:pt idx="1">
                  <c:v>Serviciul Social</c:v>
                </c:pt>
                <c:pt idx="2">
                  <c:v>Serviciul Prevenirea Marginalizării Sociale</c:v>
                </c:pt>
                <c:pt idx="3">
                  <c:v>Serviciul Programe Sociale </c:v>
                </c:pt>
                <c:pt idx="4">
                  <c:v>Centrul Ingrijire de Zi</c:v>
                </c:pt>
                <c:pt idx="5">
                  <c:v>Serviciul Resurse Umane-Salarizare</c:v>
                </c:pt>
                <c:pt idx="6">
                  <c:v>Serviciul Op. Financiare și CFP</c:v>
                </c:pt>
              </c:strCache>
            </c:strRef>
          </c:cat>
          <c:val>
            <c:numRef>
              <c:f>Sheet1!$C$2:$C$8</c:f>
              <c:numCache>
                <c:formatCode>General</c:formatCode>
                <c:ptCount val="7"/>
                <c:pt idx="0">
                  <c:v>5463</c:v>
                </c:pt>
                <c:pt idx="1">
                  <c:v>5889</c:v>
                </c:pt>
                <c:pt idx="2">
                  <c:v>3108</c:v>
                </c:pt>
                <c:pt idx="3">
                  <c:v>2574</c:v>
                </c:pt>
                <c:pt idx="4">
                  <c:v>16</c:v>
                </c:pt>
                <c:pt idx="5">
                  <c:v>4069</c:v>
                </c:pt>
                <c:pt idx="6">
                  <c:v>737</c:v>
                </c:pt>
              </c:numCache>
            </c:numRef>
          </c:val>
        </c:ser>
        <c:gapWidth val="100"/>
        <c:axId val="153995904"/>
        <c:axId val="154083712"/>
      </c:barChart>
      <c:catAx>
        <c:axId val="153995904"/>
        <c:scaling>
          <c:orientation val="minMax"/>
        </c:scaling>
        <c:axPos val="l"/>
        <c:tickLblPos val="nextTo"/>
        <c:crossAx val="154083712"/>
        <c:crosses val="autoZero"/>
        <c:auto val="1"/>
        <c:lblAlgn val="ctr"/>
        <c:lblOffset val="100"/>
      </c:catAx>
      <c:valAx>
        <c:axId val="154083712"/>
        <c:scaling>
          <c:orientation val="minMax"/>
        </c:scaling>
        <c:delete val="1"/>
        <c:axPos val="b"/>
        <c:majorGridlines/>
        <c:numFmt formatCode="General" sourceLinked="1"/>
        <c:tickLblPos val="none"/>
        <c:crossAx val="153995904"/>
        <c:crosses val="autoZero"/>
        <c:crossBetween val="between"/>
      </c:valAx>
    </c:plotArea>
    <c:legend>
      <c:legendPos val="r"/>
      <c:layout>
        <c:manualLayout>
          <c:xMode val="edge"/>
          <c:yMode val="edge"/>
          <c:x val="0.8893939393939394"/>
          <c:y val="1.709065213002221E-2"/>
          <c:w val="9.8510617990933025E-2"/>
          <c:h val="0.24786997779123829"/>
        </c:manualLayout>
      </c:layout>
    </c:legend>
    <c:plotVisOnly val="1"/>
    <c:dispBlanksAs val="zero"/>
  </c:chart>
  <c:txPr>
    <a:bodyPr/>
    <a:lstStyle/>
    <a:p>
      <a:pPr>
        <a:defRPr sz="1600" b="1"/>
      </a:pPr>
      <a:endParaRPr lang="ro-RO"/>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o-RO"/>
  <c:chart>
    <c:autoTitleDeleted val="1"/>
    <c:plotArea>
      <c:layout>
        <c:manualLayout>
          <c:layoutTarget val="inner"/>
          <c:xMode val="edge"/>
          <c:yMode val="edge"/>
          <c:x val="5.6189000680470266E-2"/>
          <c:y val="8.4722222222222768E-2"/>
          <c:w val="0.45216049382716328"/>
          <c:h val="0.81388888888889421"/>
        </c:manualLayout>
      </c:layout>
      <c:pieChart>
        <c:varyColors val="1"/>
        <c:ser>
          <c:idx val="0"/>
          <c:order val="0"/>
          <c:tx>
            <c:strRef>
              <c:f>Sheet1!$B$1</c:f>
              <c:strCache>
                <c:ptCount val="1"/>
                <c:pt idx="0">
                  <c:v>E-mailuri transmise</c:v>
                </c:pt>
              </c:strCache>
            </c:strRef>
          </c:tx>
          <c:explosion val="30"/>
          <c:dLbls>
            <c:txPr>
              <a:bodyPr/>
              <a:lstStyle/>
              <a:p>
                <a:pPr>
                  <a:defRPr lang="ro-RO"/>
                </a:pPr>
                <a:endParaRPr lang="ro-RO"/>
              </a:p>
            </c:txPr>
            <c:showVal val="1"/>
            <c:showLeaderLines val="1"/>
          </c:dLbls>
          <c:cat>
            <c:strRef>
              <c:f>Sheet1!$A$2:$A$12</c:f>
              <c:strCache>
                <c:ptCount val="11"/>
                <c:pt idx="0">
                  <c:v>Serviciul Relații cu Publicul</c:v>
                </c:pt>
                <c:pt idx="1">
                  <c:v>Serviciul Social</c:v>
                </c:pt>
                <c:pt idx="2">
                  <c:v>Serviciul Resurse Umane-Salarizare</c:v>
                </c:pt>
                <c:pt idx="3">
                  <c:v>Serviciul Protecția Copilului</c:v>
                </c:pt>
                <c:pt idx="4">
                  <c:v>Serviciul Programe Sociale</c:v>
                </c:pt>
                <c:pt idx="5">
                  <c:v>Serviciul Prevenirea Marginalizării Sociale</c:v>
                </c:pt>
                <c:pt idx="6">
                  <c:v>Biroul Adminstrativ</c:v>
                </c:pt>
                <c:pt idx="7">
                  <c:v>Serviciul Economico-Financiar </c:v>
                </c:pt>
                <c:pt idx="8">
                  <c:v>Centrul de Îngrijire de Zi</c:v>
                </c:pt>
                <c:pt idx="9">
                  <c:v>Informatica</c:v>
                </c:pt>
                <c:pt idx="10">
                  <c:v>Creșa Oradea</c:v>
                </c:pt>
              </c:strCache>
            </c:strRef>
          </c:cat>
          <c:val>
            <c:numRef>
              <c:f>Sheet1!$B$2:$B$12</c:f>
              <c:numCache>
                <c:formatCode>General</c:formatCode>
                <c:ptCount val="11"/>
                <c:pt idx="0">
                  <c:v>6727</c:v>
                </c:pt>
                <c:pt idx="1">
                  <c:v>840</c:v>
                </c:pt>
                <c:pt idx="2">
                  <c:v>1406</c:v>
                </c:pt>
                <c:pt idx="3">
                  <c:v>255</c:v>
                </c:pt>
                <c:pt idx="4">
                  <c:v>1408</c:v>
                </c:pt>
                <c:pt idx="5">
                  <c:v>240</c:v>
                </c:pt>
                <c:pt idx="6">
                  <c:v>854</c:v>
                </c:pt>
                <c:pt idx="7">
                  <c:v>851</c:v>
                </c:pt>
                <c:pt idx="8">
                  <c:v>311</c:v>
                </c:pt>
                <c:pt idx="9">
                  <c:v>326</c:v>
                </c:pt>
                <c:pt idx="10">
                  <c:v>8550</c:v>
                </c:pt>
              </c:numCache>
            </c:numRef>
          </c:val>
        </c:ser>
        <c:firstSliceAng val="0"/>
      </c:pieChart>
    </c:plotArea>
    <c:legend>
      <c:legendPos val="r"/>
      <c:layout>
        <c:manualLayout>
          <c:xMode val="edge"/>
          <c:yMode val="edge"/>
          <c:x val="0.5548109264119766"/>
          <c:y val="1.7786964129483815E-2"/>
          <c:w val="0.43438660445222615"/>
          <c:h val="0.98221306714172496"/>
        </c:manualLayout>
      </c:layout>
      <c:txPr>
        <a:bodyPr/>
        <a:lstStyle/>
        <a:p>
          <a:pPr>
            <a:defRPr lang="ro-RO">
              <a:latin typeface="Arial" pitchFamily="34" charset="0"/>
              <a:cs typeface="Arial" pitchFamily="34" charset="0"/>
            </a:defRPr>
          </a:pPr>
          <a:endParaRPr lang="ro-RO"/>
        </a:p>
      </c:txPr>
    </c:legend>
    <c:plotVisOnly val="1"/>
  </c:chart>
  <c:txPr>
    <a:bodyPr/>
    <a:lstStyle/>
    <a:p>
      <a:pPr>
        <a:defRPr sz="1800"/>
      </a:pPr>
      <a:endParaRPr lang="ro-RO"/>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o-RO"/>
  <c:chart>
    <c:view3D>
      <c:rAngAx val="1"/>
    </c:view3D>
    <c:plotArea>
      <c:layout/>
      <c:bar3DChart>
        <c:barDir val="bar"/>
        <c:grouping val="clustered"/>
        <c:ser>
          <c:idx val="0"/>
          <c:order val="0"/>
          <c:tx>
            <c:strRef>
              <c:f>Sheet1!$B$1</c:f>
              <c:strCache>
                <c:ptCount val="1"/>
                <c:pt idx="0">
                  <c:v>2021</c:v>
                </c:pt>
              </c:strCache>
            </c:strRef>
          </c:tx>
          <c:dLbls>
            <c:dLbl>
              <c:idx val="0"/>
              <c:layout>
                <c:manualLayout>
                  <c:x val="9.2592592592593264E-3"/>
                  <c:y val="-2.806032660894488E-3"/>
                </c:manualLayout>
              </c:layout>
              <c:showVal val="1"/>
            </c:dLbl>
            <c:dLbl>
              <c:idx val="1"/>
              <c:layout>
                <c:manualLayout>
                  <c:x val="1.2345679012345801E-2"/>
                  <c:y val="0"/>
                </c:manualLayout>
              </c:layout>
              <c:showVal val="1"/>
            </c:dLbl>
            <c:showVal val="1"/>
          </c:dLbls>
          <c:cat>
            <c:strRef>
              <c:f>Sheet1!$A$2:$A$3</c:f>
              <c:strCache>
                <c:ptCount val="2"/>
                <c:pt idx="0">
                  <c:v>Nr. dosare de ajutor social</c:v>
                </c:pt>
                <c:pt idx="1">
                  <c:v>Nr.  beneficiari</c:v>
                </c:pt>
              </c:strCache>
            </c:strRef>
          </c:cat>
          <c:val>
            <c:numRef>
              <c:f>Sheet1!$B$2:$B$3</c:f>
              <c:numCache>
                <c:formatCode>General</c:formatCode>
                <c:ptCount val="2"/>
                <c:pt idx="0">
                  <c:v>138</c:v>
                </c:pt>
                <c:pt idx="1">
                  <c:v>283</c:v>
                </c:pt>
              </c:numCache>
            </c:numRef>
          </c:val>
        </c:ser>
        <c:ser>
          <c:idx val="1"/>
          <c:order val="1"/>
          <c:tx>
            <c:strRef>
              <c:f>Sheet1!$C$1</c:f>
              <c:strCache>
                <c:ptCount val="1"/>
                <c:pt idx="0">
                  <c:v>2022</c:v>
                </c:pt>
              </c:strCache>
            </c:strRef>
          </c:tx>
          <c:dLbls>
            <c:dLbl>
              <c:idx val="0"/>
              <c:layout>
                <c:manualLayout>
                  <c:x val="1.6975308641975381E-2"/>
                  <c:y val="-2.806032660894488E-3"/>
                </c:manualLayout>
              </c:layout>
              <c:showVal val="1"/>
            </c:dLbl>
            <c:showVal val="1"/>
          </c:dLbls>
          <c:cat>
            <c:strRef>
              <c:f>Sheet1!$A$2:$A$3</c:f>
              <c:strCache>
                <c:ptCount val="2"/>
                <c:pt idx="0">
                  <c:v>Nr. dosare de ajutor social</c:v>
                </c:pt>
                <c:pt idx="1">
                  <c:v>Nr.  beneficiari</c:v>
                </c:pt>
              </c:strCache>
            </c:strRef>
          </c:cat>
          <c:val>
            <c:numRef>
              <c:f>Sheet1!$C$2:$C$3</c:f>
              <c:numCache>
                <c:formatCode>General</c:formatCode>
                <c:ptCount val="2"/>
                <c:pt idx="0">
                  <c:v>127</c:v>
                </c:pt>
                <c:pt idx="1">
                  <c:v>240</c:v>
                </c:pt>
              </c:numCache>
            </c:numRef>
          </c:val>
        </c:ser>
        <c:ser>
          <c:idx val="2"/>
          <c:order val="2"/>
          <c:tx>
            <c:strRef>
              <c:f>Sheet1!$D$1</c:f>
              <c:strCache>
                <c:ptCount val="1"/>
                <c:pt idx="0">
                  <c:v>2023</c:v>
                </c:pt>
              </c:strCache>
            </c:strRef>
          </c:tx>
          <c:dLbls>
            <c:dLbl>
              <c:idx val="0"/>
              <c:layout>
                <c:manualLayout>
                  <c:x val="2.0061728395061731E-2"/>
                  <c:y val="-5.612065321788976E-3"/>
                </c:manualLayout>
              </c:layout>
              <c:showVal val="1"/>
            </c:dLbl>
            <c:showVal val="1"/>
          </c:dLbls>
          <c:cat>
            <c:strRef>
              <c:f>Sheet1!$A$2:$A$3</c:f>
              <c:strCache>
                <c:ptCount val="2"/>
                <c:pt idx="0">
                  <c:v>Nr. dosare de ajutor social</c:v>
                </c:pt>
                <c:pt idx="1">
                  <c:v>Nr.  beneficiari</c:v>
                </c:pt>
              </c:strCache>
            </c:strRef>
          </c:cat>
          <c:val>
            <c:numRef>
              <c:f>Sheet1!$D$2:$D$3</c:f>
              <c:numCache>
                <c:formatCode>General</c:formatCode>
                <c:ptCount val="2"/>
                <c:pt idx="0">
                  <c:v>120</c:v>
                </c:pt>
                <c:pt idx="1">
                  <c:v>217</c:v>
                </c:pt>
              </c:numCache>
            </c:numRef>
          </c:val>
        </c:ser>
        <c:shape val="cylinder"/>
        <c:axId val="154377216"/>
        <c:axId val="154366720"/>
        <c:axId val="0"/>
      </c:bar3DChart>
      <c:catAx>
        <c:axId val="154377216"/>
        <c:scaling>
          <c:orientation val="minMax"/>
        </c:scaling>
        <c:axPos val="l"/>
        <c:tickLblPos val="nextTo"/>
        <c:crossAx val="154366720"/>
        <c:crosses val="autoZero"/>
        <c:auto val="1"/>
        <c:lblAlgn val="ctr"/>
        <c:lblOffset val="100"/>
      </c:catAx>
      <c:valAx>
        <c:axId val="154366720"/>
        <c:scaling>
          <c:orientation val="minMax"/>
        </c:scaling>
        <c:delete val="1"/>
        <c:axPos val="b"/>
        <c:majorGridlines/>
        <c:numFmt formatCode="General" sourceLinked="1"/>
        <c:tickLblPos val="none"/>
        <c:crossAx val="154377216"/>
        <c:crosses val="autoZero"/>
        <c:crossBetween val="between"/>
      </c:valAx>
      <c:spPr>
        <a:noFill/>
        <a:ln w="25400">
          <a:noFill/>
        </a:ln>
      </c:spPr>
    </c:plotArea>
    <c:legend>
      <c:legendPos val="r"/>
      <c:layout>
        <c:manualLayout>
          <c:xMode val="edge"/>
          <c:yMode val="edge"/>
          <c:x val="0.90389277729172768"/>
          <c:y val="0.76635403338472186"/>
          <c:w val="9.6107222708272766E-2"/>
          <c:h val="0.23364596661528164"/>
        </c:manualLayout>
      </c:layout>
    </c:legend>
    <c:plotVisOnly val="1"/>
  </c:chart>
  <c:txPr>
    <a:bodyPr/>
    <a:lstStyle/>
    <a:p>
      <a:pPr>
        <a:defRPr sz="1800"/>
      </a:pPr>
      <a:endParaRPr lang="ro-RO"/>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o-RO"/>
  <c:chart>
    <c:view3D>
      <c:rAngAx val="1"/>
    </c:view3D>
    <c:plotArea>
      <c:layout/>
      <c:bar3DChart>
        <c:barDir val="col"/>
        <c:grouping val="clustered"/>
        <c:ser>
          <c:idx val="0"/>
          <c:order val="0"/>
          <c:tx>
            <c:strRef>
              <c:f>Sheet1!$B$1</c:f>
              <c:strCache>
                <c:ptCount val="1"/>
                <c:pt idx="0">
                  <c:v>2021</c:v>
                </c:pt>
              </c:strCache>
            </c:strRef>
          </c:tx>
          <c:dLbls>
            <c:showVal val="1"/>
          </c:dLbls>
          <c:cat>
            <c:strRef>
              <c:f>Sheet1!$A$2:$A$4</c:f>
              <c:strCache>
                <c:ptCount val="3"/>
                <c:pt idx="0">
                  <c:v>Cantină socială</c:v>
                </c:pt>
                <c:pt idx="1">
                  <c:v>Ajutor de urgenţă</c:v>
                </c:pt>
                <c:pt idx="2">
                  <c:v>Înmormântări gratuite</c:v>
                </c:pt>
              </c:strCache>
            </c:strRef>
          </c:cat>
          <c:val>
            <c:numRef>
              <c:f>Sheet1!$B$2:$B$4</c:f>
              <c:numCache>
                <c:formatCode>General</c:formatCode>
                <c:ptCount val="3"/>
                <c:pt idx="0">
                  <c:v>73</c:v>
                </c:pt>
                <c:pt idx="1">
                  <c:v>68</c:v>
                </c:pt>
                <c:pt idx="2">
                  <c:v>9</c:v>
                </c:pt>
              </c:numCache>
            </c:numRef>
          </c:val>
        </c:ser>
        <c:ser>
          <c:idx val="1"/>
          <c:order val="1"/>
          <c:tx>
            <c:strRef>
              <c:f>Sheet1!$C$1</c:f>
              <c:strCache>
                <c:ptCount val="1"/>
                <c:pt idx="0">
                  <c:v>2022</c:v>
                </c:pt>
              </c:strCache>
            </c:strRef>
          </c:tx>
          <c:dLbls>
            <c:dLbl>
              <c:idx val="0"/>
              <c:layout>
                <c:manualLayout>
                  <c:x val="1.5432098765432343E-2"/>
                  <c:y val="-2.806032660894488E-3"/>
                </c:manualLayout>
              </c:layout>
              <c:showVal val="1"/>
            </c:dLbl>
            <c:showVal val="1"/>
          </c:dLbls>
          <c:cat>
            <c:strRef>
              <c:f>Sheet1!$A$2:$A$4</c:f>
              <c:strCache>
                <c:ptCount val="3"/>
                <c:pt idx="0">
                  <c:v>Cantină socială</c:v>
                </c:pt>
                <c:pt idx="1">
                  <c:v>Ajutor de urgenţă</c:v>
                </c:pt>
                <c:pt idx="2">
                  <c:v>Înmormântări gratuite</c:v>
                </c:pt>
              </c:strCache>
            </c:strRef>
          </c:cat>
          <c:val>
            <c:numRef>
              <c:f>Sheet1!$C$2:$C$4</c:f>
              <c:numCache>
                <c:formatCode>General</c:formatCode>
                <c:ptCount val="3"/>
                <c:pt idx="0">
                  <c:v>68</c:v>
                </c:pt>
                <c:pt idx="1">
                  <c:v>99</c:v>
                </c:pt>
                <c:pt idx="2">
                  <c:v>13</c:v>
                </c:pt>
              </c:numCache>
            </c:numRef>
          </c:val>
        </c:ser>
        <c:ser>
          <c:idx val="2"/>
          <c:order val="2"/>
          <c:tx>
            <c:strRef>
              <c:f>Sheet1!$D$1</c:f>
              <c:strCache>
                <c:ptCount val="1"/>
                <c:pt idx="0">
                  <c:v>2023</c:v>
                </c:pt>
              </c:strCache>
            </c:strRef>
          </c:tx>
          <c:dLbls>
            <c:showVal val="1"/>
          </c:dLbls>
          <c:cat>
            <c:strRef>
              <c:f>Sheet1!$A$2:$A$4</c:f>
              <c:strCache>
                <c:ptCount val="3"/>
                <c:pt idx="0">
                  <c:v>Cantină socială</c:v>
                </c:pt>
                <c:pt idx="1">
                  <c:v>Ajutor de urgenţă</c:v>
                </c:pt>
                <c:pt idx="2">
                  <c:v>Înmormântări gratuite</c:v>
                </c:pt>
              </c:strCache>
            </c:strRef>
          </c:cat>
          <c:val>
            <c:numRef>
              <c:f>Sheet1!$D$2:$D$4</c:f>
              <c:numCache>
                <c:formatCode>General</c:formatCode>
                <c:ptCount val="3"/>
                <c:pt idx="0">
                  <c:v>71</c:v>
                </c:pt>
                <c:pt idx="1">
                  <c:v>102</c:v>
                </c:pt>
                <c:pt idx="2">
                  <c:v>10</c:v>
                </c:pt>
              </c:numCache>
            </c:numRef>
          </c:val>
        </c:ser>
        <c:shape val="cylinder"/>
        <c:axId val="154593152"/>
        <c:axId val="154594688"/>
        <c:axId val="0"/>
      </c:bar3DChart>
      <c:catAx>
        <c:axId val="154593152"/>
        <c:scaling>
          <c:orientation val="minMax"/>
        </c:scaling>
        <c:axPos val="b"/>
        <c:tickLblPos val="nextTo"/>
        <c:crossAx val="154594688"/>
        <c:crosses val="autoZero"/>
        <c:auto val="1"/>
        <c:lblAlgn val="ctr"/>
        <c:lblOffset val="100"/>
      </c:catAx>
      <c:valAx>
        <c:axId val="154594688"/>
        <c:scaling>
          <c:orientation val="minMax"/>
        </c:scaling>
        <c:delete val="1"/>
        <c:axPos val="l"/>
        <c:majorGridlines/>
        <c:numFmt formatCode="General" sourceLinked="1"/>
        <c:tickLblPos val="none"/>
        <c:crossAx val="154593152"/>
        <c:crosses val="autoZero"/>
        <c:crossBetween val="between"/>
      </c:valAx>
    </c:plotArea>
    <c:legend>
      <c:legendPos val="r"/>
      <c:layout/>
    </c:legend>
    <c:plotVisOnly val="1"/>
  </c:chart>
  <c:txPr>
    <a:bodyPr/>
    <a:lstStyle/>
    <a:p>
      <a:pPr>
        <a:defRPr sz="1800"/>
      </a:pPr>
      <a:endParaRPr lang="ro-RO"/>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o-RO"/>
  <c:chart>
    <c:title>
      <c:layout/>
    </c:title>
    <c:plotArea>
      <c:layout/>
      <c:areaChart>
        <c:grouping val="standard"/>
        <c:ser>
          <c:idx val="0"/>
          <c:order val="0"/>
          <c:tx>
            <c:strRef>
              <c:f>Sheet1!$B$1</c:f>
              <c:strCache>
                <c:ptCount val="1"/>
                <c:pt idx="0">
                  <c:v>Număr beneficiari</c:v>
                </c:pt>
              </c:strCache>
            </c:strRef>
          </c:tx>
          <c:spPr>
            <a:solidFill>
              <a:schemeClr val="accent1">
                <a:lumMod val="40000"/>
                <a:lumOff val="60000"/>
              </a:schemeClr>
            </a:solidFill>
            <a:ln>
              <a:solidFill>
                <a:schemeClr val="accent2">
                  <a:lumMod val="40000"/>
                  <a:lumOff val="60000"/>
                </a:schemeClr>
              </a:solidFill>
            </a:ln>
          </c:spPr>
          <c:dLbls>
            <c:dLbl>
              <c:idx val="0"/>
              <c:layout>
                <c:manualLayout>
                  <c:x val="9.3489158449788379E-3"/>
                  <c:y val="-0.30859826864716067"/>
                </c:manualLayout>
              </c:layout>
              <c:showVal val="1"/>
            </c:dLbl>
            <c:dLbl>
              <c:idx val="1"/>
              <c:layout>
                <c:manualLayout>
                  <c:x val="-9.4339622641509448E-3"/>
                  <c:y val="-0.21325848222798649"/>
                </c:manualLayout>
              </c:layout>
              <c:showVal val="1"/>
            </c:dLbl>
            <c:dLbl>
              <c:idx val="2"/>
              <c:layout>
                <c:manualLayout>
                  <c:x val="-1.3589610260981533E-2"/>
                  <c:y val="-0.21937394384559691"/>
                </c:manualLayout>
              </c:layout>
              <c:showVal val="1"/>
            </c:dLbl>
            <c:txPr>
              <a:bodyPr/>
              <a:lstStyle/>
              <a:p>
                <a:pPr>
                  <a:defRPr lang="en-US" b="1"/>
                </a:pPr>
                <a:endParaRPr lang="ro-RO"/>
              </a:p>
            </c:txPr>
            <c:showVal val="1"/>
          </c:dLbls>
          <c:cat>
            <c:numRef>
              <c:f>Sheet1!$A$2:$A$4</c:f>
              <c:numCache>
                <c:formatCode>0</c:formatCode>
                <c:ptCount val="3"/>
                <c:pt idx="0" formatCode="General">
                  <c:v>2021</c:v>
                </c:pt>
                <c:pt idx="1">
                  <c:v>2022</c:v>
                </c:pt>
                <c:pt idx="2">
                  <c:v>2023</c:v>
                </c:pt>
              </c:numCache>
            </c:numRef>
          </c:cat>
          <c:val>
            <c:numRef>
              <c:f>Sheet1!$B$2:$B$4</c:f>
              <c:numCache>
                <c:formatCode>General</c:formatCode>
                <c:ptCount val="3"/>
                <c:pt idx="0">
                  <c:v>1906</c:v>
                </c:pt>
                <c:pt idx="1">
                  <c:v>2010</c:v>
                </c:pt>
                <c:pt idx="2">
                  <c:v>1450</c:v>
                </c:pt>
              </c:numCache>
            </c:numRef>
          </c:val>
        </c:ser>
        <c:axId val="155096192"/>
        <c:axId val="155097728"/>
      </c:areaChart>
      <c:catAx>
        <c:axId val="155096192"/>
        <c:scaling>
          <c:orientation val="minMax"/>
        </c:scaling>
        <c:axPos val="b"/>
        <c:numFmt formatCode="General" sourceLinked="1"/>
        <c:tickLblPos val="nextTo"/>
        <c:txPr>
          <a:bodyPr/>
          <a:lstStyle/>
          <a:p>
            <a:pPr>
              <a:defRPr lang="en-US" b="1"/>
            </a:pPr>
            <a:endParaRPr lang="ro-RO"/>
          </a:p>
        </c:txPr>
        <c:crossAx val="155097728"/>
        <c:crosses val="autoZero"/>
        <c:auto val="1"/>
        <c:lblAlgn val="ctr"/>
        <c:lblOffset val="100"/>
      </c:catAx>
      <c:valAx>
        <c:axId val="155097728"/>
        <c:scaling>
          <c:orientation val="minMax"/>
        </c:scaling>
        <c:delete val="1"/>
        <c:axPos val="l"/>
        <c:majorGridlines/>
        <c:numFmt formatCode="General" sourceLinked="1"/>
        <c:tickLblPos val="none"/>
        <c:crossAx val="155096192"/>
        <c:crosses val="autoZero"/>
        <c:crossBetween val="midCat"/>
      </c:valAx>
    </c:plotArea>
    <c:plotVisOnly val="1"/>
    <c:dispBlanksAs val="zero"/>
  </c:chart>
  <c:txPr>
    <a:bodyPr/>
    <a:lstStyle/>
    <a:p>
      <a:pPr>
        <a:defRPr sz="1800"/>
      </a:pPr>
      <a:endParaRPr lang="ro-RO"/>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o-RO"/>
  <c:chart>
    <c:view3D>
      <c:rAngAx val="1"/>
    </c:view3D>
    <c:plotArea>
      <c:layout/>
      <c:bar3DChart>
        <c:barDir val="col"/>
        <c:grouping val="clustered"/>
        <c:ser>
          <c:idx val="0"/>
          <c:order val="0"/>
          <c:tx>
            <c:strRef>
              <c:f>Sheet1!$B$1</c:f>
              <c:strCache>
                <c:ptCount val="1"/>
                <c:pt idx="0">
                  <c:v>2021</c:v>
                </c:pt>
              </c:strCache>
            </c:strRef>
          </c:tx>
          <c:dLbls>
            <c:showVal val="1"/>
          </c:dLbls>
          <c:cat>
            <c:strRef>
              <c:f>Sheet1!$A$2:$A$3</c:f>
              <c:strCache>
                <c:ptCount val="2"/>
                <c:pt idx="0">
                  <c:v>Asistenți personali</c:v>
                </c:pt>
                <c:pt idx="1">
                  <c:v>Indemnizații</c:v>
                </c:pt>
              </c:strCache>
            </c:strRef>
          </c:cat>
          <c:val>
            <c:numRef>
              <c:f>Sheet1!$B$2:$B$3</c:f>
              <c:numCache>
                <c:formatCode>General</c:formatCode>
                <c:ptCount val="2"/>
                <c:pt idx="0">
                  <c:v>250</c:v>
                </c:pt>
                <c:pt idx="1">
                  <c:v>1431</c:v>
                </c:pt>
              </c:numCache>
            </c:numRef>
          </c:val>
        </c:ser>
        <c:ser>
          <c:idx val="1"/>
          <c:order val="1"/>
          <c:tx>
            <c:strRef>
              <c:f>Sheet1!$C$1</c:f>
              <c:strCache>
                <c:ptCount val="1"/>
                <c:pt idx="0">
                  <c:v>2022</c:v>
                </c:pt>
              </c:strCache>
            </c:strRef>
          </c:tx>
          <c:dLbls>
            <c:showVal val="1"/>
          </c:dLbls>
          <c:cat>
            <c:strRef>
              <c:f>Sheet1!$A$2:$A$3</c:f>
              <c:strCache>
                <c:ptCount val="2"/>
                <c:pt idx="0">
                  <c:v>Asistenți personali</c:v>
                </c:pt>
                <c:pt idx="1">
                  <c:v>Indemnizații</c:v>
                </c:pt>
              </c:strCache>
            </c:strRef>
          </c:cat>
          <c:val>
            <c:numRef>
              <c:f>Sheet1!$C$2:$C$3</c:f>
              <c:numCache>
                <c:formatCode>General</c:formatCode>
                <c:ptCount val="2"/>
                <c:pt idx="0">
                  <c:v>250</c:v>
                </c:pt>
                <c:pt idx="1">
                  <c:v>1509</c:v>
                </c:pt>
              </c:numCache>
            </c:numRef>
          </c:val>
        </c:ser>
        <c:ser>
          <c:idx val="2"/>
          <c:order val="2"/>
          <c:tx>
            <c:strRef>
              <c:f>Sheet1!$D$1</c:f>
              <c:strCache>
                <c:ptCount val="1"/>
                <c:pt idx="0">
                  <c:v>2023</c:v>
                </c:pt>
              </c:strCache>
            </c:strRef>
          </c:tx>
          <c:dLbls>
            <c:showVal val="1"/>
          </c:dLbls>
          <c:cat>
            <c:strRef>
              <c:f>Sheet1!$A$2:$A$3</c:f>
              <c:strCache>
                <c:ptCount val="2"/>
                <c:pt idx="0">
                  <c:v>Asistenți personali</c:v>
                </c:pt>
                <c:pt idx="1">
                  <c:v>Indemnizații</c:v>
                </c:pt>
              </c:strCache>
            </c:strRef>
          </c:cat>
          <c:val>
            <c:numRef>
              <c:f>Sheet1!$D$2:$D$3</c:f>
              <c:numCache>
                <c:formatCode>General</c:formatCode>
                <c:ptCount val="2"/>
                <c:pt idx="0">
                  <c:v>270</c:v>
                </c:pt>
                <c:pt idx="1">
                  <c:v>1760</c:v>
                </c:pt>
              </c:numCache>
            </c:numRef>
          </c:val>
        </c:ser>
        <c:shape val="cylinder"/>
        <c:axId val="144102144"/>
        <c:axId val="144103680"/>
        <c:axId val="0"/>
      </c:bar3DChart>
      <c:catAx>
        <c:axId val="144102144"/>
        <c:scaling>
          <c:orientation val="minMax"/>
        </c:scaling>
        <c:axPos val="b"/>
        <c:tickLblPos val="nextTo"/>
        <c:crossAx val="144103680"/>
        <c:crosses val="autoZero"/>
        <c:auto val="1"/>
        <c:lblAlgn val="ctr"/>
        <c:lblOffset val="100"/>
      </c:catAx>
      <c:valAx>
        <c:axId val="144103680"/>
        <c:scaling>
          <c:orientation val="minMax"/>
        </c:scaling>
        <c:delete val="1"/>
        <c:axPos val="l"/>
        <c:majorGridlines/>
        <c:numFmt formatCode="General" sourceLinked="1"/>
        <c:tickLblPos val="none"/>
        <c:crossAx val="144102144"/>
        <c:crosses val="autoZero"/>
        <c:crossBetween val="between"/>
      </c:valAx>
    </c:plotArea>
    <c:legend>
      <c:legendPos val="r"/>
      <c:layout/>
    </c:legend>
    <c:plotVisOnly val="1"/>
  </c:chart>
  <c:txPr>
    <a:bodyPr/>
    <a:lstStyle/>
    <a:p>
      <a:pPr>
        <a:defRPr sz="1800"/>
      </a:pPr>
      <a:endParaRPr lang="ro-RO"/>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o-RO"/>
  <c:chart>
    <c:view3D>
      <c:perspective val="30"/>
    </c:view3D>
    <c:plotArea>
      <c:layout>
        <c:manualLayout>
          <c:layoutTarget val="inner"/>
          <c:xMode val="edge"/>
          <c:yMode val="edge"/>
          <c:x val="0.16967908525323225"/>
          <c:y val="2.6043399504639643E-4"/>
          <c:w val="0.63087476912608165"/>
          <c:h val="0.45568906879597798"/>
        </c:manualLayout>
      </c:layout>
      <c:bar3DChart>
        <c:barDir val="col"/>
        <c:grouping val="clustered"/>
        <c:ser>
          <c:idx val="0"/>
          <c:order val="0"/>
          <c:tx>
            <c:strRef>
              <c:f>Sheet1!$B$1</c:f>
              <c:strCache>
                <c:ptCount val="1"/>
                <c:pt idx="0">
                  <c:v>2021</c:v>
                </c:pt>
              </c:strCache>
            </c:strRef>
          </c:tx>
          <c:dLbls>
            <c:dLbl>
              <c:idx val="0"/>
              <c:layout>
                <c:manualLayout>
                  <c:x val="-1.8518518518518583E-2"/>
                  <c:y val="2.2448261287156011E-2"/>
                </c:manualLayout>
              </c:layout>
              <c:showVal val="1"/>
            </c:dLbl>
            <c:dLbl>
              <c:idx val="1"/>
              <c:layout>
                <c:manualLayout>
                  <c:x val="-1.5432098765432169E-2"/>
                  <c:y val="2.5254293948050392E-2"/>
                </c:manualLayout>
              </c:layout>
              <c:showVal val="1"/>
            </c:dLbl>
            <c:dLbl>
              <c:idx val="2"/>
              <c:layout>
                <c:manualLayout>
                  <c:x val="-2.1604938271605163E-2"/>
                  <c:y val="3.3672391930733854E-2"/>
                </c:manualLayout>
              </c:layout>
              <c:showVal val="1"/>
            </c:dLbl>
            <c:dLbl>
              <c:idx val="3"/>
              <c:layout>
                <c:manualLayout>
                  <c:x val="-1.6975308641975505E-2"/>
                  <c:y val="5.6120653217890323E-3"/>
                </c:manualLayout>
              </c:layout>
              <c:showVal val="1"/>
            </c:dLbl>
            <c:dLbl>
              <c:idx val="4"/>
              <c:layout>
                <c:manualLayout>
                  <c:x val="-1.5432098765432217E-3"/>
                  <c:y val="1.9642228626261627E-2"/>
                </c:manualLayout>
              </c:layout>
              <c:showVal val="1"/>
            </c:dLbl>
            <c:dLbl>
              <c:idx val="5"/>
              <c:layout>
                <c:manualLayout>
                  <c:x val="-2.1604938271605163E-2"/>
                  <c:y val="3.9284457252522831E-2"/>
                </c:manualLayout>
              </c:layout>
              <c:showVal val="1"/>
            </c:dLbl>
            <c:txPr>
              <a:bodyPr/>
              <a:lstStyle/>
              <a:p>
                <a:pPr>
                  <a:defRPr sz="1400"/>
                </a:pPr>
                <a:endParaRPr lang="ro-RO"/>
              </a:p>
            </c:txPr>
            <c:showVal val="1"/>
          </c:dLbls>
          <c:cat>
            <c:strRef>
              <c:f>Sheet1!$A$2:$A$7</c:f>
              <c:strCache>
                <c:ptCount val="6"/>
                <c:pt idx="0">
                  <c:v>Aloc. pt. susținerea familiei</c:v>
                </c:pt>
                <c:pt idx="1">
                  <c:v>Alocație de stat</c:v>
                </c:pt>
                <c:pt idx="2">
                  <c:v>Îndemnizație creșterea copilului</c:v>
                </c:pt>
                <c:pt idx="3">
                  <c:v> Îndemnizație 3- 7 ani</c:v>
                </c:pt>
                <c:pt idx="4">
                  <c:v>Îndemnizație până la 3 ani</c:v>
                </c:pt>
                <c:pt idx="5">
                  <c:v>Stimulent inserție</c:v>
                </c:pt>
              </c:strCache>
            </c:strRef>
          </c:cat>
          <c:val>
            <c:numRef>
              <c:f>Sheet1!$B$2:$B$7</c:f>
              <c:numCache>
                <c:formatCode>General</c:formatCode>
                <c:ptCount val="6"/>
                <c:pt idx="0">
                  <c:v>67</c:v>
                </c:pt>
                <c:pt idx="1">
                  <c:v>444</c:v>
                </c:pt>
                <c:pt idx="2">
                  <c:v>1619</c:v>
                </c:pt>
                <c:pt idx="3">
                  <c:v>36</c:v>
                </c:pt>
                <c:pt idx="4">
                  <c:v>31</c:v>
                </c:pt>
                <c:pt idx="5">
                  <c:v>1096</c:v>
                </c:pt>
              </c:numCache>
            </c:numRef>
          </c:val>
        </c:ser>
        <c:ser>
          <c:idx val="1"/>
          <c:order val="1"/>
          <c:tx>
            <c:strRef>
              <c:f>Sheet1!$C$1</c:f>
              <c:strCache>
                <c:ptCount val="1"/>
                <c:pt idx="0">
                  <c:v>2022</c:v>
                </c:pt>
              </c:strCache>
            </c:strRef>
          </c:tx>
          <c:dLbls>
            <c:dLbl>
              <c:idx val="1"/>
              <c:layout>
                <c:manualLayout>
                  <c:x val="0"/>
                  <c:y val="5.612065321788976E-3"/>
                </c:manualLayout>
              </c:layout>
              <c:showVal val="1"/>
            </c:dLbl>
            <c:dLbl>
              <c:idx val="2"/>
              <c:layout>
                <c:manualLayout>
                  <c:x val="3.086457141575254E-3"/>
                  <c:y val="9.6306975712543048E-3"/>
                </c:manualLayout>
              </c:layout>
              <c:showVal val="1"/>
            </c:dLbl>
            <c:dLbl>
              <c:idx val="5"/>
              <c:layout>
                <c:manualLayout>
                  <c:x val="-4.6296296296296701E-3"/>
                  <c:y val="1.403016330447244E-2"/>
                </c:manualLayout>
              </c:layout>
              <c:showVal val="1"/>
            </c:dLbl>
            <c:txPr>
              <a:bodyPr/>
              <a:lstStyle/>
              <a:p>
                <a:pPr>
                  <a:defRPr sz="1400"/>
                </a:pPr>
                <a:endParaRPr lang="ro-RO"/>
              </a:p>
            </c:txPr>
            <c:showVal val="1"/>
          </c:dLbls>
          <c:cat>
            <c:strRef>
              <c:f>Sheet1!$A$2:$A$7</c:f>
              <c:strCache>
                <c:ptCount val="6"/>
                <c:pt idx="0">
                  <c:v>Aloc. pt. susținerea familiei</c:v>
                </c:pt>
                <c:pt idx="1">
                  <c:v>Alocație de stat</c:v>
                </c:pt>
                <c:pt idx="2">
                  <c:v>Îndemnizație creșterea copilului</c:v>
                </c:pt>
                <c:pt idx="3">
                  <c:v> Îndemnizație 3- 7 ani</c:v>
                </c:pt>
                <c:pt idx="4">
                  <c:v>Îndemnizație până la 3 ani</c:v>
                </c:pt>
                <c:pt idx="5">
                  <c:v>Stimulent inserție</c:v>
                </c:pt>
              </c:strCache>
            </c:strRef>
          </c:cat>
          <c:val>
            <c:numRef>
              <c:f>Sheet1!$C$2:$C$7</c:f>
              <c:numCache>
                <c:formatCode>General</c:formatCode>
                <c:ptCount val="6"/>
                <c:pt idx="0">
                  <c:v>57</c:v>
                </c:pt>
                <c:pt idx="1">
                  <c:v>594</c:v>
                </c:pt>
                <c:pt idx="2">
                  <c:v>1593</c:v>
                </c:pt>
                <c:pt idx="3">
                  <c:v>70</c:v>
                </c:pt>
                <c:pt idx="4">
                  <c:v>18</c:v>
                </c:pt>
                <c:pt idx="5">
                  <c:v>1216</c:v>
                </c:pt>
              </c:numCache>
            </c:numRef>
          </c:val>
        </c:ser>
        <c:ser>
          <c:idx val="2"/>
          <c:order val="2"/>
          <c:tx>
            <c:strRef>
              <c:f>Sheet1!$D$1</c:f>
              <c:strCache>
                <c:ptCount val="1"/>
                <c:pt idx="0">
                  <c:v>2023</c:v>
                </c:pt>
              </c:strCache>
            </c:strRef>
          </c:tx>
          <c:dLbls>
            <c:dLbl>
              <c:idx val="0"/>
              <c:layout>
                <c:manualLayout>
                  <c:x val="3.0864197530864174E-3"/>
                  <c:y val="1.1224130643578065E-2"/>
                </c:manualLayout>
              </c:layout>
              <c:showVal val="1"/>
            </c:dLbl>
            <c:dLbl>
              <c:idx val="1"/>
              <c:layout>
                <c:manualLayout>
                  <c:x val="1.5432098765432195E-2"/>
                  <c:y val="1.1224130643578112E-2"/>
                </c:manualLayout>
              </c:layout>
              <c:showVal val="1"/>
            </c:dLbl>
            <c:dLbl>
              <c:idx val="2"/>
              <c:layout>
                <c:manualLayout>
                  <c:x val="1.13958992305449E-2"/>
                  <c:y val="2.118110236220476E-2"/>
                </c:manualLayout>
              </c:layout>
              <c:showVal val="1"/>
            </c:dLbl>
            <c:dLbl>
              <c:idx val="3"/>
              <c:layout>
                <c:manualLayout>
                  <c:x val="1.2345679012345723E-2"/>
                  <c:y val="1.403016330447244E-2"/>
                </c:manualLayout>
              </c:layout>
              <c:showVal val="1"/>
            </c:dLbl>
            <c:dLbl>
              <c:idx val="4"/>
              <c:layout>
                <c:manualLayout>
                  <c:x val="1.0802469135802583E-2"/>
                  <c:y val="1.9642007678807982E-2"/>
                </c:manualLayout>
              </c:layout>
              <c:showVal val="1"/>
            </c:dLbl>
            <c:dLbl>
              <c:idx val="5"/>
              <c:layout>
                <c:manualLayout>
                  <c:x val="1.2820512820512721E-2"/>
                  <c:y val="1.8779342723004668E-2"/>
                </c:manualLayout>
              </c:layout>
              <c:showVal val="1"/>
            </c:dLbl>
            <c:txPr>
              <a:bodyPr/>
              <a:lstStyle/>
              <a:p>
                <a:pPr>
                  <a:defRPr sz="1400"/>
                </a:pPr>
                <a:endParaRPr lang="ro-RO"/>
              </a:p>
            </c:txPr>
            <c:showVal val="1"/>
          </c:dLbls>
          <c:cat>
            <c:strRef>
              <c:f>Sheet1!$A$2:$A$7</c:f>
              <c:strCache>
                <c:ptCount val="6"/>
                <c:pt idx="0">
                  <c:v>Aloc. pt. susținerea familiei</c:v>
                </c:pt>
                <c:pt idx="1">
                  <c:v>Alocație de stat</c:v>
                </c:pt>
                <c:pt idx="2">
                  <c:v>Îndemnizație creșterea copilului</c:v>
                </c:pt>
                <c:pt idx="3">
                  <c:v> Îndemnizație 3- 7 ani</c:v>
                </c:pt>
                <c:pt idx="4">
                  <c:v>Îndemnizație până la 3 ani</c:v>
                </c:pt>
                <c:pt idx="5">
                  <c:v>Stimulent inserție</c:v>
                </c:pt>
              </c:strCache>
            </c:strRef>
          </c:cat>
          <c:val>
            <c:numRef>
              <c:f>Sheet1!$D$2:$D$7</c:f>
              <c:numCache>
                <c:formatCode>General</c:formatCode>
                <c:ptCount val="6"/>
                <c:pt idx="0">
                  <c:v>51</c:v>
                </c:pt>
                <c:pt idx="1">
                  <c:v>490</c:v>
                </c:pt>
                <c:pt idx="2">
                  <c:v>1505</c:v>
                </c:pt>
                <c:pt idx="3">
                  <c:v>59</c:v>
                </c:pt>
                <c:pt idx="4">
                  <c:v>25</c:v>
                </c:pt>
                <c:pt idx="5">
                  <c:v>1172</c:v>
                </c:pt>
              </c:numCache>
            </c:numRef>
          </c:val>
        </c:ser>
        <c:shape val="cylinder"/>
        <c:axId val="144178176"/>
        <c:axId val="144196352"/>
        <c:axId val="0"/>
      </c:bar3DChart>
      <c:catAx>
        <c:axId val="144178176"/>
        <c:scaling>
          <c:orientation val="minMax"/>
        </c:scaling>
        <c:axPos val="b"/>
        <c:tickLblPos val="nextTo"/>
        <c:crossAx val="144196352"/>
        <c:crosses val="autoZero"/>
        <c:auto val="1"/>
        <c:lblAlgn val="ctr"/>
        <c:lblOffset val="100"/>
      </c:catAx>
      <c:valAx>
        <c:axId val="144196352"/>
        <c:scaling>
          <c:orientation val="minMax"/>
        </c:scaling>
        <c:delete val="1"/>
        <c:axPos val="l"/>
        <c:majorGridlines/>
        <c:numFmt formatCode="General" sourceLinked="1"/>
        <c:tickLblPos val="none"/>
        <c:crossAx val="144178176"/>
        <c:crosses val="autoZero"/>
        <c:crossBetween val="between"/>
      </c:valAx>
    </c:plotArea>
    <c:legend>
      <c:legendPos val="r"/>
      <c:layout/>
    </c:legend>
    <c:plotVisOnly val="1"/>
  </c:chart>
  <c:txPr>
    <a:bodyPr/>
    <a:lstStyle/>
    <a:p>
      <a:pPr>
        <a:defRPr sz="1800"/>
      </a:pPr>
      <a:endParaRPr lang="ro-RO"/>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o-RO"/>
  <c:chart>
    <c:autoTitleDeleted val="1"/>
    <c:plotArea>
      <c:layout>
        <c:manualLayout>
          <c:layoutTarget val="inner"/>
          <c:xMode val="edge"/>
          <c:yMode val="edge"/>
          <c:x val="0"/>
          <c:y val="8.3936070491188744E-2"/>
          <c:w val="0.99095555852128669"/>
          <c:h val="0.45790551181102362"/>
        </c:manualLayout>
      </c:layout>
      <c:barChart>
        <c:barDir val="col"/>
        <c:grouping val="clustered"/>
        <c:ser>
          <c:idx val="0"/>
          <c:order val="0"/>
          <c:tx>
            <c:strRef>
              <c:f>Sheet1!$B$1</c:f>
              <c:strCache>
                <c:ptCount val="1"/>
                <c:pt idx="0">
                  <c:v>2022 - 6 575 anchete sociale</c:v>
                </c:pt>
              </c:strCache>
            </c:strRef>
          </c:tx>
          <c:dLbls>
            <c:dLbl>
              <c:idx val="0"/>
              <c:layout>
                <c:manualLayout>
                  <c:x val="-3.2679738562091838E-2"/>
                  <c:y val="1.1224130643578112E-2"/>
                </c:manualLayout>
              </c:layout>
              <c:showVal val="1"/>
            </c:dLbl>
            <c:showVal val="1"/>
          </c:dLbls>
          <c:cat>
            <c:strRef>
              <c:f>Sheet1!$A$2:$A$5</c:f>
              <c:strCache>
                <c:ptCount val="4"/>
                <c:pt idx="0">
                  <c:v>Serviciul Protecția Copilului</c:v>
                </c:pt>
                <c:pt idx="1">
                  <c:v>Serviciul Social</c:v>
                </c:pt>
                <c:pt idx="2">
                  <c:v>Serviciul Prevenirea Marginalizării Sociale</c:v>
                </c:pt>
                <c:pt idx="3">
                  <c:v>Centrul de Îngrijire de Zi</c:v>
                </c:pt>
              </c:strCache>
            </c:strRef>
          </c:cat>
          <c:val>
            <c:numRef>
              <c:f>Sheet1!$B$2:$B$5</c:f>
              <c:numCache>
                <c:formatCode>General</c:formatCode>
                <c:ptCount val="4"/>
                <c:pt idx="0">
                  <c:v>754</c:v>
                </c:pt>
                <c:pt idx="1">
                  <c:v>3446</c:v>
                </c:pt>
                <c:pt idx="2">
                  <c:v>2321</c:v>
                </c:pt>
                <c:pt idx="3">
                  <c:v>54</c:v>
                </c:pt>
              </c:numCache>
            </c:numRef>
          </c:val>
        </c:ser>
        <c:ser>
          <c:idx val="1"/>
          <c:order val="1"/>
          <c:tx>
            <c:strRef>
              <c:f>Sheet1!$C$1</c:f>
              <c:strCache>
                <c:ptCount val="1"/>
                <c:pt idx="0">
                  <c:v>2023 -  7 222 anchete sociale</c:v>
                </c:pt>
              </c:strCache>
            </c:strRef>
          </c:tx>
          <c:dLbls>
            <c:dLbl>
              <c:idx val="2"/>
              <c:layout>
                <c:manualLayout>
                  <c:x val="1.6602455943007233E-2"/>
                  <c:y val="1.583989501312336E-2"/>
                </c:manualLayout>
              </c:layout>
              <c:showVal val="1"/>
            </c:dLbl>
            <c:showVal val="1"/>
          </c:dLbls>
          <c:cat>
            <c:strRef>
              <c:f>Sheet1!$A$2:$A$5</c:f>
              <c:strCache>
                <c:ptCount val="4"/>
                <c:pt idx="0">
                  <c:v>Serviciul Protecția Copilului</c:v>
                </c:pt>
                <c:pt idx="1">
                  <c:v>Serviciul Social</c:v>
                </c:pt>
                <c:pt idx="2">
                  <c:v>Serviciul Prevenirea Marginalizării Sociale</c:v>
                </c:pt>
                <c:pt idx="3">
                  <c:v>Centrul de Îngrijire de Zi</c:v>
                </c:pt>
              </c:strCache>
            </c:strRef>
          </c:cat>
          <c:val>
            <c:numRef>
              <c:f>Sheet1!$C$2:$C$5</c:f>
              <c:numCache>
                <c:formatCode>General</c:formatCode>
                <c:ptCount val="4"/>
                <c:pt idx="0">
                  <c:v>721</c:v>
                </c:pt>
                <c:pt idx="1">
                  <c:v>3448</c:v>
                </c:pt>
                <c:pt idx="2">
                  <c:v>3004</c:v>
                </c:pt>
                <c:pt idx="3">
                  <c:v>49</c:v>
                </c:pt>
              </c:numCache>
            </c:numRef>
          </c:val>
        </c:ser>
        <c:gapWidth val="100"/>
        <c:axId val="155736320"/>
        <c:axId val="155742208"/>
      </c:barChart>
      <c:catAx>
        <c:axId val="155736320"/>
        <c:scaling>
          <c:orientation val="minMax"/>
        </c:scaling>
        <c:axPos val="b"/>
        <c:tickLblPos val="nextTo"/>
        <c:crossAx val="155742208"/>
        <c:crosses val="autoZero"/>
        <c:auto val="1"/>
        <c:lblAlgn val="ctr"/>
        <c:lblOffset val="100"/>
      </c:catAx>
      <c:valAx>
        <c:axId val="155742208"/>
        <c:scaling>
          <c:orientation val="minMax"/>
        </c:scaling>
        <c:delete val="1"/>
        <c:axPos val="l"/>
        <c:majorGridlines/>
        <c:numFmt formatCode="General" sourceLinked="1"/>
        <c:tickLblPos val="none"/>
        <c:crossAx val="155736320"/>
        <c:crosses val="autoZero"/>
        <c:crossBetween val="between"/>
      </c:valAx>
    </c:plotArea>
    <c:legend>
      <c:legendPos val="r"/>
      <c:layout>
        <c:manualLayout>
          <c:xMode val="edge"/>
          <c:yMode val="edge"/>
          <c:x val="0.75911710254968501"/>
          <c:y val="9.9084551931008624E-2"/>
          <c:w val="0.19475194506936641"/>
          <c:h val="0.19599814729041337"/>
        </c:manualLayout>
      </c:layout>
      <c:txPr>
        <a:bodyPr/>
        <a:lstStyle/>
        <a:p>
          <a:pPr>
            <a:defRPr sz="1400"/>
          </a:pPr>
          <a:endParaRPr lang="ro-RO"/>
        </a:p>
      </c:txPr>
    </c:legend>
    <c:plotVisOnly val="1"/>
  </c:chart>
  <c:txPr>
    <a:bodyPr/>
    <a:lstStyle/>
    <a:p>
      <a:pPr>
        <a:defRPr sz="1800">
          <a:latin typeface="Arial" pitchFamily="34" charset="0"/>
          <a:cs typeface="Arial" pitchFamily="34" charset="0"/>
        </a:defRPr>
      </a:pPr>
      <a:endParaRPr lang="ro-RO"/>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3113560F-E9D1-4A6A-BFBF-E75273B2ACCE}" type="datetimeFigureOut">
              <a:rPr lang="en-US" smtClean="0"/>
              <a:pPr/>
              <a:t>2/8/2024</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ABDFDAAC-B3E5-4CD2-87E0-ACBB849A547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73577" y="4686499"/>
            <a:ext cx="5388610" cy="4439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6" name="Google Shape;186;p16:notes"/>
          <p:cNvSpPr>
            <a:spLocks noGrp="1" noRot="1" noChangeAspect="1"/>
          </p:cNvSpPr>
          <p:nvPr>
            <p:ph type="sldImg" idx="2"/>
          </p:nvPr>
        </p:nvSpPr>
        <p:spPr>
          <a:xfrm>
            <a:off x="901700" y="739775"/>
            <a:ext cx="493236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DFDAAC-B3E5-4CD2-87E0-ACBB849A5479}"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5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Foaie_de_lucru_Microsoft_Office_Excel_97-20031.xls"/><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contact@daso-oradea.ro"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hyperlink" Target="mailto:cresaoradea@daso-oradea.r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contact@daso-oradea.ro" TargetMode="External"/><Relationship Id="rId2" Type="http://schemas.openxmlformats.org/officeDocument/2006/relationships/hyperlink" Target="http://www.daso-oradea.ro/" TargetMode="External"/><Relationship Id="rId1" Type="http://schemas.openxmlformats.org/officeDocument/2006/relationships/slideLayout" Target="../slideLayouts/slideLayout2.xml"/><Relationship Id="rId4" Type="http://schemas.openxmlformats.org/officeDocument/2006/relationships/hyperlink" Target="https://www.facebook.com/dasorade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duotone>
              <a:schemeClr val="accent5">
                <a:shade val="45000"/>
                <a:satMod val="135000"/>
              </a:schemeClr>
              <a:prstClr val="white"/>
            </a:duotone>
            <a:lum bright="-29000" contrast="71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8001000" cy="609600"/>
          </a:xfrm>
        </p:spPr>
        <p:txBody>
          <a:bodyPr>
            <a:normAutofit/>
          </a:bodyPr>
          <a:lstStyle/>
          <a:p>
            <a:r>
              <a:rPr lang="en-US" sz="3200" b="1" i="1" dirty="0" smtClean="0">
                <a:latin typeface="+mn-lt"/>
              </a:rPr>
              <a:t>DIREC</a:t>
            </a:r>
            <a:r>
              <a:rPr lang="ro-RO" sz="3200" b="1" i="1" dirty="0" smtClean="0">
                <a:latin typeface="+mn-lt"/>
              </a:rPr>
              <a:t>ŢIA DE ASISTENŢĂ SOCIALĂ ORADEA</a:t>
            </a:r>
            <a:endParaRPr lang="en-US" sz="3200" b="1" i="1" dirty="0">
              <a:latin typeface="+mn-lt"/>
            </a:endParaRPr>
          </a:p>
        </p:txBody>
      </p:sp>
      <p:sp>
        <p:nvSpPr>
          <p:cNvPr id="3" name="Subtitle 2"/>
          <p:cNvSpPr>
            <a:spLocks noGrp="1"/>
          </p:cNvSpPr>
          <p:nvPr>
            <p:ph type="subTitle" idx="1"/>
          </p:nvPr>
        </p:nvSpPr>
        <p:spPr>
          <a:xfrm>
            <a:off x="1371600" y="5486400"/>
            <a:ext cx="7391400" cy="1371600"/>
          </a:xfrm>
        </p:spPr>
        <p:txBody>
          <a:bodyPr>
            <a:normAutofit fontScale="92500"/>
          </a:bodyPr>
          <a:lstStyle/>
          <a:p>
            <a:r>
              <a:rPr lang="en-US" altLang="en-US" b="1" i="1" dirty="0" smtClean="0">
                <a:solidFill>
                  <a:schemeClr val="accent5">
                    <a:lumMod val="50000"/>
                  </a:schemeClr>
                </a:solidFill>
              </a:rPr>
              <a:t>Pre</a:t>
            </a:r>
            <a:r>
              <a:rPr lang="ro-RO" altLang="en-US" b="1" i="1" dirty="0" smtClean="0">
                <a:solidFill>
                  <a:schemeClr val="accent5">
                    <a:lumMod val="50000"/>
                  </a:schemeClr>
                </a:solidFill>
              </a:rPr>
              <a:t>zentarea </a:t>
            </a:r>
            <a:endParaRPr lang="en-US" altLang="en-US" b="1" i="1" dirty="0" smtClean="0">
              <a:solidFill>
                <a:schemeClr val="accent5">
                  <a:lumMod val="50000"/>
                </a:schemeClr>
              </a:solidFill>
            </a:endParaRPr>
          </a:p>
          <a:p>
            <a:r>
              <a:rPr lang="ro-RO" altLang="en-US" b="1" i="1" dirty="0" smtClean="0">
                <a:solidFill>
                  <a:schemeClr val="accent5">
                    <a:lumMod val="50000"/>
                  </a:schemeClr>
                </a:solidFill>
              </a:rPr>
              <a:t>programelor sociale derulate în anul </a:t>
            </a:r>
            <a:r>
              <a:rPr lang="ro-RO" altLang="en-US" sz="4000" b="1" i="1" dirty="0" smtClean="0">
                <a:solidFill>
                  <a:schemeClr val="accent5">
                    <a:lumMod val="50000"/>
                  </a:schemeClr>
                </a:solidFill>
              </a:rPr>
              <a:t>20</a:t>
            </a:r>
            <a:r>
              <a:rPr lang="en-US" altLang="en-US" sz="4000" b="1" i="1" dirty="0" smtClean="0">
                <a:solidFill>
                  <a:schemeClr val="accent5">
                    <a:lumMod val="50000"/>
                  </a:schemeClr>
                </a:solidFill>
              </a:rPr>
              <a:t>23</a:t>
            </a:r>
            <a:endParaRPr lang="ro-RO"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3600" b="1" dirty="0" err="1" smtClean="0"/>
              <a:t>Situa</a:t>
            </a:r>
            <a:r>
              <a:rPr lang="ro-RO" sz="3600" b="1" dirty="0"/>
              <a:t>ț</a:t>
            </a:r>
            <a:r>
              <a:rPr lang="ro-RO" sz="3600" b="1" dirty="0" smtClean="0"/>
              <a:t>ie comparativă ajutor social</a:t>
            </a:r>
            <a:r>
              <a:rPr lang="en-US" sz="3600" b="1" dirty="0" smtClean="0"/>
              <a:t/>
            </a:r>
            <a:br>
              <a:rPr lang="en-US" sz="3600" b="1" dirty="0" smtClean="0"/>
            </a:br>
            <a:r>
              <a:rPr lang="en-US" sz="1600" b="1" dirty="0" smtClean="0"/>
              <a:t>(nr. </a:t>
            </a:r>
            <a:r>
              <a:rPr lang="en-US" sz="1600" b="1" dirty="0" err="1" smtClean="0"/>
              <a:t>mediu</a:t>
            </a:r>
            <a:r>
              <a:rPr lang="en-US" sz="1600" b="1" dirty="0" smtClean="0"/>
              <a:t> lunar)</a:t>
            </a:r>
            <a:r>
              <a:rPr lang="ro-RO" sz="1600" b="1" dirty="0" smtClean="0"/>
              <a:t> </a:t>
            </a:r>
            <a:r>
              <a:rPr lang="ro-RO" sz="3600" b="1" dirty="0" smtClean="0"/>
              <a:t/>
            </a:r>
            <a:br>
              <a:rPr lang="ro-RO" sz="3600" b="1" dirty="0" smtClean="0"/>
            </a:br>
            <a:r>
              <a:rPr lang="ro-RO" sz="3600" b="1" dirty="0" smtClean="0"/>
              <a:t>20</a:t>
            </a:r>
            <a:r>
              <a:rPr lang="en-US" sz="3600" b="1" dirty="0" smtClean="0"/>
              <a:t>21</a:t>
            </a:r>
            <a:r>
              <a:rPr lang="ro-RO" sz="3600" b="1" dirty="0" smtClean="0"/>
              <a:t>-20</a:t>
            </a:r>
            <a:r>
              <a:rPr lang="en-US" sz="3600" b="1" dirty="0" smtClean="0"/>
              <a:t>22</a:t>
            </a:r>
            <a:r>
              <a:rPr lang="ro-RO" sz="3600" b="1" dirty="0" smtClean="0"/>
              <a:t>-20</a:t>
            </a:r>
            <a:r>
              <a:rPr lang="en-US" sz="3600" b="1" dirty="0" smtClean="0"/>
              <a:t>23</a:t>
            </a:r>
            <a:endParaRPr lang="en-US" sz="3600" b="1"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21374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685799"/>
          </a:xfrm>
        </p:spPr>
        <p:txBody>
          <a:bodyPr>
            <a:normAutofit fontScale="90000"/>
          </a:bodyPr>
          <a:lstStyle/>
          <a:p>
            <a:r>
              <a:rPr lang="ro-RO" sz="3600" i="1" dirty="0" smtClean="0"/>
              <a:t>Campania</a:t>
            </a:r>
            <a:r>
              <a:rPr lang="ro-RO" sz="3600" b="1" i="1" dirty="0" smtClean="0"/>
              <a:t> </a:t>
            </a:r>
            <a:r>
              <a:rPr lang="en-US" sz="3600" b="1" i="1" dirty="0" smtClean="0"/>
              <a:t>“</a:t>
            </a:r>
            <a:r>
              <a:rPr lang="ro-RO" sz="3600" b="1" i="1" dirty="0" smtClean="0"/>
              <a:t>Nu munceşti, nu primeşti</a:t>
            </a:r>
            <a:r>
              <a:rPr lang="en-US" sz="3600" b="1" i="1" dirty="0" smtClean="0"/>
              <a:t>” </a:t>
            </a:r>
            <a:r>
              <a:rPr lang="en-US" sz="3600" b="1" i="1" dirty="0" err="1" smtClean="0"/>
              <a:t>continuă</a:t>
            </a:r>
            <a:r>
              <a:rPr lang="en-US" sz="3600" b="1" i="1" dirty="0" smtClean="0"/>
              <a:t>…</a:t>
            </a:r>
            <a:endParaRPr lang="en-US" sz="3600" b="1" i="1" dirty="0"/>
          </a:p>
        </p:txBody>
      </p:sp>
      <p:sp>
        <p:nvSpPr>
          <p:cNvPr id="3" name="Subtitle 2"/>
          <p:cNvSpPr>
            <a:spLocks noGrp="1"/>
          </p:cNvSpPr>
          <p:nvPr>
            <p:ph type="subTitle" idx="1"/>
          </p:nvPr>
        </p:nvSpPr>
        <p:spPr>
          <a:xfrm>
            <a:off x="685800" y="1066800"/>
            <a:ext cx="8229600" cy="1371600"/>
          </a:xfrm>
        </p:spPr>
        <p:txBody>
          <a:bodyPr>
            <a:normAutofit/>
          </a:bodyPr>
          <a:lstStyle/>
          <a:p>
            <a:r>
              <a:rPr lang="en-US" sz="1800" dirty="0" smtClean="0">
                <a:solidFill>
                  <a:schemeClr val="tx1"/>
                </a:solidFill>
                <a:latin typeface="Arial" pitchFamily="34" charset="0"/>
                <a:cs typeface="Arial" pitchFamily="34" charset="0"/>
              </a:rPr>
              <a:t>220 de </a:t>
            </a:r>
            <a:r>
              <a:rPr lang="en-US" sz="1800" dirty="0" err="1" smtClean="0">
                <a:solidFill>
                  <a:schemeClr val="tx1"/>
                </a:solidFill>
                <a:latin typeface="Arial" pitchFamily="34" charset="0"/>
                <a:cs typeface="Arial" pitchFamily="34" charset="0"/>
              </a:rPr>
              <a:t>deplasări</a:t>
            </a:r>
            <a:r>
              <a:rPr lang="en-US" sz="1800" dirty="0" smtClean="0">
                <a:solidFill>
                  <a:schemeClr val="tx1"/>
                </a:solidFill>
                <a:latin typeface="Arial" pitchFamily="34" charset="0"/>
                <a:cs typeface="Arial" pitchFamily="34" charset="0"/>
              </a:rPr>
              <a:t> </a:t>
            </a:r>
            <a:r>
              <a:rPr lang="en-US" sz="1800" dirty="0" err="1" smtClean="0">
                <a:solidFill>
                  <a:schemeClr val="tx1"/>
                </a:solidFill>
                <a:latin typeface="Arial" pitchFamily="34" charset="0"/>
                <a:cs typeface="Arial" pitchFamily="34" charset="0"/>
              </a:rPr>
              <a:t>pentru</a:t>
            </a:r>
            <a:r>
              <a:rPr lang="en-US" sz="1800" dirty="0" smtClean="0">
                <a:solidFill>
                  <a:schemeClr val="tx1"/>
                </a:solidFill>
                <a:latin typeface="Arial" pitchFamily="34" charset="0"/>
                <a:cs typeface="Arial" pitchFamily="34" charset="0"/>
              </a:rPr>
              <a:t> </a:t>
            </a:r>
            <a:r>
              <a:rPr lang="ro-RO" sz="1800" dirty="0" smtClean="0">
                <a:solidFill>
                  <a:schemeClr val="tx1"/>
                </a:solidFill>
                <a:latin typeface="Arial" pitchFamily="34" charset="0"/>
                <a:cs typeface="Arial" pitchFamily="34" charset="0"/>
              </a:rPr>
              <a:t> monitorizarea zilnică a persoanelor care au efectuat orele de muncă/lucrări de interes local</a:t>
            </a:r>
          </a:p>
        </p:txBody>
      </p:sp>
      <p:sp>
        <p:nvSpPr>
          <p:cNvPr id="7174" name="AutoShape 6" descr="blob:https://web.whatsapp.com/7decb7ee-2ed1-41d6-9872-e26e4b6e2d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6" name="Picture 8" descr="C:\Users\adinac\Downloads\WhatsApp Image 2024-01-16 at 11.36.02.jpeg"/>
          <p:cNvPicPr>
            <a:picLocks noChangeAspect="1" noChangeArrowheads="1"/>
          </p:cNvPicPr>
          <p:nvPr/>
        </p:nvPicPr>
        <p:blipFill>
          <a:blip r:embed="rId2" cstate="print"/>
          <a:srcRect/>
          <a:stretch>
            <a:fillRect/>
          </a:stretch>
        </p:blipFill>
        <p:spPr bwMode="auto">
          <a:xfrm>
            <a:off x="371363" y="1799441"/>
            <a:ext cx="4353037" cy="2010559"/>
          </a:xfrm>
          <a:prstGeom prst="rect">
            <a:avLst/>
          </a:prstGeom>
          <a:noFill/>
        </p:spPr>
      </p:pic>
      <p:pic>
        <p:nvPicPr>
          <p:cNvPr id="7178" name="Picture 10" descr="C:\Users\adinac\Downloads\WhatsApp Image 2024-01-16 at 11.36.02 (1).jpeg"/>
          <p:cNvPicPr>
            <a:picLocks noChangeAspect="1" noChangeArrowheads="1"/>
          </p:cNvPicPr>
          <p:nvPr/>
        </p:nvPicPr>
        <p:blipFill>
          <a:blip r:embed="rId3" cstate="print"/>
          <a:srcRect/>
          <a:stretch>
            <a:fillRect/>
          </a:stretch>
        </p:blipFill>
        <p:spPr bwMode="auto">
          <a:xfrm>
            <a:off x="2895600" y="3657600"/>
            <a:ext cx="3823112" cy="2590800"/>
          </a:xfrm>
          <a:prstGeom prst="rect">
            <a:avLst/>
          </a:prstGeom>
          <a:noFill/>
        </p:spPr>
      </p:pic>
      <p:sp>
        <p:nvSpPr>
          <p:cNvPr id="7180" name="AutoShape 12" descr="blob:https://web.whatsapp.com/251ccfc8-8aff-4ef6-9026-18a541b5099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82" name="Picture 14" descr="C:\Users\adinac\Downloads\WhatsApp Image 2024-01-16 at 11.35.40.jpeg"/>
          <p:cNvPicPr>
            <a:picLocks noChangeAspect="1" noChangeArrowheads="1"/>
          </p:cNvPicPr>
          <p:nvPr/>
        </p:nvPicPr>
        <p:blipFill>
          <a:blip r:embed="rId4" cstate="print"/>
          <a:srcRect/>
          <a:stretch>
            <a:fillRect/>
          </a:stretch>
        </p:blipFill>
        <p:spPr bwMode="auto">
          <a:xfrm>
            <a:off x="457200" y="3667000"/>
            <a:ext cx="3124200" cy="2540000"/>
          </a:xfrm>
          <a:prstGeom prst="rect">
            <a:avLst/>
          </a:prstGeom>
          <a:noFill/>
        </p:spPr>
      </p:pic>
      <p:pic>
        <p:nvPicPr>
          <p:cNvPr id="7184" name="Picture 16" descr="C:\Users\adinac\Downloads\WhatsApp Image 2024-01-16 at 11.35.40 (1).jpeg"/>
          <p:cNvPicPr>
            <a:picLocks noChangeAspect="1" noChangeArrowheads="1"/>
          </p:cNvPicPr>
          <p:nvPr/>
        </p:nvPicPr>
        <p:blipFill>
          <a:blip r:embed="rId5" cstate="print"/>
          <a:srcRect/>
          <a:stretch>
            <a:fillRect/>
          </a:stretch>
        </p:blipFill>
        <p:spPr bwMode="auto">
          <a:xfrm>
            <a:off x="6324600" y="1676400"/>
            <a:ext cx="2616900" cy="3489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143000"/>
          </a:xfrm>
        </p:spPr>
        <p:txBody>
          <a:bodyPr>
            <a:noAutofit/>
          </a:bodyPr>
          <a:lstStyle/>
          <a:p>
            <a:r>
              <a:rPr lang="ro-RO" sz="2400" b="1" dirty="0" smtClean="0"/>
              <a:t>Situație comparativă alte beneficii sociale (nr. de persoane)</a:t>
            </a:r>
            <a:r>
              <a:rPr lang="ro-RO" sz="2800" b="1" dirty="0" smtClean="0"/>
              <a:t/>
            </a:r>
            <a:br>
              <a:rPr lang="ro-RO" sz="2800" b="1" dirty="0" smtClean="0"/>
            </a:br>
            <a:r>
              <a:rPr lang="ro-RO" sz="2800" b="1" dirty="0" smtClean="0"/>
              <a:t>20</a:t>
            </a:r>
            <a:r>
              <a:rPr lang="en-US" sz="2800" b="1" dirty="0" smtClean="0"/>
              <a:t>21</a:t>
            </a:r>
            <a:r>
              <a:rPr lang="ro-RO" sz="2800" b="1" dirty="0" smtClean="0"/>
              <a:t>-20</a:t>
            </a:r>
            <a:r>
              <a:rPr lang="en-US" sz="2800" b="1" dirty="0" smtClean="0"/>
              <a:t>22</a:t>
            </a:r>
            <a:r>
              <a:rPr lang="ro-RO" sz="2800" b="1" dirty="0" smtClean="0"/>
              <a:t>-20</a:t>
            </a:r>
            <a:r>
              <a:rPr lang="en-US" sz="2800" b="1" dirty="0" smtClean="0"/>
              <a:t>23</a:t>
            </a:r>
            <a:endParaRPr lang="en-US" sz="2800" b="1" dirty="0"/>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33450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000" b="1" dirty="0" smtClean="0"/>
              <a:t>N</a:t>
            </a:r>
            <a:r>
              <a:rPr lang="ro-RO" sz="2000" b="1" dirty="0" smtClean="0"/>
              <a:t>umărul beneficiarilor de </a:t>
            </a:r>
            <a:r>
              <a:rPr lang="ro-RO" sz="2000" b="1" i="1" dirty="0" smtClean="0"/>
              <a:t>SUPLIMENT pentru </a:t>
            </a:r>
            <a:r>
              <a:rPr lang="en-US" sz="2000" b="1" i="1" dirty="0" smtClean="0"/>
              <a:t>ENERGIE </a:t>
            </a:r>
            <a:r>
              <a:rPr lang="en-US" sz="2000" b="1" dirty="0" err="1" smtClean="0"/>
              <a:t>în</a:t>
            </a:r>
            <a:r>
              <a:rPr lang="en-US" sz="2000" b="1" dirty="0" smtClean="0"/>
              <a:t> </a:t>
            </a:r>
            <a:r>
              <a:rPr lang="en-US" sz="2000" b="1" dirty="0" err="1" smtClean="0"/>
              <a:t>anul</a:t>
            </a:r>
            <a:r>
              <a:rPr lang="en-US" sz="2000" b="1" dirty="0" smtClean="0"/>
              <a:t> 2023, </a:t>
            </a:r>
            <a:br>
              <a:rPr lang="en-US" sz="2000" b="1" dirty="0" smtClean="0"/>
            </a:br>
            <a:r>
              <a:rPr lang="ro-RO" sz="2000" b="1" dirty="0" smtClean="0"/>
              <a:t>în funcţie de tipul de încălzire:</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xmlns="" val="1436271572"/>
              </p:ext>
            </p:extLst>
          </p:nvPr>
        </p:nvGraphicFramePr>
        <p:xfrm>
          <a:off x="990601" y="914398"/>
          <a:ext cx="7696200" cy="5697931"/>
        </p:xfrm>
        <a:graphic>
          <a:graphicData uri="http://schemas.openxmlformats.org/drawingml/2006/table">
            <a:tbl>
              <a:tblPr firstRow="1" bandRow="1">
                <a:tableStyleId>{5C22544A-7EE6-4342-B048-85BDC9FD1C3A}</a:tableStyleId>
              </a:tblPr>
              <a:tblGrid>
                <a:gridCol w="2514599"/>
                <a:gridCol w="1219200"/>
                <a:gridCol w="1371600"/>
                <a:gridCol w="1219200"/>
                <a:gridCol w="1371601"/>
              </a:tblGrid>
              <a:tr h="436873">
                <a:tc>
                  <a:txBody>
                    <a:bodyPr/>
                    <a:lstStyle/>
                    <a:p>
                      <a:r>
                        <a:rPr lang="ro-RO" sz="1400" dirty="0" smtClean="0">
                          <a:latin typeface="+mn-lt"/>
                          <a:cs typeface="Arial" pitchFamily="34" charset="0"/>
                        </a:rPr>
                        <a:t>Luna</a:t>
                      </a:r>
                      <a:endParaRPr lang="ro-RO" sz="1400" dirty="0">
                        <a:latin typeface="+mn-lt"/>
                        <a:cs typeface="Arial" pitchFamily="34" charset="0"/>
                      </a:endParaRPr>
                    </a:p>
                  </a:txBody>
                  <a:tcPr/>
                </a:tc>
                <a:tc>
                  <a:txBody>
                    <a:bodyPr/>
                    <a:lstStyle/>
                    <a:p>
                      <a:pPr marL="0" marR="0" algn="just">
                        <a:spcBef>
                          <a:spcPts val="0"/>
                        </a:spcBef>
                        <a:spcAft>
                          <a:spcPts val="0"/>
                        </a:spcAft>
                      </a:pPr>
                      <a:r>
                        <a:rPr lang="ro-RO" sz="1200" dirty="0">
                          <a:latin typeface="Arial"/>
                          <a:ea typeface="Times New Roman"/>
                        </a:rPr>
                        <a:t>Energie termică</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rPr>
                        <a:t>Energie electricâ</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rPr>
                        <a:t>Gaze naturale </a:t>
                      </a:r>
                      <a:endParaRPr lang="en-US" sz="1200" dirty="0">
                        <a:latin typeface="Times New Roman"/>
                        <a:ea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rPr>
                        <a:t>Combustibil solid (lemne)</a:t>
                      </a:r>
                      <a:endParaRPr lang="en-US" sz="1200" dirty="0">
                        <a:latin typeface="Times New Roman"/>
                        <a:ea typeface="Times New Roman"/>
                      </a:endParaRPr>
                    </a:p>
                  </a:txBody>
                  <a:tcPr marL="68580" marR="68580" marT="0" marB="0"/>
                </a:tc>
              </a:tr>
              <a:tr h="370718">
                <a:tc>
                  <a:txBody>
                    <a:bodyPr/>
                    <a:lstStyle/>
                    <a:p>
                      <a:r>
                        <a:rPr lang="en-US" sz="1800" dirty="0" err="1" smtClean="0">
                          <a:latin typeface="+mn-lt"/>
                          <a:cs typeface="Arial" pitchFamily="34" charset="0"/>
                        </a:rPr>
                        <a:t>Ianuarie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1592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1928</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119</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325</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Februarie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1425</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1746</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102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325</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Martie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1412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1732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103</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318</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t>Aprilie</a:t>
                      </a:r>
                      <a:endParaRPr lang="en-US" sz="1800" dirty="0"/>
                    </a:p>
                  </a:txBody>
                  <a:tcPr/>
                </a:tc>
                <a:tc>
                  <a:txBody>
                    <a:bodyPr/>
                    <a:lstStyle/>
                    <a:p>
                      <a:pPr marL="0" marR="0" algn="just">
                        <a:spcBef>
                          <a:spcPts val="0"/>
                        </a:spcBef>
                        <a:spcAft>
                          <a:spcPts val="0"/>
                        </a:spcAft>
                      </a:pPr>
                      <a:r>
                        <a:rPr lang="ro-RO" sz="1200">
                          <a:latin typeface="Arial"/>
                          <a:ea typeface="Times New Roman"/>
                          <a:cs typeface="Times New Roman"/>
                        </a:rPr>
                        <a:t>1402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1707</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102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307</a:t>
                      </a:r>
                      <a:endParaRPr lang="en-US" sz="1200">
                        <a:latin typeface="Times New Roman"/>
                        <a:ea typeface="Times New Roman"/>
                        <a:cs typeface="Times New Roman"/>
                      </a:endParaRPr>
                    </a:p>
                  </a:txBody>
                  <a:tcPr marL="68580" marR="68580" marT="0" marB="0"/>
                </a:tc>
              </a:tr>
              <a:tr h="370718">
                <a:tc>
                  <a:txBody>
                    <a:bodyPr/>
                    <a:lstStyle/>
                    <a:p>
                      <a:r>
                        <a:rPr lang="en-US" sz="1800" dirty="0" smtClean="0"/>
                        <a:t>Mai</a:t>
                      </a:r>
                      <a:endParaRPr lang="en-US" sz="1800" dirty="0"/>
                    </a:p>
                  </a:txBody>
                  <a:tcPr/>
                </a:tc>
                <a:tc>
                  <a:txBody>
                    <a:bodyPr/>
                    <a:lstStyle/>
                    <a:p>
                      <a:pPr marL="0" marR="0" algn="just">
                        <a:spcBef>
                          <a:spcPts val="0"/>
                        </a:spcBef>
                        <a:spcAft>
                          <a:spcPts val="0"/>
                        </a:spcAft>
                      </a:pPr>
                      <a:r>
                        <a:rPr lang="ro-RO" sz="1200">
                          <a:latin typeface="Arial"/>
                          <a:ea typeface="Times New Roman"/>
                          <a:cs typeface="Times New Roman"/>
                        </a:rPr>
                        <a:t>1390</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cs typeface="Times New Roman"/>
                        </a:rPr>
                        <a:t>1694</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102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306</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Iunie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1369</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1668</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98</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300</a:t>
                      </a:r>
                      <a:endParaRPr lang="en-US" sz="1200">
                        <a:latin typeface="Times New Roman"/>
                        <a:ea typeface="Times New Roman"/>
                        <a:cs typeface="Times New Roman"/>
                      </a:endParaRPr>
                    </a:p>
                  </a:txBody>
                  <a:tcPr marL="68580" marR="68580" marT="0" marB="0"/>
                </a:tc>
              </a:tr>
              <a:tr h="422312">
                <a:tc>
                  <a:txBody>
                    <a:bodyPr/>
                    <a:lstStyle/>
                    <a:p>
                      <a:r>
                        <a:rPr lang="en-US" sz="1800" dirty="0" err="1" smtClean="0">
                          <a:latin typeface="+mn-lt"/>
                          <a:cs typeface="Arial" pitchFamily="34" charset="0"/>
                        </a:rPr>
                        <a:t>Iulie</a:t>
                      </a:r>
                      <a:endParaRPr lang="en-US" sz="1800" dirty="0" smtClean="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1348</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1641</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96</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294</a:t>
                      </a:r>
                      <a:endParaRPr lang="en-US" sz="1200">
                        <a:latin typeface="Times New Roman"/>
                        <a:ea typeface="Times New Roman"/>
                        <a:cs typeface="Times New Roman"/>
                      </a:endParaRPr>
                    </a:p>
                  </a:txBody>
                  <a:tcPr marL="68580" marR="68580" marT="0" marB="0"/>
                </a:tc>
              </a:tr>
              <a:tr h="370718">
                <a:tc>
                  <a:txBody>
                    <a:bodyPr/>
                    <a:lstStyle/>
                    <a:p>
                      <a:r>
                        <a:rPr lang="en-US" sz="1800" dirty="0" smtClean="0">
                          <a:latin typeface="+mn-lt"/>
                          <a:cs typeface="Arial" pitchFamily="34" charset="0"/>
                        </a:rPr>
                        <a:t>August</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1330</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1619</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93</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290</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Septembrie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dirty="0">
                          <a:latin typeface="Arial"/>
                          <a:ea typeface="Times New Roman"/>
                          <a:cs typeface="Times New Roman"/>
                        </a:rPr>
                        <a:t>1312</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1599</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92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287</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Octombrie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1302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1588</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91</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285</a:t>
                      </a:r>
                      <a:endParaRPr lang="en-US" sz="1200">
                        <a:latin typeface="Times New Roman"/>
                        <a:ea typeface="Times New Roman"/>
                        <a:cs typeface="Times New Roman"/>
                      </a:endParaRPr>
                    </a:p>
                  </a:txBody>
                  <a:tcPr marL="68580" marR="68580" marT="0" marB="0"/>
                </a:tc>
              </a:tr>
              <a:tr h="370718">
                <a:tc>
                  <a:txBody>
                    <a:bodyPr/>
                    <a:lstStyle/>
                    <a:p>
                      <a:r>
                        <a:rPr lang="en-US" sz="1800" dirty="0" err="1" smtClean="0">
                          <a:latin typeface="+mn-lt"/>
                          <a:cs typeface="Arial" pitchFamily="34" charset="0"/>
                        </a:rPr>
                        <a:t>Noiembrie</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a:latin typeface="Arial"/>
                          <a:ea typeface="Times New Roman"/>
                          <a:cs typeface="Times New Roman"/>
                        </a:rPr>
                        <a:t>901</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cs typeface="Times New Roman"/>
                        </a:rPr>
                        <a:t>1129</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62</a:t>
                      </a:r>
                      <a:endParaRPr lang="en-US" sz="120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a:latin typeface="Arial"/>
                          <a:ea typeface="Times New Roman"/>
                          <a:cs typeface="Times New Roman"/>
                        </a:rPr>
                        <a:t>244</a:t>
                      </a:r>
                      <a:endParaRPr lang="en-US" sz="1200">
                        <a:latin typeface="Times New Roman"/>
                        <a:ea typeface="Times New Roman"/>
                        <a:cs typeface="Times New Roman"/>
                      </a:endParaRPr>
                    </a:p>
                  </a:txBody>
                  <a:tcPr marL="68580" marR="68580" marT="0" marB="0"/>
                </a:tc>
              </a:tr>
              <a:tr h="565783">
                <a:tc>
                  <a:txBody>
                    <a:bodyPr/>
                    <a:lstStyle/>
                    <a:p>
                      <a:r>
                        <a:rPr lang="en-US" sz="1800" dirty="0" err="1" smtClean="0">
                          <a:latin typeface="+mn-lt"/>
                          <a:cs typeface="Arial" pitchFamily="34" charset="0"/>
                        </a:rPr>
                        <a:t>Decembrie</a:t>
                      </a:r>
                      <a:r>
                        <a:rPr lang="en-US" sz="1800" dirty="0" smtClean="0">
                          <a:latin typeface="+mn-lt"/>
                          <a:cs typeface="Arial" pitchFamily="34" charset="0"/>
                        </a:rPr>
                        <a:t> </a:t>
                      </a:r>
                      <a:endParaRPr lang="ro-RO" sz="1800" dirty="0">
                        <a:latin typeface="+mn-lt"/>
                        <a:cs typeface="Arial" pitchFamily="34" charset="0"/>
                      </a:endParaRPr>
                    </a:p>
                  </a:txBody>
                  <a:tcPr/>
                </a:tc>
                <a:tc>
                  <a:txBody>
                    <a:bodyPr/>
                    <a:lstStyle/>
                    <a:p>
                      <a:pPr marL="0" marR="0" algn="just">
                        <a:spcBef>
                          <a:spcPts val="0"/>
                        </a:spcBef>
                        <a:spcAft>
                          <a:spcPts val="0"/>
                        </a:spcAft>
                      </a:pPr>
                      <a:r>
                        <a:rPr lang="ro-RO" sz="1200" dirty="0">
                          <a:latin typeface="Arial"/>
                          <a:ea typeface="Times New Roman"/>
                          <a:cs typeface="Times New Roman"/>
                        </a:rPr>
                        <a:t>992</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cs typeface="Times New Roman"/>
                        </a:rPr>
                        <a:t>1251</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dirty="0">
                          <a:latin typeface="Arial"/>
                          <a:ea typeface="Times New Roman"/>
                          <a:cs typeface="Times New Roman"/>
                        </a:rPr>
                        <a:t>72</a:t>
                      </a:r>
                      <a:endParaRPr lang="en-US" sz="1200" dirty="0">
                        <a:latin typeface="Times New Roman"/>
                        <a:ea typeface="Times New Roman"/>
                        <a:cs typeface="Times New Roman"/>
                      </a:endParaRPr>
                    </a:p>
                  </a:txBody>
                  <a:tcPr marL="68580" marR="68580" marT="0" marB="0"/>
                </a:tc>
                <a:tc>
                  <a:txBody>
                    <a:bodyPr/>
                    <a:lstStyle/>
                    <a:p>
                      <a:pPr marL="0" marR="0" algn="just">
                        <a:spcBef>
                          <a:spcPts val="0"/>
                        </a:spcBef>
                        <a:spcAft>
                          <a:spcPts val="0"/>
                        </a:spcAft>
                      </a:pPr>
                      <a:r>
                        <a:rPr lang="ro-RO" sz="1200" dirty="0" smtClean="0">
                          <a:latin typeface="Arial"/>
                          <a:ea typeface="Times New Roman"/>
                          <a:cs typeface="Times New Roman"/>
                        </a:rPr>
                        <a:t>267</a:t>
                      </a:r>
                      <a:endParaRPr lang="en-US" sz="1200" dirty="0" smtClean="0">
                        <a:latin typeface="Arial"/>
                        <a:ea typeface="Times New Roman"/>
                        <a:cs typeface="Times New Roman"/>
                      </a:endParaRPr>
                    </a:p>
                    <a:p>
                      <a:pPr marL="0" marR="0" algn="just">
                        <a:spcBef>
                          <a:spcPts val="0"/>
                        </a:spcBef>
                        <a:spcAft>
                          <a:spcPts val="0"/>
                        </a:spcAft>
                      </a:pPr>
                      <a:endParaRPr lang="en-US" sz="1200" dirty="0">
                        <a:latin typeface="Times New Roman"/>
                        <a:ea typeface="Times New Roman"/>
                        <a:cs typeface="Times New Roman"/>
                      </a:endParaRPr>
                    </a:p>
                  </a:txBody>
                  <a:tcPr marL="68580" marR="68580" marT="0" marB="0"/>
                </a:tc>
              </a:tr>
              <a:tr h="565783">
                <a:tc>
                  <a:txBody>
                    <a:bodyPr/>
                    <a:lstStyle/>
                    <a:p>
                      <a:pPr marL="0" marR="0" algn="just">
                        <a:spcBef>
                          <a:spcPts val="0"/>
                        </a:spcBef>
                        <a:spcAft>
                          <a:spcPts val="0"/>
                        </a:spcAft>
                      </a:pPr>
                      <a:r>
                        <a:rPr lang="ro-RO" sz="1600" b="1" dirty="0">
                          <a:latin typeface="+mn-lt"/>
                          <a:ea typeface="Times New Roman"/>
                          <a:cs typeface="Times New Roman"/>
                        </a:rPr>
                        <a:t>Nr. mediu lunar dosare valide</a:t>
                      </a:r>
                      <a:endParaRPr lang="en-US" sz="1600" b="1"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1600" b="0" dirty="0">
                          <a:latin typeface="+mn-lt"/>
                          <a:ea typeface="Times New Roman"/>
                          <a:cs typeface="Times New Roman"/>
                        </a:rPr>
                        <a:t>1315</a:t>
                      </a:r>
                      <a:endParaRPr lang="en-US" sz="1600" b="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1600" b="0" dirty="0">
                          <a:latin typeface="+mn-lt"/>
                          <a:ea typeface="Times New Roman"/>
                          <a:cs typeface="Times New Roman"/>
                        </a:rPr>
                        <a:t>1609</a:t>
                      </a:r>
                      <a:endParaRPr lang="en-US" sz="1600" b="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1600" b="0" dirty="0">
                          <a:latin typeface="+mn-lt"/>
                          <a:ea typeface="Times New Roman"/>
                          <a:cs typeface="Times New Roman"/>
                        </a:rPr>
                        <a:t>95</a:t>
                      </a:r>
                      <a:endParaRPr lang="en-US" sz="1600" b="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1600" b="0" dirty="0">
                          <a:latin typeface="+mn-lt"/>
                          <a:ea typeface="Times New Roman"/>
                          <a:cs typeface="Times New Roman"/>
                        </a:rPr>
                        <a:t>296</a:t>
                      </a:r>
                      <a:endParaRPr lang="en-US" sz="1600" b="0" dirty="0">
                        <a:latin typeface="+mn-lt"/>
                        <a:ea typeface="Times New Roman"/>
                        <a:cs typeface="Times New Roman"/>
                      </a:endParaRPr>
                    </a:p>
                  </a:txBody>
                  <a:tcPr marL="68580" marR="68580" marT="0" marB="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Situație</a:t>
            </a:r>
            <a:r>
              <a:rPr lang="en-US" dirty="0" smtClean="0"/>
              <a:t> </a:t>
            </a:r>
            <a:r>
              <a:rPr lang="en-US" dirty="0" err="1" smtClean="0"/>
              <a:t>solicitări</a:t>
            </a:r>
            <a:r>
              <a:rPr lang="en-US" dirty="0" smtClean="0"/>
              <a:t> </a:t>
            </a:r>
            <a:r>
              <a:rPr lang="en-US" dirty="0" err="1" smtClean="0"/>
              <a:t>ajutor</a:t>
            </a:r>
            <a:r>
              <a:rPr lang="en-US" dirty="0" smtClean="0"/>
              <a:t> de </a:t>
            </a:r>
            <a:r>
              <a:rPr lang="en-US" dirty="0" err="1" smtClean="0"/>
              <a:t>încălzire</a:t>
            </a:r>
            <a:r>
              <a:rPr lang="en-US" dirty="0" smtClean="0"/>
              <a:t>  2023</a:t>
            </a:r>
            <a:endParaRPr lang="en-US" dirty="0"/>
          </a:p>
        </p:txBody>
      </p:sp>
      <p:graphicFrame>
        <p:nvGraphicFramePr>
          <p:cNvPr id="4" name="Content Placeholder 3"/>
          <p:cNvGraphicFramePr>
            <a:graphicFrameLocks noGrp="1"/>
          </p:cNvGraphicFramePr>
          <p:nvPr>
            <p:ph idx="1"/>
          </p:nvPr>
        </p:nvGraphicFramePr>
        <p:xfrm>
          <a:off x="609600" y="1676400"/>
          <a:ext cx="8229600" cy="3276601"/>
        </p:xfrm>
        <a:graphic>
          <a:graphicData uri="http://schemas.openxmlformats.org/drawingml/2006/table">
            <a:tbl>
              <a:tblPr firstRow="1" bandRow="1">
                <a:tableStyleId>{5C22544A-7EE6-4342-B048-85BDC9FD1C3A}</a:tableStyleId>
              </a:tblPr>
              <a:tblGrid>
                <a:gridCol w="2277836"/>
                <a:gridCol w="1469571"/>
                <a:gridCol w="1543050"/>
                <a:gridCol w="1249136"/>
                <a:gridCol w="1690007"/>
              </a:tblGrid>
              <a:tr h="839460">
                <a:tc>
                  <a:txBody>
                    <a:bodyPr/>
                    <a:lstStyle/>
                    <a:p>
                      <a:pPr marL="0" marR="0" algn="just">
                        <a:spcBef>
                          <a:spcPts val="0"/>
                        </a:spcBef>
                        <a:spcAft>
                          <a:spcPts val="0"/>
                        </a:spcAft>
                      </a:pPr>
                      <a:r>
                        <a:rPr lang="ro-RO" sz="2000" dirty="0" smtClean="0">
                          <a:latin typeface="+mn-lt"/>
                          <a:ea typeface="Times New Roman"/>
                          <a:cs typeface="Times New Roman"/>
                        </a:rPr>
                        <a:t>Luna</a:t>
                      </a:r>
                      <a:endParaRPr lang="en-US" sz="2000" dirty="0">
                        <a:latin typeface="+mn-lt"/>
                        <a:ea typeface="Times New Roman"/>
                        <a:cs typeface="Times New Roman"/>
                      </a:endParaRPr>
                    </a:p>
                    <a:p>
                      <a:pPr marL="0" marR="0" algn="just">
                        <a:spcBef>
                          <a:spcPts val="0"/>
                        </a:spcBef>
                        <a:spcAft>
                          <a:spcPts val="0"/>
                        </a:spcAft>
                      </a:pPr>
                      <a:r>
                        <a:rPr lang="ro-RO" sz="2000" dirty="0">
                          <a:latin typeface="+mn-lt"/>
                          <a:ea typeface="Times New Roman"/>
                          <a:cs typeface="Times New Roman"/>
                        </a:rPr>
                        <a:t>             </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Energie termică</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Energie electrica</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Gaze naturale </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Combustibil solid (lemne)</a:t>
                      </a:r>
                      <a:endParaRPr lang="en-US" sz="2000">
                        <a:latin typeface="+mn-lt"/>
                        <a:ea typeface="Times New Roman"/>
                        <a:cs typeface="Times New Roman"/>
                      </a:endParaRPr>
                    </a:p>
                  </a:txBody>
                  <a:tcPr marL="68580" marR="68580" marT="0" marB="0"/>
                </a:tc>
              </a:tr>
              <a:tr h="419730">
                <a:tc>
                  <a:txBody>
                    <a:bodyPr/>
                    <a:lstStyle/>
                    <a:p>
                      <a:pPr marL="0" marR="0" algn="just">
                        <a:spcBef>
                          <a:spcPts val="0"/>
                        </a:spcBef>
                        <a:spcAft>
                          <a:spcPts val="0"/>
                        </a:spcAft>
                      </a:pPr>
                      <a:r>
                        <a:rPr lang="ro-RO" sz="2000" dirty="0">
                          <a:latin typeface="+mn-lt"/>
                          <a:ea typeface="Times New Roman"/>
                          <a:cs typeface="Times New Roman"/>
                        </a:rPr>
                        <a:t>Ianuarie 2023</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1611</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13</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119</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13</a:t>
                      </a:r>
                      <a:endParaRPr lang="en-US" sz="2000">
                        <a:latin typeface="+mn-lt"/>
                        <a:ea typeface="Times New Roman"/>
                        <a:cs typeface="Times New Roman"/>
                      </a:endParaRPr>
                    </a:p>
                  </a:txBody>
                  <a:tcPr marL="68580" marR="68580" marT="0" marB="0"/>
                </a:tc>
              </a:tr>
              <a:tr h="365571">
                <a:tc>
                  <a:txBody>
                    <a:bodyPr/>
                    <a:lstStyle/>
                    <a:p>
                      <a:pPr marL="0" marR="0" algn="just">
                        <a:spcBef>
                          <a:spcPts val="0"/>
                        </a:spcBef>
                        <a:spcAft>
                          <a:spcPts val="0"/>
                        </a:spcAft>
                      </a:pPr>
                      <a:r>
                        <a:rPr lang="ro-RO" sz="2000" dirty="0">
                          <a:latin typeface="+mn-lt"/>
                          <a:ea typeface="Times New Roman"/>
                          <a:cs typeface="Times New Roman"/>
                        </a:rPr>
                        <a:t>Februarie 2023</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1422</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12</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102</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7</a:t>
                      </a:r>
                      <a:endParaRPr lang="en-US" sz="2000">
                        <a:latin typeface="+mn-lt"/>
                        <a:ea typeface="Times New Roman"/>
                        <a:cs typeface="Times New Roman"/>
                      </a:endParaRPr>
                    </a:p>
                  </a:txBody>
                  <a:tcPr marL="68580" marR="68580" marT="0" marB="0"/>
                </a:tc>
              </a:tr>
              <a:tr h="419730">
                <a:tc>
                  <a:txBody>
                    <a:bodyPr/>
                    <a:lstStyle/>
                    <a:p>
                      <a:pPr marL="0" marR="0" algn="just">
                        <a:spcBef>
                          <a:spcPts val="0"/>
                        </a:spcBef>
                        <a:spcAft>
                          <a:spcPts val="0"/>
                        </a:spcAft>
                      </a:pPr>
                      <a:r>
                        <a:rPr lang="ro-RO" sz="2000" dirty="0">
                          <a:latin typeface="+mn-lt"/>
                          <a:ea typeface="Times New Roman"/>
                          <a:cs typeface="Times New Roman"/>
                        </a:rPr>
                        <a:t>Martie 2023</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1430</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11</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103</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a:t>
                      </a:r>
                      <a:endParaRPr lang="en-US" sz="2000">
                        <a:latin typeface="+mn-lt"/>
                        <a:ea typeface="Times New Roman"/>
                        <a:cs typeface="Times New Roman"/>
                      </a:endParaRPr>
                    </a:p>
                  </a:txBody>
                  <a:tcPr marL="68580" marR="68580" marT="0" marB="0"/>
                </a:tc>
              </a:tr>
              <a:tr h="392650">
                <a:tc>
                  <a:txBody>
                    <a:bodyPr/>
                    <a:lstStyle/>
                    <a:p>
                      <a:pPr marL="0" marR="0" algn="just">
                        <a:spcBef>
                          <a:spcPts val="0"/>
                        </a:spcBef>
                        <a:spcAft>
                          <a:spcPts val="0"/>
                        </a:spcAft>
                      </a:pPr>
                      <a:r>
                        <a:rPr lang="ro-RO" sz="2000" dirty="0">
                          <a:latin typeface="+mn-lt"/>
                          <a:ea typeface="Times New Roman"/>
                          <a:cs typeface="Times New Roman"/>
                        </a:rPr>
                        <a:t>Noiembrie 2023 </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903</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8</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62</a:t>
                      </a:r>
                      <a:endParaRPr lang="en-US" sz="200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a:latin typeface="+mn-lt"/>
                          <a:ea typeface="Times New Roman"/>
                          <a:cs typeface="Times New Roman"/>
                        </a:rPr>
                        <a:t>244</a:t>
                      </a:r>
                      <a:endParaRPr lang="en-US" sz="2000">
                        <a:latin typeface="+mn-lt"/>
                        <a:ea typeface="Times New Roman"/>
                        <a:cs typeface="Times New Roman"/>
                      </a:endParaRPr>
                    </a:p>
                  </a:txBody>
                  <a:tcPr marL="68580" marR="68580" marT="0" marB="0"/>
                </a:tc>
              </a:tr>
              <a:tr h="839460">
                <a:tc>
                  <a:txBody>
                    <a:bodyPr/>
                    <a:lstStyle/>
                    <a:p>
                      <a:pPr marL="0" marR="0" algn="just">
                        <a:spcBef>
                          <a:spcPts val="0"/>
                        </a:spcBef>
                        <a:spcAft>
                          <a:spcPts val="0"/>
                        </a:spcAft>
                      </a:pPr>
                      <a:r>
                        <a:rPr lang="ro-RO" sz="2000" dirty="0">
                          <a:latin typeface="+mn-lt"/>
                          <a:ea typeface="Times New Roman"/>
                          <a:cs typeface="Times New Roman"/>
                        </a:rPr>
                        <a:t>Decembrie 2023 </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1002</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9</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72</a:t>
                      </a:r>
                      <a:endParaRPr lang="en-US" sz="2000" dirty="0">
                        <a:latin typeface="+mn-lt"/>
                        <a:ea typeface="Times New Roman"/>
                        <a:cs typeface="Times New Roman"/>
                      </a:endParaRPr>
                    </a:p>
                  </a:txBody>
                  <a:tcPr marL="68580" marR="68580" marT="0" marB="0"/>
                </a:tc>
                <a:tc>
                  <a:txBody>
                    <a:bodyPr/>
                    <a:lstStyle/>
                    <a:p>
                      <a:pPr marL="0" marR="0" algn="just">
                        <a:spcBef>
                          <a:spcPts val="0"/>
                        </a:spcBef>
                        <a:spcAft>
                          <a:spcPts val="0"/>
                        </a:spcAft>
                      </a:pPr>
                      <a:r>
                        <a:rPr lang="ro-RO" sz="2000" dirty="0">
                          <a:latin typeface="+mn-lt"/>
                          <a:ea typeface="Times New Roman"/>
                          <a:cs typeface="Times New Roman"/>
                        </a:rPr>
                        <a:t>28</a:t>
                      </a:r>
                      <a:endParaRPr lang="en-US" sz="2000" dirty="0">
                        <a:latin typeface="+mn-lt"/>
                        <a:ea typeface="Times New Roman"/>
                        <a:cs typeface="Times New Roman"/>
                      </a:endParaRPr>
                    </a:p>
                  </a:txBody>
                  <a:tcPr marL="68580" marR="68580" marT="0" marB="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o-RO" sz="2000" b="1" dirty="0">
                <a:latin typeface="Arial" pitchFamily="34" charset="0"/>
                <a:cs typeface="Arial" pitchFamily="34" charset="0"/>
              </a:rPr>
              <a:t>Situatie </a:t>
            </a:r>
            <a:r>
              <a:rPr lang="ro-RO" sz="2000" b="1" dirty="0" smtClean="0">
                <a:latin typeface="Arial" pitchFamily="34" charset="0"/>
                <a:cs typeface="Arial" pitchFamily="34" charset="0"/>
              </a:rPr>
              <a:t>comparativă - </a:t>
            </a:r>
            <a:r>
              <a:rPr lang="ro-RO" sz="2000" b="1" dirty="0">
                <a:latin typeface="Arial" pitchFamily="34" charset="0"/>
                <a:cs typeface="Arial" pitchFamily="34" charset="0"/>
              </a:rPr>
              <a:t>numar </a:t>
            </a:r>
            <a:r>
              <a:rPr lang="ro-RO" sz="2000" b="1" dirty="0" smtClean="0">
                <a:latin typeface="Arial" pitchFamily="34" charset="0"/>
                <a:cs typeface="Arial" pitchFamily="34" charset="0"/>
              </a:rPr>
              <a:t>mediu de beneficiari </a:t>
            </a:r>
            <a:r>
              <a:rPr lang="ro-RO" sz="2000" b="1" dirty="0">
                <a:latin typeface="Arial" pitchFamily="34" charset="0"/>
                <a:cs typeface="Arial" pitchFamily="34" charset="0"/>
              </a:rPr>
              <a:t>de ajutor de </a:t>
            </a:r>
            <a:r>
              <a:rPr lang="en-US" sz="2000" b="1" dirty="0" smtClean="0">
                <a:latin typeface="Arial" pitchFamily="34" charset="0"/>
                <a:cs typeface="Arial" pitchFamily="34" charset="0"/>
              </a:rPr>
              <a:t>î</a:t>
            </a:r>
            <a:r>
              <a:rPr lang="ro-RO" sz="2000" b="1" dirty="0" smtClean="0">
                <a:latin typeface="Arial" pitchFamily="34" charset="0"/>
                <a:cs typeface="Arial" pitchFamily="34" charset="0"/>
              </a:rPr>
              <a:t>ncălzire în sezoanele reci ale anilor</a:t>
            </a:r>
            <a:r>
              <a:rPr lang="ro-RO" sz="2000" b="1" dirty="0">
                <a:latin typeface="Arial" pitchFamily="34" charset="0"/>
                <a:cs typeface="Arial" pitchFamily="34" charset="0"/>
              </a:rPr>
              <a:t/>
            </a:r>
            <a:br>
              <a:rPr lang="ro-RO" sz="2000" b="1" dirty="0">
                <a:latin typeface="Arial" pitchFamily="34" charset="0"/>
                <a:cs typeface="Arial" pitchFamily="34" charset="0"/>
              </a:rPr>
            </a:br>
            <a:r>
              <a:rPr lang="en-US" sz="2000" b="1" dirty="0" smtClean="0">
                <a:latin typeface="Arial" pitchFamily="34" charset="0"/>
                <a:cs typeface="Arial" pitchFamily="34" charset="0"/>
              </a:rPr>
              <a:t>2021 – </a:t>
            </a:r>
            <a:r>
              <a:rPr lang="ro-RO" sz="2000" b="1" dirty="0" smtClean="0">
                <a:latin typeface="Arial" pitchFamily="34" charset="0"/>
                <a:cs typeface="Arial" pitchFamily="34" charset="0"/>
              </a:rPr>
              <a:t>20</a:t>
            </a:r>
            <a:r>
              <a:rPr lang="en-US" sz="2000" b="1" dirty="0" smtClean="0">
                <a:latin typeface="Arial" pitchFamily="34" charset="0"/>
                <a:cs typeface="Arial" pitchFamily="34" charset="0"/>
              </a:rPr>
              <a:t>22- 2023  </a:t>
            </a:r>
            <a:endParaRPr lang="en-US" sz="2000" b="1" dirty="0">
              <a:latin typeface="Arial" pitchFamily="34" charset="0"/>
              <a:cs typeface="Arial" pitchFamily="34" charset="0"/>
            </a:endParaRP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xmlns="" val="611889002"/>
              </p:ext>
            </p:extLst>
          </p:nvPr>
        </p:nvGraphicFramePr>
        <p:xfrm>
          <a:off x="457200" y="1600200"/>
          <a:ext cx="77724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475647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274638"/>
            <a:ext cx="8229600" cy="868362"/>
          </a:xfrm>
        </p:spPr>
        <p:txBody>
          <a:bodyPr/>
          <a:lstStyle/>
          <a:p>
            <a:pPr eaLnBrk="1" hangingPunct="1"/>
            <a:r>
              <a:rPr lang="ro-RO" sz="2000" b="1" dirty="0" smtClean="0">
                <a:latin typeface="Arial" charset="0"/>
                <a:cs typeface="Arial" charset="0"/>
              </a:rPr>
              <a:t>SITUAŢIE COMPARATIVĂ A PERSOANELOR  CU HANDICAP GRAV</a:t>
            </a:r>
            <a:endParaRPr lang="en-US" sz="2000" dirty="0" smtClean="0"/>
          </a:p>
        </p:txBody>
      </p:sp>
      <p:graphicFrame>
        <p:nvGraphicFramePr>
          <p:cNvPr id="4098" name="Content Placeholder 5"/>
          <p:cNvGraphicFramePr>
            <a:graphicFrameLocks/>
          </p:cNvGraphicFramePr>
          <p:nvPr/>
        </p:nvGraphicFramePr>
        <p:xfrm>
          <a:off x="406400" y="1168400"/>
          <a:ext cx="8178800" cy="5283200"/>
        </p:xfrm>
        <a:graphic>
          <a:graphicData uri="http://schemas.openxmlformats.org/presentationml/2006/ole">
            <p:oleObj spid="_x0000_s1026" r:id="rId3" imgW="8175445" imgH="5279594" progId="Excel.Sheet.8">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52400" y="304800"/>
            <a:ext cx="8763000" cy="1143000"/>
          </a:xfrm>
        </p:spPr>
        <p:txBody>
          <a:bodyPr>
            <a:normAutofit fontScale="90000"/>
          </a:bodyPr>
          <a:lstStyle/>
          <a:p>
            <a:pPr eaLnBrk="1" hangingPunct="1"/>
            <a:r>
              <a:rPr lang="ro-RO" sz="2400" b="1" dirty="0" smtClean="0"/>
              <a:t>Situație comparativă </a:t>
            </a:r>
            <a:r>
              <a:rPr lang="en-US" sz="2400" b="1" dirty="0" err="1" smtClean="0"/>
              <a:t>asistenți</a:t>
            </a:r>
            <a:r>
              <a:rPr lang="en-US" sz="2400" b="1" dirty="0" smtClean="0"/>
              <a:t> </a:t>
            </a:r>
            <a:r>
              <a:rPr lang="en-US" sz="2400" b="1" dirty="0" err="1" smtClean="0"/>
              <a:t>personali</a:t>
            </a:r>
            <a:r>
              <a:rPr lang="en-US" sz="2400" b="1" dirty="0" smtClean="0"/>
              <a:t>/</a:t>
            </a:r>
            <a:r>
              <a:rPr lang="en-US" sz="2400" b="1" dirty="0" err="1" smtClean="0"/>
              <a:t>indemnizații</a:t>
            </a:r>
            <a:r>
              <a:rPr lang="en-US" sz="2400" b="1" dirty="0" smtClean="0"/>
              <a:t> </a:t>
            </a:r>
            <a:r>
              <a:rPr lang="ro-RO" sz="2400" b="1" dirty="0" smtClean="0"/>
              <a:t>(nr. de persoane)</a:t>
            </a:r>
            <a:r>
              <a:rPr lang="ro-RO" sz="2800" b="1" dirty="0" smtClean="0"/>
              <a:t/>
            </a:r>
            <a:br>
              <a:rPr lang="ro-RO" sz="2800" b="1" dirty="0" smtClean="0"/>
            </a:br>
            <a:r>
              <a:rPr lang="ro-RO" sz="2800" b="1" dirty="0" smtClean="0"/>
              <a:t>20</a:t>
            </a:r>
            <a:r>
              <a:rPr lang="en-US" sz="2800" b="1" dirty="0" smtClean="0"/>
              <a:t>2</a:t>
            </a:r>
            <a:r>
              <a:rPr lang="ro-RO" sz="2800" b="1" dirty="0" smtClean="0"/>
              <a:t>1-20</a:t>
            </a:r>
            <a:r>
              <a:rPr lang="en-US" sz="2800" b="1" dirty="0" smtClean="0"/>
              <a:t>2</a:t>
            </a:r>
            <a:r>
              <a:rPr lang="ro-RO" sz="2800" b="1" dirty="0" smtClean="0"/>
              <a:t>2-20</a:t>
            </a:r>
            <a:r>
              <a:rPr lang="en-US" sz="2800" b="1" dirty="0" smtClean="0"/>
              <a:t>2</a:t>
            </a:r>
            <a:r>
              <a:rPr lang="ro-RO" sz="2800" b="1" dirty="0" smtClean="0"/>
              <a:t>3</a:t>
            </a:r>
            <a:endParaRPr lang="en-US" sz="2800" b="1" dirty="0" smtClean="0"/>
          </a:p>
        </p:txBody>
      </p:sp>
      <p:graphicFrame>
        <p:nvGraphicFramePr>
          <p:cNvPr id="4" name="Chart 3"/>
          <p:cNvGraphicFramePr/>
          <p:nvPr/>
        </p:nvGraphicFramePr>
        <p:xfrm>
          <a:off x="838200" y="1524000"/>
          <a:ext cx="7924800" cy="472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2800" b="1" dirty="0" smtClean="0"/>
              <a:t>Situație comparativă alocații/indemnizații/stimulente</a:t>
            </a:r>
            <a:br>
              <a:rPr lang="ro-RO" sz="2800" b="1" dirty="0" smtClean="0"/>
            </a:br>
            <a:r>
              <a:rPr lang="ro-RO" sz="2800" b="1" dirty="0" smtClean="0"/>
              <a:t>20</a:t>
            </a:r>
            <a:r>
              <a:rPr lang="en-US" sz="2800" b="1" dirty="0" smtClean="0"/>
              <a:t>21</a:t>
            </a:r>
            <a:r>
              <a:rPr lang="ro-RO" sz="2800" b="1" dirty="0" smtClean="0"/>
              <a:t>-202</a:t>
            </a:r>
            <a:r>
              <a:rPr lang="en-US" sz="2800" b="1" dirty="0" smtClean="0"/>
              <a:t>2-2023</a:t>
            </a:r>
            <a:endParaRPr lang="en-US" sz="2800" dirty="0"/>
          </a:p>
        </p:txBody>
      </p:sp>
      <p:graphicFrame>
        <p:nvGraphicFramePr>
          <p:cNvPr id="4" name="Content Placeholder 3"/>
          <p:cNvGraphicFramePr>
            <a:graphicFrameLocks noGrp="1"/>
          </p:cNvGraphicFramePr>
          <p:nvPr>
            <p:ph idx="1"/>
          </p:nvPr>
        </p:nvGraphicFramePr>
        <p:xfrm>
          <a:off x="228600" y="1295400"/>
          <a:ext cx="8686800" cy="5410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457200" y="274638"/>
            <a:ext cx="8229600" cy="715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dirty="0" err="1"/>
              <a:t>Anchete</a:t>
            </a:r>
            <a:r>
              <a:rPr lang="en-US" dirty="0"/>
              <a:t> </a:t>
            </a:r>
            <a:r>
              <a:rPr lang="en-US" dirty="0" err="1"/>
              <a:t>sociale</a:t>
            </a:r>
            <a:r>
              <a:rPr lang="en-US" dirty="0"/>
              <a:t> </a:t>
            </a:r>
            <a:br>
              <a:rPr lang="en-US" dirty="0"/>
            </a:br>
            <a:r>
              <a:rPr lang="en-US" dirty="0" err="1"/>
              <a:t>situație</a:t>
            </a:r>
            <a:r>
              <a:rPr lang="en-US" dirty="0"/>
              <a:t> </a:t>
            </a:r>
            <a:r>
              <a:rPr lang="en-US" dirty="0" err="1"/>
              <a:t>comparativa</a:t>
            </a:r>
            <a:r>
              <a:rPr lang="en-US" dirty="0"/>
              <a:t> </a:t>
            </a:r>
            <a:r>
              <a:rPr lang="en-US" dirty="0" smtClean="0"/>
              <a:t>2022 </a:t>
            </a:r>
            <a:r>
              <a:rPr lang="en-US" dirty="0"/>
              <a:t>-</a:t>
            </a:r>
            <a:r>
              <a:rPr lang="en-US" dirty="0" smtClean="0"/>
              <a:t>2023</a:t>
            </a:r>
            <a:endParaRPr/>
          </a:p>
        </p:txBody>
      </p:sp>
      <p:graphicFrame>
        <p:nvGraphicFramePr>
          <p:cNvPr id="189" name="Google Shape;189;p16"/>
          <p:cNvGraphicFramePr/>
          <p:nvPr/>
        </p:nvGraphicFramePr>
        <p:xfrm>
          <a:off x="228600" y="1524000"/>
          <a:ext cx="85344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setăText 5"/>
          <p:cNvSpPr txBox="1">
            <a:spLocks noChangeArrowheads="1"/>
          </p:cNvSpPr>
          <p:nvPr/>
        </p:nvSpPr>
        <p:spPr bwMode="auto">
          <a:xfrm>
            <a:off x="304800" y="228600"/>
            <a:ext cx="8610600" cy="4801314"/>
          </a:xfrm>
          <a:prstGeom prst="rect">
            <a:avLst/>
          </a:prstGeom>
          <a:noFill/>
          <a:ln w="9525">
            <a:noFill/>
            <a:miter lim="800000"/>
            <a:headEnd/>
            <a:tailEnd/>
          </a:ln>
        </p:spPr>
        <p:txBody>
          <a:bodyPr wrap="square">
            <a:spAutoFit/>
          </a:bodyPr>
          <a:lstStyle/>
          <a:p>
            <a:pPr algn="ctr"/>
            <a:r>
              <a:rPr lang="ro-RO" b="1" i="1" dirty="0" smtClean="0">
                <a:solidFill>
                  <a:schemeClr val="accent6"/>
                </a:solidFill>
                <a:latin typeface="Arial" pitchFamily="34" charset="0"/>
                <a:cs typeface="Arial" pitchFamily="34" charset="0"/>
              </a:rPr>
              <a:t>DIRECŢIA DE ASISTENŢĂ SOCIALĂ ORADEA (DASO</a:t>
            </a:r>
            <a:r>
              <a:rPr lang="ro-RO" b="1" dirty="0" smtClean="0">
                <a:solidFill>
                  <a:schemeClr val="accent6"/>
                </a:solidFill>
                <a:latin typeface="Arial" pitchFamily="34" charset="0"/>
                <a:cs typeface="Arial" pitchFamily="34" charset="0"/>
              </a:rPr>
              <a:t>)</a:t>
            </a:r>
          </a:p>
          <a:p>
            <a:pPr algn="ctr"/>
            <a:endParaRPr lang="ro-RO" b="1" dirty="0" smtClean="0">
              <a:solidFill>
                <a:schemeClr val="accent5">
                  <a:lumMod val="50000"/>
                </a:schemeClr>
              </a:solidFill>
              <a:latin typeface="Arial" pitchFamily="34" charset="0"/>
              <a:cs typeface="Arial" pitchFamily="34" charset="0"/>
            </a:endParaRPr>
          </a:p>
          <a:p>
            <a:pPr algn="ctr">
              <a:buFont typeface="Wingdings" pitchFamily="2" charset="2"/>
              <a:buChar char="q"/>
            </a:pPr>
            <a:r>
              <a:rPr lang="ro-RO" dirty="0" smtClean="0">
                <a:latin typeface="Arial" pitchFamily="34" charset="0"/>
                <a:cs typeface="Arial" pitchFamily="34" charset="0"/>
              </a:rPr>
              <a:t>instituţie publică </a:t>
            </a:r>
            <a:r>
              <a:rPr lang="ro-RO" dirty="0" smtClean="0">
                <a:latin typeface="Arial" pitchFamily="34" charset="0"/>
                <a:cs typeface="Arial" pitchFamily="34" charset="0"/>
              </a:rPr>
              <a:t>cu personalitate </a:t>
            </a:r>
            <a:r>
              <a:rPr lang="ro-RO" dirty="0" smtClean="0">
                <a:latin typeface="Arial" pitchFamily="34" charset="0"/>
                <a:cs typeface="Arial" pitchFamily="34" charset="0"/>
              </a:rPr>
              <a:t>juridică</a:t>
            </a:r>
          </a:p>
          <a:p>
            <a:pPr algn="ctr">
              <a:buFont typeface="Wingdings" pitchFamily="2" charset="2"/>
              <a:buChar char="q"/>
            </a:pPr>
            <a:r>
              <a:rPr lang="ro-RO" dirty="0" smtClean="0">
                <a:latin typeface="Arial" pitchFamily="34" charset="0"/>
                <a:cs typeface="Arial" pitchFamily="34" charset="0"/>
              </a:rPr>
              <a:t>furnizor acreditat de servicii sociale</a:t>
            </a:r>
          </a:p>
          <a:p>
            <a:pPr algn="ctr">
              <a:buFont typeface="Wingdings" pitchFamily="2" charset="2"/>
              <a:buChar char="q"/>
            </a:pPr>
            <a:r>
              <a:rPr lang="ro-RO" dirty="0" smtClean="0">
                <a:latin typeface="Arial" pitchFamily="34" charset="0"/>
                <a:cs typeface="Arial" pitchFamily="34" charset="0"/>
              </a:rPr>
              <a:t>subordonată Consiliului Local al Municipiului Oradea, </a:t>
            </a:r>
            <a:endParaRPr lang="ro-RO" dirty="0" smtClean="0">
              <a:latin typeface="Arial" pitchFamily="34" charset="0"/>
              <a:cs typeface="Arial" pitchFamily="34" charset="0"/>
            </a:endParaRPr>
          </a:p>
          <a:p>
            <a:pPr algn="ctr"/>
            <a:endParaRPr lang="ro-RO" dirty="0" smtClean="0">
              <a:latin typeface="Arial" pitchFamily="34" charset="0"/>
              <a:cs typeface="Arial" pitchFamily="34" charset="0"/>
            </a:endParaRPr>
          </a:p>
          <a:p>
            <a:pPr algn="ctr"/>
            <a:endParaRPr lang="ro-RO" dirty="0" smtClean="0">
              <a:latin typeface="Arial" pitchFamily="34" charset="0"/>
              <a:cs typeface="Arial" pitchFamily="34" charset="0"/>
            </a:endParaRPr>
          </a:p>
          <a:p>
            <a:r>
              <a:rPr lang="ro-RO" b="1" i="1" u="sng" dirty="0" smtClean="0">
                <a:solidFill>
                  <a:schemeClr val="tx2">
                    <a:lumMod val="75000"/>
                  </a:schemeClr>
                </a:solidFill>
                <a:latin typeface="Arial" pitchFamily="34" charset="0"/>
                <a:cs typeface="Arial" pitchFamily="34" charset="0"/>
              </a:rPr>
              <a:t>MISIUNE</a:t>
            </a:r>
            <a:r>
              <a:rPr lang="ro-RO" b="1" dirty="0" smtClean="0">
                <a:solidFill>
                  <a:schemeClr val="tx2">
                    <a:lumMod val="75000"/>
                  </a:schemeClr>
                </a:solidFill>
                <a:latin typeface="Arial" pitchFamily="34" charset="0"/>
                <a:cs typeface="Arial" pitchFamily="34" charset="0"/>
              </a:rPr>
              <a:t>:</a:t>
            </a:r>
            <a:r>
              <a:rPr lang="ro-RO" dirty="0" smtClean="0">
                <a:latin typeface="Arial" pitchFamily="34" charset="0"/>
                <a:cs typeface="Arial" pitchFamily="34" charset="0"/>
              </a:rPr>
              <a:t> asigură aplicarea politicilor sociale în domeniul:</a:t>
            </a:r>
          </a:p>
          <a:p>
            <a:pPr algn="ctr">
              <a:buFont typeface="Wingdings" pitchFamily="2" charset="2"/>
              <a:buChar char="q"/>
            </a:pPr>
            <a:r>
              <a:rPr lang="ro-RO" dirty="0" smtClean="0">
                <a:latin typeface="Arial" pitchFamily="34" charset="0"/>
                <a:cs typeface="Arial" pitchFamily="34" charset="0"/>
              </a:rPr>
              <a:t> protecţiei copilului și familiei, </a:t>
            </a:r>
          </a:p>
          <a:p>
            <a:pPr algn="ctr">
              <a:buFont typeface="Wingdings" pitchFamily="2" charset="2"/>
              <a:buChar char="q"/>
            </a:pPr>
            <a:r>
              <a:rPr lang="ro-RO" dirty="0" smtClean="0">
                <a:latin typeface="Arial" pitchFamily="34" charset="0"/>
                <a:cs typeface="Arial" pitchFamily="34" charset="0"/>
              </a:rPr>
              <a:t>persoanelor vârstnice,</a:t>
            </a:r>
          </a:p>
          <a:p>
            <a:pPr algn="ctr">
              <a:buFont typeface="Wingdings" pitchFamily="2" charset="2"/>
              <a:buChar char="q"/>
            </a:pPr>
            <a:r>
              <a:rPr lang="ro-RO" dirty="0" smtClean="0">
                <a:latin typeface="Arial" pitchFamily="34" charset="0"/>
                <a:cs typeface="Arial" pitchFamily="34" charset="0"/>
              </a:rPr>
              <a:t> persoanelor cu </a:t>
            </a:r>
            <a:r>
              <a:rPr lang="ro-RO" dirty="0" err="1" smtClean="0">
                <a:latin typeface="Arial" pitchFamily="34" charset="0"/>
                <a:cs typeface="Arial" pitchFamily="34" charset="0"/>
              </a:rPr>
              <a:t>dizabilităţi</a:t>
            </a:r>
            <a:r>
              <a:rPr lang="ro-RO" dirty="0" smtClean="0">
                <a:latin typeface="Arial" pitchFamily="34" charset="0"/>
                <a:cs typeface="Arial" pitchFamily="34" charset="0"/>
              </a:rPr>
              <a:t>, </a:t>
            </a:r>
          </a:p>
          <a:p>
            <a:pPr algn="ctr">
              <a:buFont typeface="Wingdings" pitchFamily="2" charset="2"/>
              <a:buChar char="q"/>
            </a:pPr>
            <a:r>
              <a:rPr lang="ro-RO" dirty="0" smtClean="0">
                <a:latin typeface="Arial" pitchFamily="34" charset="0"/>
                <a:cs typeface="Arial" pitchFamily="34" charset="0"/>
              </a:rPr>
              <a:t>precum şi altor persoane, grupuri sau comunităţi aflate în nevoie socială.</a:t>
            </a:r>
          </a:p>
          <a:p>
            <a:pPr algn="ctr">
              <a:buFont typeface="Wingdings" pitchFamily="2" charset="2"/>
              <a:buChar char="q"/>
            </a:pPr>
            <a:endParaRPr lang="ro-RO" dirty="0" smtClean="0">
              <a:latin typeface="Arial" pitchFamily="34" charset="0"/>
              <a:cs typeface="Arial" pitchFamily="34" charset="0"/>
            </a:endParaRPr>
          </a:p>
          <a:p>
            <a:pPr algn="ctr">
              <a:buFont typeface="Wingdings" pitchFamily="2" charset="2"/>
              <a:buChar char="q"/>
            </a:pPr>
            <a:endParaRPr lang="ro-RO" dirty="0" smtClean="0">
              <a:latin typeface="Arial" pitchFamily="34" charset="0"/>
              <a:cs typeface="Arial" pitchFamily="34" charset="0"/>
            </a:endParaRPr>
          </a:p>
          <a:p>
            <a:pPr algn="ctr"/>
            <a:endParaRPr lang="ro-RO" dirty="0" smtClean="0">
              <a:latin typeface="Arial" pitchFamily="34" charset="0"/>
              <a:cs typeface="Arial" pitchFamily="34" charset="0"/>
            </a:endParaRPr>
          </a:p>
          <a:p>
            <a:pPr algn="just"/>
            <a:endParaRPr lang="ro-RO" dirty="0" smtClean="0"/>
          </a:p>
          <a:p>
            <a:pPr algn="just"/>
            <a:endParaRPr lang="ro-RO" dirty="0">
              <a:latin typeface="Calibri" pitchFamily="34" charset="0"/>
            </a:endParaRPr>
          </a:p>
        </p:txBody>
      </p:sp>
      <p:sp>
        <p:nvSpPr>
          <p:cNvPr id="5123" name="CasetăText 13"/>
          <p:cNvSpPr txBox="1">
            <a:spLocks noChangeArrowheads="1"/>
          </p:cNvSpPr>
          <p:nvPr/>
        </p:nvSpPr>
        <p:spPr bwMode="auto">
          <a:xfrm>
            <a:off x="357188" y="4495800"/>
            <a:ext cx="8558212" cy="923330"/>
          </a:xfrm>
          <a:prstGeom prst="rect">
            <a:avLst/>
          </a:prstGeom>
          <a:noFill/>
          <a:ln w="9525">
            <a:noFill/>
            <a:miter lim="800000"/>
            <a:headEnd/>
            <a:tailEnd/>
          </a:ln>
        </p:spPr>
        <p:txBody>
          <a:bodyPr wrap="square">
            <a:spAutoFit/>
          </a:bodyPr>
          <a:lstStyle/>
          <a:p>
            <a:pPr algn="just"/>
            <a:endParaRPr lang="ro-RO" b="1" dirty="0" smtClean="0">
              <a:solidFill>
                <a:schemeClr val="accent5">
                  <a:lumMod val="50000"/>
                </a:schemeClr>
              </a:solidFill>
              <a:latin typeface="Calibri" pitchFamily="34" charset="0"/>
            </a:endParaRPr>
          </a:p>
          <a:p>
            <a:pPr algn="just"/>
            <a:endParaRPr lang="ro-RO" b="1" dirty="0" smtClean="0">
              <a:solidFill>
                <a:schemeClr val="accent5">
                  <a:lumMod val="50000"/>
                </a:schemeClr>
              </a:solidFill>
              <a:latin typeface="Calibri" pitchFamily="34" charset="0"/>
            </a:endParaRPr>
          </a:p>
          <a:p>
            <a:pPr algn="just"/>
            <a:r>
              <a:rPr lang="ro-RO" dirty="0" smtClean="0">
                <a:latin typeface="Arial" pitchFamily="34" charset="0"/>
                <a:cs typeface="Arial" pitchFamily="34" charset="0"/>
              </a:rPr>
              <a:t> </a:t>
            </a:r>
            <a:endParaRPr lang="en-US" dirty="0">
              <a:latin typeface="Arial" pitchFamily="34" charset="0"/>
              <a:cs typeface="Arial" pitchFamily="34" charset="0"/>
            </a:endParaRPr>
          </a:p>
        </p:txBody>
      </p:sp>
      <p:sp>
        <p:nvSpPr>
          <p:cNvPr id="6" name="Rectangle 5"/>
          <p:cNvSpPr/>
          <p:nvPr/>
        </p:nvSpPr>
        <p:spPr>
          <a:xfrm>
            <a:off x="457200" y="4495800"/>
            <a:ext cx="8305800" cy="1200329"/>
          </a:xfrm>
          <a:prstGeom prst="rect">
            <a:avLst/>
          </a:prstGeom>
        </p:spPr>
        <p:txBody>
          <a:bodyPr wrap="square">
            <a:spAutoFit/>
          </a:bodyPr>
          <a:lstStyle/>
          <a:p>
            <a:pPr algn="ctr"/>
            <a:r>
              <a:rPr lang="ro-RO" b="1" i="1" u="sng" dirty="0" smtClean="0">
                <a:latin typeface="Arial" pitchFamily="34" charset="0"/>
                <a:cs typeface="Arial" pitchFamily="34" charset="0"/>
              </a:rPr>
              <a:t>OBIECTUL</a:t>
            </a:r>
            <a:r>
              <a:rPr lang="ro-RO" b="1" dirty="0" smtClean="0">
                <a:latin typeface="Arial" pitchFamily="34" charset="0"/>
                <a:cs typeface="Arial" pitchFamily="34" charset="0"/>
              </a:rPr>
              <a:t> de activitate</a:t>
            </a:r>
            <a:r>
              <a:rPr lang="ro-RO" dirty="0" smtClean="0">
                <a:latin typeface="Arial" pitchFamily="34" charset="0"/>
                <a:cs typeface="Arial" pitchFamily="34" charset="0"/>
              </a:rPr>
              <a:t> </a:t>
            </a:r>
            <a:r>
              <a:rPr lang="ro-RO" b="1" dirty="0" smtClean="0">
                <a:latin typeface="Arial" pitchFamily="34" charset="0"/>
                <a:cs typeface="Arial" pitchFamily="34" charset="0"/>
              </a:rPr>
              <a:t>al Direcției de Asistență Socială Oradea</a:t>
            </a:r>
            <a:r>
              <a:rPr lang="ro-RO" dirty="0" smtClean="0">
                <a:latin typeface="Arial" pitchFamily="34" charset="0"/>
                <a:cs typeface="Arial" pitchFamily="34" charset="0"/>
              </a:rPr>
              <a:t> </a:t>
            </a:r>
            <a:endParaRPr lang="ro-RO" dirty="0" smtClean="0">
              <a:latin typeface="Arial" pitchFamily="34" charset="0"/>
              <a:cs typeface="Arial" pitchFamily="34" charset="0"/>
            </a:endParaRPr>
          </a:p>
          <a:p>
            <a:pPr algn="ctr"/>
            <a:r>
              <a:rPr lang="ro-RO" dirty="0" smtClean="0">
                <a:latin typeface="Arial" pitchFamily="34" charset="0"/>
                <a:cs typeface="Arial" pitchFamily="34" charset="0"/>
              </a:rPr>
              <a:t> îl reprezintă realizarea </a:t>
            </a:r>
            <a:r>
              <a:rPr lang="ro-RO" dirty="0" smtClean="0">
                <a:latin typeface="Arial" pitchFamily="34" charset="0"/>
                <a:cs typeface="Arial" pitchFamily="34" charset="0"/>
              </a:rPr>
              <a:t>ansamblului de măsuri, acţiuni, </a:t>
            </a:r>
            <a:r>
              <a:rPr lang="ro-RO" dirty="0" smtClean="0">
                <a:latin typeface="Arial" pitchFamily="34" charset="0"/>
                <a:cs typeface="Arial" pitchFamily="34" charset="0"/>
              </a:rPr>
              <a:t>activităţi profesionale</a:t>
            </a:r>
            <a:r>
              <a:rPr lang="ro-RO" dirty="0" smtClean="0">
                <a:latin typeface="Arial" pitchFamily="34" charset="0"/>
                <a:cs typeface="Arial" pitchFamily="34" charset="0"/>
              </a:rPr>
              <a:t>, servicii </a:t>
            </a:r>
            <a:r>
              <a:rPr lang="ro-RO" dirty="0" smtClean="0">
                <a:latin typeface="Arial" pitchFamily="34" charset="0"/>
                <a:cs typeface="Arial" pitchFamily="34" charset="0"/>
              </a:rPr>
              <a:t>specializate necesare pentru </a:t>
            </a:r>
            <a:r>
              <a:rPr lang="ro-RO" dirty="0" smtClean="0">
                <a:latin typeface="Arial" pitchFamily="34" charset="0"/>
                <a:cs typeface="Arial" pitchFamily="34" charset="0"/>
              </a:rPr>
              <a:t>a răspunde nevoilor sociale individuale, familiale sau de </a:t>
            </a:r>
            <a:r>
              <a:rPr lang="ro-RO" dirty="0" smtClean="0">
                <a:latin typeface="Arial" pitchFamily="34" charset="0"/>
                <a:cs typeface="Arial" pitchFamily="34" charset="0"/>
              </a:rPr>
              <a:t>grup</a:t>
            </a:r>
            <a:endParaRPr lang="ro-RO"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000" b="1" dirty="0" err="1" smtClean="0">
                <a:latin typeface="Arial" pitchFamily="34" charset="0"/>
                <a:cs typeface="Arial" pitchFamily="34" charset="0"/>
              </a:rPr>
              <a:t>Vizite</a:t>
            </a:r>
            <a:r>
              <a:rPr lang="en-US" sz="2000" b="1" dirty="0" smtClean="0">
                <a:latin typeface="Arial" pitchFamily="34" charset="0"/>
                <a:cs typeface="Arial" pitchFamily="34" charset="0"/>
              </a:rPr>
              <a:t> / </a:t>
            </a:r>
            <a:r>
              <a:rPr lang="en-US" sz="2000" b="1" dirty="0" err="1" smtClean="0">
                <a:latin typeface="Arial" pitchFamily="34" charset="0"/>
                <a:cs typeface="Arial" pitchFamily="34" charset="0"/>
              </a:rPr>
              <a:t>monitorizări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deplasări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teren</a:t>
            </a:r>
            <a:r>
              <a:rPr lang="ro-RO" sz="2000" b="1" dirty="0" smtClean="0">
                <a:latin typeface="Arial" pitchFamily="34" charset="0"/>
                <a:cs typeface="Arial" pitchFamily="34" charset="0"/>
              </a:rPr>
              <a:t> </a:t>
            </a: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2023</a:t>
            </a:r>
            <a:endParaRPr lang="en-US" sz="2000" dirty="0"/>
          </a:p>
        </p:txBody>
      </p:sp>
      <p:graphicFrame>
        <p:nvGraphicFramePr>
          <p:cNvPr id="5" name="Content Placeholder 4"/>
          <p:cNvGraphicFramePr>
            <a:graphicFrameLocks noGrp="1"/>
          </p:cNvGraphicFramePr>
          <p:nvPr>
            <p:ph sz="half" idx="2"/>
          </p:nvPr>
        </p:nvGraphicFramePr>
        <p:xfrm>
          <a:off x="5334000" y="609600"/>
          <a:ext cx="3429000" cy="5867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1"/>
          </p:nvPr>
        </p:nvGraphicFramePr>
        <p:xfrm>
          <a:off x="457200" y="1219200"/>
          <a:ext cx="4038600" cy="48307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ine 9" descr="WhatsApp Image 2023-01-20 at 12.35.44.jpeg"/>
          <p:cNvPicPr>
            <a:picLocks noChangeAspect="1"/>
          </p:cNvPicPr>
          <p:nvPr/>
        </p:nvPicPr>
        <p:blipFill>
          <a:blip r:embed="rId2" cstate="print"/>
          <a:stretch>
            <a:fillRect/>
          </a:stretch>
        </p:blipFill>
        <p:spPr>
          <a:xfrm>
            <a:off x="0" y="0"/>
            <a:ext cx="9144000" cy="6858000"/>
          </a:xfrm>
          <a:prstGeom prst="rect">
            <a:avLst/>
          </a:prstGeom>
        </p:spPr>
      </p:pic>
      <p:sp>
        <p:nvSpPr>
          <p:cNvPr id="5" name="Substituent conținut 2"/>
          <p:cNvSpPr txBox="1">
            <a:spLocks/>
          </p:cNvSpPr>
          <p:nvPr/>
        </p:nvSpPr>
        <p:spPr>
          <a:xfrm>
            <a:off x="1115616" y="1556792"/>
            <a:ext cx="5112568" cy="324036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ubstituent conținut 2"/>
          <p:cNvSpPr txBox="1">
            <a:spLocks/>
          </p:cNvSpPr>
          <p:nvPr/>
        </p:nvSpPr>
        <p:spPr>
          <a:xfrm>
            <a:off x="4283968" y="2348880"/>
            <a:ext cx="2088232" cy="187220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Substituent conținut 2"/>
          <p:cNvSpPr>
            <a:spLocks noGrp="1"/>
          </p:cNvSpPr>
          <p:nvPr>
            <p:ph idx="1"/>
          </p:nvPr>
        </p:nvSpPr>
        <p:spPr>
          <a:xfrm>
            <a:off x="4823520" y="260648"/>
            <a:ext cx="4320480" cy="1368152"/>
          </a:xfrm>
          <a:solidFill>
            <a:schemeClr val="bg1"/>
          </a:solidFill>
        </p:spPr>
        <p:txBody>
          <a:bodyPr>
            <a:normAutofit fontScale="77500" lnSpcReduction="20000"/>
          </a:bodyPr>
          <a:lstStyle/>
          <a:p>
            <a:pPr lvl="1">
              <a:lnSpc>
                <a:spcPct val="120000"/>
              </a:lnSpc>
              <a:spcBef>
                <a:spcPts val="0"/>
              </a:spcBef>
              <a:buNone/>
            </a:pPr>
            <a:r>
              <a:rPr lang="en-GB" sz="2400" b="1" dirty="0" err="1" smtClean="0">
                <a:latin typeface="Arial" pitchFamily="34" charset="0"/>
                <a:cs typeface="Arial" pitchFamily="34" charset="0"/>
              </a:rPr>
              <a:t>Consiliere</a:t>
            </a:r>
            <a:r>
              <a:rPr lang="en-GB" sz="2400" b="1" dirty="0" smtClean="0">
                <a:latin typeface="Arial" pitchFamily="34" charset="0"/>
                <a:cs typeface="Arial" pitchFamily="34" charset="0"/>
              </a:rPr>
              <a:t> </a:t>
            </a:r>
            <a:r>
              <a:rPr lang="en-GB" sz="2400" b="1" dirty="0" err="1" smtClean="0">
                <a:latin typeface="Arial" pitchFamily="34" charset="0"/>
                <a:cs typeface="Arial" pitchFamily="34" charset="0"/>
              </a:rPr>
              <a:t>psihologic</a:t>
            </a:r>
            <a:r>
              <a:rPr lang="ro-RO" sz="2400" b="1" dirty="0" smtClean="0">
                <a:latin typeface="Arial" pitchFamily="34" charset="0"/>
                <a:cs typeface="Arial" pitchFamily="34" charset="0"/>
              </a:rPr>
              <a:t>ă gratuită</a:t>
            </a:r>
            <a:endParaRPr lang="ro-RO" sz="2100" b="1" dirty="0" smtClean="0">
              <a:latin typeface="Arial" pitchFamily="34" charset="0"/>
              <a:cs typeface="Arial" pitchFamily="34" charset="0"/>
            </a:endParaRPr>
          </a:p>
          <a:p>
            <a:pPr marL="0" lvl="1" indent="0">
              <a:lnSpc>
                <a:spcPct val="120000"/>
              </a:lnSpc>
              <a:spcBef>
                <a:spcPts val="0"/>
              </a:spcBef>
              <a:buFont typeface="Wingdings" pitchFamily="2" charset="2"/>
              <a:buChar char="Ø"/>
            </a:pPr>
            <a:r>
              <a:rPr lang="en-US" sz="2100" dirty="0" smtClean="0">
                <a:latin typeface="Arial" pitchFamily="34" charset="0"/>
                <a:cs typeface="Arial" pitchFamily="34" charset="0"/>
              </a:rPr>
              <a:t>39 de </a:t>
            </a:r>
            <a:r>
              <a:rPr lang="en-US" sz="2100" dirty="0" err="1" smtClean="0">
                <a:latin typeface="Arial" pitchFamily="34" charset="0"/>
                <a:cs typeface="Arial" pitchFamily="34" charset="0"/>
              </a:rPr>
              <a:t>persoane</a:t>
            </a:r>
            <a:r>
              <a:rPr lang="en-US" sz="2100" dirty="0" smtClean="0">
                <a:latin typeface="Arial" pitchFamily="34" charset="0"/>
                <a:cs typeface="Arial" pitchFamily="34" charset="0"/>
              </a:rPr>
              <a:t> </a:t>
            </a:r>
            <a:r>
              <a:rPr lang="en-US" sz="2100" dirty="0" err="1" smtClean="0">
                <a:latin typeface="Arial" pitchFamily="34" charset="0"/>
                <a:cs typeface="Arial" pitchFamily="34" charset="0"/>
              </a:rPr>
              <a:t>incluse</a:t>
            </a:r>
            <a:r>
              <a:rPr lang="en-US" sz="2100" dirty="0" smtClean="0">
                <a:latin typeface="Arial" pitchFamily="34" charset="0"/>
                <a:cs typeface="Arial" pitchFamily="34" charset="0"/>
              </a:rPr>
              <a:t> </a:t>
            </a:r>
            <a:r>
              <a:rPr lang="en-US" sz="2100" dirty="0" err="1" smtClean="0">
                <a:latin typeface="Arial" pitchFamily="34" charset="0"/>
                <a:cs typeface="Arial" pitchFamily="34" charset="0"/>
              </a:rPr>
              <a:t>în</a:t>
            </a:r>
            <a:r>
              <a:rPr lang="en-US" sz="2100" dirty="0" smtClean="0">
                <a:latin typeface="Arial" pitchFamily="34" charset="0"/>
                <a:cs typeface="Arial" pitchFamily="34" charset="0"/>
              </a:rPr>
              <a:t> </a:t>
            </a:r>
            <a:r>
              <a:rPr lang="en-US" sz="2100" dirty="0" err="1" smtClean="0">
                <a:latin typeface="Arial" pitchFamily="34" charset="0"/>
                <a:cs typeface="Arial" pitchFamily="34" charset="0"/>
              </a:rPr>
              <a:t>programul</a:t>
            </a:r>
            <a:r>
              <a:rPr lang="en-US" sz="2100" dirty="0" smtClean="0">
                <a:latin typeface="Arial" pitchFamily="34" charset="0"/>
                <a:cs typeface="Arial" pitchFamily="34" charset="0"/>
              </a:rPr>
              <a:t> de </a:t>
            </a:r>
            <a:r>
              <a:rPr lang="ro-RO" sz="2100" dirty="0" smtClean="0">
                <a:latin typeface="Arial" pitchFamily="34" charset="0"/>
                <a:cs typeface="Arial" pitchFamily="34" charset="0"/>
              </a:rPr>
              <a:t>   </a:t>
            </a:r>
            <a:r>
              <a:rPr lang="en-US" sz="2100" dirty="0" err="1" smtClean="0">
                <a:latin typeface="Arial" pitchFamily="34" charset="0"/>
                <a:cs typeface="Arial" pitchFamily="34" charset="0"/>
              </a:rPr>
              <a:t>consiliere</a:t>
            </a:r>
            <a:r>
              <a:rPr lang="en-US" sz="2100" dirty="0" smtClean="0">
                <a:latin typeface="Arial" pitchFamily="34" charset="0"/>
                <a:cs typeface="Arial" pitchFamily="34" charset="0"/>
              </a:rPr>
              <a:t> </a:t>
            </a:r>
            <a:r>
              <a:rPr lang="en-US" sz="2100" dirty="0" err="1" smtClean="0">
                <a:latin typeface="Arial" pitchFamily="34" charset="0"/>
                <a:cs typeface="Arial" pitchFamily="34" charset="0"/>
              </a:rPr>
              <a:t>gratuită</a:t>
            </a:r>
            <a:endParaRPr lang="en-US" sz="2100" dirty="0" smtClean="0">
              <a:latin typeface="Arial" pitchFamily="34" charset="0"/>
              <a:cs typeface="Arial" pitchFamily="34" charset="0"/>
            </a:endParaRPr>
          </a:p>
          <a:p>
            <a:pPr marL="0" lvl="1" indent="0">
              <a:lnSpc>
                <a:spcPct val="120000"/>
              </a:lnSpc>
              <a:spcBef>
                <a:spcPts val="0"/>
              </a:spcBef>
              <a:buFont typeface="Wingdings" pitchFamily="2" charset="2"/>
              <a:buChar char="Ø"/>
            </a:pPr>
            <a:r>
              <a:rPr lang="en-US" sz="2100" dirty="0" smtClean="0">
                <a:latin typeface="Arial" pitchFamily="34" charset="0"/>
                <a:cs typeface="Arial" pitchFamily="34" charset="0"/>
              </a:rPr>
              <a:t>394 </a:t>
            </a:r>
            <a:r>
              <a:rPr lang="en-US" sz="2100" dirty="0" err="1" smtClean="0">
                <a:latin typeface="Arial" pitchFamily="34" charset="0"/>
                <a:cs typeface="Arial" pitchFamily="34" charset="0"/>
              </a:rPr>
              <a:t>ședințe</a:t>
            </a:r>
            <a:r>
              <a:rPr lang="en-US" sz="2100" dirty="0" smtClean="0">
                <a:latin typeface="Arial" pitchFamily="34" charset="0"/>
                <a:cs typeface="Arial" pitchFamily="34" charset="0"/>
              </a:rPr>
              <a:t> de </a:t>
            </a:r>
            <a:r>
              <a:rPr lang="en-US" sz="2100" dirty="0" err="1" smtClean="0">
                <a:latin typeface="Arial" pitchFamily="34" charset="0"/>
                <a:cs typeface="Arial" pitchFamily="34" charset="0"/>
              </a:rPr>
              <a:t>consiliere</a:t>
            </a:r>
            <a:r>
              <a:rPr lang="en-US" sz="2100" dirty="0" smtClean="0">
                <a:latin typeface="Arial" pitchFamily="34" charset="0"/>
                <a:cs typeface="Arial" pitchFamily="34" charset="0"/>
              </a:rPr>
              <a:t> </a:t>
            </a:r>
            <a:r>
              <a:rPr lang="en-US" sz="2100" b="1" dirty="0" err="1" smtClean="0">
                <a:latin typeface="Arial" pitchFamily="34" charset="0"/>
                <a:cs typeface="Arial" pitchFamily="34" charset="0"/>
              </a:rPr>
              <a:t>individuale</a:t>
            </a:r>
            <a:endParaRPr lang="en-US" sz="2100" b="1" dirty="0" smtClean="0">
              <a:latin typeface="Arial" pitchFamily="34" charset="0"/>
              <a:cs typeface="Arial" pitchFamily="34" charset="0"/>
            </a:endParaRPr>
          </a:p>
          <a:p>
            <a:pPr marL="0" lvl="1" indent="0">
              <a:lnSpc>
                <a:spcPct val="120000"/>
              </a:lnSpc>
              <a:spcBef>
                <a:spcPts val="0"/>
              </a:spcBef>
              <a:buFont typeface="Wingdings" pitchFamily="2" charset="2"/>
              <a:buChar char="Ø"/>
            </a:pPr>
            <a:r>
              <a:rPr lang="en-US" sz="2100" dirty="0" smtClean="0">
                <a:latin typeface="Arial" pitchFamily="34" charset="0"/>
                <a:cs typeface="Arial" pitchFamily="34" charset="0"/>
              </a:rPr>
              <a:t>12 </a:t>
            </a:r>
            <a:r>
              <a:rPr lang="en-US" sz="2100" dirty="0" err="1" smtClean="0">
                <a:latin typeface="Arial" pitchFamily="34" charset="0"/>
                <a:cs typeface="Arial" pitchFamily="34" charset="0"/>
              </a:rPr>
              <a:t>ședințe</a:t>
            </a:r>
            <a:r>
              <a:rPr lang="en-US" sz="2100" dirty="0" smtClean="0">
                <a:latin typeface="Arial" pitchFamily="34" charset="0"/>
                <a:cs typeface="Arial" pitchFamily="34" charset="0"/>
              </a:rPr>
              <a:t> de </a:t>
            </a:r>
            <a:r>
              <a:rPr lang="en-US" sz="2100" dirty="0" err="1" smtClean="0">
                <a:latin typeface="Arial" pitchFamily="34" charset="0"/>
                <a:cs typeface="Arial" pitchFamily="34" charset="0"/>
              </a:rPr>
              <a:t>consiliere</a:t>
            </a:r>
            <a:r>
              <a:rPr lang="en-US" sz="2100" b="1" dirty="0" smtClean="0">
                <a:latin typeface="Arial" pitchFamily="34" charset="0"/>
                <a:cs typeface="Arial" pitchFamily="34" charset="0"/>
              </a:rPr>
              <a:t> </a:t>
            </a:r>
            <a:r>
              <a:rPr lang="en-US" sz="2100" b="1" dirty="0" err="1" smtClean="0">
                <a:latin typeface="Arial" pitchFamily="34" charset="0"/>
                <a:cs typeface="Arial" pitchFamily="34" charset="0"/>
              </a:rPr>
              <a:t>familială</a:t>
            </a:r>
            <a:r>
              <a:rPr lang="en-US" sz="2100" b="1" dirty="0" smtClean="0">
                <a:latin typeface="Arial" pitchFamily="34" charset="0"/>
                <a:cs typeface="Arial" pitchFamily="34" charset="0"/>
              </a:rPr>
              <a:t> </a:t>
            </a:r>
          </a:p>
        </p:txBody>
      </p:sp>
      <p:pic>
        <p:nvPicPr>
          <p:cNvPr id="12" name="Picture 2" descr="Este posibil ca imaginea să conţină: unul sau mai mulţi oameni, text care spune „イ Serviciul Protectia Copilului Direcția de Asistență Socială Oradea Împreună susținem echilibrul familiei Consiliere psihologică individuală și de grup pentru copii și familie Managementul timpului în 0800410430 situația actuală Terapia anxietăților, fobiilor și atacurilor de panică. Reușim împreună! Serviciul de consiliere telefonică Pentru părinți și copii: Luni-Vineri: Luni Vineri: 900.170”"/>
          <p:cNvPicPr>
            <a:picLocks noChangeAspect="1" noChangeArrowheads="1"/>
          </p:cNvPicPr>
          <p:nvPr/>
        </p:nvPicPr>
        <p:blipFill>
          <a:blip r:embed="rId3" cstate="print"/>
          <a:stretch>
            <a:fillRect/>
          </a:stretch>
        </p:blipFill>
        <p:spPr bwMode="auto">
          <a:xfrm>
            <a:off x="107504" y="5088956"/>
            <a:ext cx="3473896" cy="1769044"/>
          </a:xfrm>
          <a:prstGeom prst="rect">
            <a:avLst/>
          </a:prstGeom>
          <a:noFill/>
        </p:spPr>
      </p:pic>
      <p:sp>
        <p:nvSpPr>
          <p:cNvPr id="15" name="Substituent conținut 2"/>
          <p:cNvSpPr txBox="1">
            <a:spLocks/>
          </p:cNvSpPr>
          <p:nvPr/>
        </p:nvSpPr>
        <p:spPr>
          <a:xfrm>
            <a:off x="107504" y="4221088"/>
            <a:ext cx="3626296" cy="960512"/>
          </a:xfrm>
          <a:prstGeom prst="rect">
            <a:avLst/>
          </a:prstGeom>
          <a:solidFill>
            <a:schemeClr val="bg1"/>
          </a:solidFill>
        </p:spPr>
        <p:txBody>
          <a:bodyPr vert="horz" lIns="91440" tIns="45720" rIns="91440" bIns="45720" rtlCol="0">
            <a:normAutofit lnSpcReduction="10000"/>
          </a:bodyPr>
          <a:lstStyle/>
          <a:p>
            <a:pPr marL="0" lvl="1">
              <a:lnSpc>
                <a:spcPct val="110000"/>
              </a:lnSpc>
            </a:pPr>
            <a:r>
              <a:rPr lang="ro-RO" sz="1900" b="1" dirty="0" smtClean="0">
                <a:latin typeface="Arial" pitchFamily="34" charset="0"/>
                <a:cs typeface="Arial" pitchFamily="34" charset="0"/>
              </a:rPr>
              <a:t>Telefonul verde 0800 410 430</a:t>
            </a:r>
            <a:r>
              <a:rPr lang="ro-RO" dirty="0" smtClean="0"/>
              <a:t/>
            </a:r>
            <a:br>
              <a:rPr lang="ro-RO" dirty="0" smtClean="0"/>
            </a:br>
            <a:r>
              <a:rPr lang="ro-RO" sz="1200" dirty="0" smtClean="0">
                <a:latin typeface="Arial" pitchFamily="34" charset="0"/>
                <a:cs typeface="Arial" pitchFamily="34" charset="0"/>
              </a:rPr>
              <a:t>serviciu telefonic de consiliere</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gratuită</a:t>
            </a:r>
            <a:r>
              <a:rPr lang="ro-RO" sz="1200" dirty="0" smtClean="0">
                <a:latin typeface="Arial" pitchFamily="34" charset="0"/>
                <a:cs typeface="Arial" pitchFamily="34" charset="0"/>
              </a:rPr>
              <a:t> şi sprijin pentru </a:t>
            </a:r>
            <a:r>
              <a:rPr lang="en-US" sz="1200" dirty="0" err="1" smtClean="0">
                <a:latin typeface="Arial" pitchFamily="34" charset="0"/>
                <a:cs typeface="Arial" pitchFamily="34" charset="0"/>
              </a:rPr>
              <a:t>vârstnici</a:t>
            </a:r>
            <a:r>
              <a:rPr lang="en-US" sz="1200" dirty="0" smtClean="0">
                <a:latin typeface="Arial" pitchFamily="34" charset="0"/>
                <a:cs typeface="Arial" pitchFamily="34" charset="0"/>
              </a:rPr>
              <a:t>, </a:t>
            </a:r>
            <a:r>
              <a:rPr lang="ro-RO" sz="1200" dirty="0" smtClean="0">
                <a:latin typeface="Arial" pitchFamily="34" charset="0"/>
                <a:cs typeface="Arial" pitchFamily="34" charset="0"/>
              </a:rPr>
              <a:t>părinţi şi copii</a:t>
            </a:r>
            <a:r>
              <a:rPr lang="en-US" sz="1200" dirty="0" smtClean="0">
                <a:latin typeface="Arial" pitchFamily="34" charset="0"/>
                <a:cs typeface="Arial" pitchFamily="34" charset="0"/>
              </a:rPr>
              <a:t>. </a:t>
            </a:r>
          </a:p>
          <a:p>
            <a:pPr marL="0" lvl="1">
              <a:lnSpc>
                <a:spcPct val="110000"/>
              </a:lnSpc>
            </a:pPr>
            <a:r>
              <a:rPr kumimoji="0" lang="en-US" sz="12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233 de </a:t>
            </a:r>
            <a:r>
              <a:rPr kumimoji="0" lang="en-US" sz="12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ședințe</a:t>
            </a:r>
            <a:r>
              <a:rPr kumimoji="0" lang="en-US" sz="12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de</a:t>
            </a:r>
            <a:r>
              <a:rPr kumimoji="0" lang="en-US" sz="12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sz="1200" b="1"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consiliere</a:t>
            </a:r>
            <a:r>
              <a:rPr kumimoji="0" lang="en-US" sz="12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sz="1200" b="1"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telefonice</a:t>
            </a:r>
            <a:endParaRPr kumimoji="0" lang="en-US" sz="12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diamond(in)">
                                      <p:cBhvr>
                                        <p:cTn id="19" dur="2000"/>
                                        <p:tgtEl>
                                          <p:spTgt spid="3">
                                            <p:bg/>
                                          </p:spTgt>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diamond(in)">
                                      <p:cBhvr>
                                        <p:cTn id="22" dur="2000"/>
                                        <p:tgtEl>
                                          <p:spTgt spid="3">
                                            <p:txEl>
                                              <p:pRg st="0" end="0"/>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amond(in)">
                                      <p:cBhvr>
                                        <p:cTn id="25" dur="2000"/>
                                        <p:tgtEl>
                                          <p:spTgt spid="3">
                                            <p:txEl>
                                              <p:pRg st="1" end="1"/>
                                            </p:txEl>
                                          </p:spTgt>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diamond(in)">
                                      <p:cBhvr>
                                        <p:cTn id="28" dur="2000"/>
                                        <p:tgtEl>
                                          <p:spTgt spid="3">
                                            <p:txEl>
                                              <p:pRg st="2" end="2"/>
                                            </p:txEl>
                                          </p:spTgt>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diamond(in)">
                                      <p:cBhvr>
                                        <p:cTn id="3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639762"/>
          </a:xfrm>
        </p:spPr>
        <p:txBody>
          <a:bodyPr>
            <a:normAutofit/>
          </a:bodyPr>
          <a:lstStyle/>
          <a:p>
            <a:r>
              <a:rPr lang="vi-VN" sz="2000" b="1" dirty="0" smtClean="0">
                <a:latin typeface="Arial" pitchFamily="34" charset="0"/>
                <a:cs typeface="Arial" pitchFamily="34" charset="0"/>
              </a:rPr>
              <a:t>Campani</a:t>
            </a:r>
            <a:r>
              <a:rPr lang="en-US" sz="2000" b="1" dirty="0" smtClean="0">
                <a:latin typeface="Arial" pitchFamily="34" charset="0"/>
                <a:cs typeface="Arial" pitchFamily="34" charset="0"/>
              </a:rPr>
              <a:t>a</a:t>
            </a:r>
            <a:r>
              <a:rPr lang="vi-VN" sz="2000" b="1" dirty="0" smtClean="0">
                <a:latin typeface="Arial" pitchFamily="34" charset="0"/>
                <a:cs typeface="Arial" pitchFamily="34" charset="0"/>
              </a:rPr>
              <a:t> „Singuri acasă - ai grijă de copiii tăi oriunde te afli!"</a:t>
            </a:r>
            <a:endParaRPr lang="en-US" sz="2000" b="1" dirty="0">
              <a:latin typeface="Arial" pitchFamily="34" charset="0"/>
              <a:cs typeface="Arial" pitchFamily="34" charset="0"/>
            </a:endParaRPr>
          </a:p>
        </p:txBody>
      </p:sp>
      <p:sp>
        <p:nvSpPr>
          <p:cNvPr id="3" name="Content Placeholder 2"/>
          <p:cNvSpPr>
            <a:spLocks noGrp="1"/>
          </p:cNvSpPr>
          <p:nvPr>
            <p:ph idx="1"/>
          </p:nvPr>
        </p:nvSpPr>
        <p:spPr>
          <a:xfrm>
            <a:off x="304800" y="1295400"/>
            <a:ext cx="8686800" cy="5257800"/>
          </a:xfrm>
        </p:spPr>
        <p:txBody>
          <a:bodyPr>
            <a:normAutofit lnSpcReduction="10000"/>
          </a:bodyPr>
          <a:lstStyle/>
          <a:p>
            <a:pPr>
              <a:buNone/>
            </a:pPr>
            <a:endParaRPr lang="en-US" b="1" dirty="0" smtClean="0"/>
          </a:p>
          <a:p>
            <a:pPr>
              <a:buNone/>
            </a:pPr>
            <a:r>
              <a:rPr lang="en-US" b="1" dirty="0" err="1" smtClean="0"/>
              <a:t>Ce</a:t>
            </a:r>
            <a:r>
              <a:rPr lang="en-US" b="1" dirty="0" smtClean="0"/>
              <a:t> </a:t>
            </a:r>
            <a:r>
              <a:rPr lang="en-US" b="1" dirty="0" err="1" smtClean="0"/>
              <a:t>facem</a:t>
            </a:r>
            <a:r>
              <a:rPr lang="en-US" b="1" dirty="0" smtClean="0"/>
              <a:t>?</a:t>
            </a:r>
          </a:p>
          <a:p>
            <a:pPr>
              <a:buNone/>
            </a:pPr>
            <a:endParaRPr lang="en-US" b="1" dirty="0" smtClean="0"/>
          </a:p>
          <a:p>
            <a:pPr>
              <a:buNone/>
            </a:pPr>
            <a:endParaRPr lang="en-US" b="1" dirty="0" smtClean="0"/>
          </a:p>
          <a:p>
            <a:pPr algn="ctr">
              <a:buNone/>
            </a:pPr>
            <a:r>
              <a:rPr lang="en-US" b="1" dirty="0" smtClean="0"/>
              <a:t>323 de </a:t>
            </a:r>
            <a:r>
              <a:rPr lang="en-US" b="1" dirty="0" err="1" smtClean="0"/>
              <a:t>copii</a:t>
            </a:r>
            <a:r>
              <a:rPr lang="en-US" b="1" dirty="0" smtClean="0"/>
              <a:t> cu </a:t>
            </a:r>
            <a:r>
              <a:rPr lang="en-US" b="1" dirty="0" err="1" smtClean="0"/>
              <a:t>părinți</a:t>
            </a:r>
            <a:r>
              <a:rPr lang="en-US" b="1" dirty="0" smtClean="0"/>
              <a:t> </a:t>
            </a:r>
            <a:r>
              <a:rPr lang="en-US" b="1" dirty="0" err="1" smtClean="0"/>
              <a:t>plecați</a:t>
            </a:r>
            <a:r>
              <a:rPr lang="en-US" b="1" dirty="0" smtClean="0"/>
              <a:t> la </a:t>
            </a:r>
            <a:r>
              <a:rPr lang="en-US" b="1" dirty="0" err="1" smtClean="0"/>
              <a:t>muncă</a:t>
            </a:r>
            <a:r>
              <a:rPr lang="en-US" b="1" dirty="0" smtClean="0"/>
              <a:t> </a:t>
            </a:r>
            <a:r>
              <a:rPr lang="en-US" b="1" dirty="0" err="1" smtClean="0"/>
              <a:t>în</a:t>
            </a:r>
            <a:r>
              <a:rPr lang="en-US" b="1" dirty="0" smtClean="0"/>
              <a:t> </a:t>
            </a:r>
            <a:r>
              <a:rPr lang="en-US" b="1" dirty="0" err="1" smtClean="0"/>
              <a:t>străinătate</a:t>
            </a:r>
            <a:r>
              <a:rPr lang="en-US" b="1" dirty="0" smtClean="0"/>
              <a:t> </a:t>
            </a:r>
            <a:r>
              <a:rPr lang="en-US" b="1" dirty="0" err="1" smtClean="0"/>
              <a:t>aflați</a:t>
            </a:r>
            <a:r>
              <a:rPr lang="en-US" b="1" dirty="0" smtClean="0"/>
              <a:t> </a:t>
            </a:r>
            <a:r>
              <a:rPr lang="en-US" b="1" dirty="0" err="1" smtClean="0"/>
              <a:t>în</a:t>
            </a:r>
            <a:r>
              <a:rPr lang="en-US" b="1" dirty="0" smtClean="0"/>
              <a:t> </a:t>
            </a:r>
            <a:r>
              <a:rPr lang="en-US" b="1" dirty="0" err="1" smtClean="0"/>
              <a:t>monitorizarea</a:t>
            </a:r>
            <a:r>
              <a:rPr lang="en-US" b="1" dirty="0" smtClean="0"/>
              <a:t> DASO</a:t>
            </a:r>
          </a:p>
          <a:p>
            <a:pPr algn="just"/>
            <a:r>
              <a:rPr lang="vi-VN" sz="1600" dirty="0" smtClean="0">
                <a:latin typeface="Arial" pitchFamily="34" charset="0"/>
                <a:cs typeface="Arial" pitchFamily="34" charset="0"/>
              </a:rPr>
              <a:t>sprijin</a:t>
            </a:r>
            <a:r>
              <a:rPr lang="en-US" sz="1600" dirty="0" err="1" smtClean="0">
                <a:latin typeface="Arial" pitchFamily="34" charset="0"/>
                <a:cs typeface="Arial" pitchFamily="34" charset="0"/>
              </a:rPr>
              <a:t>im</a:t>
            </a:r>
            <a:r>
              <a:rPr lang="vi-VN" sz="1600" dirty="0" smtClean="0">
                <a:latin typeface="Arial" pitchFamily="34" charset="0"/>
                <a:cs typeface="Arial" pitchFamily="34" charset="0"/>
              </a:rPr>
              <a:t> familiile cu copii ai căror părinți sunt plecați </a:t>
            </a:r>
            <a:r>
              <a:rPr lang="en-US" sz="1600" dirty="0" smtClean="0">
                <a:latin typeface="Arial" pitchFamily="34" charset="0"/>
                <a:cs typeface="Arial" pitchFamily="34" charset="0"/>
              </a:rPr>
              <a:t>la </a:t>
            </a:r>
            <a:r>
              <a:rPr lang="en-US" sz="1600" dirty="0" err="1" smtClean="0">
                <a:latin typeface="Arial" pitchFamily="34" charset="0"/>
                <a:cs typeface="Arial" pitchFamily="34" charset="0"/>
              </a:rPr>
              <a:t>muncă</a:t>
            </a:r>
            <a:r>
              <a:rPr lang="en-US" sz="1600" dirty="0" smtClean="0">
                <a:latin typeface="Arial" pitchFamily="34" charset="0"/>
                <a:cs typeface="Arial" pitchFamily="34" charset="0"/>
              </a:rPr>
              <a:t> </a:t>
            </a:r>
            <a:r>
              <a:rPr lang="vi-VN" sz="1600" dirty="0" smtClean="0">
                <a:latin typeface="Arial" pitchFamily="34" charset="0"/>
                <a:cs typeface="Arial" pitchFamily="34" charset="0"/>
              </a:rPr>
              <a:t>în străinătate</a:t>
            </a:r>
            <a:r>
              <a:rPr lang="en-US" sz="1600" dirty="0" smtClean="0">
                <a:latin typeface="Arial" pitchFamily="34" charset="0"/>
                <a:cs typeface="Arial" pitchFamily="34" charset="0"/>
              </a:rPr>
              <a:t>;</a:t>
            </a:r>
          </a:p>
          <a:p>
            <a:pPr algn="just"/>
            <a:r>
              <a:rPr lang="vi-VN" sz="1600" dirty="0" smtClean="0">
                <a:latin typeface="Arial" pitchFamily="34" charset="0"/>
                <a:cs typeface="Arial" pitchFamily="34" charset="0"/>
              </a:rPr>
              <a:t>urmăr</a:t>
            </a:r>
            <a:r>
              <a:rPr lang="en-US" sz="1600" dirty="0" err="1" smtClean="0">
                <a:latin typeface="Arial" pitchFamily="34" charset="0"/>
                <a:cs typeface="Arial" pitchFamily="34" charset="0"/>
              </a:rPr>
              <a:t>im</a:t>
            </a:r>
            <a:r>
              <a:rPr lang="vi-VN" sz="1600" dirty="0" smtClean="0">
                <a:latin typeface="Arial" pitchFamily="34" charset="0"/>
                <a:cs typeface="Arial" pitchFamily="34" charset="0"/>
              </a:rPr>
              <a:t> menținerea relațiilor personale ale copiilor cu părinții și cu rudele, prin consiliere psihologică gratuită, </a:t>
            </a:r>
            <a:r>
              <a:rPr lang="en-US" sz="1600" dirty="0" err="1" smtClean="0">
                <a:latin typeface="Arial" pitchFamily="34" charset="0"/>
                <a:cs typeface="Arial" pitchFamily="34" charset="0"/>
              </a:rPr>
              <a:t>acordată</a:t>
            </a:r>
            <a:r>
              <a:rPr lang="en-US" sz="1600" dirty="0" smtClean="0">
                <a:latin typeface="Arial" pitchFamily="34" charset="0"/>
                <a:cs typeface="Arial" pitchFamily="34" charset="0"/>
              </a:rPr>
              <a:t> </a:t>
            </a:r>
            <a:r>
              <a:rPr lang="vi-VN" sz="1600" dirty="0" smtClean="0">
                <a:latin typeface="Arial" pitchFamily="34" charset="0"/>
                <a:cs typeface="Arial" pitchFamily="34" charset="0"/>
              </a:rPr>
              <a:t>atât copiilor, cât și persoanelor în grija cărora rămân aceștia</a:t>
            </a:r>
            <a:r>
              <a:rPr lang="en-US" sz="1600" dirty="0" smtClean="0">
                <a:latin typeface="Arial" pitchFamily="34" charset="0"/>
                <a:cs typeface="Arial" pitchFamily="34" charset="0"/>
              </a:rPr>
              <a:t>;</a:t>
            </a:r>
          </a:p>
          <a:p>
            <a:pPr algn="just"/>
            <a:r>
              <a:rPr lang="vi-VN" sz="1600" dirty="0" smtClean="0">
                <a:latin typeface="Arial" pitchFamily="34" charset="0"/>
                <a:cs typeface="Arial" pitchFamily="34" charset="0"/>
              </a:rPr>
              <a:t> organiz</a:t>
            </a:r>
            <a:r>
              <a:rPr lang="en-US" sz="1600" dirty="0" err="1" smtClean="0">
                <a:latin typeface="Arial" pitchFamily="34" charset="0"/>
                <a:cs typeface="Arial" pitchFamily="34" charset="0"/>
              </a:rPr>
              <a:t>ăm</a:t>
            </a:r>
            <a:r>
              <a:rPr lang="vi-VN" sz="1600" dirty="0" smtClean="0">
                <a:latin typeface="Arial" pitchFamily="34" charset="0"/>
                <a:cs typeface="Arial" pitchFamily="34" charset="0"/>
              </a:rPr>
              <a:t> programe de educație parentală</a:t>
            </a:r>
            <a:r>
              <a:rPr lang="en-US" sz="1600" dirty="0" smtClean="0">
                <a:latin typeface="Arial" pitchFamily="34" charset="0"/>
                <a:cs typeface="Arial" pitchFamily="34" charset="0"/>
              </a:rPr>
              <a:t>;</a:t>
            </a:r>
          </a:p>
          <a:p>
            <a:pPr algn="just"/>
            <a:r>
              <a:rPr lang="vi-VN" sz="1600" dirty="0" smtClean="0">
                <a:latin typeface="Arial" pitchFamily="34" charset="0"/>
                <a:cs typeface="Arial" pitchFamily="34" charset="0"/>
              </a:rPr>
              <a:t> organiz</a:t>
            </a:r>
            <a:r>
              <a:rPr lang="en-US" sz="1600" dirty="0" err="1" smtClean="0">
                <a:latin typeface="Arial" pitchFamily="34" charset="0"/>
                <a:cs typeface="Arial" pitchFamily="34" charset="0"/>
              </a:rPr>
              <a:t>ăm</a:t>
            </a:r>
            <a:r>
              <a:rPr lang="vi-VN" sz="1600" dirty="0" smtClean="0">
                <a:latin typeface="Arial" pitchFamily="34" charset="0"/>
                <a:cs typeface="Arial" pitchFamily="34" charset="0"/>
              </a:rPr>
              <a:t> întâlniri cu persoanele care se ocupă de creșterea și îngrijirea copiilor</a:t>
            </a:r>
            <a:r>
              <a:rPr lang="en-US" sz="1600" dirty="0" smtClean="0">
                <a:latin typeface="Arial" pitchFamily="34" charset="0"/>
                <a:cs typeface="Arial" pitchFamily="34" charset="0"/>
              </a:rPr>
              <a:t>;</a:t>
            </a:r>
          </a:p>
          <a:p>
            <a:pPr algn="just"/>
            <a:r>
              <a:rPr lang="vi-VN" sz="1600" dirty="0" smtClean="0">
                <a:latin typeface="Arial" pitchFamily="34" charset="0"/>
                <a:cs typeface="Arial" pitchFamily="34" charset="0"/>
              </a:rPr>
              <a:t> sprijin</a:t>
            </a:r>
            <a:r>
              <a:rPr lang="en-US" sz="1600" dirty="0" err="1" smtClean="0">
                <a:latin typeface="Arial" pitchFamily="34" charset="0"/>
                <a:cs typeface="Arial" pitchFamily="34" charset="0"/>
              </a:rPr>
              <a:t>im</a:t>
            </a:r>
            <a:r>
              <a:rPr lang="vi-VN" sz="1600" dirty="0" smtClean="0">
                <a:latin typeface="Arial" pitchFamily="34" charset="0"/>
                <a:cs typeface="Arial" pitchFamily="34" charset="0"/>
              </a:rPr>
              <a:t> menținerea unui contact permanent între reprezentanții unității de învățământ pe care o frecventează copilul și persoana în grija căreia acesta a fost lăsat de către părinți.</a:t>
            </a:r>
            <a:endParaRPr lang="en-US" sz="1600" dirty="0">
              <a:latin typeface="Arial" pitchFamily="34" charset="0"/>
              <a:cs typeface="Arial"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3276600" y="762000"/>
            <a:ext cx="5410200" cy="277834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533400"/>
          </a:xfrm>
        </p:spPr>
        <p:txBody>
          <a:bodyPr>
            <a:normAutofit/>
          </a:bodyPr>
          <a:lstStyle/>
          <a:p>
            <a:r>
              <a:rPr lang="vi-VN" sz="2000" b="1" dirty="0" smtClean="0">
                <a:latin typeface="Arial" pitchFamily="34" charset="0"/>
                <a:cs typeface="Arial" pitchFamily="34" charset="0"/>
              </a:rPr>
              <a:t>Campani</a:t>
            </a:r>
            <a:r>
              <a:rPr lang="en-US" sz="2000" b="1" dirty="0" smtClean="0">
                <a:latin typeface="Arial" pitchFamily="34" charset="0"/>
                <a:cs typeface="Arial" pitchFamily="34" charset="0"/>
              </a:rPr>
              <a:t>a</a:t>
            </a:r>
            <a:r>
              <a:rPr lang="vi-VN" sz="2000" b="1" dirty="0" smtClean="0">
                <a:latin typeface="Arial" pitchFamily="34" charset="0"/>
                <a:cs typeface="Arial" pitchFamily="34" charset="0"/>
              </a:rPr>
              <a:t> „Singuri acasă - ai grijă de copiii tăi oriunde te afli!"</a:t>
            </a:r>
            <a:endParaRPr lang="en-US" sz="2000" b="1" dirty="0">
              <a:latin typeface="Arial" pitchFamily="34" charset="0"/>
              <a:cs typeface="Arial" pitchFamily="34" charset="0"/>
            </a:endParaRPr>
          </a:p>
        </p:txBody>
      </p:sp>
      <p:sp>
        <p:nvSpPr>
          <p:cNvPr id="3" name="Content Placeholder 2"/>
          <p:cNvSpPr>
            <a:spLocks noGrp="1"/>
          </p:cNvSpPr>
          <p:nvPr>
            <p:ph idx="1"/>
          </p:nvPr>
        </p:nvSpPr>
        <p:spPr>
          <a:xfrm>
            <a:off x="304800" y="838200"/>
            <a:ext cx="8686800" cy="1219200"/>
          </a:xfrm>
        </p:spPr>
        <p:txBody>
          <a:bodyPr>
            <a:normAutofit/>
          </a:bodyPr>
          <a:lstStyle/>
          <a:p>
            <a:pPr>
              <a:buNone/>
            </a:pPr>
            <a:endParaRPr lang="en-US" b="1" dirty="0" smtClean="0"/>
          </a:p>
          <a:p>
            <a:pPr>
              <a:buNone/>
            </a:pPr>
            <a:endParaRPr lang="en-US" b="1" dirty="0" smtClean="0"/>
          </a:p>
          <a:p>
            <a:pPr>
              <a:buNone/>
            </a:pPr>
            <a:endParaRPr lang="en-US" b="1" dirty="0" smtClean="0"/>
          </a:p>
          <a:p>
            <a:pPr>
              <a:buNone/>
            </a:pPr>
            <a:endParaRPr lang="en-US" b="1" dirty="0" smtClean="0"/>
          </a:p>
        </p:txBody>
      </p:sp>
      <p:sp>
        <p:nvSpPr>
          <p:cNvPr id="66561" name="Rectangle 1"/>
          <p:cNvSpPr>
            <a:spLocks noChangeArrowheads="1"/>
          </p:cNvSpPr>
          <p:nvPr/>
        </p:nvSpPr>
        <p:spPr bwMode="auto">
          <a:xfrm>
            <a:off x="304800" y="685800"/>
            <a:ext cx="86106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80975" algn="l"/>
                <a:tab pos="1590675" algn="l"/>
              </a:tabLst>
            </a:pPr>
            <a:r>
              <a:rPr kumimoji="0" lang="ro-RO"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 de copii și o parte din familiile lor, au petrecut o zi de vacanță la</a:t>
            </a:r>
            <a:endPar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180975" algn="l"/>
                <a:tab pos="1590675" algn="l"/>
              </a:tabLst>
            </a:pPr>
            <a:r>
              <a:rPr kumimoji="0" lang="ro-RO"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Centrul de Echitație Povești Scrise de Cai</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Săcădat</a:t>
            </a:r>
            <a:endPar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180975" algn="l"/>
                <a:tab pos="1590675" algn="l"/>
              </a:tabLst>
            </a:pPr>
            <a:r>
              <a:rPr lang="en-US" dirty="0" smtClean="0">
                <a:latin typeface="Arial" pitchFamily="34" charset="0"/>
                <a:ea typeface="Times New Roman" pitchFamily="18" charset="0"/>
                <a:cs typeface="Arial" pitchFamily="34" charset="0"/>
              </a:rPr>
              <a:t>	</a:t>
            </a:r>
            <a:r>
              <a:rPr kumimoji="0" lang="ro-RO"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Copiii s-au bucurat de efectele terapiei cu cai, o experiență unică pentru copii, cu numeroase beneficii, în plan emoțional, al socializării, al posturii corpului, îmbunătățește calitatea vieții, reduce anxietatea și relaxează mintea. </a:t>
            </a:r>
            <a:r>
              <a:rPr lang="en-US" dirty="0" smtClean="0">
                <a:latin typeface="Arial" pitchFamily="34" charset="0"/>
                <a:ea typeface="Times New Roman" pitchFamily="18" charset="0"/>
                <a:cs typeface="Arial" pitchFamily="34" charset="0"/>
              </a:rPr>
              <a:t> </a:t>
            </a:r>
            <a:r>
              <a:rPr kumimoji="0" lang="ro-RO"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Jocuri în aer liber, gătitul împreună, puiul de alpaca Paco, ședințele de echitație, zâmbete, curaj, răbdare și libertate sunt cuvintele ce ne amintesc de excursia de o zi.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 pos="1590675"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3" name="Picture 3" descr="Ar putea fi o imagine cu 9 persoane"/>
          <p:cNvPicPr>
            <a:picLocks noChangeAspect="1" noChangeArrowheads="1"/>
          </p:cNvPicPr>
          <p:nvPr/>
        </p:nvPicPr>
        <p:blipFill>
          <a:blip r:embed="rId2" cstate="print"/>
          <a:srcRect/>
          <a:stretch>
            <a:fillRect/>
          </a:stretch>
        </p:blipFill>
        <p:spPr bwMode="auto">
          <a:xfrm>
            <a:off x="228600" y="3048000"/>
            <a:ext cx="4191000" cy="3365500"/>
          </a:xfrm>
          <a:prstGeom prst="rect">
            <a:avLst/>
          </a:prstGeom>
          <a:noFill/>
        </p:spPr>
      </p:pic>
      <p:pic>
        <p:nvPicPr>
          <p:cNvPr id="66565" name="Picture 5" descr="Ar putea fi o imagine cu 10 persoane şi pizza"/>
          <p:cNvPicPr>
            <a:picLocks noChangeAspect="1" noChangeArrowheads="1"/>
          </p:cNvPicPr>
          <p:nvPr/>
        </p:nvPicPr>
        <p:blipFill>
          <a:blip r:embed="rId3" cstate="print"/>
          <a:srcRect/>
          <a:stretch>
            <a:fillRect/>
          </a:stretch>
        </p:blipFill>
        <p:spPr bwMode="auto">
          <a:xfrm>
            <a:off x="4648200" y="3594943"/>
            <a:ext cx="4210632" cy="326305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7544" y="116632"/>
            <a:ext cx="8229600" cy="432048"/>
          </a:xfrm>
        </p:spPr>
        <p:txBody>
          <a:bodyPr>
            <a:normAutofit fontScale="90000"/>
          </a:bodyPr>
          <a:lstStyle/>
          <a:p>
            <a:r>
              <a:rPr lang="en-GB" sz="3200" b="1" dirty="0" smtClean="0">
                <a:latin typeface="Arial" pitchFamily="34" charset="0"/>
                <a:cs typeface="Arial" pitchFamily="34" charset="0"/>
              </a:rPr>
              <a:t>“</a:t>
            </a:r>
            <a:r>
              <a:rPr lang="ro-RO" sz="3200" b="1" dirty="0" smtClean="0">
                <a:latin typeface="Arial" pitchFamily="34" charset="0"/>
                <a:cs typeface="Arial" pitchFamily="34" charset="0"/>
              </a:rPr>
              <a:t>Iluzia fericirii – Ai grijă de tine</a:t>
            </a:r>
            <a:r>
              <a:rPr lang="en-GB" sz="3200" b="1" dirty="0" smtClean="0">
                <a:latin typeface="Arial" pitchFamily="34" charset="0"/>
                <a:cs typeface="Arial" pitchFamily="34" charset="0"/>
              </a:rPr>
              <a:t>”</a:t>
            </a:r>
            <a:endParaRPr lang="en-GB" sz="3200" dirty="0">
              <a:latin typeface="Arial" pitchFamily="34" charset="0"/>
              <a:cs typeface="Arial" pitchFamily="34" charset="0"/>
            </a:endParaRPr>
          </a:p>
        </p:txBody>
      </p:sp>
      <p:sp>
        <p:nvSpPr>
          <p:cNvPr id="6" name="Substituent conținut 2"/>
          <p:cNvSpPr txBox="1">
            <a:spLocks/>
          </p:cNvSpPr>
          <p:nvPr/>
        </p:nvSpPr>
        <p:spPr>
          <a:xfrm>
            <a:off x="179512" y="3962400"/>
            <a:ext cx="8856984" cy="2895600"/>
          </a:xfrm>
          <a:prstGeom prst="rect">
            <a:avLst/>
          </a:prstGeom>
        </p:spPr>
        <p:txBody>
          <a:bodyPr vert="horz" lIns="91440" tIns="45720" rIns="91440" bIns="45720" rtlCol="0">
            <a:noAutofit/>
          </a:bodyPr>
          <a:lstStyle/>
          <a:p>
            <a:r>
              <a:rPr lang="en-US" sz="1400" dirty="0" smtClean="0"/>
              <a:t>	</a:t>
            </a:r>
            <a:r>
              <a:rPr lang="en-US" sz="1600" dirty="0" err="1" smtClean="0"/>
              <a:t>Alături</a:t>
            </a:r>
            <a:r>
              <a:rPr lang="en-US" sz="1600" dirty="0" smtClean="0"/>
              <a:t> de </a:t>
            </a:r>
            <a:r>
              <a:rPr lang="en-US" sz="1600" dirty="0" err="1" smtClean="0"/>
              <a:t>partenerii</a:t>
            </a:r>
            <a:r>
              <a:rPr lang="en-US" sz="1600" dirty="0" smtClean="0"/>
              <a:t> </a:t>
            </a:r>
            <a:r>
              <a:rPr lang="en-US" sz="1600" dirty="0" err="1" smtClean="0"/>
              <a:t>noştri</a:t>
            </a:r>
            <a:r>
              <a:rPr lang="en-US" sz="1600" dirty="0" smtClean="0"/>
              <a:t>, </a:t>
            </a:r>
            <a:r>
              <a:rPr lang="en-US" sz="1600" dirty="0" err="1" smtClean="0"/>
              <a:t>Centrul</a:t>
            </a:r>
            <a:r>
              <a:rPr lang="en-US" sz="1600" dirty="0" smtClean="0"/>
              <a:t> Regional de </a:t>
            </a:r>
            <a:r>
              <a:rPr lang="en-US" sz="1600" dirty="0" err="1" smtClean="0"/>
              <a:t>Prevenire</a:t>
            </a:r>
            <a:r>
              <a:rPr lang="en-US" sz="1600" dirty="0" smtClean="0"/>
              <a:t>, </a:t>
            </a:r>
            <a:r>
              <a:rPr lang="en-US" sz="1600" dirty="0" err="1" smtClean="0"/>
              <a:t>Evaluare</a:t>
            </a:r>
            <a:r>
              <a:rPr lang="en-US" sz="1600" dirty="0" smtClean="0"/>
              <a:t> </a:t>
            </a:r>
            <a:r>
              <a:rPr lang="en-US" sz="1600" dirty="0" err="1" smtClean="0"/>
              <a:t>și</a:t>
            </a:r>
            <a:r>
              <a:rPr lang="en-US" sz="1600" dirty="0" smtClean="0"/>
              <a:t> </a:t>
            </a:r>
            <a:r>
              <a:rPr lang="en-US" sz="1600" dirty="0" err="1" smtClean="0"/>
              <a:t>Consiliere</a:t>
            </a:r>
            <a:r>
              <a:rPr lang="en-US" sz="1600" dirty="0" smtClean="0"/>
              <a:t> </a:t>
            </a:r>
            <a:r>
              <a:rPr lang="en-US" sz="1600" dirty="0" err="1" smtClean="0"/>
              <a:t>Antidrog</a:t>
            </a:r>
            <a:r>
              <a:rPr lang="en-US" sz="1600" dirty="0" smtClean="0"/>
              <a:t> Oradea </a:t>
            </a:r>
            <a:r>
              <a:rPr lang="en-US" sz="1600" dirty="0" err="1" smtClean="0"/>
              <a:t>și</a:t>
            </a:r>
            <a:r>
              <a:rPr lang="en-US" sz="1600" dirty="0" smtClean="0"/>
              <a:t> </a:t>
            </a:r>
            <a:r>
              <a:rPr lang="en-US" sz="1600" dirty="0" err="1" smtClean="0"/>
              <a:t>Inspectoratul</a:t>
            </a:r>
            <a:r>
              <a:rPr lang="en-US" sz="1600" dirty="0" smtClean="0"/>
              <a:t> </a:t>
            </a:r>
            <a:r>
              <a:rPr lang="en-US" sz="1600" dirty="0" err="1" smtClean="0"/>
              <a:t>Școlar</a:t>
            </a:r>
            <a:r>
              <a:rPr lang="en-US" sz="1600" dirty="0" smtClean="0"/>
              <a:t> </a:t>
            </a:r>
            <a:r>
              <a:rPr lang="en-US" sz="1600" dirty="0" err="1" smtClean="0"/>
              <a:t>Județean</a:t>
            </a:r>
            <a:r>
              <a:rPr lang="en-US" sz="1600" dirty="0" smtClean="0"/>
              <a:t> </a:t>
            </a:r>
            <a:r>
              <a:rPr lang="en-US" sz="1600" dirty="0" err="1" smtClean="0"/>
              <a:t>Bihor</a:t>
            </a:r>
            <a:r>
              <a:rPr lang="en-US" sz="1600" dirty="0" smtClean="0"/>
              <a:t>, am </a:t>
            </a:r>
            <a:r>
              <a:rPr lang="en-US" sz="1600" dirty="0" err="1" smtClean="0"/>
              <a:t>continuat</a:t>
            </a:r>
            <a:r>
              <a:rPr lang="en-US" sz="1600" dirty="0" smtClean="0"/>
              <a:t> </a:t>
            </a:r>
            <a:r>
              <a:rPr lang="en-US" sz="1600" dirty="0" err="1" smtClean="0"/>
              <a:t>campania</a:t>
            </a:r>
            <a:r>
              <a:rPr lang="en-US" sz="1600" dirty="0" smtClean="0"/>
              <a:t> de </a:t>
            </a:r>
            <a:r>
              <a:rPr lang="en-US" sz="1600" dirty="0" err="1" smtClean="0"/>
              <a:t>informare</a:t>
            </a:r>
            <a:r>
              <a:rPr lang="en-US" sz="1600" dirty="0" smtClean="0"/>
              <a:t> </a:t>
            </a:r>
            <a:r>
              <a:rPr lang="en-US" sz="1600" dirty="0" err="1" smtClean="0"/>
              <a:t>și</a:t>
            </a:r>
            <a:r>
              <a:rPr lang="en-US" sz="1600" dirty="0" smtClean="0"/>
              <a:t> </a:t>
            </a:r>
            <a:r>
              <a:rPr lang="en-US" sz="1600" dirty="0" err="1" smtClean="0"/>
              <a:t>prevenție</a:t>
            </a:r>
            <a:r>
              <a:rPr lang="en-US" sz="1600" dirty="0" smtClean="0"/>
              <a:t> </a:t>
            </a:r>
            <a:r>
              <a:rPr lang="en-US" sz="1600" dirty="0" err="1" smtClean="0"/>
              <a:t>în</a:t>
            </a:r>
            <a:r>
              <a:rPr lang="en-US" sz="1600" dirty="0" smtClean="0"/>
              <a:t> </a:t>
            </a:r>
            <a:r>
              <a:rPr lang="en-US" sz="1600" dirty="0" err="1" smtClean="0"/>
              <a:t>școli</a:t>
            </a:r>
            <a:r>
              <a:rPr lang="en-US" sz="1600" b="1" dirty="0" smtClean="0"/>
              <a:t>  </a:t>
            </a:r>
            <a:r>
              <a:rPr lang="en-US" sz="1600" dirty="0" err="1" smtClean="0"/>
              <a:t>demarată</a:t>
            </a:r>
            <a:r>
              <a:rPr lang="en-US" sz="1600" dirty="0" smtClean="0"/>
              <a:t> </a:t>
            </a:r>
            <a:r>
              <a:rPr lang="en-US" sz="1600" dirty="0" err="1" smtClean="0"/>
              <a:t>în</a:t>
            </a:r>
            <a:r>
              <a:rPr lang="en-US" sz="1600" dirty="0" smtClean="0"/>
              <a:t> </a:t>
            </a:r>
            <a:r>
              <a:rPr lang="en-US" sz="1600" dirty="0" err="1" smtClean="0"/>
              <a:t>anul</a:t>
            </a:r>
            <a:r>
              <a:rPr lang="en-US" sz="1600" dirty="0" smtClean="0"/>
              <a:t> 2022„Iluzia </a:t>
            </a:r>
            <a:r>
              <a:rPr lang="en-US" sz="1600" dirty="0" err="1" smtClean="0"/>
              <a:t>Fericirii</a:t>
            </a:r>
            <a:r>
              <a:rPr lang="en-US" sz="1600" dirty="0" smtClean="0"/>
              <a:t> - Ai </a:t>
            </a:r>
            <a:r>
              <a:rPr lang="en-US" sz="1600" dirty="0" err="1" smtClean="0"/>
              <a:t>grijă</a:t>
            </a:r>
            <a:r>
              <a:rPr lang="en-US" sz="1600" dirty="0" smtClean="0"/>
              <a:t> de tine”,</a:t>
            </a:r>
            <a:r>
              <a:rPr lang="en-US" sz="1600" b="1" dirty="0" smtClean="0"/>
              <a:t> </a:t>
            </a:r>
            <a:r>
              <a:rPr lang="en-US" sz="1600" dirty="0" err="1" smtClean="0"/>
              <a:t>în</a:t>
            </a:r>
            <a:r>
              <a:rPr lang="en-US" sz="1600" dirty="0" smtClean="0"/>
              <a:t> </a:t>
            </a:r>
            <a:r>
              <a:rPr lang="en-US" sz="1600" dirty="0" err="1" smtClean="0"/>
              <a:t>vederea</a:t>
            </a:r>
            <a:r>
              <a:rPr lang="en-US" sz="1600" dirty="0" smtClean="0"/>
              <a:t> </a:t>
            </a:r>
            <a:r>
              <a:rPr lang="en-US" sz="1600" dirty="0" err="1" smtClean="0"/>
              <a:t>informării</a:t>
            </a:r>
            <a:r>
              <a:rPr lang="en-US" sz="1600" dirty="0" smtClean="0"/>
              <a:t> </a:t>
            </a:r>
            <a:r>
              <a:rPr lang="en-US" sz="1600" dirty="0" err="1" smtClean="0"/>
              <a:t>și</a:t>
            </a:r>
            <a:r>
              <a:rPr lang="en-US" sz="1600" dirty="0" smtClean="0"/>
              <a:t> </a:t>
            </a:r>
            <a:r>
              <a:rPr lang="en-US" sz="1600" dirty="0" err="1" smtClean="0"/>
              <a:t>conștientizării</a:t>
            </a:r>
            <a:r>
              <a:rPr lang="en-US" sz="1600" dirty="0" smtClean="0"/>
              <a:t> cu </a:t>
            </a:r>
            <a:r>
              <a:rPr lang="en-US" sz="1600" dirty="0" err="1" smtClean="0"/>
              <a:t>privire</a:t>
            </a:r>
            <a:r>
              <a:rPr lang="en-US" sz="1600" dirty="0" smtClean="0"/>
              <a:t> la </a:t>
            </a:r>
            <a:r>
              <a:rPr lang="en-US" sz="1600" dirty="0" err="1" smtClean="0"/>
              <a:t>efectele</a:t>
            </a:r>
            <a:r>
              <a:rPr lang="en-US" sz="1600" dirty="0" smtClean="0"/>
              <a:t> </a:t>
            </a:r>
            <a:r>
              <a:rPr lang="en-US" sz="1600" dirty="0" err="1" smtClean="0"/>
              <a:t>și</a:t>
            </a:r>
            <a:r>
              <a:rPr lang="en-US" sz="1600" dirty="0" smtClean="0"/>
              <a:t> </a:t>
            </a:r>
            <a:r>
              <a:rPr lang="en-US" sz="1600" dirty="0" err="1" smtClean="0"/>
              <a:t>riscurile</a:t>
            </a:r>
            <a:r>
              <a:rPr lang="en-US" sz="1600" dirty="0" smtClean="0"/>
              <a:t> </a:t>
            </a:r>
            <a:r>
              <a:rPr lang="en-US" sz="1600" dirty="0" err="1" smtClean="0"/>
              <a:t>consumului</a:t>
            </a:r>
            <a:r>
              <a:rPr lang="en-US" sz="1600" dirty="0" smtClean="0"/>
              <a:t> de </a:t>
            </a:r>
            <a:r>
              <a:rPr lang="en-US" sz="1600" dirty="0" err="1" smtClean="0"/>
              <a:t>droguri</a:t>
            </a:r>
            <a:r>
              <a:rPr lang="en-US" sz="1600" dirty="0" smtClean="0"/>
              <a:t>, de </a:t>
            </a:r>
            <a:r>
              <a:rPr lang="en-US" sz="1600" dirty="0" err="1" smtClean="0"/>
              <a:t>promovare</a:t>
            </a:r>
            <a:r>
              <a:rPr lang="en-US" sz="1600" dirty="0" smtClean="0"/>
              <a:t> a </a:t>
            </a:r>
            <a:r>
              <a:rPr lang="en-US" sz="1600" dirty="0" err="1" smtClean="0"/>
              <a:t>modalităților</a:t>
            </a:r>
            <a:r>
              <a:rPr lang="en-US" sz="1600" dirty="0" smtClean="0"/>
              <a:t> de </a:t>
            </a:r>
            <a:r>
              <a:rPr lang="en-US" sz="1600" dirty="0" err="1" smtClean="0"/>
              <a:t>petrecere</a:t>
            </a:r>
            <a:r>
              <a:rPr lang="en-US" sz="1600" dirty="0" smtClean="0"/>
              <a:t> a </a:t>
            </a:r>
            <a:r>
              <a:rPr lang="en-US" sz="1600" dirty="0" err="1" smtClean="0"/>
              <a:t>timpului</a:t>
            </a:r>
            <a:r>
              <a:rPr lang="en-US" sz="1600" dirty="0" smtClean="0"/>
              <a:t> </a:t>
            </a:r>
            <a:r>
              <a:rPr lang="en-US" sz="1600" dirty="0" err="1" smtClean="0"/>
              <a:t>liber</a:t>
            </a:r>
            <a:r>
              <a:rPr lang="en-US" sz="1600" dirty="0" smtClean="0"/>
              <a:t> </a:t>
            </a:r>
            <a:r>
              <a:rPr lang="en-US" sz="1600" dirty="0" err="1" smtClean="0"/>
              <a:t>într</a:t>
            </a:r>
            <a:r>
              <a:rPr lang="en-US" sz="1600" dirty="0" smtClean="0"/>
              <a:t>-un mod </a:t>
            </a:r>
            <a:r>
              <a:rPr lang="en-US" sz="1600" dirty="0" err="1" smtClean="0"/>
              <a:t>sănătos</a:t>
            </a:r>
            <a:r>
              <a:rPr lang="en-US" sz="1600" dirty="0" smtClean="0"/>
              <a:t> </a:t>
            </a:r>
            <a:r>
              <a:rPr lang="en-US" sz="1600" dirty="0" err="1" smtClean="0"/>
              <a:t>și</a:t>
            </a:r>
            <a:r>
              <a:rPr lang="en-US" sz="1600" dirty="0" smtClean="0"/>
              <a:t> </a:t>
            </a:r>
            <a:r>
              <a:rPr lang="en-US" sz="1600" dirty="0" err="1" smtClean="0"/>
              <a:t>consiliere</a:t>
            </a:r>
            <a:r>
              <a:rPr lang="en-US" sz="1600" dirty="0" smtClean="0"/>
              <a:t> </a:t>
            </a:r>
            <a:r>
              <a:rPr lang="en-US" sz="1600" dirty="0" err="1" smtClean="0"/>
              <a:t>psihologică</a:t>
            </a:r>
            <a:r>
              <a:rPr lang="en-US" sz="1600" dirty="0" smtClean="0"/>
              <a:t> </a:t>
            </a:r>
            <a:r>
              <a:rPr lang="en-US" sz="1600" dirty="0" err="1" smtClean="0"/>
              <a:t>gratuită</a:t>
            </a:r>
            <a:r>
              <a:rPr lang="en-US" sz="1600" dirty="0" smtClean="0"/>
              <a:t> la </a:t>
            </a:r>
            <a:r>
              <a:rPr lang="en-US" sz="1600" dirty="0" err="1" smtClean="0"/>
              <a:t>nevoie</a:t>
            </a:r>
            <a:r>
              <a:rPr lang="en-US" sz="1600" dirty="0" smtClean="0"/>
              <a:t>. </a:t>
            </a:r>
          </a:p>
          <a:p>
            <a:r>
              <a:rPr lang="en-US" sz="1600" dirty="0" smtClean="0"/>
              <a:t>	</a:t>
            </a:r>
            <a:r>
              <a:rPr lang="ro-RO" sz="1600" dirty="0" smtClean="0"/>
              <a:t>În aceste activități, în acest an au fost implicați peste </a:t>
            </a:r>
            <a:r>
              <a:rPr lang="ro-RO" sz="1600" b="1" dirty="0" smtClean="0"/>
              <a:t>400 de elevi</a:t>
            </a:r>
            <a:r>
              <a:rPr lang="ro-RO" sz="1600" dirty="0" smtClean="0"/>
              <a:t> de la Colegiul Național Iosif Vulcan Oradea, Colegiul Național Onisifor Ghibu, Școala Gimnazială Dacia, Școala Generală Dimitrie Cantemir, Colegiul Național Mihai Eminescu, Colegiul National Emanuil Gojdu, Colegiul Tehnologic Mihai Viteazu, Colegiul Tehnic Traian Vuia, Liceul Baptist Emanuel</a:t>
            </a:r>
            <a:endParaRPr kumimoji="0" lang="en-GB" sz="160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pic>
        <p:nvPicPr>
          <p:cNvPr id="65540" name="Picture 4" descr="Ar putea fi o imagine cu 14 persoane, persoane studiind şi text"/>
          <p:cNvPicPr>
            <a:picLocks noChangeAspect="1" noChangeArrowheads="1"/>
          </p:cNvPicPr>
          <p:nvPr/>
        </p:nvPicPr>
        <p:blipFill>
          <a:blip r:embed="rId2" cstate="print"/>
          <a:srcRect/>
          <a:stretch>
            <a:fillRect/>
          </a:stretch>
        </p:blipFill>
        <p:spPr bwMode="auto">
          <a:xfrm>
            <a:off x="4229100" y="533400"/>
            <a:ext cx="4457700" cy="3352800"/>
          </a:xfrm>
          <a:prstGeom prst="rect">
            <a:avLst/>
          </a:prstGeom>
          <a:noFill/>
        </p:spPr>
      </p:pic>
      <p:pic>
        <p:nvPicPr>
          <p:cNvPr id="65542" name="Picture 6" descr="Ar putea fi o imagine cu 6 persoane, persoane studiind şi text"/>
          <p:cNvPicPr>
            <a:picLocks noChangeAspect="1" noChangeArrowheads="1"/>
          </p:cNvPicPr>
          <p:nvPr/>
        </p:nvPicPr>
        <p:blipFill>
          <a:blip r:embed="rId3" cstate="print"/>
          <a:stretch>
            <a:fillRect/>
          </a:stretch>
        </p:blipFill>
        <p:spPr bwMode="auto">
          <a:xfrm>
            <a:off x="304800" y="609600"/>
            <a:ext cx="3992926"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28600" y="116632"/>
            <a:ext cx="8468544" cy="645368"/>
          </a:xfrm>
        </p:spPr>
        <p:txBody>
          <a:bodyPr>
            <a:normAutofit fontScale="90000"/>
          </a:bodyPr>
          <a:lstStyle/>
          <a:p>
            <a:r>
              <a:rPr lang="en-GB" sz="3200" b="1" dirty="0" smtClean="0">
                <a:latin typeface="Arial" pitchFamily="34" charset="0"/>
                <a:cs typeface="Arial" pitchFamily="34" charset="0"/>
              </a:rPr>
              <a:t>“</a:t>
            </a:r>
            <a:r>
              <a:rPr lang="en-US" sz="3200" b="1" dirty="0" smtClean="0">
                <a:latin typeface="Arial" pitchFamily="34" charset="0"/>
                <a:cs typeface="Arial" pitchFamily="34" charset="0"/>
              </a:rPr>
              <a:t>Agenda </a:t>
            </a:r>
            <a:r>
              <a:rPr lang="en-US" sz="3200" b="1" dirty="0" err="1" smtClean="0">
                <a:latin typeface="Arial" pitchFamily="34" charset="0"/>
                <a:cs typeface="Arial" pitchFamily="34" charset="0"/>
              </a:rPr>
              <a:t>Familiei</a:t>
            </a:r>
            <a:r>
              <a:rPr lang="en-GB" sz="3200" b="1" dirty="0" smtClean="0">
                <a:latin typeface="Arial" pitchFamily="34" charset="0"/>
                <a:cs typeface="Arial" pitchFamily="34" charset="0"/>
              </a:rPr>
              <a:t>”</a:t>
            </a:r>
            <a:r>
              <a:rPr lang="ro-RO" sz="3200" dirty="0" smtClean="0">
                <a:latin typeface="Arial" pitchFamily="34" charset="0"/>
                <a:ea typeface="Times New Roman" pitchFamily="18" charset="0"/>
                <a:cs typeface="Arial" pitchFamily="34" charset="0"/>
              </a:rPr>
              <a:t> program gratuit</a:t>
            </a:r>
            <a:r>
              <a:rPr lang="ro-RO" sz="3200" b="1" dirty="0" smtClean="0">
                <a:latin typeface="Arial" pitchFamily="34" charset="0"/>
                <a:ea typeface="Times New Roman" pitchFamily="18" charset="0"/>
                <a:cs typeface="Arial" pitchFamily="34" charset="0"/>
              </a:rPr>
              <a:t>, </a:t>
            </a:r>
            <a:r>
              <a:rPr lang="ro-RO" sz="3200" dirty="0" smtClean="0">
                <a:latin typeface="Arial" pitchFamily="34" charset="0"/>
                <a:ea typeface="Times New Roman" pitchFamily="18" charset="0"/>
                <a:cs typeface="Arial" pitchFamily="34" charset="0"/>
              </a:rPr>
              <a:t>de suport psihologic și educațional</a:t>
            </a:r>
            <a:endParaRPr lang="en-GB" sz="3200" dirty="0">
              <a:latin typeface="Arial" pitchFamily="34" charset="0"/>
              <a:cs typeface="Arial" pitchFamily="34" charset="0"/>
            </a:endParaRPr>
          </a:p>
        </p:txBody>
      </p:sp>
      <p:sp>
        <p:nvSpPr>
          <p:cNvPr id="6" name="Substituent conținut 2"/>
          <p:cNvSpPr txBox="1">
            <a:spLocks/>
          </p:cNvSpPr>
          <p:nvPr/>
        </p:nvSpPr>
        <p:spPr>
          <a:xfrm>
            <a:off x="179512" y="3962400"/>
            <a:ext cx="8856984" cy="2895600"/>
          </a:xfrm>
          <a:prstGeom prst="rect">
            <a:avLst/>
          </a:prstGeom>
        </p:spPr>
        <p:txBody>
          <a:bodyPr vert="horz" lIns="91440" tIns="45720" rIns="91440" bIns="45720" rtlCol="0">
            <a:noAutofit/>
          </a:bodyPr>
          <a:lstStyle/>
          <a:p>
            <a:r>
              <a:rPr lang="en-US" sz="1400" dirty="0" smtClean="0"/>
              <a:t>	</a:t>
            </a:r>
            <a:endParaRPr kumimoji="0" lang="en-GB" sz="160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74753" name="Rectangle 1"/>
          <p:cNvSpPr>
            <a:spLocks noChangeArrowheads="1"/>
          </p:cNvSpPr>
          <p:nvPr/>
        </p:nvSpPr>
        <p:spPr bwMode="auto">
          <a:xfrm>
            <a:off x="304800" y="914401"/>
            <a:ext cx="8686800"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 pos="1590675" algn="l"/>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a:t>
            </a:r>
            <a:r>
              <a:rPr kumimoji="0" lang="ro-RO" sz="1600" b="0" i="0" u="none" strike="noStrike" cap="none" normalizeH="0" baseline="0" dirty="0" smtClean="0">
                <a:ln>
                  <a:noFill/>
                </a:ln>
                <a:solidFill>
                  <a:schemeClr val="tx1"/>
                </a:solidFill>
                <a:effectLst/>
                <a:ea typeface="Times New Roman" pitchFamily="18" charset="0"/>
                <a:cs typeface="Arial" pitchFamily="34" charset="0"/>
              </a:rPr>
              <a:t> inițiat în luna aprilie 2023</a:t>
            </a:r>
            <a:r>
              <a:rPr kumimoji="0" lang="en-US" sz="1600" b="0" i="0" u="none" strike="noStrike" cap="none" normalizeH="0" baseline="0" dirty="0" smtClean="0">
                <a:ln>
                  <a:noFill/>
                </a:ln>
                <a:solidFill>
                  <a:schemeClr val="tx1"/>
                </a:solidFill>
                <a:effectLst/>
                <a:ea typeface="Times New Roman" pitchFamily="18" charset="0"/>
                <a:cs typeface="Arial" pitchFamily="34" charset="0"/>
              </a:rPr>
              <a:t>, a</a:t>
            </a:r>
            <a:r>
              <a:rPr kumimoji="0" lang="ro-RO" sz="1600" b="0" i="0" u="none" strike="noStrike" cap="none" normalizeH="0" baseline="0" dirty="0" smtClean="0">
                <a:ln>
                  <a:noFill/>
                </a:ln>
                <a:solidFill>
                  <a:schemeClr val="tx1"/>
                </a:solidFill>
                <a:effectLst/>
                <a:ea typeface="Times New Roman" pitchFamily="18" charset="0"/>
                <a:cs typeface="Arial" pitchFamily="34" charset="0"/>
              </a:rPr>
              <a:t>cesta se adresează tuturor părinților care își doresc o relație mai bună cu copiii lor, care recunosc atunci când greșesc sau care observă că metodele lor de până acum nu au funcționat sau pentru acei părinți care pur și simplu își doresc o îmbunătățire în relația dintre ei și copiii lor.</a:t>
            </a:r>
            <a:endParaRPr kumimoji="0" lang="en-US" sz="1600" b="0" i="0" u="none" strike="noStrike" cap="none" normalizeH="0" baseline="0" dirty="0" smtClean="0">
              <a:ln>
                <a:noFill/>
              </a:ln>
              <a:solidFill>
                <a:schemeClr val="tx1"/>
              </a:solidFill>
              <a:effectLst/>
              <a:ea typeface="Times New Roman" pitchFamily="18" charset="0"/>
              <a:cs typeface="Arial" pitchFamily="34" charset="0"/>
            </a:endParaRPr>
          </a:p>
          <a:p>
            <a:pPr algn="just" fontAlgn="base">
              <a:spcBef>
                <a:spcPct val="0"/>
              </a:spcBef>
              <a:spcAft>
                <a:spcPct val="0"/>
              </a:spcAft>
              <a:tabLst>
                <a:tab pos="180975" algn="l"/>
                <a:tab pos="1590675" algn="l"/>
              </a:tabLst>
            </a:pPr>
            <a:r>
              <a:rPr lang="en-US" sz="1600" dirty="0" smtClean="0"/>
              <a:t>	</a:t>
            </a:r>
            <a:r>
              <a:rPr lang="en-US" sz="1600" b="1" dirty="0" smtClean="0"/>
              <a:t>L</a:t>
            </a:r>
            <a:r>
              <a:rPr lang="ro-RO" sz="1600" b="1" dirty="0" smtClean="0"/>
              <a:t>a cele 4 </a:t>
            </a:r>
            <a:r>
              <a:rPr lang="en-US" sz="1600" b="1" dirty="0" err="1" smtClean="0"/>
              <a:t>întâlniri</a:t>
            </a:r>
            <a:r>
              <a:rPr lang="ro-RO" sz="1600" b="1" dirty="0" smtClean="0"/>
              <a:t> desfăşurate în anul 2023, au participat peste </a:t>
            </a:r>
            <a:r>
              <a:rPr lang="en-US" sz="1600" b="1" dirty="0" smtClean="0"/>
              <a:t>200</a:t>
            </a:r>
            <a:r>
              <a:rPr lang="ro-RO" sz="1600" b="1" dirty="0" smtClean="0"/>
              <a:t> de persoane</a:t>
            </a:r>
            <a:r>
              <a:rPr lang="ro-RO" sz="1600" dirty="0" smtClean="0"/>
              <a:t>.</a:t>
            </a:r>
            <a:endParaRPr lang="en-US" sz="1600" dirty="0" smtClean="0"/>
          </a:p>
          <a:p>
            <a:r>
              <a:rPr lang="ro-RO" sz="1600" b="1" dirty="0" smtClean="0"/>
              <a:t>Temele abordate</a:t>
            </a:r>
            <a:r>
              <a:rPr lang="ro-RO" sz="1600" dirty="0" smtClean="0"/>
              <a:t>:</a:t>
            </a:r>
            <a:endParaRPr lang="en-US" sz="1600" dirty="0" smtClean="0"/>
          </a:p>
          <a:p>
            <a:pPr lvl="1">
              <a:buFontTx/>
              <a:buChar char="-"/>
            </a:pPr>
            <a:r>
              <a:rPr lang="ro-RO" sz="1600" dirty="0" smtClean="0"/>
              <a:t>parentingul dintr-o perspectivă psihologică, pentru a înțelege nevoile de bază ale copiilor dar și pentru a descoperi împreună care pot fi micile greșeli neidentificate in tipul de stil parental utilizat, tocmai pentru a corecta de la început aceste abateri.</a:t>
            </a:r>
            <a:endParaRPr lang="en-US" sz="1600" dirty="0" smtClean="0"/>
          </a:p>
          <a:p>
            <a:pPr lvl="1">
              <a:buFontTx/>
              <a:buChar char="-"/>
            </a:pPr>
            <a:r>
              <a:rPr lang="ro-RO" sz="1600" dirty="0" smtClean="0"/>
              <a:t>aspectele juridice ce vizează copiii, legalitatea unor situații ce pot apărea în caz de divorț, în caz de absenteism școlar, etc.</a:t>
            </a:r>
            <a:endParaRPr lang="en-US" sz="1600" dirty="0" smtClean="0"/>
          </a:p>
          <a:p>
            <a:pPr lvl="1"/>
            <a:r>
              <a:rPr lang="en-US" sz="1600" dirty="0" smtClean="0"/>
              <a:t>- </a:t>
            </a:r>
            <a:r>
              <a:rPr lang="ro-RO" sz="1600" dirty="0" smtClean="0"/>
              <a:t>educația financiară, atât a părinților cât și a copiilor, pentru crearea unui echilibru între venituri, cheltuieli, economii, identificarea și  depistarea unor termeni pe care-i auzim de des în ultima perioadă dar ai căror sensuri nu-l stăpâneam. </a:t>
            </a:r>
            <a:endParaRPr lang="en-US" sz="1600" dirty="0" smtClean="0"/>
          </a:p>
          <a:p>
            <a:pPr algn="just" fontAlgn="base">
              <a:spcBef>
                <a:spcPct val="0"/>
              </a:spcBef>
              <a:spcAft>
                <a:spcPct val="0"/>
              </a:spcAft>
              <a:tabLst>
                <a:tab pos="180975" algn="l"/>
                <a:tab pos="1590675" algn="l"/>
              </a:tabLst>
            </a:pPr>
            <a:endParaRPr lang="en-US" sz="1600" dirty="0" smtClean="0"/>
          </a:p>
          <a:p>
            <a:pPr algn="just" fontAlgn="base">
              <a:spcBef>
                <a:spcPct val="0"/>
              </a:spcBef>
              <a:spcAft>
                <a:spcPct val="0"/>
              </a:spcAft>
              <a:tabLst>
                <a:tab pos="180975" algn="l"/>
                <a:tab pos="1590675" algn="l"/>
              </a:tabLst>
            </a:pPr>
            <a:endParaRPr lang="en-US" dirty="0" smtClean="0"/>
          </a:p>
          <a:p>
            <a:pPr marL="0" marR="0" lvl="0" indent="0" algn="just" defTabSz="914400" rtl="0" eaLnBrk="1" fontAlgn="base" latinLnBrk="0" hangingPunct="1">
              <a:lnSpc>
                <a:spcPct val="100000"/>
              </a:lnSpc>
              <a:spcBef>
                <a:spcPct val="0"/>
              </a:spcBef>
              <a:spcAft>
                <a:spcPct val="0"/>
              </a:spcAft>
              <a:buClrTx/>
              <a:buSzTx/>
              <a:buFontTx/>
              <a:buNone/>
              <a:tabLst>
                <a:tab pos="180975" algn="l"/>
                <a:tab pos="1590675" algn="l"/>
              </a:tabLst>
            </a:pP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4756" name="Picture 4" descr="Nu este disponibilă nicio descriere pentru fotografie."/>
          <p:cNvPicPr>
            <a:picLocks noChangeAspect="1" noChangeArrowheads="1"/>
          </p:cNvPicPr>
          <p:nvPr/>
        </p:nvPicPr>
        <p:blipFill>
          <a:blip r:embed="rId2" cstate="print"/>
          <a:srcRect/>
          <a:stretch>
            <a:fillRect/>
          </a:stretch>
        </p:blipFill>
        <p:spPr bwMode="auto">
          <a:xfrm>
            <a:off x="457200" y="4419600"/>
            <a:ext cx="4572000" cy="2438400"/>
          </a:xfrm>
          <a:prstGeom prst="rect">
            <a:avLst/>
          </a:prstGeom>
          <a:noFill/>
        </p:spPr>
      </p:pic>
      <p:pic>
        <p:nvPicPr>
          <p:cNvPr id="74758" name="Picture 6" descr="Nu este disponibilă nicio descriere pentru fotografie."/>
          <p:cNvPicPr>
            <a:picLocks noChangeAspect="1" noChangeArrowheads="1"/>
          </p:cNvPicPr>
          <p:nvPr/>
        </p:nvPicPr>
        <p:blipFill>
          <a:blip r:embed="rId3" cstate="print"/>
          <a:srcRect/>
          <a:stretch>
            <a:fillRect/>
          </a:stretch>
        </p:blipFill>
        <p:spPr bwMode="auto">
          <a:xfrm>
            <a:off x="5181600" y="4191000"/>
            <a:ext cx="3733800"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3048000"/>
            <a:ext cx="4038600" cy="3078163"/>
          </a:xfrm>
        </p:spPr>
        <p:txBody>
          <a:bodyPr/>
          <a:lstStyle/>
          <a:p>
            <a:endParaRPr lang="en-US" dirty="0" smtClean="0"/>
          </a:p>
          <a:p>
            <a:endParaRPr lang="en-US" dirty="0" smtClean="0"/>
          </a:p>
          <a:p>
            <a:endParaRPr lang="en-US" dirty="0" smtClean="0"/>
          </a:p>
          <a:p>
            <a:endParaRPr lang="en-US" dirty="0" smtClean="0"/>
          </a:p>
          <a:p>
            <a:endParaRPr lang="en-US" dirty="0"/>
          </a:p>
        </p:txBody>
      </p:sp>
      <p:pic>
        <p:nvPicPr>
          <p:cNvPr id="76802" name="Picture 2" descr="\\ad1daso\Tranzit\RAPORT DE ACTIVITATE DASO 2023\RAPORT DE ACTIVITATE CRESA ORADEA 2023\10.jpg"/>
          <p:cNvPicPr>
            <a:picLocks noChangeAspect="1" noChangeArrowheads="1"/>
          </p:cNvPicPr>
          <p:nvPr/>
        </p:nvPicPr>
        <p:blipFill>
          <a:blip r:embed="rId2" cstate="print">
            <a:lum bright="50000" contrast="-2000"/>
          </a:blip>
          <a:srcRect/>
          <a:stretch>
            <a:fillRect/>
          </a:stretch>
        </p:blipFill>
        <p:spPr bwMode="auto">
          <a:xfrm>
            <a:off x="0" y="3601200"/>
            <a:ext cx="4886391" cy="3256800"/>
          </a:xfrm>
          <a:prstGeom prst="rect">
            <a:avLst/>
          </a:prstGeom>
          <a:noFill/>
        </p:spPr>
      </p:pic>
      <p:sp>
        <p:nvSpPr>
          <p:cNvPr id="15362" name="Rectangle 2"/>
          <p:cNvSpPr>
            <a:spLocks noGrp="1" noChangeArrowheads="1"/>
          </p:cNvSpPr>
          <p:nvPr>
            <p:ph type="title"/>
          </p:nvPr>
        </p:nvSpPr>
        <p:spPr>
          <a:xfrm>
            <a:off x="152400" y="264341"/>
            <a:ext cx="8839200" cy="3754874"/>
          </a:xfrm>
        </p:spPr>
        <p:txBody>
          <a:bodyPr wrap="square">
            <a:spAutoFit/>
          </a:bodyPr>
          <a:lstStyle/>
          <a:p>
            <a:pPr algn="l"/>
            <a:r>
              <a:rPr lang="ro-RO" sz="1800" dirty="0" smtClean="0">
                <a:latin typeface="Arial" pitchFamily="34" charset="0"/>
                <a:cs typeface="Arial" pitchFamily="34" charset="0"/>
              </a:rPr>
              <a:t/>
            </a:r>
            <a:br>
              <a:rPr lang="ro-RO" sz="1800" dirty="0" smtClean="0">
                <a:latin typeface="Arial" pitchFamily="34" charset="0"/>
                <a:cs typeface="Arial" pitchFamily="34" charset="0"/>
              </a:rPr>
            </a:br>
            <a:r>
              <a:rPr lang="ro-RO" sz="1800" dirty="0" smtClean="0">
                <a:latin typeface="Arial" pitchFamily="34" charset="0"/>
                <a:cs typeface="Arial" pitchFamily="34" charset="0"/>
              </a:rPr>
              <a:t>	</a:t>
            </a:r>
            <a:r>
              <a:rPr lang="en-US" sz="1800" dirty="0" smtClean="0">
                <a:latin typeface="Arial" pitchFamily="34" charset="0"/>
                <a:cs typeface="Arial" pitchFamily="34" charset="0"/>
              </a:rPr>
              <a:t>Ca urmare a modificărilor Legii Educa</a:t>
            </a:r>
            <a:r>
              <a:rPr lang="ro-RO" sz="1800" dirty="0" smtClean="0">
                <a:latin typeface="Arial" pitchFamily="34" charset="0"/>
                <a:cs typeface="Arial" pitchFamily="34" charset="0"/>
              </a:rPr>
              <a:t>ţiei</a:t>
            </a:r>
            <a:r>
              <a:rPr lang="en-US" sz="1800" dirty="0" smtClean="0">
                <a:latin typeface="Arial" pitchFamily="34" charset="0"/>
                <a:cs typeface="Arial" pitchFamily="34" charset="0"/>
              </a:rPr>
              <a:t> Na</a:t>
            </a:r>
            <a:r>
              <a:rPr lang="ro-RO" sz="1800" dirty="0" smtClean="0">
                <a:latin typeface="Arial" pitchFamily="34" charset="0"/>
                <a:cs typeface="Arial" pitchFamily="34" charset="0"/>
              </a:rPr>
              <a:t>ţionale, creşele au fost incluse în sistemul naţional de educaţie.</a:t>
            </a:r>
            <a:br>
              <a:rPr lang="ro-RO" sz="1800" dirty="0" smtClean="0">
                <a:latin typeface="Arial" pitchFamily="34" charset="0"/>
                <a:cs typeface="Arial" pitchFamily="34" charset="0"/>
              </a:rPr>
            </a:br>
            <a:r>
              <a:rPr lang="ro-RO" sz="1800" dirty="0" smtClean="0">
                <a:latin typeface="Arial" pitchFamily="34" charset="0"/>
                <a:cs typeface="Arial" pitchFamily="34" charset="0"/>
              </a:rPr>
              <a:t>	Astfel</a:t>
            </a:r>
            <a:r>
              <a:rPr lang="en-US" sz="1800" dirty="0" smtClean="0">
                <a:latin typeface="Arial" pitchFamily="34" charset="0"/>
                <a:cs typeface="Arial" pitchFamily="34" charset="0"/>
              </a:rPr>
              <a:t>,</a:t>
            </a:r>
            <a:r>
              <a:rPr lang="ro-RO" sz="1800" dirty="0" smtClean="0">
                <a:latin typeface="Arial" pitchFamily="34" charset="0"/>
                <a:cs typeface="Arial" pitchFamily="34" charset="0"/>
              </a:rPr>
              <a:t> </a:t>
            </a:r>
            <a:r>
              <a:rPr lang="en-US" sz="1800" dirty="0" smtClean="0">
                <a:latin typeface="Arial" pitchFamily="34" charset="0"/>
                <a:cs typeface="Arial" pitchFamily="34" charset="0"/>
              </a:rPr>
              <a:t>conform HCL nr. 172/24.02.2022</a:t>
            </a:r>
            <a:r>
              <a:rPr lang="ro-RO" sz="1800" dirty="0" smtClean="0">
                <a:latin typeface="Arial" pitchFamily="34" charset="0"/>
                <a:cs typeface="Arial" pitchFamily="34" charset="0"/>
              </a:rPr>
              <a:t>,</a:t>
            </a:r>
            <a:r>
              <a:rPr lang="en-US" sz="1800" dirty="0" smtClean="0">
                <a:latin typeface="Arial" pitchFamily="34" charset="0"/>
                <a:cs typeface="Arial" pitchFamily="34" charset="0"/>
              </a:rPr>
              <a:t> începând cu 1 </a:t>
            </a:r>
            <a:r>
              <a:rPr lang="ro-RO" sz="1800" dirty="0" smtClean="0">
                <a:latin typeface="Arial" pitchFamily="34" charset="0"/>
                <a:cs typeface="Arial" pitchFamily="34" charset="0"/>
              </a:rPr>
              <a:t>martie</a:t>
            </a:r>
            <a:r>
              <a:rPr lang="en-US" sz="1800" dirty="0" smtClean="0">
                <a:latin typeface="Arial" pitchFamily="34" charset="0"/>
                <a:cs typeface="Arial" pitchFamily="34" charset="0"/>
              </a:rPr>
              <a:t> 2022, </a:t>
            </a:r>
            <a:r>
              <a:rPr lang="ro-RO" sz="1800" b="1" dirty="0" smtClean="0">
                <a:latin typeface="Arial" pitchFamily="34" charset="0"/>
                <a:cs typeface="Arial" pitchFamily="34" charset="0"/>
              </a:rPr>
              <a:t>Creșa Oradea</a:t>
            </a:r>
            <a:r>
              <a:rPr lang="en-US" sz="1800" dirty="0" smtClean="0">
                <a:latin typeface="Arial" pitchFamily="34" charset="0"/>
                <a:cs typeface="Arial" pitchFamily="34" charset="0"/>
              </a:rPr>
              <a:t> funcționează ca </a:t>
            </a:r>
            <a:r>
              <a:rPr lang="ro-RO" sz="1800" b="1" dirty="0" smtClean="0">
                <a:latin typeface="Arial" pitchFamily="34" charset="0"/>
                <a:cs typeface="Arial" pitchFamily="34" charset="0"/>
              </a:rPr>
              <a:t>unit</a:t>
            </a:r>
            <a:r>
              <a:rPr lang="en-US" sz="1800" b="1" dirty="0" smtClean="0">
                <a:latin typeface="Arial" pitchFamily="34" charset="0"/>
                <a:cs typeface="Arial" pitchFamily="34" charset="0"/>
              </a:rPr>
              <a:t>ate</a:t>
            </a:r>
            <a:r>
              <a:rPr lang="ro-RO" sz="1800" b="1" dirty="0" smtClean="0">
                <a:latin typeface="Arial" pitchFamily="34" charset="0"/>
                <a:cs typeface="Arial" pitchFamily="34" charset="0"/>
              </a:rPr>
              <a:t> de învățământ </a:t>
            </a:r>
            <a:r>
              <a:rPr lang="ro-RO" sz="1800" dirty="0" smtClean="0">
                <a:latin typeface="Arial" pitchFamily="34" charset="0"/>
                <a:cs typeface="Arial" pitchFamily="34" charset="0"/>
              </a:rPr>
              <a:t>cu personalitate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juridică</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în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structura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Direcției</a:t>
            </a:r>
            <a:r>
              <a:rPr lang="en-US" sz="1800" dirty="0" smtClean="0">
                <a:latin typeface="Arial" pitchFamily="34" charset="0"/>
                <a:cs typeface="Arial" pitchFamily="34" charset="0"/>
              </a:rPr>
              <a:t> de </a:t>
            </a:r>
            <a:r>
              <a:rPr lang="en-US" sz="1800" dirty="0" err="1" smtClean="0">
                <a:latin typeface="Arial" pitchFamily="34" charset="0"/>
                <a:cs typeface="Arial" pitchFamily="34" charset="0"/>
              </a:rPr>
              <a:t>Asistență</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Socială</a:t>
            </a:r>
            <a:r>
              <a:rPr lang="en-US" sz="1800" dirty="0" smtClean="0">
                <a:latin typeface="Arial" pitchFamily="34" charset="0"/>
                <a:cs typeface="Arial" pitchFamily="34" charset="0"/>
              </a:rPr>
              <a:t> Oradea</a:t>
            </a:r>
            <a:r>
              <a:rPr lang="ro-RO" sz="1800" dirty="0" smtClean="0">
                <a:latin typeface="Arial" pitchFamily="34" charset="0"/>
                <a:cs typeface="Arial" pitchFamily="34" charset="0"/>
              </a:rPr>
              <a:t>.</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ro-RO" sz="1800" dirty="0" smtClean="0">
                <a:latin typeface="Arial" pitchFamily="34" charset="0"/>
                <a:cs typeface="Arial" pitchFamily="34" charset="0"/>
              </a:rPr>
              <a:t>	Sunt 1</a:t>
            </a:r>
            <a:r>
              <a:rPr lang="en-US" sz="1800" dirty="0" smtClean="0">
                <a:latin typeface="Arial" pitchFamily="34" charset="0"/>
                <a:cs typeface="Arial" pitchFamily="34" charset="0"/>
              </a:rPr>
              <a:t>5</a:t>
            </a:r>
            <a:r>
              <a:rPr lang="ro-RO" sz="1800" dirty="0" smtClean="0">
                <a:latin typeface="Arial" pitchFamily="34" charset="0"/>
                <a:cs typeface="Arial" pitchFamily="34" charset="0"/>
              </a:rPr>
              <a:t> locaţii de creşă, care funcţionează cu program de zi</a:t>
            </a:r>
            <a:r>
              <a:rPr lang="en-US" sz="1800" dirty="0" smtClean="0">
                <a:latin typeface="Arial" pitchFamily="34" charset="0"/>
                <a:cs typeface="Arial" pitchFamily="34" charset="0"/>
              </a:rPr>
              <a:t>,</a:t>
            </a:r>
            <a:r>
              <a:rPr lang="ro-RO" sz="1800" dirty="0" smtClean="0">
                <a:latin typeface="Arial" pitchFamily="34" charset="0"/>
                <a:cs typeface="Arial" pitchFamily="34" charset="0"/>
              </a:rPr>
              <a:t> în anul şcolar 202</a:t>
            </a:r>
            <a:r>
              <a:rPr lang="en-US" sz="1800" dirty="0" smtClean="0">
                <a:latin typeface="Arial" pitchFamily="34" charset="0"/>
                <a:cs typeface="Arial" pitchFamily="34" charset="0"/>
              </a:rPr>
              <a:t>3</a:t>
            </a:r>
            <a:r>
              <a:rPr lang="ro-RO" sz="1800" dirty="0" smtClean="0">
                <a:latin typeface="Arial" pitchFamily="34" charset="0"/>
                <a:cs typeface="Arial" pitchFamily="34" charset="0"/>
              </a:rPr>
              <a:t> – 202</a:t>
            </a:r>
            <a:r>
              <a:rPr lang="en-US" sz="1800" dirty="0" smtClean="0">
                <a:latin typeface="Arial" pitchFamily="34" charset="0"/>
                <a:cs typeface="Arial" pitchFamily="34" charset="0"/>
              </a:rPr>
              <a:t>4, </a:t>
            </a:r>
            <a:r>
              <a:rPr lang="en-US" sz="1800" dirty="0" err="1" smtClean="0">
                <a:latin typeface="Arial" pitchFamily="34" charset="0"/>
                <a:cs typeface="Arial" pitchFamily="34" charset="0"/>
              </a:rPr>
              <a:t>fiind</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înscriși</a:t>
            </a:r>
            <a:r>
              <a:rPr lang="en-US" sz="1800" dirty="0" smtClean="0">
                <a:latin typeface="Arial" pitchFamily="34" charset="0"/>
                <a:cs typeface="Arial" pitchFamily="34" charset="0"/>
              </a:rPr>
              <a:t> 903 </a:t>
            </a:r>
            <a:r>
              <a:rPr lang="en-US" sz="1800" dirty="0" err="1" smtClean="0">
                <a:latin typeface="Arial" pitchFamily="34" charset="0"/>
                <a:cs typeface="Arial" pitchFamily="34" charset="0"/>
              </a:rPr>
              <a:t>copii</a:t>
            </a:r>
            <a:r>
              <a:rPr lang="ro-RO" sz="1800" dirty="0" smtClean="0">
                <a:latin typeface="Arial" pitchFamily="34" charset="0"/>
                <a:cs typeface="Arial" pitchFamily="34" charset="0"/>
              </a:rPr>
              <a:t>.</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ro-RO" sz="1800" dirty="0" smtClean="0">
                <a:latin typeface="Arial" pitchFamily="34" charset="0"/>
                <a:cs typeface="Arial" pitchFamily="34" charset="0"/>
              </a:rPr>
              <a:t>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ea typeface="Times New Roman" pitchFamily="18" charset="0"/>
                <a:cs typeface="Arial" pitchFamily="34" charset="0"/>
              </a:rPr>
              <a:t/>
            </a:r>
            <a:br>
              <a:rPr lang="en-US" sz="1800" dirty="0" smtClean="0">
                <a:latin typeface="Arial" pitchFamily="34" charset="0"/>
                <a:ea typeface="Times New Roman" pitchFamily="18" charset="0"/>
                <a:cs typeface="Arial" pitchFamily="34" charset="0"/>
              </a:rPr>
            </a:br>
            <a:r>
              <a:rPr lang="en-US" sz="1800" b="1" dirty="0" smtClean="0">
                <a:solidFill>
                  <a:srgbClr val="00B0F0"/>
                </a:solidFill>
                <a:latin typeface="Century Schoolbook" pitchFamily="18" charset="0"/>
                <a:ea typeface="Times New Roman" pitchFamily="18" charset="0"/>
                <a:cs typeface="Arial" pitchFamily="34" charset="0"/>
              </a:rPr>
              <a:t/>
            </a:r>
            <a:br>
              <a:rPr lang="en-US" sz="1800" b="1" dirty="0" smtClean="0">
                <a:solidFill>
                  <a:srgbClr val="00B0F0"/>
                </a:solidFill>
                <a:latin typeface="Century Schoolbook" pitchFamily="18" charset="0"/>
                <a:ea typeface="Times New Roman" pitchFamily="18" charset="0"/>
                <a:cs typeface="Arial" pitchFamily="34" charset="0"/>
              </a:rPr>
            </a:br>
            <a:r>
              <a:rPr lang="ro-RO" sz="2000" b="1" dirty="0" smtClean="0"/>
              <a:t/>
            </a:r>
            <a:br>
              <a:rPr lang="ro-RO" sz="2000" b="1" dirty="0" smtClean="0"/>
            </a:br>
            <a:endParaRPr lang="en-US" sz="2000" dirty="0" smtClean="0"/>
          </a:p>
        </p:txBody>
      </p:sp>
      <p:sp>
        <p:nvSpPr>
          <p:cNvPr id="10243" name="Text Box 7"/>
          <p:cNvSpPr txBox="1">
            <a:spLocks noChangeArrowheads="1"/>
          </p:cNvSpPr>
          <p:nvPr/>
        </p:nvSpPr>
        <p:spPr bwMode="auto">
          <a:xfrm>
            <a:off x="663575" y="4097338"/>
            <a:ext cx="2395538" cy="366712"/>
          </a:xfrm>
          <a:prstGeom prst="rect">
            <a:avLst/>
          </a:prstGeom>
          <a:noFill/>
          <a:ln w="9525">
            <a:noFill/>
            <a:miter lim="800000"/>
            <a:headEnd/>
            <a:tailEnd/>
          </a:ln>
        </p:spPr>
        <p:txBody>
          <a:bodyPr>
            <a:spAutoFit/>
          </a:bodyPr>
          <a:lstStyle/>
          <a:p>
            <a:endParaRPr lang="ro-RO"/>
          </a:p>
        </p:txBody>
      </p:sp>
      <p:sp>
        <p:nvSpPr>
          <p:cNvPr id="11" name="Rectangle 10"/>
          <p:cNvSpPr/>
          <p:nvPr/>
        </p:nvSpPr>
        <p:spPr>
          <a:xfrm>
            <a:off x="3581400" y="152400"/>
            <a:ext cx="2103909" cy="369332"/>
          </a:xfrm>
          <a:prstGeom prst="rect">
            <a:avLst/>
          </a:prstGeom>
        </p:spPr>
        <p:txBody>
          <a:bodyPr wrap="square">
            <a:spAutoFit/>
          </a:bodyPr>
          <a:lstStyle/>
          <a:p>
            <a:r>
              <a:rPr lang="ro-RO" b="1" i="1" dirty="0" smtClean="0">
                <a:solidFill>
                  <a:srgbClr val="0070C0"/>
                </a:solidFill>
                <a:latin typeface="Arial" pitchFamily="34" charset="0"/>
                <a:cs typeface="Arial" pitchFamily="34" charset="0"/>
              </a:rPr>
              <a:t>CREŞ</a:t>
            </a:r>
            <a:r>
              <a:rPr lang="en-US" b="1" i="1" dirty="0" smtClean="0">
                <a:solidFill>
                  <a:srgbClr val="0070C0"/>
                </a:solidFill>
                <a:latin typeface="Arial" pitchFamily="34" charset="0"/>
                <a:cs typeface="Arial" pitchFamily="34" charset="0"/>
              </a:rPr>
              <a:t>A</a:t>
            </a:r>
            <a:r>
              <a:rPr lang="ro-RO" b="1" i="1" dirty="0" smtClean="0">
                <a:solidFill>
                  <a:srgbClr val="0070C0"/>
                </a:solidFill>
                <a:latin typeface="Arial" pitchFamily="34" charset="0"/>
                <a:cs typeface="Arial" pitchFamily="34" charset="0"/>
              </a:rPr>
              <a:t> ORADEA </a:t>
            </a:r>
            <a:endParaRPr lang="en-US" dirty="0"/>
          </a:p>
        </p:txBody>
      </p:sp>
      <p:sp>
        <p:nvSpPr>
          <p:cNvPr id="12" name="Content Placeholder 11"/>
          <p:cNvSpPr>
            <a:spLocks noGrp="1"/>
          </p:cNvSpPr>
          <p:nvPr>
            <p:ph sz="half" idx="2"/>
          </p:nvPr>
        </p:nvSpPr>
        <p:spPr/>
        <p:txBody>
          <a:bodyPr/>
          <a:lstStyle/>
          <a:p>
            <a:endParaRPr lang="en-US" dirty="0" smtClean="0"/>
          </a:p>
          <a:p>
            <a:endParaRPr lang="en-US" dirty="0"/>
          </a:p>
        </p:txBody>
      </p:sp>
      <p:pic>
        <p:nvPicPr>
          <p:cNvPr id="76804" name="Picture 4" descr="\\ad1daso\Tranzit\RAPORT DE ACTIVITATE DASO 2023\RAPORT DE ACTIVITATE CRESA ORADEA 2023\24.jpg"/>
          <p:cNvPicPr>
            <a:picLocks noChangeAspect="1" noChangeArrowheads="1"/>
          </p:cNvPicPr>
          <p:nvPr/>
        </p:nvPicPr>
        <p:blipFill>
          <a:blip r:embed="rId3" cstate="print">
            <a:lum bright="56000" contrast="38000"/>
          </a:blip>
          <a:srcRect/>
          <a:stretch>
            <a:fillRect/>
          </a:stretch>
        </p:blipFill>
        <p:spPr bwMode="auto">
          <a:xfrm>
            <a:off x="4643814" y="2590800"/>
            <a:ext cx="4500186" cy="4267200"/>
          </a:xfrm>
          <a:prstGeom prst="rect">
            <a:avLst/>
          </a:prstGeom>
          <a:noFill/>
        </p:spPr>
      </p:pic>
      <p:sp>
        <p:nvSpPr>
          <p:cNvPr id="9" name="Rectangle 8"/>
          <p:cNvSpPr/>
          <p:nvPr/>
        </p:nvSpPr>
        <p:spPr>
          <a:xfrm>
            <a:off x="304800" y="2590800"/>
            <a:ext cx="8610600" cy="2062103"/>
          </a:xfrm>
          <a:prstGeom prst="rect">
            <a:avLst/>
          </a:prstGeom>
        </p:spPr>
        <p:txBody>
          <a:bodyPr wrap="square">
            <a:spAutoFit/>
          </a:bodyPr>
          <a:lstStyle/>
          <a:p>
            <a:r>
              <a:rPr lang="en-US" sz="1600" b="1" dirty="0" err="1" smtClean="0"/>
              <a:t>Serviciile</a:t>
            </a:r>
            <a:r>
              <a:rPr lang="en-US" sz="1600" b="1" dirty="0" smtClean="0"/>
              <a:t> </a:t>
            </a:r>
            <a:r>
              <a:rPr lang="en-US" sz="1600" b="1" dirty="0" err="1" smtClean="0"/>
              <a:t>acordate</a:t>
            </a:r>
            <a:r>
              <a:rPr lang="en-US" sz="1600" b="1" dirty="0" smtClean="0"/>
              <a:t> </a:t>
            </a:r>
            <a:r>
              <a:rPr lang="en-US" sz="1600" b="1" dirty="0" err="1" smtClean="0"/>
              <a:t>în</a:t>
            </a:r>
            <a:r>
              <a:rPr lang="en-US" sz="1600" b="1" dirty="0" smtClean="0"/>
              <a:t> </a:t>
            </a:r>
            <a:r>
              <a:rPr lang="en-US" sz="1600" b="1" dirty="0" err="1" smtClean="0"/>
              <a:t>creșe</a:t>
            </a:r>
            <a:r>
              <a:rPr lang="en-US" sz="1600" b="1" dirty="0" smtClean="0"/>
              <a:t>:</a:t>
            </a:r>
          </a:p>
          <a:p>
            <a:pPr>
              <a:buFont typeface="Arial" pitchFamily="34" charset="0"/>
              <a:buChar char="•"/>
            </a:pPr>
            <a:r>
              <a:rPr lang="vi-VN" sz="1600" dirty="0" smtClean="0"/>
              <a:t>servicii de educație timpurie realizate în baza unui curriculum național, centrat pe dezvoltarea fizică, cognitivă, emoțională și socială a copiilor, respectiv pe remedierea timpurie a eventualelor dificultăți/deficiențe de dezvoltare;</a:t>
            </a:r>
          </a:p>
          <a:p>
            <a:pPr>
              <a:buFont typeface="Arial" pitchFamily="34" charset="0"/>
              <a:buChar char="•"/>
            </a:pPr>
            <a:r>
              <a:rPr lang="vi-VN" sz="1600" dirty="0" smtClean="0"/>
              <a:t>servicii de îngrijire, protecție și nutriție a copiilor;</a:t>
            </a:r>
          </a:p>
          <a:p>
            <a:pPr>
              <a:buFont typeface="Arial" pitchFamily="34" charset="0"/>
              <a:buChar char="•"/>
            </a:pPr>
            <a:r>
              <a:rPr lang="vi-VN" sz="1600" dirty="0" smtClean="0"/>
              <a:t>servicii de supraveghere a stării de sănătate a copilului;</a:t>
            </a:r>
          </a:p>
          <a:p>
            <a:pPr>
              <a:buFont typeface="Arial" pitchFamily="34" charset="0"/>
              <a:buChar char="•"/>
            </a:pPr>
            <a:r>
              <a:rPr lang="vi-VN" sz="1600" dirty="0" smtClean="0"/>
              <a:t>servicii complementare pentru copil, familie, respectiv servicii de consiliere, de educație parentală, de informare.</a:t>
            </a:r>
            <a:endParaRPr lang="vi-VN" sz="1600" dirty="0"/>
          </a:p>
        </p:txBody>
      </p:sp>
    </p:spTree>
    <p:extLst>
      <p:ext uri="{BB962C8B-B14F-4D97-AF65-F5344CB8AC3E}">
        <p14:creationId xmlns:p14="http://schemas.microsoft.com/office/powerpoint/2010/main" xmlns="" val="807543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2800" b="1" dirty="0" smtClean="0"/>
              <a:t>DOSARE DE ÎNSCRIERE DEPUSE</a:t>
            </a:r>
            <a:endParaRPr lang="en-US" sz="2800" b="1" dirty="0"/>
          </a:p>
        </p:txBody>
      </p:sp>
      <p:graphicFrame>
        <p:nvGraphicFramePr>
          <p:cNvPr id="4" name="Content Placeholder 3"/>
          <p:cNvGraphicFramePr>
            <a:graphicFrameLocks noGrp="1"/>
          </p:cNvGraphicFramePr>
          <p:nvPr>
            <p:ph idx="1"/>
          </p:nvPr>
        </p:nvGraphicFramePr>
        <p:xfrm>
          <a:off x="179512" y="1124744"/>
          <a:ext cx="8964488" cy="554461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Autofit/>
          </a:bodyPr>
          <a:lstStyle/>
          <a:p>
            <a:r>
              <a:rPr lang="vi-VN" sz="1800" dirty="0" smtClean="0">
                <a:latin typeface="+mn-lt"/>
              </a:rPr>
              <a:t>Agenția de Dezvoltare Locală Oradea (ADLO), în colaborare cu Biblioteca Județeană Oradea “Gheorghe Șincai” au oferit prin Fundaţia Culturală de pe lângă Biblioteca Judeţeană “Gheorghe Şincai” pachete de cărți, specifice vârstei 0-3 ani, unităţii de învăţământ Creşa Oradea, astfel atingând scopul proiectului </a:t>
            </a:r>
            <a:r>
              <a:rPr lang="vi-VN" sz="1800" b="1" i="1" dirty="0" smtClean="0">
                <a:latin typeface="+mn-lt"/>
              </a:rPr>
              <a:t>“Să descoperim tainele lecturii”.</a:t>
            </a:r>
            <a:endParaRPr lang="en-US" sz="1800" dirty="0">
              <a:latin typeface="+mn-lt"/>
            </a:endParaRPr>
          </a:p>
        </p:txBody>
      </p:sp>
      <p:pic>
        <p:nvPicPr>
          <p:cNvPr id="4" name="Substituent conținut 3" descr="1.jpeg"/>
          <p:cNvPicPr>
            <a:picLocks noGrp="1" noChangeAspect="1"/>
          </p:cNvPicPr>
          <p:nvPr>
            <p:ph idx="1"/>
          </p:nvPr>
        </p:nvPicPr>
        <p:blipFill>
          <a:blip r:embed="rId2" cstate="print"/>
          <a:stretch>
            <a:fillRect/>
          </a:stretch>
        </p:blipFill>
        <p:spPr>
          <a:xfrm>
            <a:off x="642910" y="1643049"/>
            <a:ext cx="3714776" cy="4953035"/>
          </a:xfrm>
        </p:spPr>
      </p:pic>
      <p:pic>
        <p:nvPicPr>
          <p:cNvPr id="4098" name="Picture 2" descr="C:\Users\cresa\Desktop\RAPORT DE ACTIVITATE 2023\3.jpeg"/>
          <p:cNvPicPr>
            <a:picLocks noChangeAspect="1" noChangeArrowheads="1"/>
          </p:cNvPicPr>
          <p:nvPr/>
        </p:nvPicPr>
        <p:blipFill>
          <a:blip r:embed="rId3" cstate="print"/>
          <a:srcRect/>
          <a:stretch>
            <a:fillRect/>
          </a:stretch>
        </p:blipFill>
        <p:spPr bwMode="auto">
          <a:xfrm>
            <a:off x="5000628" y="1643050"/>
            <a:ext cx="3732635" cy="497684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resa\Desktop\RAPORT DE ACTIVITATE 2023\7.jpg"/>
          <p:cNvPicPr>
            <a:picLocks noChangeAspect="1" noChangeArrowheads="1"/>
          </p:cNvPicPr>
          <p:nvPr/>
        </p:nvPicPr>
        <p:blipFill>
          <a:blip r:embed="rId2" cstate="print"/>
          <a:srcRect/>
          <a:stretch>
            <a:fillRect/>
          </a:stretch>
        </p:blipFill>
        <p:spPr bwMode="auto">
          <a:xfrm>
            <a:off x="5181600" y="1447800"/>
            <a:ext cx="3591496" cy="2635246"/>
          </a:xfrm>
          <a:prstGeom prst="rect">
            <a:avLst/>
          </a:prstGeom>
          <a:noFill/>
        </p:spPr>
      </p:pic>
      <p:sp>
        <p:nvSpPr>
          <p:cNvPr id="2" name="Titlu 1"/>
          <p:cNvSpPr>
            <a:spLocks noGrp="1"/>
          </p:cNvSpPr>
          <p:nvPr>
            <p:ph type="title"/>
          </p:nvPr>
        </p:nvSpPr>
        <p:spPr/>
        <p:txBody>
          <a:bodyPr>
            <a:normAutofit/>
          </a:bodyPr>
          <a:lstStyle/>
          <a:p>
            <a:r>
              <a:rPr lang="ro-RO" sz="1600" dirty="0" smtClean="0">
                <a:latin typeface="Arial" pitchFamily="34" charset="0"/>
                <a:cs typeface="Arial" pitchFamily="34" charset="0"/>
              </a:rPr>
              <a:t>P</a:t>
            </a:r>
            <a:r>
              <a:rPr lang="vi-VN" sz="1600" dirty="0" smtClean="0">
                <a:latin typeface="Arial" pitchFamily="34" charset="0"/>
                <a:cs typeface="Arial" pitchFamily="34" charset="0"/>
              </a:rPr>
              <a:t>rogramul „</a:t>
            </a:r>
            <a:r>
              <a:rPr lang="vi-VN" sz="1600" b="1" dirty="0" smtClean="0">
                <a:latin typeface="Arial" pitchFamily="34" charset="0"/>
                <a:cs typeface="Arial" pitchFamily="34" charset="0"/>
              </a:rPr>
              <a:t>ABC pentru mămici și tătici</a:t>
            </a:r>
            <a:r>
              <a:rPr lang="vi-VN" sz="1600" dirty="0" smtClean="0">
                <a:latin typeface="Arial" pitchFamily="34" charset="0"/>
                <a:cs typeface="Arial" pitchFamily="34" charset="0"/>
              </a:rPr>
              <a:t>”</a:t>
            </a:r>
            <a:r>
              <a:rPr lang="ro-RO" sz="1600" dirty="0" smtClean="0">
                <a:latin typeface="Arial" pitchFamily="34" charset="0"/>
                <a:cs typeface="Arial" pitchFamily="34" charset="0"/>
              </a:rPr>
              <a:t> a continuat și în anul 2023,</a:t>
            </a:r>
            <a:r>
              <a:rPr lang="en-US" sz="1600" dirty="0" smtClean="0">
                <a:latin typeface="Arial" pitchFamily="34" charset="0"/>
                <a:cs typeface="Arial" pitchFamily="34" charset="0"/>
              </a:rPr>
              <a:t> cu </a:t>
            </a:r>
            <a:r>
              <a:rPr lang="en-US" sz="1600" dirty="0" err="1" smtClean="0">
                <a:latin typeface="Arial" pitchFamily="34" charset="0"/>
                <a:cs typeface="Arial" pitchFamily="34" charset="0"/>
              </a:rPr>
              <a:t>sprijinul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specialiștilor</a:t>
            </a:r>
            <a:r>
              <a:rPr lang="en-US" sz="1600" dirty="0" smtClean="0">
                <a:latin typeface="Arial" pitchFamily="34" charset="0"/>
                <a:cs typeface="Arial" pitchFamily="34" charset="0"/>
              </a:rPr>
              <a:t> din </a:t>
            </a:r>
            <a:r>
              <a:rPr lang="en-US" sz="1600" dirty="0" err="1" smtClean="0">
                <a:latin typeface="Arial" pitchFamily="34" charset="0"/>
                <a:cs typeface="Arial" pitchFamily="34" charset="0"/>
              </a:rPr>
              <a:t>domeniul</a:t>
            </a:r>
            <a:r>
              <a:rPr lang="en-US" sz="1600" dirty="0" smtClean="0">
                <a:latin typeface="Arial" pitchFamily="34" charset="0"/>
                <a:cs typeface="Arial" pitchFamily="34" charset="0"/>
              </a:rPr>
              <a:t> medical, </a:t>
            </a:r>
            <a:r>
              <a:rPr lang="en-US" sz="1600" dirty="0" err="1" smtClean="0">
                <a:latin typeface="Arial" pitchFamily="34" charset="0"/>
                <a:cs typeface="Arial" pitchFamily="34" charset="0"/>
              </a:rPr>
              <a:t>psihologic</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nutriției</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fiind</a:t>
            </a:r>
            <a:r>
              <a:rPr lang="ro-RO" sz="1600" dirty="0" smtClean="0">
                <a:latin typeface="Arial" pitchFamily="34" charset="0"/>
                <a:cs typeface="Arial" pitchFamily="34" charset="0"/>
              </a:rPr>
              <a:t> un program care </a:t>
            </a:r>
            <a:r>
              <a:rPr lang="vi-VN" sz="1600" dirty="0" smtClean="0">
                <a:latin typeface="Arial" pitchFamily="34" charset="0"/>
                <a:cs typeface="Arial" pitchFamily="34" charset="0"/>
              </a:rPr>
              <a:t>vine în sprijinul părinților ai căror copii frecventează unitatea de învățământ cu personalitate juridică Creșa Oradea</a:t>
            </a:r>
            <a:r>
              <a:rPr lang="ro-RO" sz="1600" dirty="0" smtClean="0">
                <a:latin typeface="Arial" pitchFamily="34" charset="0"/>
                <a:cs typeface="Arial" pitchFamily="34" charset="0"/>
              </a:rPr>
              <a:t>.</a:t>
            </a:r>
            <a:endParaRPr lang="en-US" sz="1600" dirty="0">
              <a:latin typeface="Arial" pitchFamily="34" charset="0"/>
              <a:cs typeface="Arial" pitchFamily="34" charset="0"/>
            </a:endParaRPr>
          </a:p>
        </p:txBody>
      </p:sp>
      <p:pic>
        <p:nvPicPr>
          <p:cNvPr id="4" name="Substituent conținut 3" descr="1 (1).jpeg"/>
          <p:cNvPicPr>
            <a:picLocks noGrp="1" noChangeAspect="1"/>
          </p:cNvPicPr>
          <p:nvPr>
            <p:ph idx="1"/>
          </p:nvPr>
        </p:nvPicPr>
        <p:blipFill>
          <a:blip r:embed="rId3" cstate="print"/>
          <a:stretch>
            <a:fillRect/>
          </a:stretch>
        </p:blipFill>
        <p:spPr>
          <a:xfrm rot="20648472">
            <a:off x="244490" y="1501498"/>
            <a:ext cx="2929974" cy="2197480"/>
          </a:xfrm>
        </p:spPr>
      </p:pic>
      <p:pic>
        <p:nvPicPr>
          <p:cNvPr id="3074" name="Picture 2" descr="C:\Users\cresa\Desktop\RAPORT DE ACTIVITATE 2023\21.jpg"/>
          <p:cNvPicPr>
            <a:picLocks noChangeAspect="1" noChangeArrowheads="1"/>
          </p:cNvPicPr>
          <p:nvPr/>
        </p:nvPicPr>
        <p:blipFill>
          <a:blip r:embed="rId4" cstate="print"/>
          <a:srcRect/>
          <a:stretch>
            <a:fillRect/>
          </a:stretch>
        </p:blipFill>
        <p:spPr bwMode="auto">
          <a:xfrm>
            <a:off x="285720" y="4500570"/>
            <a:ext cx="3949490" cy="1919891"/>
          </a:xfrm>
          <a:prstGeom prst="rect">
            <a:avLst/>
          </a:prstGeom>
          <a:noFill/>
        </p:spPr>
      </p:pic>
      <p:pic>
        <p:nvPicPr>
          <p:cNvPr id="3078" name="Picture 6" descr="C:\Users\cresa\Desktop\RAPORT DE ACTIVITATE 2023\4.jpeg"/>
          <p:cNvPicPr>
            <a:picLocks noChangeAspect="1" noChangeArrowheads="1"/>
          </p:cNvPicPr>
          <p:nvPr/>
        </p:nvPicPr>
        <p:blipFill>
          <a:blip r:embed="rId5" cstate="print"/>
          <a:srcRect/>
          <a:stretch>
            <a:fillRect/>
          </a:stretch>
        </p:blipFill>
        <p:spPr bwMode="auto">
          <a:xfrm flipH="1">
            <a:off x="4929189" y="3929066"/>
            <a:ext cx="3627951" cy="27209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2"/>
          <p:cNvSpPr>
            <a:spLocks noGrp="1"/>
          </p:cNvSpPr>
          <p:nvPr>
            <p:ph idx="1"/>
          </p:nvPr>
        </p:nvSpPr>
        <p:spPr>
          <a:xfrm>
            <a:off x="228600" y="2209800"/>
            <a:ext cx="8763000" cy="4343400"/>
          </a:xfrm>
        </p:spPr>
        <p:txBody>
          <a:bodyPr>
            <a:normAutofit fontScale="85000" lnSpcReduction="20000"/>
          </a:bodyPr>
          <a:lstStyle/>
          <a:p>
            <a:pPr>
              <a:buNone/>
            </a:pPr>
            <a:r>
              <a:rPr lang="en-US" sz="1800" b="1" dirty="0" smtClean="0">
                <a:latin typeface="Arial" pitchFamily="34" charset="0"/>
                <a:cs typeface="Arial" pitchFamily="34" charset="0"/>
              </a:rPr>
              <a:t>ACTIVITĂȚI </a:t>
            </a:r>
            <a:r>
              <a:rPr lang="en-US" sz="1800" b="1" dirty="0" err="1" smtClean="0">
                <a:latin typeface="Arial" pitchFamily="34" charset="0"/>
                <a:cs typeface="Arial" pitchFamily="34" charset="0"/>
              </a:rPr>
              <a:t>principale</a:t>
            </a:r>
            <a:r>
              <a:rPr lang="en-US" sz="1800" b="1" dirty="0" smtClean="0">
                <a:latin typeface="Arial" pitchFamily="34" charset="0"/>
                <a:cs typeface="Arial" pitchFamily="34" charset="0"/>
              </a:rPr>
              <a:t>: </a:t>
            </a:r>
          </a:p>
          <a:p>
            <a:pPr>
              <a:buNone/>
            </a:pPr>
            <a:endParaRPr lang="en-US" sz="1800" dirty="0" smtClean="0">
              <a:latin typeface="Arial" pitchFamily="34" charset="0"/>
              <a:cs typeface="Arial" pitchFamily="34" charset="0"/>
            </a:endParaRPr>
          </a:p>
          <a:p>
            <a:pPr>
              <a:buFont typeface="Wingdings" pitchFamily="2" charset="2"/>
              <a:buChar char="q"/>
            </a:pPr>
            <a:r>
              <a:rPr lang="en-US" sz="1800" dirty="0" err="1" smtClean="0">
                <a:latin typeface="Arial" pitchFamily="34" charset="0"/>
                <a:cs typeface="Arial" pitchFamily="34" charset="0"/>
              </a:rPr>
              <a:t>stabilirea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dreptului</a:t>
            </a:r>
            <a:r>
              <a:rPr lang="en-US" sz="1800" dirty="0" smtClean="0">
                <a:latin typeface="Arial" pitchFamily="34" charset="0"/>
                <a:cs typeface="Arial" pitchFamily="34" charset="0"/>
              </a:rPr>
              <a:t>  de </a:t>
            </a:r>
            <a:r>
              <a:rPr lang="en-US" sz="1800" dirty="0" err="1" smtClean="0">
                <a:latin typeface="Arial" pitchFamily="34" charset="0"/>
                <a:cs typeface="Arial" pitchFamily="34" charset="0"/>
              </a:rPr>
              <a:t>acordare</a:t>
            </a:r>
            <a:r>
              <a:rPr lang="en-US" sz="1800" dirty="0" smtClean="0">
                <a:latin typeface="Arial" pitchFamily="34" charset="0"/>
                <a:cs typeface="Arial" pitchFamily="34" charset="0"/>
              </a:rPr>
              <a:t>  a </a:t>
            </a:r>
            <a:r>
              <a:rPr lang="ro-RO" sz="1800" b="1" dirty="0" smtClean="0">
                <a:solidFill>
                  <a:schemeClr val="accent5">
                    <a:lumMod val="50000"/>
                  </a:schemeClr>
                </a:solidFill>
                <a:latin typeface="Arial" pitchFamily="34" charset="0"/>
                <a:cs typeface="Arial" pitchFamily="34" charset="0"/>
              </a:rPr>
              <a:t>BENEFICII</a:t>
            </a:r>
            <a:r>
              <a:rPr lang="en-US" sz="1800" b="1" dirty="0" smtClean="0">
                <a:solidFill>
                  <a:schemeClr val="accent5">
                    <a:lumMod val="50000"/>
                  </a:schemeClr>
                </a:solidFill>
                <a:latin typeface="Arial" pitchFamily="34" charset="0"/>
                <a:cs typeface="Arial" pitchFamily="34" charset="0"/>
              </a:rPr>
              <a:t>LOR</a:t>
            </a:r>
            <a:r>
              <a:rPr lang="ro-RO" sz="1800" b="1" dirty="0" smtClean="0">
                <a:solidFill>
                  <a:schemeClr val="accent5">
                    <a:lumMod val="50000"/>
                  </a:schemeClr>
                </a:solidFill>
                <a:latin typeface="Arial" pitchFamily="34" charset="0"/>
                <a:cs typeface="Arial" pitchFamily="34" charset="0"/>
              </a:rPr>
              <a:t> DE ASISTENŢĂ SOCIALĂ</a:t>
            </a:r>
            <a:r>
              <a:rPr lang="en-US" sz="1800" b="1" dirty="0" smtClean="0">
                <a:solidFill>
                  <a:schemeClr val="accent5">
                    <a:lumMod val="50000"/>
                  </a:schemeClr>
                </a:solidFill>
                <a:latin typeface="Arial" pitchFamily="34" charset="0"/>
                <a:cs typeface="Arial" pitchFamily="34" charset="0"/>
              </a:rPr>
              <a:t>  conform </a:t>
            </a:r>
            <a:r>
              <a:rPr lang="en-US" sz="1800" b="1" dirty="0" err="1" smtClean="0">
                <a:solidFill>
                  <a:schemeClr val="accent5">
                    <a:lumMod val="50000"/>
                  </a:schemeClr>
                </a:solidFill>
                <a:latin typeface="Arial" pitchFamily="34" charset="0"/>
                <a:cs typeface="Arial" pitchFamily="34" charset="0"/>
              </a:rPr>
              <a:t>prevederilor</a:t>
            </a:r>
            <a:r>
              <a:rPr lang="en-US" sz="1800" b="1" dirty="0" smtClean="0">
                <a:solidFill>
                  <a:schemeClr val="accent5">
                    <a:lumMod val="50000"/>
                  </a:schemeClr>
                </a:solidFill>
                <a:latin typeface="Arial" pitchFamily="34" charset="0"/>
                <a:cs typeface="Arial" pitchFamily="34" charset="0"/>
              </a:rPr>
              <a:t> </a:t>
            </a:r>
            <a:r>
              <a:rPr lang="en-US" sz="1800" b="1" dirty="0" err="1" smtClean="0">
                <a:solidFill>
                  <a:schemeClr val="accent5">
                    <a:lumMod val="50000"/>
                  </a:schemeClr>
                </a:solidFill>
                <a:latin typeface="Arial" pitchFamily="34" charset="0"/>
                <a:cs typeface="Arial" pitchFamily="34" charset="0"/>
              </a:rPr>
              <a:t>legale</a:t>
            </a:r>
            <a:r>
              <a:rPr lang="en-US" sz="1800" b="1" dirty="0" smtClean="0">
                <a:solidFill>
                  <a:schemeClr val="accent5">
                    <a:lumMod val="50000"/>
                  </a:schemeClr>
                </a:solidFill>
                <a:latin typeface="Arial" pitchFamily="34" charset="0"/>
                <a:cs typeface="Arial" pitchFamily="34" charset="0"/>
              </a:rPr>
              <a:t> -  </a:t>
            </a:r>
            <a:r>
              <a:rPr lang="en-US" sz="1800" b="1" dirty="0" err="1" smtClean="0">
                <a:solidFill>
                  <a:schemeClr val="accent5">
                    <a:lumMod val="50000"/>
                  </a:schemeClr>
                </a:solidFill>
                <a:latin typeface="Arial" pitchFamily="34" charset="0"/>
                <a:cs typeface="Arial" pitchFamily="34" charset="0"/>
              </a:rPr>
              <a:t>beneficiile</a:t>
            </a:r>
            <a:r>
              <a:rPr lang="en-US" sz="1800" b="1" dirty="0" smtClean="0">
                <a:solidFill>
                  <a:schemeClr val="accent5">
                    <a:lumMod val="50000"/>
                  </a:schemeClr>
                </a:solidFill>
                <a:latin typeface="Arial" pitchFamily="34" charset="0"/>
                <a:cs typeface="Arial" pitchFamily="34" charset="0"/>
              </a:rPr>
              <a:t> </a:t>
            </a:r>
            <a:r>
              <a:rPr lang="ro-RO" sz="1800" dirty="0" smtClean="0">
                <a:latin typeface="Arial" pitchFamily="34" charset="0"/>
                <a:cs typeface="Arial" pitchFamily="34" charset="0"/>
              </a:rPr>
              <a:t>reprezintă o forma de suplimentare sau substituire a veniturilor individuale/familiale obţinute din muncă, în vederea asigurării  unui nivel de trai minimal, precum şi o formă de sprijin  în scopul creşterii calităţii vieţii anumitor categorii de persoane ale căror drepturi sociale sunt prevăzute expres de lege. Acestea sunt concretizate sub forma: </a:t>
            </a:r>
            <a:r>
              <a:rPr lang="ro-RO" sz="1800" b="1" dirty="0" smtClean="0">
                <a:latin typeface="Arial" pitchFamily="34" charset="0"/>
                <a:cs typeface="Arial" pitchFamily="34" charset="0"/>
              </a:rPr>
              <a:t>venitului minim garantat, alocatiilor, indemnizatiilor, ajutoarelor materiale si financiare, subvenţiilor .</a:t>
            </a:r>
          </a:p>
          <a:p>
            <a:pPr algn="just"/>
            <a:endParaRPr lang="ro-RO" sz="1800" b="1" dirty="0" smtClean="0">
              <a:latin typeface="Arial" pitchFamily="34" charset="0"/>
              <a:cs typeface="Arial" pitchFamily="34" charset="0"/>
            </a:endParaRPr>
          </a:p>
          <a:p>
            <a:pPr algn="just">
              <a:buFont typeface="Wingdings" pitchFamily="2" charset="2"/>
              <a:buChar char="q"/>
            </a:pPr>
            <a:r>
              <a:rPr lang="en-US" sz="1800" b="1" dirty="0" err="1" smtClean="0">
                <a:solidFill>
                  <a:schemeClr val="accent5">
                    <a:lumMod val="50000"/>
                  </a:schemeClr>
                </a:solidFill>
                <a:latin typeface="Arial" pitchFamily="34" charset="0"/>
                <a:cs typeface="Arial" pitchFamily="34" charset="0"/>
              </a:rPr>
              <a:t>Furnizarea</a:t>
            </a:r>
            <a:r>
              <a:rPr lang="en-US" sz="1800" b="1" dirty="0" smtClean="0">
                <a:solidFill>
                  <a:schemeClr val="accent5">
                    <a:lumMod val="50000"/>
                  </a:schemeClr>
                </a:solidFill>
                <a:latin typeface="Arial" pitchFamily="34" charset="0"/>
                <a:cs typeface="Arial" pitchFamily="34" charset="0"/>
              </a:rPr>
              <a:t> </a:t>
            </a:r>
            <a:r>
              <a:rPr lang="ro-RO" sz="1800" b="1" dirty="0" smtClean="0">
                <a:solidFill>
                  <a:schemeClr val="accent5">
                    <a:lumMod val="50000"/>
                  </a:schemeClr>
                </a:solidFill>
                <a:latin typeface="Arial" pitchFamily="34" charset="0"/>
                <a:cs typeface="Arial" pitchFamily="34" charset="0"/>
              </a:rPr>
              <a:t>SERVICII</a:t>
            </a:r>
            <a:r>
              <a:rPr lang="en-US" sz="1800" b="1" dirty="0" smtClean="0">
                <a:solidFill>
                  <a:schemeClr val="accent5">
                    <a:lumMod val="50000"/>
                  </a:schemeClr>
                </a:solidFill>
                <a:latin typeface="Arial" pitchFamily="34" charset="0"/>
                <a:cs typeface="Arial" pitchFamily="34" charset="0"/>
              </a:rPr>
              <a:t>LOR</a:t>
            </a:r>
            <a:r>
              <a:rPr lang="ro-RO" sz="1800" b="1" dirty="0" smtClean="0">
                <a:solidFill>
                  <a:schemeClr val="accent5">
                    <a:lumMod val="50000"/>
                  </a:schemeClr>
                </a:solidFill>
                <a:latin typeface="Arial" pitchFamily="34" charset="0"/>
                <a:cs typeface="Arial" pitchFamily="34" charset="0"/>
              </a:rPr>
              <a:t> SOCIALE</a:t>
            </a:r>
            <a:r>
              <a:rPr lang="ro-RO" sz="1800" dirty="0" smtClean="0">
                <a:latin typeface="Arial" pitchFamily="34" charset="0"/>
                <a:cs typeface="Arial" pitchFamily="34" charset="0"/>
              </a:rPr>
              <a:t>, </a:t>
            </a:r>
            <a:r>
              <a:rPr lang="en-US" sz="1900" dirty="0" err="1" smtClean="0">
                <a:latin typeface="Arial" pitchFamily="34" charset="0"/>
                <a:cs typeface="Arial" pitchFamily="34" charset="0"/>
              </a:rPr>
              <a:t>necesare</a:t>
            </a:r>
            <a:r>
              <a:rPr lang="ro-RO" sz="1900" dirty="0" smtClean="0">
                <a:latin typeface="Arial" pitchFamily="34" charset="0"/>
                <a:cs typeface="Arial" pitchFamily="34" charset="0"/>
              </a:rPr>
              <a:t> pentru a răspunde nevoilor sociale, precum şi a celor speciale, individuale, familiale sau de grup, în vederea depăşirii situaţiilor de dificultate, prevenirea si combaterea riscului social, promovarea incluziunii sociale şi creşterea calităţii vieţii. </a:t>
            </a:r>
            <a:endParaRPr lang="en-US" sz="1900" dirty="0" smtClean="0">
              <a:latin typeface="Arial" pitchFamily="34" charset="0"/>
              <a:cs typeface="Arial" pitchFamily="34" charset="0"/>
            </a:endParaRPr>
          </a:p>
          <a:p>
            <a:pPr algn="just">
              <a:buNone/>
            </a:pPr>
            <a:endParaRPr lang="en-US" sz="1900" b="1" dirty="0" smtClean="0">
              <a:latin typeface="Arial" pitchFamily="34" charset="0"/>
              <a:cs typeface="Arial" pitchFamily="34" charset="0"/>
            </a:endParaRPr>
          </a:p>
          <a:p>
            <a:pPr algn="just">
              <a:buNone/>
            </a:pPr>
            <a:r>
              <a:rPr lang="ro-RO" sz="1900" b="1" dirty="0" smtClean="0">
                <a:latin typeface="Arial" pitchFamily="34" charset="0"/>
                <a:cs typeface="Arial" pitchFamily="34" charset="0"/>
              </a:rPr>
              <a:t>Serviciile sociale se pot organiza şi acorda în sistem integrat cu serviciile de sănătate, educaţie </a:t>
            </a:r>
            <a:r>
              <a:rPr lang="ro-RO" sz="1900" dirty="0" smtClean="0">
                <a:latin typeface="Arial" pitchFamily="34" charset="0"/>
                <a:cs typeface="Arial" pitchFamily="34" charset="0"/>
              </a:rPr>
              <a:t>(</a:t>
            </a:r>
            <a:r>
              <a:rPr lang="en-US" sz="1900" dirty="0" smtClean="0">
                <a:latin typeface="Arial" pitchFamily="34" charset="0"/>
                <a:cs typeface="Arial" pitchFamily="34" charset="0"/>
              </a:rPr>
              <a:t>centre de </a:t>
            </a:r>
            <a:r>
              <a:rPr lang="en-US" sz="1900" dirty="0" err="1" smtClean="0">
                <a:latin typeface="Arial" pitchFamily="34" charset="0"/>
                <a:cs typeface="Arial" pitchFamily="34" charset="0"/>
              </a:rPr>
              <a:t>zi</a:t>
            </a:r>
            <a:r>
              <a:rPr lang="ro-RO" sz="1900" dirty="0" smtClean="0">
                <a:latin typeface="Arial" pitchFamily="34" charset="0"/>
                <a:cs typeface="Arial" pitchFamily="34" charset="0"/>
              </a:rPr>
              <a:t>), </a:t>
            </a:r>
            <a:r>
              <a:rPr lang="ro-RO" sz="1900" b="1" dirty="0" smtClean="0">
                <a:latin typeface="Arial" pitchFamily="34" charset="0"/>
                <a:cs typeface="Arial" pitchFamily="34" charset="0"/>
              </a:rPr>
              <a:t>serviciile de integrare/reintegrare profesionala si sociala </a:t>
            </a:r>
            <a:r>
              <a:rPr lang="ro-RO" sz="1900" dirty="0" smtClean="0">
                <a:latin typeface="Arial" pitchFamily="34" charset="0"/>
                <a:cs typeface="Arial" pitchFamily="34" charset="0"/>
              </a:rPr>
              <a:t>(centrele de cazare temporară) sau alte </a:t>
            </a:r>
            <a:r>
              <a:rPr lang="ro-RO" sz="1900" b="1" dirty="0" smtClean="0">
                <a:latin typeface="Arial" pitchFamily="34" charset="0"/>
                <a:cs typeface="Arial" pitchFamily="34" charset="0"/>
              </a:rPr>
              <a:t>servicii de interes general</a:t>
            </a:r>
            <a:r>
              <a:rPr lang="ro-RO" sz="1900" dirty="0" smtClean="0">
                <a:latin typeface="Arial" pitchFamily="34" charset="0"/>
                <a:cs typeface="Arial" pitchFamily="34" charset="0"/>
              </a:rPr>
              <a:t>.</a:t>
            </a:r>
          </a:p>
          <a:p>
            <a:pPr algn="just">
              <a:buNone/>
            </a:pPr>
            <a:r>
              <a:rPr lang="ro-RO" sz="1900" dirty="0" smtClean="0">
                <a:latin typeface="Arial" pitchFamily="34" charset="0"/>
                <a:cs typeface="Arial" pitchFamily="34" charset="0"/>
              </a:rPr>
              <a:t>	Tipuri de servicii sociale: </a:t>
            </a:r>
            <a:r>
              <a:rPr lang="ro-RO" sz="1900" b="1" dirty="0" smtClean="0">
                <a:latin typeface="Arial" pitchFamily="34" charset="0"/>
                <a:cs typeface="Arial" pitchFamily="34" charset="0"/>
              </a:rPr>
              <a:t>centre de zi, centre rezidenţiale, servicii acordate la domiciliul beneficiarului, servicii acordate in comunitate</a:t>
            </a:r>
            <a:r>
              <a:rPr lang="ro-RO" sz="1900" dirty="0" smtClean="0">
                <a:latin typeface="Arial" pitchFamily="34" charset="0"/>
                <a:cs typeface="Arial" pitchFamily="34" charset="0"/>
              </a:rPr>
              <a:t>.</a:t>
            </a:r>
          </a:p>
        </p:txBody>
      </p:sp>
      <p:sp>
        <p:nvSpPr>
          <p:cNvPr id="6" name="Rectangle 5"/>
          <p:cNvSpPr/>
          <p:nvPr/>
        </p:nvSpPr>
        <p:spPr>
          <a:xfrm>
            <a:off x="457200" y="0"/>
            <a:ext cx="8153400" cy="2031325"/>
          </a:xfrm>
          <a:prstGeom prst="rect">
            <a:avLst/>
          </a:prstGeom>
        </p:spPr>
        <p:txBody>
          <a:bodyPr wrap="square">
            <a:spAutoFit/>
          </a:bodyPr>
          <a:lstStyle/>
          <a:p>
            <a:pPr algn="ctr"/>
            <a:endParaRPr lang="en-US" dirty="0" smtClean="0">
              <a:latin typeface="Arial" pitchFamily="34" charset="0"/>
              <a:cs typeface="Arial" pitchFamily="34" charset="0"/>
            </a:endParaRPr>
          </a:p>
          <a:p>
            <a:pPr algn="ctr"/>
            <a:r>
              <a:rPr lang="en-US" b="1" dirty="0" smtClean="0">
                <a:latin typeface="Arial" pitchFamily="34" charset="0"/>
                <a:cs typeface="Arial" pitchFamily="34" charset="0"/>
              </a:rPr>
              <a:t>OBIECTIVUL </a:t>
            </a:r>
            <a:r>
              <a:rPr lang="ro-RO" b="1" dirty="0" smtClean="0">
                <a:latin typeface="Arial" pitchFamily="34" charset="0"/>
                <a:cs typeface="Arial" pitchFamily="34" charset="0"/>
              </a:rPr>
              <a:t>Direcției de Asistență Socială Oradea</a:t>
            </a: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a:p>
            <a:pPr algn="ctr"/>
            <a:r>
              <a:rPr lang="en-US" dirty="0" err="1" smtClean="0">
                <a:latin typeface="Arial" pitchFamily="34" charset="0"/>
                <a:cs typeface="Arial" pitchFamily="34" charset="0"/>
              </a:rPr>
              <a:t>este</a:t>
            </a:r>
            <a:r>
              <a:rPr lang="en-US" dirty="0" smtClean="0">
                <a:latin typeface="Arial" pitchFamily="34" charset="0"/>
                <a:cs typeface="Arial" pitchFamily="34" charset="0"/>
              </a:rPr>
              <a:t> </a:t>
            </a:r>
            <a:r>
              <a:rPr lang="ro-RO" dirty="0" smtClean="0">
                <a:latin typeface="Arial" pitchFamily="34" charset="0"/>
                <a:cs typeface="Arial" pitchFamily="34" charset="0"/>
              </a:rPr>
              <a:t>creşter</a:t>
            </a:r>
            <a:r>
              <a:rPr lang="en-US" dirty="0" smtClean="0">
                <a:latin typeface="Arial" pitchFamily="34" charset="0"/>
                <a:cs typeface="Arial" pitchFamily="34" charset="0"/>
              </a:rPr>
              <a:t>ea</a:t>
            </a:r>
            <a:r>
              <a:rPr lang="ro-RO" dirty="0" smtClean="0">
                <a:latin typeface="Arial" pitchFamily="34" charset="0"/>
                <a:cs typeface="Arial" pitchFamily="34" charset="0"/>
              </a:rPr>
              <a:t> calităţii vieţii</a:t>
            </a:r>
            <a:r>
              <a:rPr lang="en-US" dirty="0" smtClean="0">
                <a:latin typeface="Arial" pitchFamily="34" charset="0"/>
                <a:cs typeface="Arial" pitchFamily="34" charset="0"/>
              </a:rPr>
              <a:t> </a:t>
            </a:r>
            <a:r>
              <a:rPr lang="en-US" dirty="0" err="1" smtClean="0">
                <a:latin typeface="Arial" pitchFamily="34" charset="0"/>
                <a:cs typeface="Arial" pitchFamily="34" charset="0"/>
              </a:rPr>
              <a:t>prin</a:t>
            </a:r>
            <a:r>
              <a:rPr lang="en-US" dirty="0" smtClean="0">
                <a:latin typeface="Arial" pitchFamily="34" charset="0"/>
                <a:cs typeface="Arial" pitchFamily="34" charset="0"/>
              </a:rPr>
              <a:t> </a:t>
            </a:r>
            <a:r>
              <a:rPr lang="ro-RO" dirty="0" smtClean="0">
                <a:latin typeface="Arial" pitchFamily="34" charset="0"/>
                <a:cs typeface="Arial" pitchFamily="34" charset="0"/>
              </a:rPr>
              <a:t>prevenir</a:t>
            </a:r>
            <a:r>
              <a:rPr lang="en-US" dirty="0" smtClean="0">
                <a:latin typeface="Arial" pitchFamily="34" charset="0"/>
                <a:cs typeface="Arial" pitchFamily="34" charset="0"/>
              </a:rPr>
              <a:t>ea</a:t>
            </a:r>
            <a:r>
              <a:rPr lang="ro-RO" dirty="0" smtClean="0">
                <a:latin typeface="Arial" pitchFamily="34" charset="0"/>
                <a:cs typeface="Arial" pitchFamily="34" charset="0"/>
              </a:rPr>
              <a:t> şi depăşir</a:t>
            </a:r>
            <a:r>
              <a:rPr lang="en-US" dirty="0" smtClean="0">
                <a:latin typeface="Arial" pitchFamily="34" charset="0"/>
                <a:cs typeface="Arial" pitchFamily="34" charset="0"/>
              </a:rPr>
              <a:t>ea</a:t>
            </a:r>
            <a:r>
              <a:rPr lang="ro-RO" dirty="0" smtClean="0">
                <a:latin typeface="Arial" pitchFamily="34" charset="0"/>
                <a:cs typeface="Arial" pitchFamily="34" charset="0"/>
              </a:rPr>
              <a:t> unor situaţii de dificultate, vulnerabilitate sau dependenţă, </a:t>
            </a:r>
            <a:r>
              <a:rPr lang="en-US" dirty="0" smtClean="0">
                <a:latin typeface="Arial" pitchFamily="34" charset="0"/>
                <a:cs typeface="Arial" pitchFamily="34" charset="0"/>
              </a:rPr>
              <a:t>care pot duce la </a:t>
            </a:r>
            <a:r>
              <a:rPr lang="ro-RO" dirty="0" smtClean="0">
                <a:latin typeface="Arial" pitchFamily="34" charset="0"/>
                <a:cs typeface="Arial" pitchFamily="34" charset="0"/>
              </a:rPr>
              <a:t>marginaliz</a:t>
            </a:r>
            <a:r>
              <a:rPr lang="en-US" dirty="0" smtClean="0">
                <a:latin typeface="Arial" pitchFamily="34" charset="0"/>
                <a:cs typeface="Arial" pitchFamily="34" charset="0"/>
              </a:rPr>
              <a:t>a</a:t>
            </a:r>
            <a:r>
              <a:rPr lang="ro-RO" dirty="0" smtClean="0">
                <a:latin typeface="Arial" pitchFamily="34" charset="0"/>
                <a:cs typeface="Arial" pitchFamily="34" charset="0"/>
              </a:rPr>
              <a:t>r</a:t>
            </a:r>
            <a:r>
              <a:rPr lang="en-US" dirty="0" smtClean="0">
                <a:latin typeface="Arial" pitchFamily="34" charset="0"/>
                <a:cs typeface="Arial" pitchFamily="34" charset="0"/>
              </a:rPr>
              <a:t>ea</a:t>
            </a:r>
            <a:r>
              <a:rPr lang="ro-RO" dirty="0" smtClean="0">
                <a:latin typeface="Arial" pitchFamily="34" charset="0"/>
                <a:cs typeface="Arial" pitchFamily="34" charset="0"/>
              </a:rPr>
              <a:t> şi excluziun</a:t>
            </a:r>
            <a:r>
              <a:rPr lang="en-US" dirty="0" smtClean="0">
                <a:latin typeface="Arial" pitchFamily="34" charset="0"/>
                <a:cs typeface="Arial" pitchFamily="34" charset="0"/>
              </a:rPr>
              <a:t>ea</a:t>
            </a:r>
            <a:r>
              <a:rPr lang="ro-RO" dirty="0" smtClean="0">
                <a:latin typeface="Arial" pitchFamily="34" charset="0"/>
                <a:cs typeface="Arial" pitchFamily="34" charset="0"/>
              </a:rPr>
              <a:t> social</a:t>
            </a:r>
            <a:r>
              <a:rPr lang="en-US" dirty="0" smtClean="0">
                <a:latin typeface="Arial" pitchFamily="34" charset="0"/>
                <a:cs typeface="Arial" pitchFamily="34" charset="0"/>
              </a:rPr>
              <a:t>ă</a:t>
            </a:r>
          </a:p>
          <a:p>
            <a:r>
              <a:rPr lang="ro-RO" dirty="0" smtClean="0"/>
              <a:t> </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Autofit/>
          </a:bodyPr>
          <a:lstStyle/>
          <a:p>
            <a:r>
              <a:rPr lang="vi-VN" sz="3200" dirty="0" smtClean="0">
                <a:latin typeface="+mn-lt"/>
              </a:rPr>
              <a:t>Copiii din creșele orădene au sărbătorit împreună</a:t>
            </a:r>
            <a:r>
              <a:rPr lang="ro-RO" sz="3200" dirty="0" smtClean="0">
                <a:latin typeface="+mn-lt"/>
              </a:rPr>
              <a:t> </a:t>
            </a:r>
            <a:r>
              <a:rPr lang="vi-VN" sz="3200" b="1" dirty="0" smtClean="0">
                <a:latin typeface="+mn-lt"/>
              </a:rPr>
              <a:t>Ziua Internațională a Copilului</a:t>
            </a:r>
            <a:endParaRPr lang="en-US" sz="3200" dirty="0">
              <a:latin typeface="+mn-lt"/>
            </a:endParaRPr>
          </a:p>
        </p:txBody>
      </p:sp>
      <p:pic>
        <p:nvPicPr>
          <p:cNvPr id="4" name="Substituent conținut 3" descr="10.jpg"/>
          <p:cNvPicPr>
            <a:picLocks noGrp="1" noChangeAspect="1"/>
          </p:cNvPicPr>
          <p:nvPr>
            <p:ph idx="1"/>
          </p:nvPr>
        </p:nvPicPr>
        <p:blipFill>
          <a:blip r:embed="rId2" cstate="print"/>
          <a:stretch>
            <a:fillRect/>
          </a:stretch>
        </p:blipFill>
        <p:spPr>
          <a:xfrm rot="20651287">
            <a:off x="267325" y="1678951"/>
            <a:ext cx="3718763" cy="2478570"/>
          </a:xfrm>
        </p:spPr>
      </p:pic>
      <p:pic>
        <p:nvPicPr>
          <p:cNvPr id="2050" name="Picture 2" descr="C:\Users\cresa\Desktop\RAPORT DE ACTIVITATE 2023\14.jpeg"/>
          <p:cNvPicPr>
            <a:picLocks noChangeAspect="1" noChangeArrowheads="1"/>
          </p:cNvPicPr>
          <p:nvPr/>
        </p:nvPicPr>
        <p:blipFill>
          <a:blip r:embed="rId3" cstate="print"/>
          <a:srcRect/>
          <a:stretch>
            <a:fillRect/>
          </a:stretch>
        </p:blipFill>
        <p:spPr bwMode="auto">
          <a:xfrm rot="809654">
            <a:off x="5180429" y="1648295"/>
            <a:ext cx="3408853" cy="2556640"/>
          </a:xfrm>
          <a:prstGeom prst="rect">
            <a:avLst/>
          </a:prstGeom>
          <a:noFill/>
        </p:spPr>
      </p:pic>
      <p:pic>
        <p:nvPicPr>
          <p:cNvPr id="2052" name="Picture 4" descr="C:\Users\cresa\Desktop\RAPORT DE ACTIVITATE 2023\12.jpeg"/>
          <p:cNvPicPr>
            <a:picLocks noChangeAspect="1" noChangeArrowheads="1"/>
          </p:cNvPicPr>
          <p:nvPr/>
        </p:nvPicPr>
        <p:blipFill>
          <a:blip r:embed="rId4" cstate="print"/>
          <a:srcRect/>
          <a:stretch>
            <a:fillRect/>
          </a:stretch>
        </p:blipFill>
        <p:spPr bwMode="auto">
          <a:xfrm>
            <a:off x="2714612" y="3929066"/>
            <a:ext cx="3685009" cy="276375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Autofit/>
          </a:bodyPr>
          <a:lstStyle/>
          <a:p>
            <a:r>
              <a:rPr lang="vi-VN" sz="2000" dirty="0" smtClean="0">
                <a:latin typeface="Arial" pitchFamily="34" charset="0"/>
                <a:cs typeface="Arial" pitchFamily="34" charset="0"/>
              </a:rPr>
              <a:t>La primul eveniment ”</a:t>
            </a:r>
            <a:r>
              <a:rPr lang="vi-VN" sz="2000" b="1" dirty="0" smtClean="0">
                <a:latin typeface="Arial" pitchFamily="34" charset="0"/>
                <a:cs typeface="Arial" pitchFamily="34" charset="0"/>
              </a:rPr>
              <a:t>Ziua Porților Deschise”</a:t>
            </a:r>
            <a:r>
              <a:rPr lang="ro-RO" sz="2000" b="1" dirty="0" smtClean="0">
                <a:latin typeface="Arial" pitchFamily="34" charset="0"/>
                <a:cs typeface="Arial" pitchFamily="34" charset="0"/>
              </a:rPr>
              <a:t>,</a:t>
            </a:r>
            <a:r>
              <a:rPr lang="vi-VN" sz="2000" dirty="0" smtClean="0">
                <a:latin typeface="Arial" pitchFamily="34" charset="0"/>
                <a:cs typeface="Arial" pitchFamily="34" charset="0"/>
              </a:rPr>
              <a:t> organizat de Creșa Oradea</a:t>
            </a:r>
            <a:r>
              <a:rPr lang="ro-RO" sz="2000" dirty="0" smtClean="0">
                <a:latin typeface="Arial" pitchFamily="34" charset="0"/>
                <a:cs typeface="Arial" pitchFamily="34" charset="0"/>
              </a:rPr>
              <a:t> în </a:t>
            </a:r>
            <a:r>
              <a:rPr lang="vi-VN" sz="2000" dirty="0" smtClean="0">
                <a:latin typeface="Arial" pitchFamily="34" charset="0"/>
                <a:cs typeface="Arial" pitchFamily="34" charset="0"/>
              </a:rPr>
              <a:t>25 mai 2023, au participat zeci de părinți. Aceștia au avut ocazia de a vizita creșele înainte de a lua decizia referitoare la creșa pe care o vor solicita la înscrierea copiilor.</a:t>
            </a:r>
            <a:endParaRPr lang="en-US" sz="2000" dirty="0">
              <a:latin typeface="Arial" pitchFamily="34" charset="0"/>
              <a:cs typeface="Arial" pitchFamily="34" charset="0"/>
            </a:endParaRPr>
          </a:p>
        </p:txBody>
      </p:sp>
      <p:pic>
        <p:nvPicPr>
          <p:cNvPr id="4" name="Substituent conținut 3" descr="17.jpg"/>
          <p:cNvPicPr>
            <a:picLocks noGrp="1" noChangeAspect="1"/>
          </p:cNvPicPr>
          <p:nvPr>
            <p:ph idx="1"/>
          </p:nvPr>
        </p:nvPicPr>
        <p:blipFill>
          <a:blip r:embed="rId2" cstate="print"/>
          <a:stretch>
            <a:fillRect/>
          </a:stretch>
        </p:blipFill>
        <p:spPr>
          <a:xfrm rot="4683295">
            <a:off x="181876" y="2100828"/>
            <a:ext cx="3504345" cy="2628259"/>
          </a:xfrm>
        </p:spPr>
      </p:pic>
      <p:pic>
        <p:nvPicPr>
          <p:cNvPr id="1026" name="Picture 2" descr="C:\Users\cresa\Desktop\RAPORT DE ACTIVITATE 2023\19.jpeg"/>
          <p:cNvPicPr>
            <a:picLocks noChangeAspect="1" noChangeArrowheads="1"/>
          </p:cNvPicPr>
          <p:nvPr/>
        </p:nvPicPr>
        <p:blipFill>
          <a:blip r:embed="rId3" cstate="print"/>
          <a:srcRect/>
          <a:stretch>
            <a:fillRect/>
          </a:stretch>
        </p:blipFill>
        <p:spPr bwMode="auto">
          <a:xfrm rot="738953">
            <a:off x="4595177" y="1840108"/>
            <a:ext cx="3467983" cy="2600987"/>
          </a:xfrm>
          <a:prstGeom prst="rect">
            <a:avLst/>
          </a:prstGeom>
          <a:noFill/>
        </p:spPr>
      </p:pic>
      <p:pic>
        <p:nvPicPr>
          <p:cNvPr id="1028" name="Picture 4" descr="C:\Users\cresa\Desktop\RAPORT DE ACTIVITATE 2023\15.jpg"/>
          <p:cNvPicPr>
            <a:picLocks noChangeAspect="1" noChangeArrowheads="1"/>
          </p:cNvPicPr>
          <p:nvPr/>
        </p:nvPicPr>
        <p:blipFill>
          <a:blip r:embed="rId4" cstate="print"/>
          <a:srcRect/>
          <a:stretch>
            <a:fillRect/>
          </a:stretch>
        </p:blipFill>
        <p:spPr bwMode="auto">
          <a:xfrm>
            <a:off x="2428860" y="4236374"/>
            <a:ext cx="4426857" cy="243606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500034" y="214290"/>
            <a:ext cx="6357982" cy="560406"/>
          </a:xfrm>
        </p:spPr>
        <p:txBody>
          <a:bodyPr>
            <a:normAutofit fontScale="90000"/>
          </a:bodyPr>
          <a:lstStyle/>
          <a:p>
            <a:r>
              <a:rPr lang="ro-RO" dirty="0" smtClean="0"/>
              <a:t>ACTIVITĂȚI ÎN CREȘE</a:t>
            </a:r>
            <a:endParaRPr lang="en-US" dirty="0"/>
          </a:p>
        </p:txBody>
      </p:sp>
      <p:pic>
        <p:nvPicPr>
          <p:cNvPr id="21506" name="Picture 2" descr="\\ad1daso\Tranzit\OANA COSMA\CRESE - Activități\POZE sapt.11-15.12.2023\cr.3\POZA 1 FULG.jpg"/>
          <p:cNvPicPr>
            <a:picLocks noChangeAspect="1" noChangeArrowheads="1"/>
          </p:cNvPicPr>
          <p:nvPr/>
        </p:nvPicPr>
        <p:blipFill>
          <a:blip r:embed="rId2" cstate="print"/>
          <a:srcRect/>
          <a:stretch>
            <a:fillRect/>
          </a:stretch>
        </p:blipFill>
        <p:spPr bwMode="auto">
          <a:xfrm rot="21168040">
            <a:off x="332064" y="1020565"/>
            <a:ext cx="2735705" cy="2051779"/>
          </a:xfrm>
          <a:prstGeom prst="rect">
            <a:avLst/>
          </a:prstGeom>
          <a:noFill/>
        </p:spPr>
      </p:pic>
      <p:pic>
        <p:nvPicPr>
          <p:cNvPr id="21507" name="Picture 3" descr="C:\Users\cresa\Desktop\RAPORT DE ACTIVITATE 2023\22.jpeg"/>
          <p:cNvPicPr>
            <a:picLocks noChangeAspect="1" noChangeArrowheads="1"/>
          </p:cNvPicPr>
          <p:nvPr/>
        </p:nvPicPr>
        <p:blipFill>
          <a:blip r:embed="rId3" cstate="print"/>
          <a:srcRect/>
          <a:stretch>
            <a:fillRect/>
          </a:stretch>
        </p:blipFill>
        <p:spPr bwMode="auto">
          <a:xfrm rot="426522" flipH="1">
            <a:off x="6449169" y="641825"/>
            <a:ext cx="2498317" cy="3331089"/>
          </a:xfrm>
          <a:prstGeom prst="rect">
            <a:avLst/>
          </a:prstGeom>
          <a:noFill/>
        </p:spPr>
      </p:pic>
      <p:pic>
        <p:nvPicPr>
          <p:cNvPr id="21508" name="Picture 4" descr="C:\Users\cresa\Desktop\RAPORT DE ACTIVITATE 2023\6.jpg"/>
          <p:cNvPicPr>
            <a:picLocks noChangeAspect="1" noChangeArrowheads="1"/>
          </p:cNvPicPr>
          <p:nvPr/>
        </p:nvPicPr>
        <p:blipFill>
          <a:blip r:embed="rId4" cstate="print"/>
          <a:srcRect/>
          <a:stretch>
            <a:fillRect/>
          </a:stretch>
        </p:blipFill>
        <p:spPr bwMode="auto">
          <a:xfrm>
            <a:off x="3143240" y="1285860"/>
            <a:ext cx="3079736" cy="2309802"/>
          </a:xfrm>
          <a:prstGeom prst="rect">
            <a:avLst/>
          </a:prstGeom>
          <a:noFill/>
        </p:spPr>
      </p:pic>
      <p:pic>
        <p:nvPicPr>
          <p:cNvPr id="21509" name="Picture 5" descr="\\ad1daso\Tranzit\OANA COSMA\CRESE - Activități\poze teatru\cr.3\impact.jpeg"/>
          <p:cNvPicPr>
            <a:picLocks noChangeAspect="1" noChangeArrowheads="1"/>
          </p:cNvPicPr>
          <p:nvPr/>
        </p:nvPicPr>
        <p:blipFill>
          <a:blip r:embed="rId5" cstate="print"/>
          <a:srcRect/>
          <a:stretch>
            <a:fillRect/>
          </a:stretch>
        </p:blipFill>
        <p:spPr bwMode="auto">
          <a:xfrm>
            <a:off x="571472" y="3143248"/>
            <a:ext cx="2545557" cy="3394076"/>
          </a:xfrm>
          <a:prstGeom prst="rect">
            <a:avLst/>
          </a:prstGeom>
          <a:noFill/>
        </p:spPr>
      </p:pic>
      <p:pic>
        <p:nvPicPr>
          <p:cNvPr id="21510" name="Picture 6" descr="C:\Users\cresa\Desktop\RAPORT DE ACTIVITATE 2023\24.jpg"/>
          <p:cNvPicPr>
            <a:picLocks noChangeAspect="1" noChangeArrowheads="1"/>
          </p:cNvPicPr>
          <p:nvPr/>
        </p:nvPicPr>
        <p:blipFill>
          <a:blip r:embed="rId6" cstate="print"/>
          <a:srcRect/>
          <a:stretch>
            <a:fillRect/>
          </a:stretch>
        </p:blipFill>
        <p:spPr bwMode="auto">
          <a:xfrm>
            <a:off x="3571868" y="3857628"/>
            <a:ext cx="4311262" cy="27653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d1daso\Tranzit\OANA COSMA\CRESE - Activități\poze  activitati  sapt. 06.11.-10.11.2023\cr.10\2.jpg"/>
          <p:cNvPicPr>
            <a:picLocks noChangeAspect="1" noChangeArrowheads="1"/>
          </p:cNvPicPr>
          <p:nvPr/>
        </p:nvPicPr>
        <p:blipFill>
          <a:blip r:embed="rId2" cstate="print"/>
          <a:srcRect/>
          <a:stretch>
            <a:fillRect/>
          </a:stretch>
        </p:blipFill>
        <p:spPr bwMode="auto">
          <a:xfrm rot="20085407">
            <a:off x="375391" y="950894"/>
            <a:ext cx="3346451" cy="2509838"/>
          </a:xfrm>
          <a:prstGeom prst="rect">
            <a:avLst/>
          </a:prstGeom>
          <a:noFill/>
        </p:spPr>
      </p:pic>
      <p:pic>
        <p:nvPicPr>
          <p:cNvPr id="22531" name="Picture 3" descr="C:\Users\cresa\Desktop\RAPORT DE ACTIVITATE 2023\26.jpg"/>
          <p:cNvPicPr>
            <a:picLocks noChangeAspect="1" noChangeArrowheads="1"/>
          </p:cNvPicPr>
          <p:nvPr/>
        </p:nvPicPr>
        <p:blipFill>
          <a:blip r:embed="rId3" cstate="print"/>
          <a:srcRect/>
          <a:stretch>
            <a:fillRect/>
          </a:stretch>
        </p:blipFill>
        <p:spPr bwMode="auto">
          <a:xfrm rot="1182258">
            <a:off x="6228893" y="744489"/>
            <a:ext cx="2438400" cy="3251200"/>
          </a:xfrm>
          <a:prstGeom prst="rect">
            <a:avLst/>
          </a:prstGeom>
          <a:noFill/>
        </p:spPr>
      </p:pic>
      <p:pic>
        <p:nvPicPr>
          <p:cNvPr id="22532" name="Picture 4" descr="C:\Users\cresa\Desktop\RAPORT DE ACTIVITATE 2023\27.jpg"/>
          <p:cNvPicPr>
            <a:picLocks noChangeAspect="1" noChangeArrowheads="1"/>
          </p:cNvPicPr>
          <p:nvPr/>
        </p:nvPicPr>
        <p:blipFill>
          <a:blip r:embed="rId4" cstate="print"/>
          <a:srcRect/>
          <a:stretch>
            <a:fillRect/>
          </a:stretch>
        </p:blipFill>
        <p:spPr bwMode="auto">
          <a:xfrm>
            <a:off x="3500430" y="214290"/>
            <a:ext cx="2509838" cy="3346451"/>
          </a:xfrm>
          <a:prstGeom prst="rect">
            <a:avLst/>
          </a:prstGeom>
          <a:noFill/>
        </p:spPr>
      </p:pic>
      <p:pic>
        <p:nvPicPr>
          <p:cNvPr id="22533" name="Picture 5" descr="\\ad1daso\Tranzit\OANA COSMA\CRESE - Activități\FESTIVALUL TOAMNEI\8-7.jpg"/>
          <p:cNvPicPr>
            <a:picLocks noChangeAspect="1" noChangeArrowheads="1"/>
          </p:cNvPicPr>
          <p:nvPr/>
        </p:nvPicPr>
        <p:blipFill>
          <a:blip r:embed="rId5" cstate="print"/>
          <a:srcRect/>
          <a:stretch>
            <a:fillRect/>
          </a:stretch>
        </p:blipFill>
        <p:spPr bwMode="auto">
          <a:xfrm rot="20897034">
            <a:off x="1380507" y="3124330"/>
            <a:ext cx="2260503" cy="3275013"/>
          </a:xfrm>
          <a:prstGeom prst="rect">
            <a:avLst/>
          </a:prstGeom>
          <a:noFill/>
        </p:spPr>
      </p:pic>
      <p:pic>
        <p:nvPicPr>
          <p:cNvPr id="22534" name="Picture 6" descr="\\ad1daso\Tranzit\OANA COSMA\CRESE - Activități\poze oct 2023\cr. 7\image_67236353.JPG"/>
          <p:cNvPicPr>
            <a:picLocks noChangeAspect="1" noChangeArrowheads="1"/>
          </p:cNvPicPr>
          <p:nvPr/>
        </p:nvPicPr>
        <p:blipFill>
          <a:blip r:embed="rId6" cstate="print"/>
          <a:srcRect/>
          <a:stretch>
            <a:fillRect/>
          </a:stretch>
        </p:blipFill>
        <p:spPr bwMode="auto">
          <a:xfrm rot="803477">
            <a:off x="3920667" y="3618527"/>
            <a:ext cx="3786182" cy="2839637"/>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712968" cy="2376264"/>
          </a:xfrm>
        </p:spPr>
        <p:txBody>
          <a:bodyPr>
            <a:normAutofit fontScale="90000"/>
          </a:bodyPr>
          <a:lstStyle/>
          <a:p>
            <a:r>
              <a:rPr lang="ro-RO" sz="3100" b="1" dirty="0" smtClean="0"/>
              <a:t/>
            </a:r>
            <a:br>
              <a:rPr lang="ro-RO" sz="3100" b="1" dirty="0" smtClean="0"/>
            </a:br>
            <a:r>
              <a:rPr lang="ro-RO" sz="3100" b="1" dirty="0" smtClean="0"/>
              <a:t>Centrul </a:t>
            </a:r>
            <a:r>
              <a:rPr lang="ro-RO" sz="3100" b="1" dirty="0"/>
              <a:t>de </a:t>
            </a:r>
            <a:r>
              <a:rPr lang="ro-RO" sz="3100" b="1" dirty="0" smtClean="0"/>
              <a:t>Îngrijire </a:t>
            </a:r>
            <a:r>
              <a:rPr lang="ro-RO" sz="3100" b="1" dirty="0"/>
              <a:t>de Zi</a:t>
            </a:r>
            <a:r>
              <a:rPr lang="ro-RO" sz="3100" dirty="0"/>
              <a:t> </a:t>
            </a:r>
            <a:r>
              <a:rPr lang="en-US" sz="3100" dirty="0" smtClean="0"/>
              <a:t> – str. T. </a:t>
            </a:r>
            <a:r>
              <a:rPr lang="en-US" sz="3100" dirty="0" err="1" smtClean="0"/>
              <a:t>Lalescu</a:t>
            </a:r>
            <a:r>
              <a:rPr lang="ro-RO" sz="1300" dirty="0"/>
              <a:t/>
            </a:r>
            <a:br>
              <a:rPr lang="ro-RO" sz="1300" dirty="0"/>
            </a:br>
            <a:r>
              <a:rPr lang="ro-RO" sz="1600" dirty="0" smtClean="0">
                <a:latin typeface="+mn-lt"/>
              </a:rPr>
              <a:t>     </a:t>
            </a:r>
            <a:r>
              <a:rPr lang="ro-RO" sz="1600" dirty="0" smtClean="0">
                <a:latin typeface="+mn-lt"/>
                <a:cs typeface="Arial" panose="020B0604020202020204" pitchFamily="34" charset="0"/>
              </a:rPr>
              <a:t>Este </a:t>
            </a:r>
            <a:r>
              <a:rPr lang="ro-RO" sz="1600" dirty="0">
                <a:latin typeface="+mn-lt"/>
                <a:cs typeface="Arial" panose="020B0604020202020204" pitchFamily="34" charset="0"/>
              </a:rPr>
              <a:t>un serviciu social fără personalitate </a:t>
            </a:r>
            <a:r>
              <a:rPr lang="ro-RO" sz="1600" dirty="0" smtClean="0">
                <a:latin typeface="+mn-lt"/>
                <a:cs typeface="Arial" panose="020B0604020202020204" pitchFamily="34" charset="0"/>
              </a:rPr>
              <a:t>juridică, </a:t>
            </a:r>
            <a:r>
              <a:rPr lang="ro-RO" sz="1600" dirty="0">
                <a:latin typeface="+mn-lt"/>
                <a:cs typeface="Arial" panose="020B0604020202020204" pitchFamily="34" charset="0"/>
              </a:rPr>
              <a:t>care funcţionează în structura </a:t>
            </a:r>
            <a:r>
              <a:rPr lang="en-US" sz="1600" dirty="0" err="1" smtClean="0">
                <a:latin typeface="+mn-lt"/>
                <a:cs typeface="Arial" panose="020B0604020202020204" pitchFamily="34" charset="0"/>
              </a:rPr>
              <a:t>Direc</a:t>
            </a:r>
            <a:r>
              <a:rPr lang="ro-RO" sz="1600" dirty="0" smtClean="0">
                <a:latin typeface="+mn-lt"/>
                <a:cs typeface="Arial" panose="020B0604020202020204" pitchFamily="34" charset="0"/>
              </a:rPr>
              <a:t>ţ</a:t>
            </a:r>
            <a:r>
              <a:rPr lang="en-US" sz="1600" dirty="0" err="1" smtClean="0">
                <a:latin typeface="+mn-lt"/>
                <a:cs typeface="Arial" panose="020B0604020202020204" pitchFamily="34" charset="0"/>
              </a:rPr>
              <a:t>iei</a:t>
            </a:r>
            <a:r>
              <a:rPr lang="en-US" sz="1600" dirty="0" smtClean="0">
                <a:latin typeface="+mn-lt"/>
                <a:cs typeface="Arial" panose="020B0604020202020204" pitchFamily="34" charset="0"/>
              </a:rPr>
              <a:t> de </a:t>
            </a:r>
            <a:r>
              <a:rPr lang="en-US" sz="1600" dirty="0" err="1" smtClean="0">
                <a:latin typeface="+mn-lt"/>
                <a:cs typeface="Arial" panose="020B0604020202020204" pitchFamily="34" charset="0"/>
              </a:rPr>
              <a:t>Asisten</a:t>
            </a:r>
            <a:r>
              <a:rPr lang="ro-RO" sz="1600" dirty="0" smtClean="0">
                <a:latin typeface="+mn-lt"/>
                <a:cs typeface="Arial" panose="020B0604020202020204" pitchFamily="34" charset="0"/>
              </a:rPr>
              <a:t>ţă</a:t>
            </a:r>
            <a:r>
              <a:rPr lang="en-US" sz="1600" dirty="0" smtClean="0">
                <a:latin typeface="+mn-lt"/>
                <a:cs typeface="Arial" panose="020B0604020202020204" pitchFamily="34" charset="0"/>
              </a:rPr>
              <a:t> Social</a:t>
            </a:r>
            <a:r>
              <a:rPr lang="ro-RO" sz="1600" dirty="0" smtClean="0">
                <a:latin typeface="+mn-lt"/>
                <a:cs typeface="Arial" panose="020B0604020202020204" pitchFamily="34" charset="0"/>
              </a:rPr>
              <a:t>ă </a:t>
            </a:r>
            <a:r>
              <a:rPr lang="en-US" sz="1600" dirty="0" smtClean="0">
                <a:latin typeface="+mn-lt"/>
                <a:cs typeface="Arial" panose="020B0604020202020204" pitchFamily="34" charset="0"/>
              </a:rPr>
              <a:t>Oradea</a:t>
            </a:r>
            <a:r>
              <a:rPr lang="ro-RO" sz="1600" dirty="0" smtClean="0">
                <a:latin typeface="+mn-lt"/>
                <a:cs typeface="Arial" panose="020B0604020202020204" pitchFamily="34" charset="0"/>
              </a:rPr>
              <a:t>.</a:t>
            </a:r>
            <a:r>
              <a:rPr lang="en-US" sz="1600" dirty="0" smtClean="0">
                <a:latin typeface="+mn-lt"/>
                <a:cs typeface="Arial" panose="020B0604020202020204" pitchFamily="34" charset="0"/>
              </a:rPr>
              <a:t/>
            </a:r>
            <a:br>
              <a:rPr lang="en-US" sz="1600" dirty="0" smtClean="0">
                <a:latin typeface="+mn-lt"/>
                <a:cs typeface="Arial" panose="020B0604020202020204" pitchFamily="34" charset="0"/>
              </a:rPr>
            </a:br>
            <a:r>
              <a:rPr lang="ro-RO" sz="1600" dirty="0" smtClean="0">
                <a:latin typeface="+mn-lt"/>
                <a:cs typeface="Arial" panose="020B0604020202020204" pitchFamily="34" charset="0"/>
              </a:rPr>
              <a:t/>
            </a:r>
            <a:br>
              <a:rPr lang="ro-RO" sz="1600" dirty="0" smtClean="0">
                <a:latin typeface="+mn-lt"/>
                <a:cs typeface="Arial" panose="020B0604020202020204" pitchFamily="34" charset="0"/>
              </a:rPr>
            </a:br>
            <a:r>
              <a:rPr lang="en-US" sz="1600" b="1" dirty="0" err="1" smtClean="0">
                <a:latin typeface="+mn-lt"/>
              </a:rPr>
              <a:t>Misiunea</a:t>
            </a:r>
            <a:r>
              <a:rPr lang="en-US" sz="1600" b="1" dirty="0" smtClean="0">
                <a:latin typeface="+mn-lt"/>
              </a:rPr>
              <a:t> </a:t>
            </a:r>
            <a:r>
              <a:rPr lang="en-US" sz="1600" dirty="0" err="1" smtClean="0">
                <a:latin typeface="+mn-lt"/>
              </a:rPr>
              <a:t>centrului</a:t>
            </a:r>
            <a:r>
              <a:rPr lang="en-US" sz="1600" dirty="0" smtClean="0">
                <a:latin typeface="+mn-lt"/>
              </a:rPr>
              <a:t> </a:t>
            </a:r>
            <a:r>
              <a:rPr lang="en-US" sz="1600" dirty="0" err="1" smtClean="0">
                <a:latin typeface="+mn-lt"/>
              </a:rPr>
              <a:t>este</a:t>
            </a:r>
            <a:r>
              <a:rPr lang="en-US" sz="1600" dirty="0" smtClean="0">
                <a:latin typeface="+mn-lt"/>
              </a:rPr>
              <a:t> de a </a:t>
            </a:r>
            <a:r>
              <a:rPr lang="en-US" sz="1600" dirty="0" err="1" smtClean="0">
                <a:latin typeface="+mn-lt"/>
              </a:rPr>
              <a:t>preveni</a:t>
            </a:r>
            <a:r>
              <a:rPr lang="en-US" sz="1600" dirty="0" smtClean="0">
                <a:latin typeface="+mn-lt"/>
              </a:rPr>
              <a:t> </a:t>
            </a:r>
            <a:r>
              <a:rPr lang="en-US" sz="1600" dirty="0" err="1" smtClean="0">
                <a:latin typeface="+mn-lt"/>
              </a:rPr>
              <a:t>abandonul</a:t>
            </a:r>
            <a:r>
              <a:rPr lang="en-US" sz="1600" dirty="0" smtClean="0">
                <a:latin typeface="+mn-lt"/>
              </a:rPr>
              <a:t> </a:t>
            </a:r>
            <a:r>
              <a:rPr lang="en-US" sz="1600" dirty="0" err="1" smtClean="0">
                <a:latin typeface="+mn-lt"/>
              </a:rPr>
              <a:t>și</a:t>
            </a:r>
            <a:r>
              <a:rPr lang="en-US" sz="1600" dirty="0" smtClean="0">
                <a:latin typeface="+mn-lt"/>
              </a:rPr>
              <a:t> </a:t>
            </a:r>
            <a:r>
              <a:rPr lang="en-US" sz="1600" dirty="0" err="1" smtClean="0">
                <a:latin typeface="+mn-lt"/>
              </a:rPr>
              <a:t>instituționalizarea</a:t>
            </a:r>
            <a:r>
              <a:rPr lang="en-US" sz="1600" dirty="0" smtClean="0">
                <a:latin typeface="+mn-lt"/>
              </a:rPr>
              <a:t> </a:t>
            </a:r>
            <a:r>
              <a:rPr lang="en-US" sz="1600" dirty="0" err="1" smtClean="0">
                <a:latin typeface="+mn-lt"/>
              </a:rPr>
              <a:t>copiilor</a:t>
            </a:r>
            <a:r>
              <a:rPr lang="en-US" sz="1600" dirty="0" smtClean="0">
                <a:latin typeface="+mn-lt"/>
              </a:rPr>
              <a:t>, </a:t>
            </a:r>
            <a:r>
              <a:rPr lang="en-US" sz="1600" dirty="0" err="1" smtClean="0">
                <a:latin typeface="+mn-lt"/>
              </a:rPr>
              <a:t>prin</a:t>
            </a:r>
            <a:r>
              <a:rPr lang="en-US" sz="1600" dirty="0" smtClean="0">
                <a:latin typeface="+mn-lt"/>
              </a:rPr>
              <a:t> </a:t>
            </a:r>
            <a:r>
              <a:rPr lang="en-US" sz="1600" dirty="0" err="1" smtClean="0">
                <a:latin typeface="+mn-lt"/>
              </a:rPr>
              <a:t>asigurarea</a:t>
            </a:r>
            <a:r>
              <a:rPr lang="en-US" sz="1600" dirty="0" smtClean="0">
                <a:latin typeface="+mn-lt"/>
              </a:rPr>
              <a:t>, </a:t>
            </a:r>
            <a:r>
              <a:rPr lang="en-US" sz="1600" dirty="0" err="1" smtClean="0">
                <a:latin typeface="+mn-lt"/>
              </a:rPr>
              <a:t>pe</a:t>
            </a:r>
            <a:r>
              <a:rPr lang="en-US" sz="1600" dirty="0" smtClean="0">
                <a:latin typeface="+mn-lt"/>
              </a:rPr>
              <a:t> </a:t>
            </a:r>
            <a:r>
              <a:rPr lang="en-US" sz="1600" dirty="0" err="1" smtClean="0">
                <a:latin typeface="+mn-lt"/>
              </a:rPr>
              <a:t>timpul</a:t>
            </a:r>
            <a:r>
              <a:rPr lang="en-US" sz="1600" dirty="0" smtClean="0">
                <a:latin typeface="+mn-lt"/>
              </a:rPr>
              <a:t> </a:t>
            </a:r>
            <a:r>
              <a:rPr lang="en-US" sz="1600" dirty="0" err="1" smtClean="0">
                <a:latin typeface="+mn-lt"/>
              </a:rPr>
              <a:t>zilei</a:t>
            </a:r>
            <a:r>
              <a:rPr lang="en-US" sz="1600" dirty="0" smtClean="0">
                <a:latin typeface="+mn-lt"/>
              </a:rPr>
              <a:t>, a </a:t>
            </a:r>
            <a:r>
              <a:rPr lang="en-US" sz="1600" dirty="0" err="1" smtClean="0">
                <a:latin typeface="+mn-lt"/>
              </a:rPr>
              <a:t>unor</a:t>
            </a:r>
            <a:r>
              <a:rPr lang="en-US" sz="1600" dirty="0" smtClean="0">
                <a:latin typeface="+mn-lt"/>
              </a:rPr>
              <a:t> </a:t>
            </a:r>
            <a:r>
              <a:rPr lang="en-US" sz="1600" dirty="0" err="1" smtClean="0">
                <a:latin typeface="+mn-lt"/>
              </a:rPr>
              <a:t>activităţi</a:t>
            </a:r>
            <a:r>
              <a:rPr lang="en-US" sz="1600" dirty="0" smtClean="0">
                <a:latin typeface="+mn-lt"/>
              </a:rPr>
              <a:t> de </a:t>
            </a:r>
            <a:r>
              <a:rPr lang="en-US" sz="1600" dirty="0" err="1" smtClean="0">
                <a:latin typeface="+mn-lt"/>
              </a:rPr>
              <a:t>îngrijire</a:t>
            </a:r>
            <a:r>
              <a:rPr lang="en-US" sz="1600" dirty="0" smtClean="0">
                <a:latin typeface="+mn-lt"/>
              </a:rPr>
              <a:t>, </a:t>
            </a:r>
            <a:r>
              <a:rPr lang="en-US" sz="1600" dirty="0" err="1" smtClean="0">
                <a:latin typeface="+mn-lt"/>
              </a:rPr>
              <a:t>educație</a:t>
            </a:r>
            <a:r>
              <a:rPr lang="en-US" sz="1600" dirty="0" smtClean="0">
                <a:latin typeface="+mn-lt"/>
              </a:rPr>
              <a:t>, </a:t>
            </a:r>
            <a:r>
              <a:rPr lang="en-US" sz="1600" dirty="0" err="1" smtClean="0">
                <a:latin typeface="+mn-lt"/>
              </a:rPr>
              <a:t>recreere</a:t>
            </a:r>
            <a:r>
              <a:rPr lang="en-US" sz="1600" dirty="0" smtClean="0">
                <a:latin typeface="+mn-lt"/>
              </a:rPr>
              <a:t> – </a:t>
            </a:r>
            <a:r>
              <a:rPr lang="en-US" sz="1600" dirty="0" err="1" smtClean="0">
                <a:latin typeface="+mn-lt"/>
              </a:rPr>
              <a:t>socializare</a:t>
            </a:r>
            <a:r>
              <a:rPr lang="en-US" sz="1600" dirty="0" smtClean="0">
                <a:latin typeface="+mn-lt"/>
              </a:rPr>
              <a:t>, </a:t>
            </a:r>
            <a:r>
              <a:rPr lang="en-US" sz="1600" dirty="0" err="1" smtClean="0">
                <a:latin typeface="+mn-lt"/>
              </a:rPr>
              <a:t>consiliere</a:t>
            </a:r>
            <a:r>
              <a:rPr lang="en-US" sz="1600" dirty="0" smtClean="0">
                <a:latin typeface="+mn-lt"/>
              </a:rPr>
              <a:t>, </a:t>
            </a:r>
            <a:r>
              <a:rPr lang="en-US" sz="1600" dirty="0" err="1" smtClean="0">
                <a:latin typeface="+mn-lt"/>
              </a:rPr>
              <a:t>dezvoltarea</a:t>
            </a:r>
            <a:r>
              <a:rPr lang="en-US" sz="1600" dirty="0" smtClean="0">
                <a:latin typeface="+mn-lt"/>
              </a:rPr>
              <a:t> </a:t>
            </a:r>
            <a:r>
              <a:rPr lang="en-US" sz="1600" dirty="0" err="1" smtClean="0">
                <a:latin typeface="+mn-lt"/>
              </a:rPr>
              <a:t>deprinderilor</a:t>
            </a:r>
            <a:r>
              <a:rPr lang="en-US" sz="1600" dirty="0" smtClean="0">
                <a:latin typeface="+mn-lt"/>
              </a:rPr>
              <a:t> de </a:t>
            </a:r>
            <a:r>
              <a:rPr lang="en-US" sz="1600" dirty="0" err="1" smtClean="0">
                <a:latin typeface="+mn-lt"/>
              </a:rPr>
              <a:t>viață</a:t>
            </a:r>
            <a:r>
              <a:rPr lang="en-US" sz="1600" dirty="0" smtClean="0">
                <a:latin typeface="+mn-lt"/>
              </a:rPr>
              <a:t> </a:t>
            </a:r>
            <a:r>
              <a:rPr lang="en-US" sz="1600" dirty="0" err="1" smtClean="0">
                <a:latin typeface="+mn-lt"/>
              </a:rPr>
              <a:t>independentă</a:t>
            </a:r>
            <a:r>
              <a:rPr lang="en-US" sz="1600" dirty="0" smtClean="0">
                <a:latin typeface="+mn-lt"/>
              </a:rPr>
              <a:t>, </a:t>
            </a:r>
            <a:r>
              <a:rPr lang="en-US" sz="1600" dirty="0" err="1" smtClean="0">
                <a:latin typeface="+mn-lt"/>
              </a:rPr>
              <a:t>orientare</a:t>
            </a:r>
            <a:r>
              <a:rPr lang="en-US" sz="1600" dirty="0" smtClean="0">
                <a:latin typeface="+mn-lt"/>
              </a:rPr>
              <a:t> </a:t>
            </a:r>
            <a:r>
              <a:rPr lang="en-US" sz="1600" dirty="0" err="1" smtClean="0">
                <a:latin typeface="+mn-lt"/>
              </a:rPr>
              <a:t>școlară</a:t>
            </a:r>
            <a:r>
              <a:rPr lang="en-US" sz="1600" dirty="0" smtClean="0">
                <a:latin typeface="+mn-lt"/>
              </a:rPr>
              <a:t> </a:t>
            </a:r>
            <a:r>
              <a:rPr lang="en-US" sz="1600" dirty="0" err="1" smtClean="0">
                <a:latin typeface="+mn-lt"/>
              </a:rPr>
              <a:t>și</a:t>
            </a:r>
            <a:r>
              <a:rPr lang="en-US" sz="1600" dirty="0" smtClean="0">
                <a:latin typeface="+mn-lt"/>
              </a:rPr>
              <a:t> </a:t>
            </a:r>
            <a:r>
              <a:rPr lang="en-US" sz="1600" dirty="0" err="1" smtClean="0">
                <a:latin typeface="+mn-lt"/>
              </a:rPr>
              <a:t>profesională</a:t>
            </a:r>
            <a:r>
              <a:rPr lang="en-US" sz="1600" dirty="0" smtClean="0">
                <a:latin typeface="+mn-lt"/>
              </a:rPr>
              <a:t> </a:t>
            </a:r>
            <a:r>
              <a:rPr lang="en-US" sz="1600" dirty="0" err="1" smtClean="0">
                <a:latin typeface="+mn-lt"/>
              </a:rPr>
              <a:t>pentru</a:t>
            </a:r>
            <a:r>
              <a:rPr lang="en-US" sz="1600" dirty="0" smtClean="0">
                <a:latin typeface="+mn-lt"/>
              </a:rPr>
              <a:t> </a:t>
            </a:r>
            <a:r>
              <a:rPr lang="en-US" sz="1600" dirty="0" err="1" smtClean="0">
                <a:latin typeface="+mn-lt"/>
              </a:rPr>
              <a:t>copii</a:t>
            </a:r>
            <a:r>
              <a:rPr lang="en-US" sz="1600" dirty="0" smtClean="0">
                <a:latin typeface="+mn-lt"/>
              </a:rPr>
              <a:t>, </a:t>
            </a:r>
            <a:r>
              <a:rPr lang="en-US" sz="1600" dirty="0" err="1" smtClean="0">
                <a:latin typeface="+mn-lt"/>
              </a:rPr>
              <a:t>cât</a:t>
            </a:r>
            <a:r>
              <a:rPr lang="en-US" sz="1600" dirty="0" smtClean="0">
                <a:latin typeface="+mn-lt"/>
              </a:rPr>
              <a:t> </a:t>
            </a:r>
            <a:r>
              <a:rPr lang="en-US" sz="1600" dirty="0" err="1" smtClean="0">
                <a:latin typeface="+mn-lt"/>
              </a:rPr>
              <a:t>și</a:t>
            </a:r>
            <a:r>
              <a:rPr lang="en-US" sz="1600" dirty="0" smtClean="0">
                <a:latin typeface="+mn-lt"/>
              </a:rPr>
              <a:t> a </a:t>
            </a:r>
            <a:r>
              <a:rPr lang="en-US" sz="1600" dirty="0" err="1" smtClean="0">
                <a:latin typeface="+mn-lt"/>
              </a:rPr>
              <a:t>unor</a:t>
            </a:r>
            <a:r>
              <a:rPr lang="en-US" sz="1600" dirty="0" smtClean="0">
                <a:latin typeface="+mn-lt"/>
              </a:rPr>
              <a:t> </a:t>
            </a:r>
            <a:r>
              <a:rPr lang="en-US" sz="1600" dirty="0" err="1" smtClean="0">
                <a:latin typeface="+mn-lt"/>
              </a:rPr>
              <a:t>activități</a:t>
            </a:r>
            <a:r>
              <a:rPr lang="en-US" sz="1600" dirty="0" smtClean="0">
                <a:latin typeface="+mn-lt"/>
              </a:rPr>
              <a:t> de </a:t>
            </a:r>
            <a:r>
              <a:rPr lang="en-US" sz="1600" dirty="0" err="1" smtClean="0">
                <a:latin typeface="+mn-lt"/>
              </a:rPr>
              <a:t>sprijin</a:t>
            </a:r>
            <a:r>
              <a:rPr lang="en-US" sz="1600" dirty="0" smtClean="0">
                <a:latin typeface="+mn-lt"/>
              </a:rPr>
              <a:t> </a:t>
            </a:r>
            <a:r>
              <a:rPr lang="en-US" sz="1600" dirty="0" err="1" smtClean="0">
                <a:latin typeface="+mn-lt"/>
              </a:rPr>
              <a:t>și</a:t>
            </a:r>
            <a:r>
              <a:rPr lang="en-US" sz="1600" dirty="0" smtClean="0">
                <a:latin typeface="+mn-lt"/>
              </a:rPr>
              <a:t> </a:t>
            </a:r>
            <a:r>
              <a:rPr lang="en-US" sz="1600" dirty="0" err="1" smtClean="0">
                <a:latin typeface="+mn-lt"/>
              </a:rPr>
              <a:t>consiliere</a:t>
            </a:r>
            <a:r>
              <a:rPr lang="en-US" sz="1600" dirty="0" smtClean="0">
                <a:latin typeface="+mn-lt"/>
              </a:rPr>
              <a:t> </a:t>
            </a:r>
            <a:r>
              <a:rPr lang="en-US" sz="1600" dirty="0" err="1" smtClean="0">
                <a:latin typeface="+mn-lt"/>
              </a:rPr>
              <a:t>pentru</a:t>
            </a:r>
            <a:r>
              <a:rPr lang="en-US" sz="1600" dirty="0" smtClean="0">
                <a:latin typeface="+mn-lt"/>
              </a:rPr>
              <a:t> </a:t>
            </a:r>
            <a:r>
              <a:rPr lang="en-US" sz="1600" dirty="0" err="1" smtClean="0">
                <a:latin typeface="+mn-lt"/>
              </a:rPr>
              <a:t>părinți</a:t>
            </a:r>
            <a:r>
              <a:rPr lang="en-US" sz="1600" dirty="0" smtClean="0">
                <a:latin typeface="+mn-lt"/>
              </a:rPr>
              <a:t>  </a:t>
            </a:r>
            <a:r>
              <a:rPr lang="en-US" sz="1600" dirty="0" err="1" smtClean="0">
                <a:latin typeface="+mn-lt"/>
              </a:rPr>
              <a:t>sau</a:t>
            </a:r>
            <a:r>
              <a:rPr lang="en-US" sz="1600" dirty="0" smtClean="0">
                <a:latin typeface="+mn-lt"/>
              </a:rPr>
              <a:t> </a:t>
            </a:r>
            <a:r>
              <a:rPr lang="en-US" sz="1600" dirty="0" err="1" smtClean="0">
                <a:latin typeface="+mn-lt"/>
              </a:rPr>
              <a:t>reprezentanți</a:t>
            </a:r>
            <a:r>
              <a:rPr lang="en-US" sz="1600" dirty="0" smtClean="0">
                <a:latin typeface="+mn-lt"/>
              </a:rPr>
              <a:t> </a:t>
            </a:r>
            <a:r>
              <a:rPr lang="en-US" sz="1600" dirty="0" err="1" smtClean="0">
                <a:latin typeface="+mn-lt"/>
              </a:rPr>
              <a:t>legali</a:t>
            </a:r>
            <a:r>
              <a:rPr lang="en-US" sz="1600" dirty="0" smtClean="0">
                <a:latin typeface="+mn-lt"/>
              </a:rPr>
              <a:t> </a:t>
            </a:r>
            <a:r>
              <a:rPr lang="en-US" sz="1600" dirty="0" err="1" smtClean="0">
                <a:latin typeface="+mn-lt"/>
              </a:rPr>
              <a:t>ai</a:t>
            </a:r>
            <a:r>
              <a:rPr lang="en-US" sz="1600" dirty="0" smtClean="0">
                <a:latin typeface="+mn-lt"/>
              </a:rPr>
              <a:t> </a:t>
            </a:r>
            <a:r>
              <a:rPr lang="en-US" sz="1600" dirty="0" err="1" smtClean="0">
                <a:latin typeface="+mn-lt"/>
              </a:rPr>
              <a:t>copiilor</a:t>
            </a:r>
            <a:r>
              <a:rPr lang="en-US" sz="1600" dirty="0" smtClean="0">
                <a:latin typeface="+mn-lt"/>
              </a:rPr>
              <a:t>. </a:t>
            </a:r>
            <a:br>
              <a:rPr lang="en-US" sz="1600" dirty="0" smtClean="0">
                <a:latin typeface="+mn-lt"/>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81000" y="2057400"/>
            <a:ext cx="8424936" cy="1504188"/>
          </a:xfrm>
        </p:spPr>
        <p:txBody>
          <a:bodyPr>
            <a:normAutofit fontScale="25000" lnSpcReduction="20000"/>
          </a:bodyPr>
          <a:lstStyle/>
          <a:p>
            <a:pPr marL="0" indent="0" algn="ctr">
              <a:buNone/>
            </a:pPr>
            <a:endParaRPr lang="en-US" sz="4800" b="1" dirty="0" smtClean="0">
              <a:latin typeface="Arial" panose="020B0604020202020204" pitchFamily="34" charset="0"/>
              <a:cs typeface="Arial" panose="020B0604020202020204" pitchFamily="34" charset="0"/>
            </a:endParaRPr>
          </a:p>
          <a:p>
            <a:pPr marL="0" indent="0" algn="ctr">
              <a:buNone/>
            </a:pPr>
            <a:r>
              <a:rPr lang="ro-RO" sz="5600" b="1" dirty="0" smtClean="0">
                <a:cs typeface="Arial" panose="020B0604020202020204" pitchFamily="34" charset="0"/>
              </a:rPr>
              <a:t>C</a:t>
            </a:r>
            <a:r>
              <a:rPr lang="fr-FR" sz="5600" b="1" dirty="0" err="1" smtClean="0">
                <a:cs typeface="Arial" panose="020B0604020202020204" pitchFamily="34" charset="0"/>
              </a:rPr>
              <a:t>apacitatea</a:t>
            </a:r>
            <a:r>
              <a:rPr lang="fr-FR" sz="5600" b="1" dirty="0" smtClean="0">
                <a:cs typeface="Arial" panose="020B0604020202020204" pitchFamily="34" charset="0"/>
              </a:rPr>
              <a:t> </a:t>
            </a:r>
            <a:r>
              <a:rPr lang="fr-FR" sz="5600" b="1" dirty="0" err="1">
                <a:cs typeface="Arial" panose="020B0604020202020204" pitchFamily="34" charset="0"/>
              </a:rPr>
              <a:t>centrului</a:t>
            </a:r>
            <a:r>
              <a:rPr lang="fr-FR" sz="5600" b="1" dirty="0">
                <a:cs typeface="Arial" panose="020B0604020202020204" pitchFamily="34" charset="0"/>
              </a:rPr>
              <a:t> este de</a:t>
            </a:r>
            <a:r>
              <a:rPr lang="fr-FR" sz="5600" dirty="0">
                <a:cs typeface="Arial" panose="020B0604020202020204" pitchFamily="34" charset="0"/>
              </a:rPr>
              <a:t> </a:t>
            </a:r>
            <a:r>
              <a:rPr lang="fr-FR" sz="5600" b="1" dirty="0" smtClean="0">
                <a:cs typeface="Arial" panose="020B0604020202020204" pitchFamily="34" charset="0"/>
              </a:rPr>
              <a:t>65 </a:t>
            </a:r>
            <a:r>
              <a:rPr lang="fr-FR" sz="5600" b="1" dirty="0">
                <a:cs typeface="Arial" panose="020B0604020202020204" pitchFamily="34" charset="0"/>
              </a:rPr>
              <a:t>de </a:t>
            </a:r>
            <a:r>
              <a:rPr lang="fr-FR" sz="5600" b="1" dirty="0" err="1">
                <a:cs typeface="Arial" panose="020B0604020202020204" pitchFamily="34" charset="0"/>
              </a:rPr>
              <a:t>locuri</a:t>
            </a:r>
            <a:r>
              <a:rPr lang="fr-FR" sz="5600" dirty="0">
                <a:cs typeface="Arial" panose="020B0604020202020204" pitchFamily="34" charset="0"/>
              </a:rPr>
              <a:t> </a:t>
            </a:r>
            <a:r>
              <a:rPr lang="ro-RO" sz="5600" dirty="0" smtClean="0">
                <a:cs typeface="Arial" panose="020B0604020202020204" pitchFamily="34" charset="0"/>
              </a:rPr>
              <a:t> pentru copii de vârstă şcolară</a:t>
            </a:r>
            <a:r>
              <a:rPr lang="en-US" sz="5600" dirty="0" smtClean="0">
                <a:cs typeface="Arial" panose="020B0604020202020204" pitchFamily="34" charset="0"/>
              </a:rPr>
              <a:t> </a:t>
            </a:r>
            <a:r>
              <a:rPr lang="en-US" sz="5600" dirty="0" err="1" smtClean="0">
                <a:cs typeface="Arial" panose="020B0604020202020204" pitchFamily="34" charset="0"/>
              </a:rPr>
              <a:t>proveniți</a:t>
            </a:r>
            <a:r>
              <a:rPr lang="en-US" sz="5600" dirty="0" smtClean="0">
                <a:cs typeface="Arial" panose="020B0604020202020204" pitchFamily="34" charset="0"/>
              </a:rPr>
              <a:t> din </a:t>
            </a:r>
            <a:r>
              <a:rPr lang="en-US" sz="5600" dirty="0" err="1" smtClean="0"/>
              <a:t>familii</a:t>
            </a:r>
            <a:r>
              <a:rPr lang="en-US" sz="5600" dirty="0" smtClean="0"/>
              <a:t>, </a:t>
            </a:r>
            <a:r>
              <a:rPr lang="en-US" sz="5600" dirty="0" err="1" smtClean="0"/>
              <a:t>aflate</a:t>
            </a:r>
            <a:r>
              <a:rPr lang="en-US" sz="5600" dirty="0" smtClean="0"/>
              <a:t> </a:t>
            </a:r>
            <a:r>
              <a:rPr lang="en-US" sz="5600" dirty="0" err="1" smtClean="0"/>
              <a:t>în</a:t>
            </a:r>
            <a:r>
              <a:rPr lang="en-US" sz="5600" dirty="0" smtClean="0"/>
              <a:t> </a:t>
            </a:r>
            <a:r>
              <a:rPr lang="en-US" sz="5600" dirty="0" err="1" smtClean="0"/>
              <a:t>situaţie</a:t>
            </a:r>
            <a:r>
              <a:rPr lang="en-US" sz="5600" dirty="0" smtClean="0"/>
              <a:t> de </a:t>
            </a:r>
            <a:r>
              <a:rPr lang="en-US" sz="5600" dirty="0" err="1" smtClean="0"/>
              <a:t>risc</a:t>
            </a:r>
            <a:r>
              <a:rPr lang="en-US" sz="5600" dirty="0" smtClean="0"/>
              <a:t> social</a:t>
            </a:r>
            <a:endParaRPr lang="ro-RO" sz="5600" dirty="0" smtClean="0">
              <a:cs typeface="Arial" panose="020B0604020202020204" pitchFamily="34" charset="0"/>
            </a:endParaRPr>
          </a:p>
          <a:p>
            <a:pPr marL="0" indent="0" algn="ctr">
              <a:buNone/>
            </a:pPr>
            <a:endParaRPr lang="ro-RO" sz="4800" dirty="0" smtClean="0">
              <a:latin typeface="Arial" panose="020B0604020202020204" pitchFamily="34" charset="0"/>
              <a:cs typeface="Arial" panose="020B0604020202020204" pitchFamily="34" charset="0"/>
            </a:endParaRPr>
          </a:p>
          <a:p>
            <a:pPr algn="ctr">
              <a:buFont typeface="Wingdings" panose="05000000000000000000" pitchFamily="2" charset="2"/>
              <a:buChar char="Ø"/>
            </a:pPr>
            <a:endParaRPr lang="ro-RO" sz="5600" b="1" dirty="0" smtClean="0">
              <a:latin typeface="Arial" panose="020B0604020202020204" pitchFamily="34" charset="0"/>
              <a:cs typeface="Arial" panose="020B0604020202020204" pitchFamily="34" charset="0"/>
            </a:endParaRPr>
          </a:p>
          <a:p>
            <a:pPr marL="0" indent="0" algn="ctr">
              <a:buNone/>
            </a:pPr>
            <a:r>
              <a:rPr lang="it-IT" sz="5600" dirty="0">
                <a:latin typeface="Arial" panose="020B0604020202020204" pitchFamily="34" charset="0"/>
                <a:cs typeface="Arial" panose="020B0604020202020204" pitchFamily="34" charset="0"/>
              </a:rPr>
              <a:t>		</a:t>
            </a:r>
            <a:endParaRPr lang="en-US" dirty="0"/>
          </a:p>
        </p:txBody>
      </p:sp>
      <p:pic>
        <p:nvPicPr>
          <p:cNvPr id="6" name="image46.png"/>
          <p:cNvPicPr/>
          <p:nvPr/>
        </p:nvPicPr>
        <p:blipFill>
          <a:blip r:embed="rId2" cstate="print"/>
          <a:srcRect/>
          <a:stretch>
            <a:fillRect/>
          </a:stretch>
        </p:blipFill>
        <p:spPr>
          <a:xfrm>
            <a:off x="4261012" y="2743200"/>
            <a:ext cx="4882988" cy="3962400"/>
          </a:xfrm>
          <a:prstGeom prst="rect">
            <a:avLst/>
          </a:prstGeom>
          <a:ln/>
        </p:spPr>
      </p:pic>
      <p:pic>
        <p:nvPicPr>
          <p:cNvPr id="7" name="image19.jpg"/>
          <p:cNvPicPr/>
          <p:nvPr/>
        </p:nvPicPr>
        <p:blipFill>
          <a:blip r:embed="rId3" cstate="print"/>
          <a:srcRect/>
          <a:stretch>
            <a:fillRect/>
          </a:stretch>
        </p:blipFill>
        <p:spPr>
          <a:xfrm>
            <a:off x="90102" y="2688821"/>
            <a:ext cx="4329498" cy="4016779"/>
          </a:xfrm>
          <a:prstGeom prst="rect">
            <a:avLst/>
          </a:prstGeom>
          <a:ln/>
        </p:spPr>
      </p:pic>
    </p:spTree>
    <p:extLst>
      <p:ext uri="{BB962C8B-B14F-4D97-AF65-F5344CB8AC3E}">
        <p14:creationId xmlns:p14="http://schemas.microsoft.com/office/powerpoint/2010/main" xmlns="" val="486913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8243918" cy="381000"/>
          </a:xfrm>
        </p:spPr>
        <p:txBody>
          <a:bodyPr>
            <a:normAutofit fontScale="90000"/>
          </a:bodyPr>
          <a:lstStyle/>
          <a:p>
            <a:r>
              <a:rPr lang="en-US" sz="2800" b="1" dirty="0" err="1" smtClean="0"/>
              <a:t>Serviciile</a:t>
            </a:r>
            <a:r>
              <a:rPr lang="ro-RO" sz="2800" b="1" dirty="0" smtClean="0"/>
              <a:t> Centrului de </a:t>
            </a:r>
            <a:r>
              <a:rPr lang="en-US" sz="2800" b="1" dirty="0" smtClean="0"/>
              <a:t>Î</a:t>
            </a:r>
            <a:r>
              <a:rPr lang="ro-RO" sz="2800" b="1" dirty="0" smtClean="0"/>
              <a:t>ngrijire de </a:t>
            </a:r>
            <a:r>
              <a:rPr lang="en-US" sz="2800" b="1" dirty="0" smtClean="0"/>
              <a:t>Z</a:t>
            </a:r>
            <a:r>
              <a:rPr lang="ro-RO" sz="2800" b="1" dirty="0" smtClean="0"/>
              <a:t>i</a:t>
            </a:r>
            <a:endParaRPr lang="en-US" sz="2800" b="1" dirty="0"/>
          </a:p>
        </p:txBody>
      </p:sp>
      <p:sp>
        <p:nvSpPr>
          <p:cNvPr id="3" name="Subtitle 2"/>
          <p:cNvSpPr>
            <a:spLocks noGrp="1"/>
          </p:cNvSpPr>
          <p:nvPr>
            <p:ph type="subTitle" idx="1"/>
          </p:nvPr>
        </p:nvSpPr>
        <p:spPr>
          <a:xfrm>
            <a:off x="838200" y="381000"/>
            <a:ext cx="7772400" cy="6248400"/>
          </a:xfrm>
        </p:spPr>
        <p:txBody>
          <a:bodyPr>
            <a:noAutofit/>
          </a:bodyPr>
          <a:lstStyle/>
          <a:p>
            <a:endParaRPr lang="en-US" sz="1400" b="1" dirty="0" smtClean="0">
              <a:solidFill>
                <a:schemeClr val="tx1"/>
              </a:solidFill>
            </a:endParaRPr>
          </a:p>
          <a:p>
            <a:endParaRPr lang="en-US" sz="1400" dirty="0" smtClean="0">
              <a:solidFill>
                <a:schemeClr val="tx1"/>
              </a:solidFill>
            </a:endParaRPr>
          </a:p>
          <a:p>
            <a:pPr lvl="0" fontAlgn="base"/>
            <a:r>
              <a:rPr lang="en-US" sz="1600" b="1" dirty="0" smtClean="0">
                <a:solidFill>
                  <a:schemeClr val="tx1"/>
                </a:solidFill>
              </a:rPr>
              <a:t>CONSILIERE SOCIALĂ </a:t>
            </a:r>
            <a:r>
              <a:rPr lang="en-US" sz="1600" dirty="0" smtClean="0">
                <a:solidFill>
                  <a:schemeClr val="tx1"/>
                </a:solidFill>
              </a:rPr>
              <a:t>- </a:t>
            </a:r>
            <a:r>
              <a:rPr lang="en-US" sz="1600" dirty="0" err="1" smtClean="0">
                <a:solidFill>
                  <a:schemeClr val="tx1"/>
                </a:solidFill>
              </a:rPr>
              <a:t>informaţii</a:t>
            </a:r>
            <a:r>
              <a:rPr lang="en-US" sz="1600" dirty="0" smtClean="0">
                <a:solidFill>
                  <a:schemeClr val="tx1"/>
                </a:solidFill>
              </a:rPr>
              <a:t> </a:t>
            </a:r>
            <a:r>
              <a:rPr lang="en-US" sz="1600" dirty="0" err="1" smtClean="0">
                <a:solidFill>
                  <a:schemeClr val="tx1"/>
                </a:solidFill>
              </a:rPr>
              <a:t>şi</a:t>
            </a:r>
            <a:r>
              <a:rPr lang="en-US" sz="1600" dirty="0" smtClean="0">
                <a:solidFill>
                  <a:schemeClr val="tx1"/>
                </a:solidFill>
              </a:rPr>
              <a:t> </a:t>
            </a:r>
            <a:r>
              <a:rPr lang="en-US" sz="1600" dirty="0" err="1" smtClean="0">
                <a:solidFill>
                  <a:schemeClr val="tx1"/>
                </a:solidFill>
              </a:rPr>
              <a:t>sprijin</a:t>
            </a:r>
            <a:r>
              <a:rPr lang="en-US" sz="1600" dirty="0" smtClean="0">
                <a:solidFill>
                  <a:schemeClr val="tx1"/>
                </a:solidFill>
              </a:rPr>
              <a:t> </a:t>
            </a:r>
            <a:r>
              <a:rPr lang="en-US" sz="1600" dirty="0" err="1" smtClean="0">
                <a:solidFill>
                  <a:schemeClr val="tx1"/>
                </a:solidFill>
              </a:rPr>
              <a:t>pentru</a:t>
            </a:r>
            <a:r>
              <a:rPr lang="en-US" sz="1600" dirty="0" smtClean="0">
                <a:solidFill>
                  <a:schemeClr val="tx1"/>
                </a:solidFill>
              </a:rPr>
              <a:t> a </a:t>
            </a:r>
            <a:r>
              <a:rPr lang="en-US" sz="1600" dirty="0" err="1" smtClean="0">
                <a:solidFill>
                  <a:schemeClr val="tx1"/>
                </a:solidFill>
              </a:rPr>
              <a:t>beneficia</a:t>
            </a:r>
            <a:r>
              <a:rPr lang="en-US" sz="1600" dirty="0" smtClean="0">
                <a:solidFill>
                  <a:schemeClr val="tx1"/>
                </a:solidFill>
              </a:rPr>
              <a:t> </a:t>
            </a:r>
            <a:r>
              <a:rPr lang="en-US" sz="1600" dirty="0" err="1" smtClean="0">
                <a:solidFill>
                  <a:schemeClr val="tx1"/>
                </a:solidFill>
              </a:rPr>
              <a:t>şi</a:t>
            </a:r>
            <a:r>
              <a:rPr lang="en-US" sz="1600" dirty="0" smtClean="0">
                <a:solidFill>
                  <a:schemeClr val="tx1"/>
                </a:solidFill>
              </a:rPr>
              <a:t> de </a:t>
            </a:r>
            <a:r>
              <a:rPr lang="en-US" sz="1600" dirty="0" err="1" smtClean="0">
                <a:solidFill>
                  <a:schemeClr val="tx1"/>
                </a:solidFill>
              </a:rPr>
              <a:t>alte</a:t>
            </a:r>
            <a:r>
              <a:rPr lang="en-US" sz="1600" dirty="0" smtClean="0">
                <a:solidFill>
                  <a:schemeClr val="tx1"/>
                </a:solidFill>
              </a:rPr>
              <a:t> </a:t>
            </a:r>
            <a:r>
              <a:rPr lang="en-US" sz="1600" dirty="0" err="1" smtClean="0">
                <a:solidFill>
                  <a:schemeClr val="tx1"/>
                </a:solidFill>
              </a:rPr>
              <a:t>servicii</a:t>
            </a:r>
            <a:r>
              <a:rPr lang="en-US" sz="1600" dirty="0" smtClean="0">
                <a:solidFill>
                  <a:schemeClr val="tx1"/>
                </a:solidFill>
              </a:rPr>
              <a:t> </a:t>
            </a:r>
            <a:r>
              <a:rPr lang="en-US" sz="1600" dirty="0" err="1" smtClean="0">
                <a:solidFill>
                  <a:schemeClr val="tx1"/>
                </a:solidFill>
              </a:rPr>
              <a:t>sociale</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funcţie</a:t>
            </a:r>
            <a:r>
              <a:rPr lang="en-US" sz="1600" dirty="0" smtClean="0">
                <a:solidFill>
                  <a:schemeClr val="tx1"/>
                </a:solidFill>
              </a:rPr>
              <a:t> de </a:t>
            </a:r>
            <a:r>
              <a:rPr lang="en-US" sz="1600" dirty="0" err="1" smtClean="0">
                <a:solidFill>
                  <a:schemeClr val="tx1"/>
                </a:solidFill>
              </a:rPr>
              <a:t>nevoile</a:t>
            </a:r>
            <a:r>
              <a:rPr lang="en-US" sz="1600" dirty="0" smtClean="0">
                <a:solidFill>
                  <a:schemeClr val="tx1"/>
                </a:solidFill>
              </a:rPr>
              <a:t> </a:t>
            </a:r>
            <a:r>
              <a:rPr lang="en-US" sz="1600" dirty="0" err="1" smtClean="0">
                <a:solidFill>
                  <a:schemeClr val="tx1"/>
                </a:solidFill>
              </a:rPr>
              <a:t>specifice</a:t>
            </a:r>
            <a:r>
              <a:rPr lang="en-US" sz="1600" dirty="0" smtClean="0">
                <a:solidFill>
                  <a:schemeClr val="tx1"/>
                </a:solidFill>
              </a:rPr>
              <a:t> ale </a:t>
            </a:r>
            <a:r>
              <a:rPr lang="en-US" sz="1600" dirty="0" err="1" smtClean="0">
                <a:solidFill>
                  <a:schemeClr val="tx1"/>
                </a:solidFill>
              </a:rPr>
              <a:t>fiecărei</a:t>
            </a:r>
            <a:r>
              <a:rPr lang="en-US" sz="1600" dirty="0" smtClean="0">
                <a:solidFill>
                  <a:schemeClr val="tx1"/>
                </a:solidFill>
              </a:rPr>
              <a:t> </a:t>
            </a:r>
            <a:r>
              <a:rPr lang="en-US" sz="1600" dirty="0" err="1" smtClean="0">
                <a:solidFill>
                  <a:schemeClr val="tx1"/>
                </a:solidFill>
              </a:rPr>
              <a:t>familii</a:t>
            </a:r>
            <a:r>
              <a:rPr lang="en-US" sz="1600" dirty="0" smtClean="0">
                <a:solidFill>
                  <a:schemeClr val="tx1"/>
                </a:solidFill>
              </a:rPr>
              <a:t> ; </a:t>
            </a:r>
            <a:r>
              <a:rPr lang="en-US" sz="1600" dirty="0" err="1" smtClean="0">
                <a:solidFill>
                  <a:schemeClr val="tx1"/>
                </a:solidFill>
              </a:rPr>
              <a:t>sprijin</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integrarea</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muncă</a:t>
            </a:r>
            <a:r>
              <a:rPr lang="en-US" sz="1600" dirty="0" smtClean="0">
                <a:solidFill>
                  <a:schemeClr val="tx1"/>
                </a:solidFill>
              </a:rPr>
              <a:t> a </a:t>
            </a:r>
            <a:r>
              <a:rPr lang="en-US" sz="1600" dirty="0" err="1" smtClean="0">
                <a:solidFill>
                  <a:schemeClr val="tx1"/>
                </a:solidFill>
              </a:rPr>
              <a:t>părinţilor</a:t>
            </a:r>
            <a:r>
              <a:rPr lang="en-US" sz="1600" dirty="0" smtClean="0">
                <a:solidFill>
                  <a:schemeClr val="tx1"/>
                </a:solidFill>
              </a:rPr>
              <a:t> </a:t>
            </a:r>
            <a:r>
              <a:rPr lang="en-US" sz="1600" dirty="0" err="1" smtClean="0">
                <a:solidFill>
                  <a:schemeClr val="tx1"/>
                </a:solidFill>
              </a:rPr>
              <a:t>sau</a:t>
            </a:r>
            <a:r>
              <a:rPr lang="en-US" sz="1600" dirty="0" smtClean="0">
                <a:solidFill>
                  <a:schemeClr val="tx1"/>
                </a:solidFill>
              </a:rPr>
              <a:t> </a:t>
            </a:r>
            <a:r>
              <a:rPr lang="en-US" sz="1600" dirty="0" err="1" smtClean="0">
                <a:solidFill>
                  <a:schemeClr val="tx1"/>
                </a:solidFill>
              </a:rPr>
              <a:t>reprezentanţilor</a:t>
            </a:r>
            <a:r>
              <a:rPr lang="en-US" sz="1600" dirty="0" smtClean="0">
                <a:solidFill>
                  <a:schemeClr val="tx1"/>
                </a:solidFill>
              </a:rPr>
              <a:t> </a:t>
            </a:r>
            <a:r>
              <a:rPr lang="en-US" sz="1600" dirty="0" err="1" smtClean="0">
                <a:solidFill>
                  <a:schemeClr val="tx1"/>
                </a:solidFill>
              </a:rPr>
              <a:t>legali</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limita</a:t>
            </a:r>
            <a:r>
              <a:rPr lang="en-US" sz="1600" dirty="0" smtClean="0">
                <a:solidFill>
                  <a:schemeClr val="tx1"/>
                </a:solidFill>
              </a:rPr>
              <a:t> </a:t>
            </a:r>
            <a:r>
              <a:rPr lang="en-US" sz="1600" dirty="0" err="1" smtClean="0">
                <a:solidFill>
                  <a:schemeClr val="tx1"/>
                </a:solidFill>
              </a:rPr>
              <a:t>posibilităţilor</a:t>
            </a:r>
            <a:r>
              <a:rPr lang="en-US" sz="1600" dirty="0" smtClean="0">
                <a:solidFill>
                  <a:schemeClr val="tx1"/>
                </a:solidFill>
              </a:rPr>
              <a:t> </a:t>
            </a:r>
            <a:r>
              <a:rPr lang="en-US" sz="1600" dirty="0" err="1" smtClean="0">
                <a:solidFill>
                  <a:schemeClr val="tx1"/>
                </a:solidFill>
              </a:rPr>
              <a:t>existente</a:t>
            </a:r>
            <a:r>
              <a:rPr lang="en-US" sz="1600" dirty="0" smtClean="0">
                <a:solidFill>
                  <a:schemeClr val="tx1"/>
                </a:solidFill>
              </a:rPr>
              <a:t>, </a:t>
            </a:r>
            <a:r>
              <a:rPr lang="en-US" sz="1600" dirty="0" err="1" smtClean="0">
                <a:solidFill>
                  <a:schemeClr val="tx1"/>
                </a:solidFill>
              </a:rPr>
              <a:t>prin</a:t>
            </a:r>
            <a:r>
              <a:rPr lang="en-US" sz="1600" dirty="0" smtClean="0">
                <a:solidFill>
                  <a:schemeClr val="tx1"/>
                </a:solidFill>
              </a:rPr>
              <a:t> </a:t>
            </a:r>
            <a:r>
              <a:rPr lang="en-US" sz="1600" dirty="0" err="1" smtClean="0">
                <a:solidFill>
                  <a:schemeClr val="tx1"/>
                </a:solidFill>
              </a:rPr>
              <a:t>îndrumarea</a:t>
            </a:r>
            <a:r>
              <a:rPr lang="en-US" sz="1600" dirty="0" smtClean="0">
                <a:solidFill>
                  <a:schemeClr val="tx1"/>
                </a:solidFill>
              </a:rPr>
              <a:t> </a:t>
            </a:r>
            <a:r>
              <a:rPr lang="en-US" sz="1600" dirty="0" err="1" smtClean="0">
                <a:solidFill>
                  <a:schemeClr val="tx1"/>
                </a:solidFill>
              </a:rPr>
              <a:t>acestora</a:t>
            </a:r>
            <a:r>
              <a:rPr lang="en-US" sz="1600" dirty="0" smtClean="0">
                <a:solidFill>
                  <a:schemeClr val="tx1"/>
                </a:solidFill>
              </a:rPr>
              <a:t> </a:t>
            </a:r>
            <a:r>
              <a:rPr lang="en-US" sz="1600" dirty="0" err="1" smtClean="0">
                <a:solidFill>
                  <a:schemeClr val="tx1"/>
                </a:solidFill>
              </a:rPr>
              <a:t>către</a:t>
            </a:r>
            <a:r>
              <a:rPr lang="en-US" sz="1600" dirty="0" smtClean="0">
                <a:solidFill>
                  <a:schemeClr val="tx1"/>
                </a:solidFill>
              </a:rPr>
              <a:t> </a:t>
            </a:r>
            <a:r>
              <a:rPr lang="en-US" sz="1600" dirty="0" err="1" smtClean="0">
                <a:solidFill>
                  <a:schemeClr val="tx1"/>
                </a:solidFill>
              </a:rPr>
              <a:t>serviciul</a:t>
            </a:r>
            <a:r>
              <a:rPr lang="en-US" sz="1600" dirty="0" smtClean="0">
                <a:solidFill>
                  <a:schemeClr val="tx1"/>
                </a:solidFill>
              </a:rPr>
              <a:t> public </a:t>
            </a:r>
            <a:r>
              <a:rPr lang="en-US" sz="1600" dirty="0" err="1" smtClean="0">
                <a:solidFill>
                  <a:schemeClr val="tx1"/>
                </a:solidFill>
              </a:rPr>
              <a:t>specializat</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medierea</a:t>
            </a:r>
            <a:r>
              <a:rPr lang="en-US" sz="1600" dirty="0" smtClean="0">
                <a:solidFill>
                  <a:schemeClr val="tx1"/>
                </a:solidFill>
              </a:rPr>
              <a:t> </a:t>
            </a:r>
            <a:r>
              <a:rPr lang="en-US" sz="1600" dirty="0" err="1" smtClean="0">
                <a:solidFill>
                  <a:schemeClr val="tx1"/>
                </a:solidFill>
              </a:rPr>
              <a:t>muncii</a:t>
            </a:r>
            <a:r>
              <a:rPr lang="en-US" sz="1600" dirty="0" smtClean="0">
                <a:solidFill>
                  <a:schemeClr val="tx1"/>
                </a:solidFill>
              </a:rPr>
              <a:t>;</a:t>
            </a:r>
          </a:p>
          <a:p>
            <a:pPr lvl="0" fontAlgn="base"/>
            <a:r>
              <a:rPr lang="en-US" sz="1600" b="1" dirty="0" smtClean="0">
                <a:solidFill>
                  <a:schemeClr val="tx1"/>
                </a:solidFill>
              </a:rPr>
              <a:t> ÎNGRIJIRE PE TIMPUL ZILEI </a:t>
            </a:r>
            <a:r>
              <a:rPr lang="en-US" sz="1600" dirty="0" smtClean="0">
                <a:solidFill>
                  <a:schemeClr val="tx1"/>
                </a:solidFill>
              </a:rPr>
              <a:t>- </a:t>
            </a:r>
            <a:r>
              <a:rPr lang="en-US" sz="1600" dirty="0" err="1" smtClean="0">
                <a:solidFill>
                  <a:schemeClr val="tx1"/>
                </a:solidFill>
              </a:rPr>
              <a:t>existenţa</a:t>
            </a:r>
            <a:r>
              <a:rPr lang="en-US" sz="1600" dirty="0" smtClean="0">
                <a:solidFill>
                  <a:schemeClr val="tx1"/>
                </a:solidFill>
              </a:rPr>
              <a:t> </a:t>
            </a:r>
            <a:r>
              <a:rPr lang="en-US" sz="1600" dirty="0" err="1" smtClean="0">
                <a:solidFill>
                  <a:schemeClr val="tx1"/>
                </a:solidFill>
              </a:rPr>
              <a:t>unui</a:t>
            </a:r>
            <a:r>
              <a:rPr lang="en-US" sz="1600" dirty="0" smtClean="0">
                <a:solidFill>
                  <a:schemeClr val="tx1"/>
                </a:solidFill>
              </a:rPr>
              <a:t> program </a:t>
            </a:r>
            <a:r>
              <a:rPr lang="en-US" sz="1600" dirty="0" err="1" smtClean="0">
                <a:solidFill>
                  <a:schemeClr val="tx1"/>
                </a:solidFill>
              </a:rPr>
              <a:t>zilnic</a:t>
            </a:r>
            <a:r>
              <a:rPr lang="en-US" sz="1600" dirty="0" smtClean="0">
                <a:solidFill>
                  <a:schemeClr val="tx1"/>
                </a:solidFill>
              </a:rPr>
              <a:t> </a:t>
            </a:r>
            <a:r>
              <a:rPr lang="en-US" sz="1600" dirty="0" err="1" smtClean="0">
                <a:solidFill>
                  <a:schemeClr val="tx1"/>
                </a:solidFill>
              </a:rPr>
              <a:t>organizat</a:t>
            </a:r>
            <a:r>
              <a:rPr lang="en-US" sz="1600" dirty="0" smtClean="0">
                <a:solidFill>
                  <a:schemeClr val="tx1"/>
                </a:solidFill>
              </a:rPr>
              <a:t>, </a:t>
            </a:r>
            <a:r>
              <a:rPr lang="en-US" sz="1600" dirty="0" err="1" smtClean="0">
                <a:solidFill>
                  <a:schemeClr val="tx1"/>
                </a:solidFill>
              </a:rPr>
              <a:t>elaborat</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funcţie</a:t>
            </a:r>
            <a:r>
              <a:rPr lang="en-US" sz="1600" dirty="0" smtClean="0">
                <a:solidFill>
                  <a:schemeClr val="tx1"/>
                </a:solidFill>
              </a:rPr>
              <a:t> de </a:t>
            </a:r>
            <a:r>
              <a:rPr lang="en-US" sz="1600" dirty="0" err="1" smtClean="0">
                <a:solidFill>
                  <a:schemeClr val="tx1"/>
                </a:solidFill>
              </a:rPr>
              <a:t>nevoile</a:t>
            </a:r>
            <a:r>
              <a:rPr lang="en-US" sz="1600" dirty="0" smtClean="0">
                <a:solidFill>
                  <a:schemeClr val="tx1"/>
                </a:solidFill>
              </a:rPr>
              <a:t> </a:t>
            </a:r>
            <a:r>
              <a:rPr lang="en-US" sz="1600" dirty="0" err="1" smtClean="0">
                <a:solidFill>
                  <a:schemeClr val="tx1"/>
                </a:solidFill>
              </a:rPr>
              <a:t>și</a:t>
            </a:r>
            <a:r>
              <a:rPr lang="en-US" sz="1600" dirty="0" smtClean="0">
                <a:solidFill>
                  <a:schemeClr val="tx1"/>
                </a:solidFill>
              </a:rPr>
              <a:t> </a:t>
            </a:r>
            <a:r>
              <a:rPr lang="en-US" sz="1600" dirty="0" err="1" smtClean="0">
                <a:solidFill>
                  <a:schemeClr val="tx1"/>
                </a:solidFill>
              </a:rPr>
              <a:t>particularităţile</a:t>
            </a:r>
            <a:r>
              <a:rPr lang="en-US" sz="1600" dirty="0" smtClean="0">
                <a:solidFill>
                  <a:schemeClr val="tx1"/>
                </a:solidFill>
              </a:rPr>
              <a:t> </a:t>
            </a:r>
            <a:r>
              <a:rPr lang="en-US" sz="1600" dirty="0" err="1" smtClean="0">
                <a:solidFill>
                  <a:schemeClr val="tx1"/>
                </a:solidFill>
              </a:rPr>
              <a:t>fiecărui</a:t>
            </a:r>
            <a:r>
              <a:rPr lang="en-US" sz="1600" dirty="0" smtClean="0">
                <a:solidFill>
                  <a:schemeClr val="tx1"/>
                </a:solidFill>
              </a:rPr>
              <a:t> </a:t>
            </a:r>
            <a:r>
              <a:rPr lang="en-US" sz="1600" dirty="0" err="1" smtClean="0">
                <a:solidFill>
                  <a:schemeClr val="tx1"/>
                </a:solidFill>
              </a:rPr>
              <a:t>copil</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parte; </a:t>
            </a:r>
          </a:p>
          <a:p>
            <a:pPr lvl="0" fontAlgn="base"/>
            <a:r>
              <a:rPr lang="en-US" sz="1600" b="1" dirty="0" smtClean="0">
                <a:solidFill>
                  <a:schemeClr val="tx1"/>
                </a:solidFill>
              </a:rPr>
              <a:t> ACORDAREA MESEI </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funcţie</a:t>
            </a:r>
            <a:r>
              <a:rPr lang="en-US" sz="1600" dirty="0" smtClean="0">
                <a:solidFill>
                  <a:schemeClr val="tx1"/>
                </a:solidFill>
              </a:rPr>
              <a:t> de </a:t>
            </a:r>
            <a:r>
              <a:rPr lang="en-US" sz="1600" dirty="0" err="1" smtClean="0">
                <a:solidFill>
                  <a:schemeClr val="tx1"/>
                </a:solidFill>
              </a:rPr>
              <a:t>numărul</a:t>
            </a:r>
            <a:r>
              <a:rPr lang="en-US" sz="1600" dirty="0" smtClean="0">
                <a:solidFill>
                  <a:schemeClr val="tx1"/>
                </a:solidFill>
              </a:rPr>
              <a:t> de ore </a:t>
            </a:r>
            <a:r>
              <a:rPr lang="en-US" sz="1600" dirty="0" err="1" smtClean="0">
                <a:solidFill>
                  <a:schemeClr val="tx1"/>
                </a:solidFill>
              </a:rPr>
              <a:t>petrecute</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centru</a:t>
            </a:r>
            <a:r>
              <a:rPr lang="en-US" sz="1600" dirty="0" smtClean="0">
                <a:solidFill>
                  <a:schemeClr val="tx1"/>
                </a:solidFill>
              </a:rPr>
              <a:t> se </a:t>
            </a:r>
            <a:r>
              <a:rPr lang="en-US" sz="1600" dirty="0" err="1" smtClean="0">
                <a:solidFill>
                  <a:schemeClr val="tx1"/>
                </a:solidFill>
              </a:rPr>
              <a:t>asigură</a:t>
            </a:r>
            <a:r>
              <a:rPr lang="en-US" sz="1600" dirty="0" smtClean="0">
                <a:solidFill>
                  <a:schemeClr val="tx1"/>
                </a:solidFill>
              </a:rPr>
              <a:t> </a:t>
            </a:r>
            <a:r>
              <a:rPr lang="en-US" sz="1600" dirty="0" err="1" smtClean="0">
                <a:solidFill>
                  <a:schemeClr val="tx1"/>
                </a:solidFill>
              </a:rPr>
              <a:t>hrană</a:t>
            </a:r>
            <a:r>
              <a:rPr lang="en-US" sz="1600" dirty="0" smtClean="0">
                <a:solidFill>
                  <a:schemeClr val="tx1"/>
                </a:solidFill>
              </a:rPr>
              <a:t>, </a:t>
            </a:r>
            <a:r>
              <a:rPr lang="en-US" sz="1600" dirty="0" err="1" smtClean="0">
                <a:solidFill>
                  <a:schemeClr val="tx1"/>
                </a:solidFill>
              </a:rPr>
              <a:t>zilnic</a:t>
            </a:r>
            <a:r>
              <a:rPr lang="en-US" sz="1600" dirty="0" smtClean="0">
                <a:solidFill>
                  <a:schemeClr val="tx1"/>
                </a:solidFill>
              </a:rPr>
              <a:t> </a:t>
            </a:r>
            <a:r>
              <a:rPr lang="en-US" sz="1600" dirty="0" err="1" smtClean="0">
                <a:solidFill>
                  <a:schemeClr val="tx1"/>
                </a:solidFill>
              </a:rPr>
              <a:t>fiind</a:t>
            </a:r>
            <a:r>
              <a:rPr lang="en-US" sz="1600" dirty="0" smtClean="0">
                <a:solidFill>
                  <a:schemeClr val="tx1"/>
                </a:solidFill>
              </a:rPr>
              <a:t> </a:t>
            </a:r>
            <a:r>
              <a:rPr lang="en-US" sz="1600" dirty="0" err="1" smtClean="0">
                <a:solidFill>
                  <a:schemeClr val="tx1"/>
                </a:solidFill>
              </a:rPr>
              <a:t>asigurată</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de </a:t>
            </a:r>
            <a:r>
              <a:rPr lang="en-US" sz="1600" dirty="0" err="1" smtClean="0">
                <a:solidFill>
                  <a:schemeClr val="tx1"/>
                </a:solidFill>
              </a:rPr>
              <a:t>prânz</a:t>
            </a:r>
            <a:r>
              <a:rPr lang="en-US" sz="1600" dirty="0" smtClean="0">
                <a:solidFill>
                  <a:schemeClr val="tx1"/>
                </a:solidFill>
              </a:rPr>
              <a:t> </a:t>
            </a:r>
            <a:r>
              <a:rPr lang="en-US" sz="1600" dirty="0" err="1" smtClean="0">
                <a:solidFill>
                  <a:schemeClr val="tx1"/>
                </a:solidFill>
              </a:rPr>
              <a:t>și</a:t>
            </a:r>
            <a:r>
              <a:rPr lang="en-US" sz="1600" dirty="0" smtClean="0">
                <a:solidFill>
                  <a:schemeClr val="tx1"/>
                </a:solidFill>
              </a:rPr>
              <a:t> </a:t>
            </a:r>
            <a:r>
              <a:rPr lang="en-US" sz="1600" dirty="0" err="1" smtClean="0">
                <a:solidFill>
                  <a:schemeClr val="tx1"/>
                </a:solidFill>
              </a:rPr>
              <a:t>gustare</a:t>
            </a:r>
            <a:r>
              <a:rPr lang="en-US" sz="1600" dirty="0" smtClean="0">
                <a:solidFill>
                  <a:schemeClr val="tx1"/>
                </a:solidFill>
              </a:rPr>
              <a:t>;</a:t>
            </a:r>
          </a:p>
          <a:p>
            <a:pPr lvl="0" fontAlgn="base"/>
            <a:r>
              <a:rPr lang="en-US" sz="1600" b="1" dirty="0" smtClean="0">
                <a:solidFill>
                  <a:schemeClr val="tx1"/>
                </a:solidFill>
              </a:rPr>
              <a:t>ASISTENŢĂ PENTRU SĂNĂTATE</a:t>
            </a:r>
            <a:r>
              <a:rPr lang="en-US" sz="1600" dirty="0" smtClean="0">
                <a:solidFill>
                  <a:schemeClr val="tx1"/>
                </a:solidFill>
              </a:rPr>
              <a:t>;</a:t>
            </a:r>
          </a:p>
          <a:p>
            <a:pPr lvl="0" fontAlgn="base"/>
            <a:r>
              <a:rPr lang="en-US" sz="1600" b="1" dirty="0" smtClean="0">
                <a:solidFill>
                  <a:schemeClr val="tx1"/>
                </a:solidFill>
              </a:rPr>
              <a:t>EDUCAȚIE INFORMALĂ ȘI NONFORMALĂ, ACTIVITĂȚI DE SUPRAVEGHERE ȘI SUPORT ÎN PROCESUL DE ÎNVĂȚARE;</a:t>
            </a:r>
          </a:p>
          <a:p>
            <a:pPr lvl="0" fontAlgn="base"/>
            <a:r>
              <a:rPr lang="en-US" sz="1600" b="1" dirty="0" smtClean="0">
                <a:solidFill>
                  <a:schemeClr val="tx1"/>
                </a:solidFill>
              </a:rPr>
              <a:t>ACTIVITĂŢI DE RECREERE ŞI SOCIALIZARE</a:t>
            </a:r>
            <a:r>
              <a:rPr lang="en-US" sz="1600" dirty="0" smtClean="0">
                <a:solidFill>
                  <a:schemeClr val="tx1"/>
                </a:solidFill>
              </a:rPr>
              <a:t>;</a:t>
            </a:r>
          </a:p>
          <a:p>
            <a:pPr lvl="0" fontAlgn="base"/>
            <a:r>
              <a:rPr lang="en-US" sz="1600" b="1" dirty="0" smtClean="0">
                <a:solidFill>
                  <a:schemeClr val="tx1"/>
                </a:solidFill>
              </a:rPr>
              <a:t> REABILITARE PSIHOLOGICĂ </a:t>
            </a:r>
            <a:r>
              <a:rPr lang="en-US" sz="1600" dirty="0" err="1" smtClean="0">
                <a:solidFill>
                  <a:schemeClr val="tx1"/>
                </a:solidFill>
              </a:rPr>
              <a:t>prin</a:t>
            </a:r>
            <a:r>
              <a:rPr lang="en-US" sz="1600" dirty="0" smtClean="0">
                <a:solidFill>
                  <a:schemeClr val="tx1"/>
                </a:solidFill>
              </a:rPr>
              <a:t> </a:t>
            </a:r>
            <a:r>
              <a:rPr lang="en-US" sz="1600" dirty="0" err="1" smtClean="0">
                <a:solidFill>
                  <a:schemeClr val="tx1"/>
                </a:solidFill>
              </a:rPr>
              <a:t>consiliere</a:t>
            </a:r>
            <a:r>
              <a:rPr lang="en-US" sz="1600" dirty="0" smtClean="0">
                <a:solidFill>
                  <a:schemeClr val="tx1"/>
                </a:solidFill>
              </a:rPr>
              <a:t> </a:t>
            </a:r>
            <a:r>
              <a:rPr lang="en-US" sz="1600" dirty="0" err="1" smtClean="0">
                <a:solidFill>
                  <a:schemeClr val="tx1"/>
                </a:solidFill>
              </a:rPr>
              <a:t>oferită</a:t>
            </a:r>
            <a:r>
              <a:rPr lang="en-US" sz="1600" dirty="0" smtClean="0">
                <a:solidFill>
                  <a:schemeClr val="tx1"/>
                </a:solidFill>
              </a:rPr>
              <a:t> </a:t>
            </a:r>
            <a:r>
              <a:rPr lang="en-US" sz="1600" dirty="0" err="1" smtClean="0">
                <a:solidFill>
                  <a:schemeClr val="tx1"/>
                </a:solidFill>
              </a:rPr>
              <a:t>copiilor</a:t>
            </a:r>
            <a:r>
              <a:rPr lang="en-US" sz="1600" dirty="0" smtClean="0">
                <a:solidFill>
                  <a:schemeClr val="tx1"/>
                </a:solidFill>
              </a:rPr>
              <a:t> la </a:t>
            </a:r>
            <a:r>
              <a:rPr lang="en-US" sz="1600" dirty="0" err="1" smtClean="0">
                <a:solidFill>
                  <a:schemeClr val="tx1"/>
                </a:solidFill>
              </a:rPr>
              <a:t>nivel</a:t>
            </a:r>
            <a:r>
              <a:rPr lang="en-US" sz="1600" dirty="0" smtClean="0">
                <a:solidFill>
                  <a:schemeClr val="tx1"/>
                </a:solidFill>
              </a:rPr>
              <a:t> individual </a:t>
            </a:r>
            <a:r>
              <a:rPr lang="en-US" sz="1600" dirty="0" err="1" smtClean="0">
                <a:solidFill>
                  <a:schemeClr val="tx1"/>
                </a:solidFill>
              </a:rPr>
              <a:t>și</a:t>
            </a:r>
            <a:r>
              <a:rPr lang="en-US" sz="1600" dirty="0" smtClean="0">
                <a:solidFill>
                  <a:schemeClr val="tx1"/>
                </a:solidFill>
              </a:rPr>
              <a:t> de </a:t>
            </a:r>
            <a:r>
              <a:rPr lang="en-US" sz="1600" dirty="0" err="1" smtClean="0">
                <a:solidFill>
                  <a:schemeClr val="tx1"/>
                </a:solidFill>
              </a:rPr>
              <a:t>grup</a:t>
            </a:r>
            <a:r>
              <a:rPr lang="en-US" sz="1600" dirty="0" smtClean="0">
                <a:solidFill>
                  <a:schemeClr val="tx1"/>
                </a:solidFill>
              </a:rPr>
              <a:t>; </a:t>
            </a:r>
          </a:p>
          <a:p>
            <a:pPr lvl="0" fontAlgn="base"/>
            <a:r>
              <a:rPr lang="en-US" sz="1600" b="1" dirty="0" smtClean="0">
                <a:solidFill>
                  <a:schemeClr val="tx1"/>
                </a:solidFill>
              </a:rPr>
              <a:t>CONSILIERE ŞI SPRIJIN PENTRU PĂRINŢI</a:t>
            </a:r>
            <a:r>
              <a:rPr lang="en-US" sz="1600" dirty="0" smtClean="0">
                <a:solidFill>
                  <a:schemeClr val="tx1"/>
                </a:solidFill>
              </a:rPr>
              <a:t>;</a:t>
            </a:r>
          </a:p>
          <a:p>
            <a:pPr lvl="0" fontAlgn="base"/>
            <a:r>
              <a:rPr lang="en-US" sz="1600" b="1" dirty="0" smtClean="0">
                <a:solidFill>
                  <a:schemeClr val="tx1"/>
                </a:solidFill>
              </a:rPr>
              <a:t> PROGRAME DE EDUCARE PENTRU PĂRINȚI/REPREZENTANȚI LEGALI</a:t>
            </a:r>
            <a:endParaRPr lang="en-US" sz="1600" dirty="0" smtClean="0">
              <a:solidFill>
                <a:schemeClr val="tx1"/>
              </a:solidFill>
            </a:endParaRPr>
          </a:p>
          <a:p>
            <a:r>
              <a:rPr lang="en-US" sz="1600" dirty="0" err="1" smtClean="0">
                <a:solidFill>
                  <a:schemeClr val="tx1"/>
                </a:solidFill>
              </a:rPr>
              <a:t>Serviciile</a:t>
            </a:r>
            <a:r>
              <a:rPr lang="en-US" sz="1600" dirty="0" smtClean="0">
                <a:solidFill>
                  <a:schemeClr val="tx1"/>
                </a:solidFill>
              </a:rPr>
              <a:t> </a:t>
            </a:r>
            <a:r>
              <a:rPr lang="en-US" sz="1600" dirty="0" err="1" smtClean="0">
                <a:solidFill>
                  <a:schemeClr val="tx1"/>
                </a:solidFill>
              </a:rPr>
              <a:t>oferite</a:t>
            </a:r>
            <a:r>
              <a:rPr lang="en-US" sz="1600" dirty="0" smtClean="0">
                <a:solidFill>
                  <a:schemeClr val="tx1"/>
                </a:solidFill>
              </a:rPr>
              <a:t> de </a:t>
            </a:r>
            <a:r>
              <a:rPr lang="en-US" sz="1600" dirty="0" err="1" smtClean="0">
                <a:solidFill>
                  <a:schemeClr val="tx1"/>
                </a:solidFill>
              </a:rPr>
              <a:t>Centrul</a:t>
            </a:r>
            <a:r>
              <a:rPr lang="en-US" sz="1600" dirty="0" smtClean="0">
                <a:solidFill>
                  <a:schemeClr val="tx1"/>
                </a:solidFill>
              </a:rPr>
              <a:t> de </a:t>
            </a:r>
            <a:r>
              <a:rPr lang="en-US" sz="1600" dirty="0" err="1" smtClean="0">
                <a:solidFill>
                  <a:schemeClr val="tx1"/>
                </a:solidFill>
              </a:rPr>
              <a:t>Îngrijire</a:t>
            </a:r>
            <a:r>
              <a:rPr lang="en-US" sz="1600" dirty="0" smtClean="0">
                <a:solidFill>
                  <a:schemeClr val="tx1"/>
                </a:solidFill>
              </a:rPr>
              <a:t> de </a:t>
            </a:r>
            <a:r>
              <a:rPr lang="en-US" sz="1600" dirty="0" err="1" smtClean="0">
                <a:solidFill>
                  <a:schemeClr val="tx1"/>
                </a:solidFill>
              </a:rPr>
              <a:t>Zi</a:t>
            </a:r>
            <a:r>
              <a:rPr lang="en-US" sz="1600" dirty="0" smtClean="0">
                <a:solidFill>
                  <a:schemeClr val="tx1"/>
                </a:solidFill>
              </a:rPr>
              <a:t> </a:t>
            </a:r>
            <a:r>
              <a:rPr lang="en-US" sz="1600" dirty="0" err="1" smtClean="0">
                <a:solidFill>
                  <a:schemeClr val="tx1"/>
                </a:solidFill>
              </a:rPr>
              <a:t>sunt</a:t>
            </a:r>
            <a:r>
              <a:rPr lang="en-US" sz="1600" dirty="0" smtClean="0">
                <a:solidFill>
                  <a:schemeClr val="tx1"/>
                </a:solidFill>
              </a:rPr>
              <a:t> </a:t>
            </a:r>
            <a:r>
              <a:rPr lang="en-US" sz="1600" dirty="0" err="1" smtClean="0">
                <a:solidFill>
                  <a:schemeClr val="tx1"/>
                </a:solidFill>
              </a:rPr>
              <a:t>complementare</a:t>
            </a:r>
            <a:r>
              <a:rPr lang="en-US" sz="1600" dirty="0" smtClean="0">
                <a:solidFill>
                  <a:schemeClr val="tx1"/>
                </a:solidFill>
              </a:rPr>
              <a:t> </a:t>
            </a:r>
            <a:r>
              <a:rPr lang="en-US" sz="1600" dirty="0" err="1" smtClean="0">
                <a:solidFill>
                  <a:schemeClr val="tx1"/>
                </a:solidFill>
              </a:rPr>
              <a:t>demersurilor</a:t>
            </a:r>
            <a:r>
              <a:rPr lang="en-US" sz="1600" dirty="0" smtClean="0">
                <a:solidFill>
                  <a:schemeClr val="tx1"/>
                </a:solidFill>
              </a:rPr>
              <a:t> </a:t>
            </a:r>
            <a:r>
              <a:rPr lang="en-US" sz="1600" dirty="0" err="1" smtClean="0">
                <a:solidFill>
                  <a:schemeClr val="tx1"/>
                </a:solidFill>
              </a:rPr>
              <a:t>şi</a:t>
            </a:r>
            <a:r>
              <a:rPr lang="en-US" sz="1600" dirty="0" smtClean="0">
                <a:solidFill>
                  <a:schemeClr val="tx1"/>
                </a:solidFill>
              </a:rPr>
              <a:t> </a:t>
            </a:r>
            <a:r>
              <a:rPr lang="en-US" sz="1600" dirty="0" err="1" smtClean="0">
                <a:solidFill>
                  <a:schemeClr val="tx1"/>
                </a:solidFill>
              </a:rPr>
              <a:t>eforturilor</a:t>
            </a:r>
            <a:r>
              <a:rPr lang="en-US" sz="1600" dirty="0" smtClean="0">
                <a:solidFill>
                  <a:schemeClr val="tx1"/>
                </a:solidFill>
              </a:rPr>
              <a:t> </a:t>
            </a:r>
            <a:r>
              <a:rPr lang="en-US" sz="1600" dirty="0" err="1" smtClean="0">
                <a:solidFill>
                  <a:schemeClr val="tx1"/>
                </a:solidFill>
              </a:rPr>
              <a:t>propriei</a:t>
            </a:r>
            <a:r>
              <a:rPr lang="en-US" sz="1600" dirty="0" smtClean="0">
                <a:solidFill>
                  <a:schemeClr val="tx1"/>
                </a:solidFill>
              </a:rPr>
              <a:t> </a:t>
            </a:r>
            <a:r>
              <a:rPr lang="en-US" sz="1600" dirty="0" err="1" smtClean="0">
                <a:solidFill>
                  <a:schemeClr val="tx1"/>
                </a:solidFill>
              </a:rPr>
              <a:t>familii</a:t>
            </a:r>
            <a:r>
              <a:rPr lang="en-US" sz="1600" dirty="0" smtClean="0">
                <a:solidFill>
                  <a:schemeClr val="tx1"/>
                </a:solidFill>
              </a:rPr>
              <a:t>, </a:t>
            </a:r>
            <a:r>
              <a:rPr lang="en-US" sz="1600" dirty="0" err="1" smtClean="0">
                <a:solidFill>
                  <a:schemeClr val="tx1"/>
                </a:solidFill>
              </a:rPr>
              <a:t>corespunzător</a:t>
            </a:r>
            <a:r>
              <a:rPr lang="en-US" sz="1600" dirty="0" smtClean="0">
                <a:solidFill>
                  <a:schemeClr val="tx1"/>
                </a:solidFill>
              </a:rPr>
              <a:t> </a:t>
            </a:r>
            <a:r>
              <a:rPr lang="en-US" sz="1600" dirty="0" err="1" smtClean="0">
                <a:solidFill>
                  <a:schemeClr val="tx1"/>
                </a:solidFill>
              </a:rPr>
              <a:t>nevoilor</a:t>
            </a:r>
            <a:r>
              <a:rPr lang="en-US" sz="1600" dirty="0" smtClean="0">
                <a:solidFill>
                  <a:schemeClr val="tx1"/>
                </a:solidFill>
              </a:rPr>
              <a:t> </a:t>
            </a:r>
            <a:r>
              <a:rPr lang="en-US" sz="1600" dirty="0" err="1" smtClean="0">
                <a:solidFill>
                  <a:schemeClr val="tx1"/>
                </a:solidFill>
              </a:rPr>
              <a:t>individuale</a:t>
            </a:r>
            <a:r>
              <a:rPr lang="en-US" sz="1600" dirty="0" smtClean="0">
                <a:solidFill>
                  <a:schemeClr val="tx1"/>
                </a:solidFill>
              </a:rPr>
              <a:t> ale </a:t>
            </a:r>
            <a:r>
              <a:rPr lang="en-US" sz="1600" dirty="0" err="1" smtClean="0">
                <a:solidFill>
                  <a:schemeClr val="tx1"/>
                </a:solidFill>
              </a:rPr>
              <a:t>copilului</a:t>
            </a:r>
            <a:r>
              <a:rPr lang="en-US" sz="1600" dirty="0" smtClean="0">
                <a:solidFill>
                  <a:schemeClr val="tx1"/>
                </a:solidFill>
              </a:rPr>
              <a:t> </a:t>
            </a:r>
            <a:r>
              <a:rPr lang="en-US" sz="1600" dirty="0" err="1" smtClean="0">
                <a:solidFill>
                  <a:schemeClr val="tx1"/>
                </a:solidFill>
              </a:rPr>
              <a:t>în</a:t>
            </a:r>
            <a:r>
              <a:rPr lang="en-US" sz="1600" dirty="0" smtClean="0">
                <a:solidFill>
                  <a:schemeClr val="tx1"/>
                </a:solidFill>
              </a:rPr>
              <a:t> </a:t>
            </a:r>
            <a:r>
              <a:rPr lang="en-US" sz="1600" dirty="0" err="1" smtClean="0">
                <a:solidFill>
                  <a:schemeClr val="tx1"/>
                </a:solidFill>
              </a:rPr>
              <a:t>contextul</a:t>
            </a:r>
            <a:r>
              <a:rPr lang="en-US" sz="1600" dirty="0" smtClean="0">
                <a:solidFill>
                  <a:schemeClr val="tx1"/>
                </a:solidFill>
              </a:rPr>
              <a:t> </a:t>
            </a:r>
            <a:r>
              <a:rPr lang="en-US" sz="1600" dirty="0" err="1" smtClean="0">
                <a:solidFill>
                  <a:schemeClr val="tx1"/>
                </a:solidFill>
              </a:rPr>
              <a:t>său</a:t>
            </a:r>
            <a:r>
              <a:rPr lang="en-US" sz="1600" dirty="0" smtClean="0">
                <a:solidFill>
                  <a:schemeClr val="tx1"/>
                </a:solidFill>
              </a:rPr>
              <a:t> socio – familial.</a:t>
            </a:r>
          </a:p>
          <a:p>
            <a:endParaRPr lang="ro-RO" sz="1600" b="1" dirty="0" smtClean="0">
              <a:solidFill>
                <a:schemeClr val="tx1"/>
              </a:solidFill>
              <a:latin typeface="Arial" pitchFamily="34" charset="0"/>
              <a:cs typeface="Arial" pitchFamily="34" charset="0"/>
            </a:endParaRPr>
          </a:p>
        </p:txBody>
      </p:sp>
      <p:sp>
        <p:nvSpPr>
          <p:cNvPr id="32770" name="AutoShape 2" descr="blob:https://web.whatsapp.com/c75059a0-e6c8-4048-81e3-4846d702077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2" name="AutoShape 4" descr="blob:https://web.whatsapp.com/c75059a0-e6c8-4048-81e3-4846d702077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5791200" cy="609600"/>
          </a:xfrm>
        </p:spPr>
        <p:txBody>
          <a:bodyPr>
            <a:normAutofit fontScale="90000"/>
          </a:bodyPr>
          <a:lstStyle/>
          <a:p>
            <a:r>
              <a:rPr lang="en-US" dirty="0" smtClean="0"/>
              <a:t/>
            </a:r>
            <a:br>
              <a:rPr lang="en-US" dirty="0" smtClean="0"/>
            </a:br>
            <a:r>
              <a:rPr lang="ro-RO" sz="3600" dirty="0" smtClean="0"/>
              <a:t>Centrul</a:t>
            </a:r>
            <a:r>
              <a:rPr lang="en-US" sz="3600" dirty="0" smtClean="0"/>
              <a:t> </a:t>
            </a:r>
            <a:r>
              <a:rPr lang="ro-RO" sz="3600" dirty="0" smtClean="0"/>
              <a:t>de </a:t>
            </a:r>
            <a:r>
              <a:rPr lang="en-US" sz="3600" dirty="0" smtClean="0"/>
              <a:t>Î</a:t>
            </a:r>
            <a:r>
              <a:rPr lang="ro-RO" sz="3600" dirty="0" smtClean="0"/>
              <a:t>ngrijire de </a:t>
            </a:r>
            <a:r>
              <a:rPr lang="en-US" sz="3600" dirty="0" smtClean="0"/>
              <a:t>Z</a:t>
            </a:r>
            <a:r>
              <a:rPr lang="ro-RO" sz="3600" dirty="0" smtClean="0"/>
              <a:t>i</a:t>
            </a:r>
            <a:r>
              <a:rPr lang="en-US" sz="3600" dirty="0" smtClean="0"/>
              <a:t> - 2023</a:t>
            </a:r>
            <a:r>
              <a:rPr lang="en-US" dirty="0" smtClean="0"/>
              <a:t/>
            </a:r>
            <a:br>
              <a:rPr lang="en-US" dirty="0" smtClean="0"/>
            </a:br>
            <a:endParaRPr lang="en-US" dirty="0"/>
          </a:p>
        </p:txBody>
      </p:sp>
      <p:sp>
        <p:nvSpPr>
          <p:cNvPr id="31750" name="AutoShape 6" descr="blob:https://web.whatsapp.com/6cf6d058-154a-42a9-85bf-e82abe6086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2" name="AutoShape 8" descr="blob:https://web.whatsapp.com/6cf6d058-154a-42a9-85bf-e82abe6086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Content Placeholder 11"/>
          <p:cNvSpPr>
            <a:spLocks noGrp="1"/>
          </p:cNvSpPr>
          <p:nvPr>
            <p:ph idx="1"/>
          </p:nvPr>
        </p:nvSpPr>
        <p:spPr>
          <a:xfrm>
            <a:off x="152400" y="609600"/>
            <a:ext cx="8839200" cy="6248400"/>
          </a:xfrm>
        </p:spPr>
        <p:txBody>
          <a:bodyPr>
            <a:normAutofit fontScale="40000" lnSpcReduction="20000"/>
          </a:bodyPr>
          <a:lstStyle/>
          <a:p>
            <a:pPr lvl="0" fontAlgn="base">
              <a:buNone/>
            </a:pPr>
            <a:r>
              <a:rPr lang="en-US" b="1" i="1" dirty="0" err="1" smtClean="0"/>
              <a:t>Activitatea</a:t>
            </a:r>
            <a:r>
              <a:rPr lang="en-US" b="1" i="1" dirty="0" smtClean="0"/>
              <a:t> de  ASISTENŢĂ SOCIALĂ:</a:t>
            </a:r>
            <a:endParaRPr lang="en-US" dirty="0" smtClean="0"/>
          </a:p>
          <a:p>
            <a:pPr lvl="1">
              <a:buNone/>
            </a:pPr>
            <a:r>
              <a:rPr lang="en-US" sz="3500" b="1" dirty="0" err="1" smtClean="0"/>
              <a:t>În</a:t>
            </a:r>
            <a:r>
              <a:rPr lang="en-US" sz="3500" b="1" dirty="0" smtClean="0"/>
              <a:t> </a:t>
            </a:r>
            <a:r>
              <a:rPr lang="en-US" sz="3500" b="1" dirty="0" err="1" smtClean="0"/>
              <a:t>decursul</a:t>
            </a:r>
            <a:r>
              <a:rPr lang="en-US" sz="3500" b="1" dirty="0" smtClean="0"/>
              <a:t> </a:t>
            </a:r>
            <a:r>
              <a:rPr lang="en-US" sz="3500" b="1" dirty="0" err="1" smtClean="0"/>
              <a:t>anului</a:t>
            </a:r>
            <a:r>
              <a:rPr lang="en-US" sz="3500" b="1" dirty="0" smtClean="0"/>
              <a:t> 2023</a:t>
            </a:r>
            <a:r>
              <a:rPr lang="en-US" sz="3500" dirty="0" smtClean="0"/>
              <a:t>, de </a:t>
            </a:r>
            <a:r>
              <a:rPr lang="en-US" sz="3500" dirty="0" err="1" smtClean="0"/>
              <a:t>serviciile</a:t>
            </a:r>
            <a:r>
              <a:rPr lang="en-US" sz="3500" dirty="0" smtClean="0"/>
              <a:t> </a:t>
            </a:r>
            <a:r>
              <a:rPr lang="en-US" sz="3500" dirty="0" err="1" smtClean="0"/>
              <a:t>centrului</a:t>
            </a:r>
            <a:r>
              <a:rPr lang="en-US" sz="3500" dirty="0" smtClean="0"/>
              <a:t> au </a:t>
            </a:r>
            <a:r>
              <a:rPr lang="en-US" sz="3500" dirty="0" err="1" smtClean="0"/>
              <a:t>beneficiat</a:t>
            </a:r>
            <a:r>
              <a:rPr lang="en-US" sz="3500" dirty="0" smtClean="0"/>
              <a:t> </a:t>
            </a:r>
            <a:r>
              <a:rPr lang="en-US" sz="3500" b="1" dirty="0" smtClean="0"/>
              <a:t>un </a:t>
            </a:r>
            <a:r>
              <a:rPr lang="en-US" sz="3500" b="1" dirty="0" err="1" smtClean="0"/>
              <a:t>număr</a:t>
            </a:r>
            <a:r>
              <a:rPr lang="en-US" sz="3500" b="1" dirty="0" smtClean="0"/>
              <a:t> de 60 de </a:t>
            </a:r>
            <a:r>
              <a:rPr lang="en-US" sz="3500" b="1" dirty="0" err="1" smtClean="0"/>
              <a:t>copii</a:t>
            </a:r>
            <a:r>
              <a:rPr lang="en-US" sz="3500" b="1" dirty="0" smtClean="0"/>
              <a:t>.</a:t>
            </a:r>
          </a:p>
          <a:p>
            <a:pPr>
              <a:buNone/>
            </a:pPr>
            <a:r>
              <a:rPr lang="en-US" sz="3500" dirty="0" err="1" smtClean="0"/>
              <a:t>În</a:t>
            </a:r>
            <a:r>
              <a:rPr lang="en-US" sz="3500" dirty="0" smtClean="0"/>
              <a:t> </a:t>
            </a:r>
            <a:r>
              <a:rPr lang="en-US" sz="3500" dirty="0" err="1" smtClean="0"/>
              <a:t>anul</a:t>
            </a:r>
            <a:r>
              <a:rPr lang="en-US" sz="3500" dirty="0" smtClean="0"/>
              <a:t> 2023,  </a:t>
            </a:r>
            <a:r>
              <a:rPr lang="en-US" sz="3500" dirty="0" err="1" smtClean="0"/>
              <a:t>în</a:t>
            </a:r>
            <a:r>
              <a:rPr lang="en-US" sz="3500" dirty="0" smtClean="0"/>
              <a:t> </a:t>
            </a:r>
            <a:r>
              <a:rPr lang="en-US" sz="3500" dirty="0" err="1" smtClean="0"/>
              <a:t>perioada</a:t>
            </a:r>
            <a:r>
              <a:rPr lang="en-US" sz="3500" dirty="0" smtClean="0"/>
              <a:t> </a:t>
            </a:r>
            <a:r>
              <a:rPr lang="en-US" sz="3500" dirty="0" err="1" smtClean="0"/>
              <a:t>ianuarie-decembrie</a:t>
            </a:r>
            <a:r>
              <a:rPr lang="en-US" sz="3500" dirty="0" smtClean="0"/>
              <a:t> s-au </a:t>
            </a:r>
            <a:r>
              <a:rPr lang="en-US" sz="3500" dirty="0" err="1" smtClean="0"/>
              <a:t>realizat</a:t>
            </a:r>
            <a:r>
              <a:rPr lang="en-US" sz="3500" dirty="0" smtClean="0"/>
              <a:t>:</a:t>
            </a:r>
          </a:p>
          <a:p>
            <a:r>
              <a:rPr lang="en-US" sz="3500" dirty="0" smtClean="0"/>
              <a:t>49 de </a:t>
            </a:r>
            <a:r>
              <a:rPr lang="en-US" sz="3500" dirty="0" err="1" smtClean="0"/>
              <a:t>anchete</a:t>
            </a:r>
            <a:r>
              <a:rPr lang="en-US" sz="3500" dirty="0" smtClean="0"/>
              <a:t> </a:t>
            </a:r>
            <a:r>
              <a:rPr lang="en-US" sz="3500" dirty="0" err="1" smtClean="0"/>
              <a:t>sociale</a:t>
            </a:r>
            <a:endParaRPr lang="en-US" sz="3500" dirty="0" smtClean="0"/>
          </a:p>
          <a:p>
            <a:r>
              <a:rPr lang="en-US" sz="3500" dirty="0" smtClean="0"/>
              <a:t>14  </a:t>
            </a:r>
            <a:r>
              <a:rPr lang="en-US" sz="3500" dirty="0" err="1" smtClean="0"/>
              <a:t>planuri</a:t>
            </a:r>
            <a:r>
              <a:rPr lang="en-US" sz="3500" dirty="0" smtClean="0"/>
              <a:t> de </a:t>
            </a:r>
            <a:r>
              <a:rPr lang="en-US" sz="3500" dirty="0" err="1" smtClean="0"/>
              <a:t>servicii</a:t>
            </a:r>
            <a:r>
              <a:rPr lang="en-US" sz="3500" dirty="0" smtClean="0"/>
              <a:t> </a:t>
            </a:r>
            <a:r>
              <a:rPr lang="en-US" sz="3500" dirty="0" err="1" smtClean="0"/>
              <a:t>pentru</a:t>
            </a:r>
            <a:r>
              <a:rPr lang="en-US" sz="3500" dirty="0" smtClean="0"/>
              <a:t> </a:t>
            </a:r>
            <a:r>
              <a:rPr lang="en-US" sz="3500" dirty="0" err="1" smtClean="0"/>
              <a:t>copiii</a:t>
            </a:r>
            <a:r>
              <a:rPr lang="en-US" sz="3500" dirty="0" smtClean="0"/>
              <a:t> </a:t>
            </a:r>
            <a:r>
              <a:rPr lang="en-US" sz="3500" dirty="0" err="1" smtClean="0"/>
              <a:t>noi</a:t>
            </a:r>
            <a:r>
              <a:rPr lang="en-US" sz="3500" dirty="0" smtClean="0"/>
              <a:t> </a:t>
            </a:r>
            <a:r>
              <a:rPr lang="en-US" sz="3500" dirty="0" err="1" smtClean="0"/>
              <a:t>admişi</a:t>
            </a:r>
            <a:r>
              <a:rPr lang="en-US" sz="3500" dirty="0" smtClean="0"/>
              <a:t> </a:t>
            </a:r>
            <a:r>
              <a:rPr lang="en-US" sz="3500" dirty="0" err="1" smtClean="0"/>
              <a:t>în</a:t>
            </a:r>
            <a:r>
              <a:rPr lang="en-US" sz="3500" dirty="0" smtClean="0"/>
              <a:t> </a:t>
            </a:r>
            <a:r>
              <a:rPr lang="en-US" sz="3500" dirty="0" err="1" smtClean="0"/>
              <a:t>centru</a:t>
            </a:r>
            <a:r>
              <a:rPr lang="en-US" sz="3500" dirty="0" smtClean="0"/>
              <a:t>, cu </a:t>
            </a:r>
            <a:r>
              <a:rPr lang="en-US" sz="3500" dirty="0" err="1" smtClean="0"/>
              <a:t>actele</a:t>
            </a:r>
            <a:r>
              <a:rPr lang="en-US" sz="3500" dirty="0" smtClean="0"/>
              <a:t> </a:t>
            </a:r>
            <a:r>
              <a:rPr lang="en-US" sz="3500" dirty="0" err="1" smtClean="0"/>
              <a:t>aferente</a:t>
            </a:r>
            <a:r>
              <a:rPr lang="en-US" sz="3500" dirty="0" smtClean="0"/>
              <a:t>  de </a:t>
            </a:r>
            <a:r>
              <a:rPr lang="en-US" sz="3500" dirty="0" err="1" smtClean="0"/>
              <a:t>propunere</a:t>
            </a:r>
            <a:r>
              <a:rPr lang="en-US" sz="3500" dirty="0" smtClean="0"/>
              <a:t> a </a:t>
            </a:r>
            <a:r>
              <a:rPr lang="en-US" sz="3500" dirty="0" err="1" smtClean="0"/>
              <a:t>responsabilului</a:t>
            </a:r>
            <a:r>
              <a:rPr lang="en-US" sz="3500" dirty="0" smtClean="0"/>
              <a:t> de </a:t>
            </a:r>
            <a:r>
              <a:rPr lang="en-US" sz="3500" dirty="0" err="1" smtClean="0"/>
              <a:t>caz</a:t>
            </a:r>
            <a:r>
              <a:rPr lang="en-US" sz="3500" dirty="0" smtClean="0"/>
              <a:t> </a:t>
            </a:r>
            <a:r>
              <a:rPr lang="en-US" sz="3500" dirty="0" err="1" smtClean="0"/>
              <a:t>şi</a:t>
            </a:r>
            <a:r>
              <a:rPr lang="en-US" sz="3500" dirty="0" smtClean="0"/>
              <a:t> a </a:t>
            </a:r>
            <a:r>
              <a:rPr lang="en-US" sz="3500" dirty="0" err="1" smtClean="0"/>
              <a:t>echipei</a:t>
            </a:r>
            <a:r>
              <a:rPr lang="en-US" sz="3500" dirty="0" smtClean="0"/>
              <a:t> </a:t>
            </a:r>
            <a:r>
              <a:rPr lang="en-US" sz="3500" dirty="0" err="1" smtClean="0"/>
              <a:t>multidisciplinare</a:t>
            </a:r>
            <a:r>
              <a:rPr lang="en-US" sz="3500" dirty="0" smtClean="0"/>
              <a:t> </a:t>
            </a:r>
            <a:r>
              <a:rPr lang="en-US" sz="3500" dirty="0" err="1" smtClean="0"/>
              <a:t>şi</a:t>
            </a:r>
            <a:r>
              <a:rPr lang="en-US" sz="3500" dirty="0" smtClean="0"/>
              <a:t> de </a:t>
            </a:r>
            <a:r>
              <a:rPr lang="en-US" sz="3500" dirty="0" err="1" smtClean="0"/>
              <a:t>aprobare</a:t>
            </a:r>
            <a:r>
              <a:rPr lang="en-US" sz="3500" dirty="0" smtClean="0"/>
              <a:t> a </a:t>
            </a:r>
            <a:r>
              <a:rPr lang="en-US" sz="3500" dirty="0" err="1" smtClean="0"/>
              <a:t>planului</a:t>
            </a:r>
            <a:r>
              <a:rPr lang="en-US" sz="3500" dirty="0" smtClean="0"/>
              <a:t> de </a:t>
            </a:r>
            <a:r>
              <a:rPr lang="en-US" sz="3500" dirty="0" err="1" smtClean="0"/>
              <a:t>servicii</a:t>
            </a:r>
            <a:r>
              <a:rPr lang="en-US" sz="3500" dirty="0" smtClean="0"/>
              <a:t>, </a:t>
            </a:r>
            <a:r>
              <a:rPr lang="en-US" sz="3500" dirty="0" err="1" smtClean="0"/>
              <a:t>în</a:t>
            </a:r>
            <a:r>
              <a:rPr lang="en-US" sz="3500" dirty="0" smtClean="0"/>
              <a:t> </a:t>
            </a:r>
            <a:r>
              <a:rPr lang="en-US" sz="3500" dirty="0" err="1" smtClean="0"/>
              <a:t>baza</a:t>
            </a:r>
            <a:r>
              <a:rPr lang="en-US" sz="3500" dirty="0" smtClean="0"/>
              <a:t> </a:t>
            </a:r>
            <a:r>
              <a:rPr lang="en-US" sz="3500" dirty="0" err="1" smtClean="0"/>
              <a:t>dispoziţiei</a:t>
            </a:r>
            <a:r>
              <a:rPr lang="en-US" sz="3500" dirty="0" smtClean="0"/>
              <a:t> </a:t>
            </a:r>
            <a:r>
              <a:rPr lang="en-US" sz="3500" dirty="0" err="1" smtClean="0"/>
              <a:t>Primarului</a:t>
            </a:r>
            <a:r>
              <a:rPr lang="en-US" sz="3500" dirty="0" smtClean="0"/>
              <a:t> </a:t>
            </a:r>
            <a:r>
              <a:rPr lang="en-US" sz="3500" dirty="0" err="1" smtClean="0"/>
              <a:t>Municipiului</a:t>
            </a:r>
            <a:r>
              <a:rPr lang="en-US" sz="3500" dirty="0" smtClean="0"/>
              <a:t> Oradea,</a:t>
            </a:r>
          </a:p>
          <a:p>
            <a:r>
              <a:rPr lang="en-US" sz="3500" dirty="0" smtClean="0"/>
              <a:t>49 </a:t>
            </a:r>
            <a:r>
              <a:rPr lang="en-US" sz="3500" dirty="0" err="1" smtClean="0"/>
              <a:t>fişe</a:t>
            </a:r>
            <a:r>
              <a:rPr lang="en-US" sz="3500" dirty="0" smtClean="0"/>
              <a:t> de </a:t>
            </a:r>
            <a:r>
              <a:rPr lang="en-US" sz="3500" dirty="0" err="1" smtClean="0"/>
              <a:t>evaluare</a:t>
            </a:r>
            <a:r>
              <a:rPr lang="en-US" sz="3500" dirty="0" smtClean="0"/>
              <a:t>/</a:t>
            </a:r>
            <a:r>
              <a:rPr lang="en-US" sz="3500" dirty="0" err="1" smtClean="0"/>
              <a:t>reevaluare</a:t>
            </a:r>
            <a:r>
              <a:rPr lang="en-US" sz="3500" b="1" dirty="0" smtClean="0"/>
              <a:t> </a:t>
            </a:r>
            <a:r>
              <a:rPr lang="en-US" sz="3500" dirty="0" smtClean="0"/>
              <a:t>a </a:t>
            </a:r>
            <a:r>
              <a:rPr lang="en-US" sz="3500" dirty="0" err="1" smtClean="0"/>
              <a:t>situaţiei</a:t>
            </a:r>
            <a:r>
              <a:rPr lang="en-US" sz="3500" dirty="0" smtClean="0"/>
              <a:t> </a:t>
            </a:r>
            <a:r>
              <a:rPr lang="en-US" sz="3500" dirty="0" err="1" smtClean="0"/>
              <a:t>fiecărui</a:t>
            </a:r>
            <a:r>
              <a:rPr lang="en-US" sz="3500" dirty="0" smtClean="0"/>
              <a:t> </a:t>
            </a:r>
            <a:r>
              <a:rPr lang="en-US" sz="3500" dirty="0" err="1" smtClean="0"/>
              <a:t>copil</a:t>
            </a:r>
            <a:r>
              <a:rPr lang="en-US" sz="3500" dirty="0" smtClean="0"/>
              <a:t> </a:t>
            </a:r>
            <a:r>
              <a:rPr lang="en-US" sz="3500" dirty="0" err="1" smtClean="0"/>
              <a:t>în</a:t>
            </a:r>
            <a:r>
              <a:rPr lang="en-US" sz="3500" dirty="0" smtClean="0"/>
              <a:t> parte,  </a:t>
            </a:r>
          </a:p>
          <a:p>
            <a:r>
              <a:rPr lang="en-US" sz="3500" dirty="0" smtClean="0"/>
              <a:t>49 </a:t>
            </a:r>
            <a:r>
              <a:rPr lang="en-US" sz="3500" dirty="0" err="1" smtClean="0"/>
              <a:t>programe</a:t>
            </a:r>
            <a:r>
              <a:rPr lang="en-US" sz="3500" dirty="0" smtClean="0"/>
              <a:t> </a:t>
            </a:r>
            <a:r>
              <a:rPr lang="en-US" sz="3500" dirty="0" err="1" smtClean="0"/>
              <a:t>personalizate</a:t>
            </a:r>
            <a:r>
              <a:rPr lang="en-US" sz="3500" dirty="0" smtClean="0"/>
              <a:t> de </a:t>
            </a:r>
            <a:r>
              <a:rPr lang="en-US" sz="3500" dirty="0" err="1" smtClean="0"/>
              <a:t>intervenţie</a:t>
            </a:r>
            <a:r>
              <a:rPr lang="en-US" sz="3500" b="1" dirty="0" smtClean="0"/>
              <a:t>,</a:t>
            </a:r>
            <a:r>
              <a:rPr lang="en-US" sz="3500" dirty="0" smtClean="0"/>
              <a:t>  </a:t>
            </a:r>
            <a:r>
              <a:rPr lang="en-US" sz="3500" dirty="0" err="1" smtClean="0"/>
              <a:t>prin</a:t>
            </a:r>
            <a:r>
              <a:rPr lang="en-US" sz="3500" dirty="0" smtClean="0"/>
              <a:t> </a:t>
            </a:r>
            <a:r>
              <a:rPr lang="en-US" sz="3500" dirty="0" err="1" smtClean="0"/>
              <a:t>stabilirea</a:t>
            </a:r>
            <a:r>
              <a:rPr lang="en-US" sz="3500" dirty="0" smtClean="0"/>
              <a:t> </a:t>
            </a:r>
            <a:r>
              <a:rPr lang="en-US" sz="3500" dirty="0" err="1" smtClean="0"/>
              <a:t>unor</a:t>
            </a:r>
            <a:r>
              <a:rPr lang="en-US" sz="3500" dirty="0" smtClean="0"/>
              <a:t> </a:t>
            </a:r>
            <a:r>
              <a:rPr lang="en-US" sz="3500" dirty="0" err="1" smtClean="0"/>
              <a:t>obiective</a:t>
            </a:r>
            <a:r>
              <a:rPr lang="en-US" sz="3500" dirty="0" smtClean="0"/>
              <a:t> , </a:t>
            </a:r>
            <a:r>
              <a:rPr lang="en-US" sz="3500" dirty="0" err="1" smtClean="0"/>
              <a:t>în</a:t>
            </a:r>
            <a:r>
              <a:rPr lang="en-US" sz="3500" dirty="0" smtClean="0"/>
              <a:t> </a:t>
            </a:r>
            <a:r>
              <a:rPr lang="en-US" sz="3500" dirty="0" err="1" smtClean="0"/>
              <a:t>raport</a:t>
            </a:r>
            <a:r>
              <a:rPr lang="en-US" sz="3500" dirty="0" smtClean="0"/>
              <a:t> cu </a:t>
            </a:r>
            <a:r>
              <a:rPr lang="en-US" sz="3500" dirty="0" err="1" smtClean="0"/>
              <a:t>vârsta</a:t>
            </a:r>
            <a:r>
              <a:rPr lang="en-US" sz="3500" dirty="0" smtClean="0"/>
              <a:t>, </a:t>
            </a:r>
            <a:r>
              <a:rPr lang="en-US" sz="3500" dirty="0" err="1" smtClean="0"/>
              <a:t>nivelul</a:t>
            </a:r>
            <a:r>
              <a:rPr lang="en-US" sz="3500" dirty="0" smtClean="0"/>
              <a:t> de </a:t>
            </a:r>
            <a:r>
              <a:rPr lang="en-US" sz="3500" dirty="0" err="1" smtClean="0"/>
              <a:t>dezvoltare</a:t>
            </a:r>
            <a:r>
              <a:rPr lang="en-US" sz="3500" dirty="0" smtClean="0"/>
              <a:t> </a:t>
            </a:r>
            <a:r>
              <a:rPr lang="en-US" sz="3500" dirty="0" err="1" smtClean="0"/>
              <a:t>şi</a:t>
            </a:r>
            <a:r>
              <a:rPr lang="en-US" sz="3500" dirty="0" smtClean="0"/>
              <a:t> </a:t>
            </a:r>
            <a:r>
              <a:rPr lang="en-US" sz="3500" dirty="0" err="1" smtClean="0"/>
              <a:t>nevoile</a:t>
            </a:r>
            <a:r>
              <a:rPr lang="en-US" sz="3500" dirty="0" smtClean="0"/>
              <a:t> </a:t>
            </a:r>
            <a:r>
              <a:rPr lang="en-US" sz="3500" dirty="0" err="1" smtClean="0"/>
              <a:t>fiecărui</a:t>
            </a:r>
            <a:r>
              <a:rPr lang="en-US" sz="3500" dirty="0" smtClean="0"/>
              <a:t> </a:t>
            </a:r>
            <a:r>
              <a:rPr lang="en-US" sz="3500" dirty="0" err="1" smtClean="0"/>
              <a:t>copil</a:t>
            </a:r>
            <a:r>
              <a:rPr lang="en-US" sz="3500" dirty="0" smtClean="0"/>
              <a:t> </a:t>
            </a:r>
            <a:r>
              <a:rPr lang="en-US" sz="3500" dirty="0" err="1" smtClean="0"/>
              <a:t>în</a:t>
            </a:r>
            <a:r>
              <a:rPr lang="en-US" sz="3500" dirty="0" smtClean="0"/>
              <a:t> parte, </a:t>
            </a:r>
            <a:r>
              <a:rPr lang="en-US" sz="3500" dirty="0" err="1" smtClean="0"/>
              <a:t>menite</a:t>
            </a:r>
            <a:r>
              <a:rPr lang="en-US" sz="3500" dirty="0" smtClean="0"/>
              <a:t> a </a:t>
            </a:r>
            <a:r>
              <a:rPr lang="en-US" sz="3500" dirty="0" err="1" smtClean="0"/>
              <a:t>fi</a:t>
            </a:r>
            <a:r>
              <a:rPr lang="en-US" sz="3500" dirty="0" smtClean="0"/>
              <a:t> </a:t>
            </a:r>
            <a:r>
              <a:rPr lang="en-US" sz="3500" dirty="0" err="1" smtClean="0"/>
              <a:t>îndeplinite</a:t>
            </a:r>
            <a:r>
              <a:rPr lang="en-US" sz="3500" dirty="0" smtClean="0"/>
              <a:t>, cu </a:t>
            </a:r>
            <a:r>
              <a:rPr lang="en-US" sz="3500" dirty="0" err="1" smtClean="0"/>
              <a:t>actele</a:t>
            </a:r>
            <a:r>
              <a:rPr lang="en-US" sz="3500" dirty="0" smtClean="0"/>
              <a:t> </a:t>
            </a:r>
            <a:r>
              <a:rPr lang="en-US" sz="3500" dirty="0" err="1" smtClean="0"/>
              <a:t>aferente</a:t>
            </a:r>
            <a:r>
              <a:rPr lang="en-US" sz="3500" dirty="0" smtClean="0"/>
              <a:t> </a:t>
            </a:r>
            <a:r>
              <a:rPr lang="en-US" sz="3500" dirty="0" err="1" smtClean="0"/>
              <a:t>acestora</a:t>
            </a:r>
            <a:r>
              <a:rPr lang="en-US" sz="3500" dirty="0" smtClean="0"/>
              <a:t>, </a:t>
            </a:r>
            <a:r>
              <a:rPr lang="en-US" sz="3500" dirty="0" err="1" smtClean="0"/>
              <a:t>respectiv</a:t>
            </a:r>
            <a:r>
              <a:rPr lang="en-US" sz="3500" dirty="0" smtClean="0"/>
              <a:t> </a:t>
            </a:r>
            <a:r>
              <a:rPr lang="en-US" sz="3500" dirty="0" err="1" smtClean="0"/>
              <a:t>fișele</a:t>
            </a:r>
            <a:r>
              <a:rPr lang="en-US" sz="3500" dirty="0" smtClean="0"/>
              <a:t> de </a:t>
            </a:r>
            <a:r>
              <a:rPr lang="en-US" sz="3500" dirty="0" err="1" smtClean="0"/>
              <a:t>servicii</a:t>
            </a:r>
            <a:r>
              <a:rPr lang="en-US" sz="3500" dirty="0" smtClean="0"/>
              <a:t>, </a:t>
            </a:r>
          </a:p>
          <a:p>
            <a:r>
              <a:rPr lang="en-US" sz="3500" dirty="0" smtClean="0"/>
              <a:t>156 de </a:t>
            </a:r>
            <a:r>
              <a:rPr lang="en-US" sz="3500" dirty="0" err="1" smtClean="0"/>
              <a:t>fișe</a:t>
            </a:r>
            <a:r>
              <a:rPr lang="en-US" sz="3500" dirty="0" smtClean="0"/>
              <a:t> de </a:t>
            </a:r>
            <a:r>
              <a:rPr lang="en-US" sz="3500" dirty="0" err="1" smtClean="0"/>
              <a:t>monitorizare</a:t>
            </a:r>
            <a:r>
              <a:rPr lang="en-US" sz="3500" dirty="0" smtClean="0"/>
              <a:t>, </a:t>
            </a:r>
            <a:r>
              <a:rPr lang="en-US" sz="3500" dirty="0" err="1" smtClean="0"/>
              <a:t>realizate</a:t>
            </a:r>
            <a:r>
              <a:rPr lang="en-US" sz="3500" dirty="0" smtClean="0"/>
              <a:t> la un interval de </a:t>
            </a:r>
            <a:r>
              <a:rPr lang="en-US" sz="3500" dirty="0" err="1" smtClean="0"/>
              <a:t>trei</a:t>
            </a:r>
            <a:r>
              <a:rPr lang="en-US" sz="3500" dirty="0" smtClean="0"/>
              <a:t> </a:t>
            </a:r>
            <a:r>
              <a:rPr lang="en-US" sz="3500" dirty="0" err="1" smtClean="0"/>
              <a:t>luni</a:t>
            </a:r>
            <a:r>
              <a:rPr lang="en-US" sz="3500" dirty="0" smtClean="0"/>
              <a:t>,</a:t>
            </a:r>
          </a:p>
          <a:p>
            <a:r>
              <a:rPr lang="en-US" sz="3500" dirty="0" smtClean="0"/>
              <a:t>156 de </a:t>
            </a:r>
            <a:r>
              <a:rPr lang="en-US" sz="3500" dirty="0" err="1" smtClean="0"/>
              <a:t>rapoarte</a:t>
            </a:r>
            <a:r>
              <a:rPr lang="en-US" sz="3500" dirty="0" smtClean="0"/>
              <a:t> </a:t>
            </a:r>
            <a:r>
              <a:rPr lang="en-US" sz="3500" dirty="0" err="1" smtClean="0"/>
              <a:t>trimestriale</a:t>
            </a:r>
            <a:r>
              <a:rPr lang="en-US" sz="3500" dirty="0" smtClean="0"/>
              <a:t>, </a:t>
            </a:r>
          </a:p>
          <a:p>
            <a:r>
              <a:rPr lang="en-US" sz="3500" dirty="0" smtClean="0"/>
              <a:t>83 de </a:t>
            </a:r>
            <a:r>
              <a:rPr lang="en-US" sz="3500" dirty="0" err="1" smtClean="0"/>
              <a:t>întâlniri</a:t>
            </a:r>
            <a:r>
              <a:rPr lang="en-US" sz="3500" dirty="0" smtClean="0"/>
              <a:t> </a:t>
            </a:r>
            <a:r>
              <a:rPr lang="en-US" sz="3500" dirty="0" err="1" smtClean="0"/>
              <a:t>individuale</a:t>
            </a:r>
            <a:r>
              <a:rPr lang="en-US" sz="3500" dirty="0" smtClean="0"/>
              <a:t> cu </a:t>
            </a:r>
            <a:r>
              <a:rPr lang="en-US" sz="3500" dirty="0" err="1" smtClean="0"/>
              <a:t>părinții</a:t>
            </a:r>
            <a:r>
              <a:rPr lang="en-US" sz="3500" dirty="0" smtClean="0"/>
              <a:t>- </a:t>
            </a:r>
            <a:r>
              <a:rPr lang="en-US" sz="3500" dirty="0" err="1" smtClean="0"/>
              <a:t>consilere</a:t>
            </a:r>
            <a:r>
              <a:rPr lang="en-US" sz="3500" dirty="0" smtClean="0"/>
              <a:t> </a:t>
            </a:r>
            <a:r>
              <a:rPr lang="en-US" sz="3500" dirty="0" err="1" smtClean="0"/>
              <a:t>socială</a:t>
            </a:r>
            <a:r>
              <a:rPr lang="en-US" sz="3500" dirty="0" smtClean="0"/>
              <a:t>,</a:t>
            </a:r>
          </a:p>
          <a:p>
            <a:r>
              <a:rPr lang="en-US" sz="3500" dirty="0" err="1" smtClean="0"/>
              <a:t>sesiuni</a:t>
            </a:r>
            <a:r>
              <a:rPr lang="en-US" sz="3500" dirty="0" smtClean="0"/>
              <a:t> </a:t>
            </a:r>
            <a:r>
              <a:rPr lang="en-US" sz="3500" dirty="0" err="1" smtClean="0"/>
              <a:t>trimestriale</a:t>
            </a:r>
            <a:r>
              <a:rPr lang="en-US" sz="3500" dirty="0" smtClean="0"/>
              <a:t> </a:t>
            </a:r>
            <a:r>
              <a:rPr lang="en-US" sz="3500" dirty="0" err="1" smtClean="0"/>
              <a:t>privind</a:t>
            </a:r>
            <a:r>
              <a:rPr lang="en-US" sz="3500" dirty="0" smtClean="0"/>
              <a:t> </a:t>
            </a:r>
            <a:r>
              <a:rPr lang="en-US" sz="3500" dirty="0" err="1" smtClean="0"/>
              <a:t>informarea</a:t>
            </a:r>
            <a:r>
              <a:rPr lang="en-US" sz="3500" dirty="0" smtClean="0"/>
              <a:t>/</a:t>
            </a:r>
            <a:r>
              <a:rPr lang="en-US" sz="3500" dirty="0" err="1" smtClean="0"/>
              <a:t>instruirea</a:t>
            </a:r>
            <a:r>
              <a:rPr lang="en-US" sz="3500" dirty="0" smtClean="0"/>
              <a:t> </a:t>
            </a:r>
            <a:r>
              <a:rPr lang="en-US" sz="3500" dirty="0" err="1" smtClean="0"/>
              <a:t>și</a:t>
            </a:r>
            <a:r>
              <a:rPr lang="en-US" sz="3500" dirty="0" smtClean="0"/>
              <a:t> </a:t>
            </a:r>
            <a:r>
              <a:rPr lang="en-US" sz="3500" dirty="0" err="1" smtClean="0"/>
              <a:t>consilierea</a:t>
            </a:r>
            <a:r>
              <a:rPr lang="en-US" sz="3500" dirty="0" smtClean="0"/>
              <a:t> </a:t>
            </a:r>
            <a:r>
              <a:rPr lang="en-US" sz="3500" dirty="0" err="1" smtClean="0"/>
              <a:t>beneficiarilor</a:t>
            </a:r>
            <a:r>
              <a:rPr lang="en-US" sz="3500" dirty="0" smtClean="0"/>
              <a:t> (</a:t>
            </a:r>
            <a:r>
              <a:rPr lang="en-US" sz="3500" dirty="0" err="1" smtClean="0"/>
              <a:t>copii</a:t>
            </a:r>
            <a:r>
              <a:rPr lang="en-US" sz="3500" dirty="0" smtClean="0"/>
              <a:t> </a:t>
            </a:r>
            <a:r>
              <a:rPr lang="en-US" sz="3500" dirty="0" err="1" smtClean="0"/>
              <a:t>și</a:t>
            </a:r>
            <a:r>
              <a:rPr lang="en-US" sz="3500" dirty="0" smtClean="0"/>
              <a:t> </a:t>
            </a:r>
            <a:r>
              <a:rPr lang="en-US" sz="3500" dirty="0" err="1" smtClean="0"/>
              <a:t>părinți</a:t>
            </a:r>
            <a:r>
              <a:rPr lang="en-US" sz="3500" dirty="0" smtClean="0"/>
              <a:t>).</a:t>
            </a:r>
          </a:p>
          <a:p>
            <a:pPr>
              <a:buNone/>
            </a:pPr>
            <a:endParaRPr lang="en-US" sz="3500" b="1" dirty="0" smtClean="0"/>
          </a:p>
          <a:p>
            <a:pPr>
              <a:buNone/>
            </a:pPr>
            <a:r>
              <a:rPr lang="en-US" sz="3500" b="1" dirty="0" err="1" smtClean="0"/>
              <a:t>Activitatea</a:t>
            </a:r>
            <a:r>
              <a:rPr lang="en-US" sz="3500" b="1" dirty="0" smtClean="0"/>
              <a:t> de CONSILIERE ȘI INTERVENȚIE PSIHOLOGICĂ</a:t>
            </a:r>
            <a:r>
              <a:rPr lang="en-US" sz="3500" dirty="0" smtClean="0"/>
              <a:t>, </a:t>
            </a:r>
            <a:r>
              <a:rPr lang="en-US" sz="3500" dirty="0" err="1" smtClean="0"/>
              <a:t>pe</a:t>
            </a:r>
            <a:r>
              <a:rPr lang="en-US" sz="3500" dirty="0" smtClean="0"/>
              <a:t> </a:t>
            </a:r>
            <a:r>
              <a:rPr lang="en-US" sz="3500" dirty="0" err="1" smtClean="0"/>
              <a:t>anul</a:t>
            </a:r>
            <a:r>
              <a:rPr lang="en-US" sz="3500" dirty="0" smtClean="0"/>
              <a:t> 2023, a </a:t>
            </a:r>
            <a:r>
              <a:rPr lang="en-US" sz="3500" dirty="0" err="1" smtClean="0"/>
              <a:t>vizat</a:t>
            </a:r>
            <a:r>
              <a:rPr lang="en-US" sz="3500" dirty="0" smtClean="0"/>
              <a:t> un </a:t>
            </a:r>
            <a:r>
              <a:rPr lang="en-US" sz="3500" dirty="0" err="1" smtClean="0"/>
              <a:t>număr</a:t>
            </a:r>
            <a:r>
              <a:rPr lang="en-US" sz="3500" dirty="0" smtClean="0"/>
              <a:t> de </a:t>
            </a:r>
            <a:r>
              <a:rPr lang="en-US" sz="3500" b="1" dirty="0" smtClean="0"/>
              <a:t>287 </a:t>
            </a:r>
            <a:r>
              <a:rPr lang="en-US" sz="3500" b="1" dirty="0" err="1" smtClean="0"/>
              <a:t>şedinţe</a:t>
            </a:r>
            <a:r>
              <a:rPr lang="en-US" sz="3500" b="1" dirty="0" smtClean="0"/>
              <a:t> de </a:t>
            </a:r>
            <a:r>
              <a:rPr lang="en-US" sz="3500" b="1" dirty="0" err="1" smtClean="0"/>
              <a:t>consiliere</a:t>
            </a:r>
            <a:r>
              <a:rPr lang="en-US" sz="3500" b="1" dirty="0" smtClean="0"/>
              <a:t> </a:t>
            </a:r>
            <a:r>
              <a:rPr lang="en-US" sz="3500" dirty="0" smtClean="0"/>
              <a:t>:</a:t>
            </a:r>
          </a:p>
          <a:p>
            <a:pPr lvl="0"/>
            <a:r>
              <a:rPr lang="en-US" sz="3500" b="1" i="1" dirty="0" smtClean="0"/>
              <a:t>239 </a:t>
            </a:r>
            <a:r>
              <a:rPr lang="en-US" sz="3500" b="1" i="1" dirty="0" err="1" smtClean="0"/>
              <a:t>ședințe</a:t>
            </a:r>
            <a:r>
              <a:rPr lang="en-US" sz="3500" b="1" i="1" dirty="0" smtClean="0"/>
              <a:t> </a:t>
            </a:r>
            <a:r>
              <a:rPr lang="en-US" sz="3500" b="1" i="1" dirty="0" err="1" smtClean="0"/>
              <a:t>consiliere</a:t>
            </a:r>
            <a:r>
              <a:rPr lang="en-US" sz="3500" b="1" i="1" dirty="0" smtClean="0"/>
              <a:t> </a:t>
            </a:r>
            <a:r>
              <a:rPr lang="en-US" sz="3500" b="1" i="1" dirty="0" err="1" smtClean="0"/>
              <a:t>pentru</a:t>
            </a:r>
            <a:r>
              <a:rPr lang="en-US" sz="3500" b="1" i="1" dirty="0" smtClean="0"/>
              <a:t> </a:t>
            </a:r>
            <a:r>
              <a:rPr lang="en-US" sz="3500" b="1" i="1" dirty="0" err="1" smtClean="0"/>
              <a:t>copii</a:t>
            </a:r>
            <a:endParaRPr lang="en-US" sz="3500" dirty="0" smtClean="0"/>
          </a:p>
          <a:p>
            <a:pPr lvl="0"/>
            <a:r>
              <a:rPr lang="en-US" sz="3500" b="1" i="1" dirty="0" smtClean="0"/>
              <a:t>48  </a:t>
            </a:r>
            <a:r>
              <a:rPr lang="en-US" sz="3500" b="1" i="1" dirty="0" err="1" smtClean="0"/>
              <a:t>ședințe</a:t>
            </a:r>
            <a:r>
              <a:rPr lang="en-US" sz="3500" b="1" i="1" dirty="0" smtClean="0"/>
              <a:t> </a:t>
            </a:r>
            <a:r>
              <a:rPr lang="en-US" sz="3500" b="1" i="1" dirty="0" err="1" smtClean="0"/>
              <a:t>consiliere</a:t>
            </a:r>
            <a:r>
              <a:rPr lang="en-US" sz="3500" b="1" i="1" dirty="0" smtClean="0"/>
              <a:t> </a:t>
            </a:r>
            <a:r>
              <a:rPr lang="en-US" sz="3500" b="1" i="1" dirty="0" err="1" smtClean="0"/>
              <a:t>pentru</a:t>
            </a:r>
            <a:r>
              <a:rPr lang="en-US" sz="3500" b="1" i="1" dirty="0" smtClean="0"/>
              <a:t> </a:t>
            </a:r>
            <a:r>
              <a:rPr lang="en-US" sz="3500" b="1" i="1" dirty="0" err="1" smtClean="0"/>
              <a:t>părinți</a:t>
            </a:r>
            <a:r>
              <a:rPr lang="en-US" sz="3500" b="1" i="1" dirty="0" smtClean="0"/>
              <a:t> / </a:t>
            </a:r>
            <a:r>
              <a:rPr lang="en-US" sz="3500" b="1" i="1" dirty="0" err="1" smtClean="0"/>
              <a:t>reprezentanți</a:t>
            </a:r>
            <a:r>
              <a:rPr lang="en-US" sz="3500" b="1" i="1" dirty="0" smtClean="0"/>
              <a:t> </a:t>
            </a:r>
            <a:r>
              <a:rPr lang="en-US" sz="3500" b="1" i="1" dirty="0" err="1" smtClean="0"/>
              <a:t>legali</a:t>
            </a:r>
            <a:r>
              <a:rPr lang="en-US" sz="3500" b="1" i="1" dirty="0" smtClean="0"/>
              <a:t> </a:t>
            </a:r>
            <a:r>
              <a:rPr lang="en-US" sz="3500" b="1" i="1" dirty="0" err="1" smtClean="0"/>
              <a:t>ai</a:t>
            </a:r>
            <a:r>
              <a:rPr lang="en-US" sz="3500" b="1" i="1" dirty="0" smtClean="0"/>
              <a:t> </a:t>
            </a:r>
            <a:r>
              <a:rPr lang="en-US" sz="3500" b="1" i="1" dirty="0" err="1" smtClean="0"/>
              <a:t>copiilor</a:t>
            </a:r>
            <a:endParaRPr lang="en-US" sz="3500" dirty="0" smtClean="0"/>
          </a:p>
          <a:p>
            <a:pPr>
              <a:buNone/>
            </a:pPr>
            <a:r>
              <a:rPr lang="en-US" sz="3500" dirty="0" smtClean="0"/>
              <a:t>		</a:t>
            </a:r>
            <a:r>
              <a:rPr lang="en-US" sz="3500" dirty="0" err="1" smtClean="0"/>
              <a:t>În</a:t>
            </a:r>
            <a:r>
              <a:rPr lang="en-US" sz="3500" dirty="0" smtClean="0"/>
              <a:t> </a:t>
            </a:r>
            <a:r>
              <a:rPr lang="en-US" sz="3500" dirty="0" err="1" smtClean="0"/>
              <a:t>cadrul</a:t>
            </a:r>
            <a:r>
              <a:rPr lang="en-US" sz="3500" dirty="0" smtClean="0"/>
              <a:t> </a:t>
            </a:r>
            <a:r>
              <a:rPr lang="en-US" sz="3500" dirty="0" err="1" smtClean="0"/>
              <a:t>Centrului</a:t>
            </a:r>
            <a:r>
              <a:rPr lang="en-US" sz="3500" dirty="0" smtClean="0"/>
              <a:t> de </a:t>
            </a:r>
            <a:r>
              <a:rPr lang="en-US" sz="3500" dirty="0" err="1" smtClean="0"/>
              <a:t>Îngrijire</a:t>
            </a:r>
            <a:r>
              <a:rPr lang="en-US" sz="3500" dirty="0" smtClean="0"/>
              <a:t> de </a:t>
            </a:r>
            <a:r>
              <a:rPr lang="en-US" sz="3500" dirty="0" err="1" smtClean="0"/>
              <a:t>Zi</a:t>
            </a:r>
            <a:r>
              <a:rPr lang="en-US" sz="3500" dirty="0" smtClean="0"/>
              <a:t> s-au </a:t>
            </a:r>
            <a:r>
              <a:rPr lang="en-US" sz="3500" dirty="0" err="1" smtClean="0"/>
              <a:t>organizat</a:t>
            </a:r>
            <a:r>
              <a:rPr lang="en-US" sz="3500" dirty="0" smtClean="0"/>
              <a:t> </a:t>
            </a:r>
            <a:r>
              <a:rPr lang="en-US" sz="3500" dirty="0" err="1" smtClean="0"/>
              <a:t>și</a:t>
            </a:r>
            <a:r>
              <a:rPr lang="en-US" sz="3500" dirty="0" smtClean="0"/>
              <a:t> </a:t>
            </a:r>
            <a:r>
              <a:rPr lang="en-US" sz="3500" dirty="0" err="1" smtClean="0"/>
              <a:t>activități</a:t>
            </a:r>
            <a:r>
              <a:rPr lang="en-US" sz="3500" dirty="0" smtClean="0"/>
              <a:t> din </a:t>
            </a:r>
            <a:r>
              <a:rPr lang="en-US" sz="3500" dirty="0" err="1" smtClean="0"/>
              <a:t>cadrul</a:t>
            </a:r>
            <a:r>
              <a:rPr lang="en-US" sz="3500" dirty="0" smtClean="0"/>
              <a:t> </a:t>
            </a:r>
            <a:r>
              <a:rPr lang="en-US" sz="3500" dirty="0" err="1" smtClean="0"/>
              <a:t>Programului</a:t>
            </a:r>
            <a:r>
              <a:rPr lang="en-US" sz="3500" dirty="0" smtClean="0"/>
              <a:t> de </a:t>
            </a:r>
            <a:r>
              <a:rPr lang="en-US" sz="3500" dirty="0" err="1" smtClean="0"/>
              <a:t>educare</a:t>
            </a:r>
            <a:r>
              <a:rPr lang="en-US" sz="3500" dirty="0" smtClean="0"/>
              <a:t> a </a:t>
            </a:r>
            <a:r>
              <a:rPr lang="en-US" sz="3500" dirty="0" err="1" smtClean="0"/>
              <a:t>părinților</a:t>
            </a:r>
            <a:r>
              <a:rPr lang="en-US" sz="3500" dirty="0" smtClean="0"/>
              <a:t>, </a:t>
            </a:r>
            <a:r>
              <a:rPr lang="en-US" sz="3500" dirty="0" err="1" smtClean="0"/>
              <a:t>numit</a:t>
            </a:r>
            <a:r>
              <a:rPr lang="en-US" sz="3500" dirty="0" smtClean="0"/>
              <a:t> - </a:t>
            </a:r>
            <a:r>
              <a:rPr lang="en-US" sz="3500" b="1" i="1" dirty="0" smtClean="0"/>
              <a:t>‘’</a:t>
            </a:r>
            <a:r>
              <a:rPr lang="en-US" sz="3500" b="1" i="1" dirty="0" err="1" smtClean="0"/>
              <a:t>Școala</a:t>
            </a:r>
            <a:r>
              <a:rPr lang="en-US" sz="3500" b="1" i="1" dirty="0" smtClean="0"/>
              <a:t> </a:t>
            </a:r>
            <a:r>
              <a:rPr lang="en-US" sz="3500" b="1" i="1" dirty="0" err="1" smtClean="0"/>
              <a:t>pentru</a:t>
            </a:r>
            <a:r>
              <a:rPr lang="en-US" sz="3500" b="1" i="1" dirty="0" smtClean="0"/>
              <a:t> </a:t>
            </a:r>
            <a:r>
              <a:rPr lang="en-US" sz="3500" b="1" i="1" dirty="0" err="1" smtClean="0"/>
              <a:t>părinți</a:t>
            </a:r>
            <a:r>
              <a:rPr lang="en-US" sz="3500" b="1" i="1" dirty="0" smtClean="0"/>
              <a:t>’’</a:t>
            </a:r>
            <a:r>
              <a:rPr lang="en-US" sz="3500" dirty="0" smtClean="0"/>
              <a:t>. </a:t>
            </a:r>
            <a:r>
              <a:rPr lang="en-US" sz="3500" dirty="0" err="1" smtClean="0"/>
              <a:t>Obiectivul</a:t>
            </a:r>
            <a:r>
              <a:rPr lang="en-US" sz="3500" dirty="0" smtClean="0"/>
              <a:t> principal al </a:t>
            </a:r>
            <a:r>
              <a:rPr lang="en-US" sz="3500" dirty="0" err="1" smtClean="0"/>
              <a:t>acestor</a:t>
            </a:r>
            <a:r>
              <a:rPr lang="en-US" sz="3500" dirty="0" smtClean="0"/>
              <a:t> </a:t>
            </a:r>
            <a:r>
              <a:rPr lang="en-US" sz="3500" dirty="0" err="1" smtClean="0"/>
              <a:t>întâlniri</a:t>
            </a:r>
            <a:r>
              <a:rPr lang="en-US" sz="3500" dirty="0" smtClean="0"/>
              <a:t> </a:t>
            </a:r>
            <a:r>
              <a:rPr lang="en-US" sz="3500" dirty="0" err="1" smtClean="0"/>
              <a:t>pentru</a:t>
            </a:r>
            <a:r>
              <a:rPr lang="en-US" sz="3500" dirty="0" smtClean="0"/>
              <a:t> </a:t>
            </a:r>
            <a:r>
              <a:rPr lang="en-US" sz="3500" dirty="0" err="1" smtClean="0"/>
              <a:t>părinți</a:t>
            </a:r>
            <a:r>
              <a:rPr lang="en-US" sz="3500" dirty="0" smtClean="0"/>
              <a:t> </a:t>
            </a:r>
            <a:r>
              <a:rPr lang="en-US" sz="3500" dirty="0" err="1" smtClean="0"/>
              <a:t>vizează</a:t>
            </a:r>
            <a:r>
              <a:rPr lang="en-US" sz="3500" dirty="0" smtClean="0"/>
              <a:t> </a:t>
            </a:r>
            <a:r>
              <a:rPr lang="en-US" sz="3500" dirty="0" err="1" smtClean="0"/>
              <a:t>familiarizarea</a:t>
            </a:r>
            <a:r>
              <a:rPr lang="en-US" sz="3500" dirty="0" smtClean="0"/>
              <a:t> </a:t>
            </a:r>
            <a:r>
              <a:rPr lang="en-US" sz="3500" dirty="0" err="1" smtClean="0"/>
              <a:t>acestora</a:t>
            </a:r>
            <a:r>
              <a:rPr lang="en-US" sz="3500" dirty="0" smtClean="0"/>
              <a:t> cu </a:t>
            </a:r>
            <a:r>
              <a:rPr lang="en-US" sz="3500" dirty="0" err="1" smtClean="0"/>
              <a:t>concepte</a:t>
            </a:r>
            <a:r>
              <a:rPr lang="en-US" sz="3500" dirty="0" smtClean="0"/>
              <a:t> </a:t>
            </a:r>
            <a:r>
              <a:rPr lang="en-US" sz="3500" dirty="0" err="1" smtClean="0"/>
              <a:t>și</a:t>
            </a:r>
            <a:r>
              <a:rPr lang="en-US" sz="3500" dirty="0" smtClean="0"/>
              <a:t> </a:t>
            </a:r>
            <a:r>
              <a:rPr lang="en-US" sz="3500" dirty="0" err="1" smtClean="0"/>
              <a:t>atitudini</a:t>
            </a:r>
            <a:r>
              <a:rPr lang="en-US" sz="3500" dirty="0" smtClean="0"/>
              <a:t> </a:t>
            </a:r>
            <a:r>
              <a:rPr lang="en-US" sz="3500" dirty="0" err="1" smtClean="0"/>
              <a:t>noi</a:t>
            </a:r>
            <a:r>
              <a:rPr lang="en-US" sz="3500" dirty="0" smtClean="0"/>
              <a:t> </a:t>
            </a:r>
            <a:r>
              <a:rPr lang="en-US" sz="3500" dirty="0" err="1" smtClean="0"/>
              <a:t>în</a:t>
            </a:r>
            <a:r>
              <a:rPr lang="en-US" sz="3500" dirty="0" smtClean="0"/>
              <a:t> </a:t>
            </a:r>
            <a:r>
              <a:rPr lang="en-US" sz="3500" dirty="0" err="1" smtClean="0"/>
              <a:t>cunoașterea</a:t>
            </a:r>
            <a:r>
              <a:rPr lang="en-US" sz="3500" dirty="0" smtClean="0"/>
              <a:t> </a:t>
            </a:r>
            <a:r>
              <a:rPr lang="en-US" sz="3500" dirty="0" err="1" smtClean="0"/>
              <a:t>propriului</a:t>
            </a:r>
            <a:r>
              <a:rPr lang="en-US" sz="3500" dirty="0" smtClean="0"/>
              <a:t> </a:t>
            </a:r>
            <a:r>
              <a:rPr lang="en-US" sz="3500" dirty="0" err="1" smtClean="0"/>
              <a:t>copil</a:t>
            </a:r>
            <a:r>
              <a:rPr lang="en-US" sz="3500" dirty="0" smtClean="0"/>
              <a:t>, de </a:t>
            </a:r>
            <a:r>
              <a:rPr lang="en-US" sz="3500" dirty="0" err="1" smtClean="0"/>
              <a:t>îmbunătățire</a:t>
            </a:r>
            <a:r>
              <a:rPr lang="en-US" sz="3500" dirty="0" smtClean="0"/>
              <a:t> a </a:t>
            </a:r>
            <a:r>
              <a:rPr lang="en-US" sz="3500" dirty="0" err="1" smtClean="0"/>
              <a:t>relației</a:t>
            </a:r>
            <a:r>
              <a:rPr lang="en-US" sz="3500" dirty="0" smtClean="0"/>
              <a:t> </a:t>
            </a:r>
            <a:r>
              <a:rPr lang="en-US" sz="3500" dirty="0" err="1" smtClean="0"/>
              <a:t>părinte</a:t>
            </a:r>
            <a:r>
              <a:rPr lang="en-US" sz="3500" dirty="0" smtClean="0"/>
              <a:t> – </a:t>
            </a:r>
            <a:r>
              <a:rPr lang="en-US" sz="3500" dirty="0" err="1" smtClean="0"/>
              <a:t>copil</a:t>
            </a:r>
            <a:r>
              <a:rPr lang="en-US" sz="3500" dirty="0" smtClean="0"/>
              <a:t>, </a:t>
            </a:r>
            <a:r>
              <a:rPr lang="en-US" sz="3500" dirty="0" err="1" smtClean="0"/>
              <a:t>prin</a:t>
            </a:r>
            <a:r>
              <a:rPr lang="en-US" sz="3500" dirty="0" smtClean="0"/>
              <a:t> </a:t>
            </a:r>
            <a:r>
              <a:rPr lang="en-US" sz="3500" dirty="0" err="1" smtClean="0"/>
              <a:t>identificarea</a:t>
            </a:r>
            <a:r>
              <a:rPr lang="en-US" sz="3500" dirty="0" smtClean="0"/>
              <a:t> </a:t>
            </a:r>
            <a:r>
              <a:rPr lang="en-US" sz="3500" dirty="0" err="1" smtClean="0"/>
              <a:t>stilurilor</a:t>
            </a:r>
            <a:r>
              <a:rPr lang="en-US" sz="3500" dirty="0" smtClean="0"/>
              <a:t> </a:t>
            </a:r>
            <a:r>
              <a:rPr lang="en-US" sz="3500" dirty="0" err="1" smtClean="0"/>
              <a:t>parentale</a:t>
            </a:r>
            <a:r>
              <a:rPr lang="en-US" sz="3500" dirty="0" smtClean="0"/>
              <a:t>, </a:t>
            </a:r>
            <a:r>
              <a:rPr lang="en-US" sz="3500" dirty="0" err="1" smtClean="0"/>
              <a:t>particularităților</a:t>
            </a:r>
            <a:r>
              <a:rPr lang="en-US" sz="3500" dirty="0" smtClean="0"/>
              <a:t> </a:t>
            </a:r>
            <a:r>
              <a:rPr lang="en-US" sz="3500" dirty="0" err="1" smtClean="0"/>
              <a:t>psihologice</a:t>
            </a:r>
            <a:r>
              <a:rPr lang="en-US" sz="3500" dirty="0" smtClean="0"/>
              <a:t> </a:t>
            </a:r>
            <a:r>
              <a:rPr lang="en-US" sz="3500" dirty="0" err="1" smtClean="0"/>
              <a:t>individuale</a:t>
            </a:r>
            <a:r>
              <a:rPr lang="en-US" sz="3500" dirty="0" smtClean="0"/>
              <a:t> </a:t>
            </a:r>
            <a:r>
              <a:rPr lang="en-US" sz="3500" dirty="0" err="1" smtClean="0"/>
              <a:t>și</a:t>
            </a:r>
            <a:r>
              <a:rPr lang="en-US" sz="3500" dirty="0" smtClean="0"/>
              <a:t> de </a:t>
            </a:r>
            <a:r>
              <a:rPr lang="en-US" sz="3500" dirty="0" err="1" smtClean="0"/>
              <a:t>vârstă</a:t>
            </a:r>
            <a:r>
              <a:rPr lang="en-US" sz="3500" dirty="0" smtClean="0"/>
              <a:t> a </a:t>
            </a:r>
            <a:r>
              <a:rPr lang="en-US" sz="3500" dirty="0" err="1" smtClean="0"/>
              <a:t>copiilor</a:t>
            </a:r>
            <a:r>
              <a:rPr lang="en-US" sz="3500" dirty="0" smtClean="0"/>
              <a:t>, </a:t>
            </a:r>
            <a:r>
              <a:rPr lang="en-US" sz="3500" dirty="0" err="1" smtClean="0"/>
              <a:t>precum</a:t>
            </a:r>
            <a:r>
              <a:rPr lang="en-US" sz="3500" dirty="0" smtClean="0"/>
              <a:t> </a:t>
            </a:r>
            <a:r>
              <a:rPr lang="en-US" sz="3500" dirty="0" err="1" smtClean="0"/>
              <a:t>şi</a:t>
            </a:r>
            <a:r>
              <a:rPr lang="en-US" sz="3500" dirty="0" smtClean="0"/>
              <a:t> </a:t>
            </a:r>
            <a:r>
              <a:rPr lang="en-US" sz="3500" dirty="0" err="1" smtClean="0"/>
              <a:t>conștientizarea</a:t>
            </a:r>
            <a:r>
              <a:rPr lang="en-US" sz="3500" dirty="0" smtClean="0"/>
              <a:t> </a:t>
            </a:r>
            <a:r>
              <a:rPr lang="en-US" sz="3500" dirty="0" err="1" smtClean="0"/>
              <a:t>responsabilităților</a:t>
            </a:r>
            <a:r>
              <a:rPr lang="en-US" sz="3500" dirty="0" smtClean="0"/>
              <a:t> </a:t>
            </a:r>
            <a:r>
              <a:rPr lang="en-US" sz="3500" dirty="0" err="1" smtClean="0"/>
              <a:t>față</a:t>
            </a:r>
            <a:r>
              <a:rPr lang="en-US" sz="3500" dirty="0" smtClean="0"/>
              <a:t> de </a:t>
            </a:r>
            <a:r>
              <a:rPr lang="en-US" sz="3500" dirty="0" err="1" smtClean="0"/>
              <a:t>copil</a:t>
            </a:r>
            <a:r>
              <a:rPr lang="en-US" sz="3500" dirty="0" smtClean="0"/>
              <a:t>. Implicit, a </a:t>
            </a:r>
            <a:r>
              <a:rPr lang="en-US" sz="3500" dirty="0" err="1" smtClean="0"/>
              <a:t>fost</a:t>
            </a:r>
            <a:r>
              <a:rPr lang="en-US" sz="3500" dirty="0" smtClean="0"/>
              <a:t> </a:t>
            </a:r>
            <a:r>
              <a:rPr lang="en-US" sz="3500" dirty="0" err="1" smtClean="0"/>
              <a:t>abordată</a:t>
            </a:r>
            <a:r>
              <a:rPr lang="en-US" sz="3500" dirty="0" smtClean="0"/>
              <a:t> </a:t>
            </a:r>
            <a:r>
              <a:rPr lang="en-US" sz="3500" dirty="0" err="1" smtClean="0"/>
              <a:t>spre</a:t>
            </a:r>
            <a:r>
              <a:rPr lang="en-US" sz="3500" dirty="0" smtClean="0"/>
              <a:t> </a:t>
            </a:r>
            <a:r>
              <a:rPr lang="en-US" sz="3500" dirty="0" err="1" smtClean="0"/>
              <a:t>discuție</a:t>
            </a:r>
            <a:r>
              <a:rPr lang="en-US" sz="3500" dirty="0" smtClean="0"/>
              <a:t> </a:t>
            </a:r>
            <a:r>
              <a:rPr lang="en-US" sz="3500" dirty="0" err="1" smtClean="0"/>
              <a:t>și</a:t>
            </a:r>
            <a:r>
              <a:rPr lang="en-US" sz="3500" dirty="0" smtClean="0"/>
              <a:t> </a:t>
            </a:r>
            <a:r>
              <a:rPr lang="en-US" sz="3500" dirty="0" err="1" smtClean="0"/>
              <a:t>tematică</a:t>
            </a:r>
            <a:r>
              <a:rPr lang="en-US" sz="3500" dirty="0" smtClean="0"/>
              <a:t> </a:t>
            </a:r>
            <a:r>
              <a:rPr lang="en-US" sz="3500" dirty="0" err="1" smtClean="0"/>
              <a:t>abuzului</a:t>
            </a:r>
            <a:r>
              <a:rPr lang="en-US" sz="3500" dirty="0" smtClean="0"/>
              <a:t>, </a:t>
            </a:r>
            <a:r>
              <a:rPr lang="en-US" sz="3500" dirty="0" err="1" smtClean="0"/>
              <a:t>neglijării</a:t>
            </a:r>
            <a:r>
              <a:rPr lang="en-US" sz="3500" dirty="0" smtClean="0"/>
              <a:t> </a:t>
            </a:r>
            <a:r>
              <a:rPr lang="en-US" sz="3500" dirty="0" err="1" smtClean="0"/>
              <a:t>și</a:t>
            </a:r>
            <a:r>
              <a:rPr lang="en-US" sz="3500" dirty="0" smtClean="0"/>
              <a:t> </a:t>
            </a:r>
            <a:r>
              <a:rPr lang="en-US" sz="3500" dirty="0" err="1" smtClean="0"/>
              <a:t>exploatării</a:t>
            </a:r>
            <a:r>
              <a:rPr lang="en-US" sz="3500" dirty="0" smtClean="0"/>
              <a:t> </a:t>
            </a:r>
            <a:r>
              <a:rPr lang="en-US" sz="3500" dirty="0" err="1" smtClean="0"/>
              <a:t>copilului</a:t>
            </a:r>
            <a:r>
              <a:rPr lang="en-US" sz="3500" dirty="0" smtClean="0"/>
              <a:t>, cu </a:t>
            </a:r>
            <a:r>
              <a:rPr lang="en-US" sz="3500" dirty="0" err="1" smtClean="0"/>
              <a:t>situațiile</a:t>
            </a:r>
            <a:r>
              <a:rPr lang="en-US" sz="3500" dirty="0" smtClean="0"/>
              <a:t> de </a:t>
            </a:r>
            <a:r>
              <a:rPr lang="en-US" sz="3500" dirty="0" err="1" smtClean="0"/>
              <a:t>risc</a:t>
            </a:r>
            <a:r>
              <a:rPr lang="en-US" sz="3500" dirty="0" smtClean="0"/>
              <a:t>, </a:t>
            </a:r>
            <a:r>
              <a:rPr lang="en-US" sz="3500" dirty="0" err="1" smtClean="0"/>
              <a:t>modalități</a:t>
            </a:r>
            <a:r>
              <a:rPr lang="en-US" sz="3500" dirty="0" smtClean="0"/>
              <a:t> de </a:t>
            </a:r>
            <a:r>
              <a:rPr lang="en-US" sz="3500" dirty="0" err="1" smtClean="0"/>
              <a:t>identificare</a:t>
            </a:r>
            <a:r>
              <a:rPr lang="en-US" sz="3500" dirty="0" smtClean="0"/>
              <a:t> </a:t>
            </a:r>
            <a:r>
              <a:rPr lang="en-US" sz="3500" dirty="0" err="1" smtClean="0"/>
              <a:t>și</a:t>
            </a:r>
            <a:r>
              <a:rPr lang="en-US" sz="3500" dirty="0" smtClean="0"/>
              <a:t> </a:t>
            </a:r>
            <a:r>
              <a:rPr lang="en-US" sz="3500" dirty="0" err="1" smtClean="0"/>
              <a:t>sesizare</a:t>
            </a:r>
            <a:r>
              <a:rPr lang="en-US" sz="3500" dirty="0" smtClean="0"/>
              <a:t> a </a:t>
            </a:r>
            <a:r>
              <a:rPr lang="en-US" sz="3500" dirty="0" err="1" smtClean="0"/>
              <a:t>acestora</a:t>
            </a:r>
            <a:r>
              <a:rPr lang="en-US" sz="3500" dirty="0" smtClean="0"/>
              <a:t>.</a:t>
            </a:r>
          </a:p>
          <a:p>
            <a:endParaRPr lang="en-US" sz="3500" dirty="0" smtClean="0"/>
          </a:p>
          <a:p>
            <a:pPr>
              <a:buNone/>
            </a:pPr>
            <a:r>
              <a:rPr lang="en-US" sz="3500" dirty="0" smtClean="0"/>
              <a:t>De </a:t>
            </a:r>
            <a:r>
              <a:rPr lang="en-US" sz="3500" dirty="0" err="1" smtClean="0"/>
              <a:t>asemenea</a:t>
            </a:r>
            <a:r>
              <a:rPr lang="en-US" sz="3500" dirty="0" smtClean="0"/>
              <a:t>, </a:t>
            </a:r>
            <a:r>
              <a:rPr lang="en-US" sz="3500" dirty="0" err="1" smtClean="0"/>
              <a:t>pe</a:t>
            </a:r>
            <a:r>
              <a:rPr lang="en-US" sz="3500" dirty="0" smtClean="0"/>
              <a:t> </a:t>
            </a:r>
            <a:r>
              <a:rPr lang="en-US" sz="3500" dirty="0" err="1" smtClean="0"/>
              <a:t>parcursul</a:t>
            </a:r>
            <a:r>
              <a:rPr lang="en-US" sz="3500" dirty="0" smtClean="0"/>
              <a:t> </a:t>
            </a:r>
            <a:r>
              <a:rPr lang="en-US" sz="3500" dirty="0" err="1" smtClean="0"/>
              <a:t>anului</a:t>
            </a:r>
            <a:r>
              <a:rPr lang="en-US" sz="3500" dirty="0" smtClean="0"/>
              <a:t> 2023 s-a </a:t>
            </a:r>
            <a:r>
              <a:rPr lang="en-US" sz="3500" dirty="0" err="1" smtClean="0"/>
              <a:t>realizat</a:t>
            </a:r>
            <a:r>
              <a:rPr lang="en-US" sz="3500" dirty="0" smtClean="0"/>
              <a:t> un </a:t>
            </a:r>
            <a:r>
              <a:rPr lang="en-US" sz="3500" dirty="0" err="1" smtClean="0"/>
              <a:t>număr</a:t>
            </a:r>
            <a:r>
              <a:rPr lang="en-US" sz="3500" dirty="0" smtClean="0"/>
              <a:t> de </a:t>
            </a:r>
            <a:r>
              <a:rPr lang="en-US" sz="3500" b="1" dirty="0" smtClean="0"/>
              <a:t>49</a:t>
            </a:r>
            <a:r>
              <a:rPr lang="en-US" sz="3500" dirty="0" smtClean="0"/>
              <a:t> </a:t>
            </a:r>
            <a:r>
              <a:rPr lang="en-US" sz="3500" b="1" dirty="0" err="1" smtClean="0"/>
              <a:t>evaluări</a:t>
            </a:r>
            <a:r>
              <a:rPr lang="en-US" sz="3500" b="1" dirty="0" smtClean="0"/>
              <a:t> </a:t>
            </a:r>
            <a:r>
              <a:rPr lang="en-US" sz="3500" b="1" dirty="0" err="1" smtClean="0"/>
              <a:t>psihologice</a:t>
            </a:r>
            <a:r>
              <a:rPr lang="en-US" sz="3500" dirty="0" smtClean="0"/>
              <a:t> :</a:t>
            </a:r>
          </a:p>
          <a:p>
            <a:pPr lvl="1">
              <a:buFont typeface="Wingdings" pitchFamily="2" charset="2"/>
              <a:buChar char="Ø"/>
            </a:pPr>
            <a:r>
              <a:rPr lang="en-US" sz="3500" dirty="0" smtClean="0"/>
              <a:t>  	</a:t>
            </a:r>
            <a:r>
              <a:rPr lang="en-US" sz="3500" b="1" i="1" dirty="0" smtClean="0"/>
              <a:t>14 </a:t>
            </a:r>
            <a:r>
              <a:rPr lang="en-US" sz="3500" b="1" i="1" dirty="0" err="1" smtClean="0"/>
              <a:t>evaluări</a:t>
            </a:r>
            <a:r>
              <a:rPr lang="en-US" sz="3500" b="1" i="1" dirty="0" smtClean="0"/>
              <a:t> </a:t>
            </a:r>
            <a:r>
              <a:rPr lang="en-US" sz="3500" b="1" i="1" dirty="0" err="1" smtClean="0"/>
              <a:t>psihologice</a:t>
            </a:r>
            <a:r>
              <a:rPr lang="en-US" sz="3500" b="1" i="1" dirty="0" smtClean="0"/>
              <a:t> </a:t>
            </a:r>
            <a:r>
              <a:rPr lang="en-US" sz="3500" b="1" i="1" dirty="0" err="1" smtClean="0"/>
              <a:t>inițiale</a:t>
            </a:r>
            <a:r>
              <a:rPr lang="en-US" sz="3500" dirty="0" smtClean="0"/>
              <a:t>, la </a:t>
            </a:r>
            <a:r>
              <a:rPr lang="en-US" sz="3500" dirty="0" err="1" smtClean="0"/>
              <a:t>admiterea</a:t>
            </a:r>
            <a:r>
              <a:rPr lang="en-US" sz="3500" dirty="0" smtClean="0"/>
              <a:t> </a:t>
            </a:r>
            <a:r>
              <a:rPr lang="en-US" sz="3500" dirty="0" err="1" smtClean="0"/>
              <a:t>în</a:t>
            </a:r>
            <a:r>
              <a:rPr lang="en-US" sz="3500" dirty="0" smtClean="0"/>
              <a:t> </a:t>
            </a:r>
            <a:r>
              <a:rPr lang="en-US" sz="3500" dirty="0" err="1" smtClean="0"/>
              <a:t>centru</a:t>
            </a:r>
            <a:r>
              <a:rPr lang="en-US" sz="3500" dirty="0" smtClean="0"/>
              <a:t> a </a:t>
            </a:r>
            <a:r>
              <a:rPr lang="en-US" sz="3500" dirty="0" err="1" smtClean="0"/>
              <a:t>copilului</a:t>
            </a:r>
            <a:endParaRPr lang="en-US" sz="3500" dirty="0" smtClean="0"/>
          </a:p>
          <a:p>
            <a:pPr lvl="2">
              <a:buFont typeface="Wingdings" pitchFamily="2" charset="2"/>
              <a:buChar char="Ø"/>
            </a:pPr>
            <a:r>
              <a:rPr lang="en-US" sz="3500" dirty="0" smtClean="0"/>
              <a:t> </a:t>
            </a:r>
            <a:r>
              <a:rPr lang="en-US" sz="3500" b="1" i="1" dirty="0" smtClean="0"/>
              <a:t>35 </a:t>
            </a:r>
            <a:r>
              <a:rPr lang="en-US" sz="3500" b="1" i="1" dirty="0" err="1" smtClean="0"/>
              <a:t>evaluări</a:t>
            </a:r>
            <a:r>
              <a:rPr lang="en-US" sz="3500" b="1" i="1" dirty="0" smtClean="0"/>
              <a:t> </a:t>
            </a:r>
            <a:r>
              <a:rPr lang="en-US" sz="3500" b="1" i="1" dirty="0" err="1" smtClean="0"/>
              <a:t>psihologice</a:t>
            </a:r>
            <a:r>
              <a:rPr lang="en-US" sz="3500" dirty="0" smtClean="0"/>
              <a:t>, la </a:t>
            </a:r>
            <a:r>
              <a:rPr lang="en-US" sz="3500" dirty="0" err="1" smtClean="0"/>
              <a:t>prelungirea</a:t>
            </a:r>
            <a:r>
              <a:rPr lang="en-US" sz="3500" dirty="0" smtClean="0"/>
              <a:t> </a:t>
            </a:r>
            <a:r>
              <a:rPr lang="en-US" sz="3500" dirty="0" err="1" smtClean="0"/>
              <a:t>contractului</a:t>
            </a:r>
            <a:r>
              <a:rPr lang="en-US" sz="3500" dirty="0" smtClean="0"/>
              <a:t> de </a:t>
            </a:r>
            <a:r>
              <a:rPr lang="en-US" sz="3500" dirty="0" err="1" smtClean="0"/>
              <a:t>furnizare</a:t>
            </a:r>
            <a:r>
              <a:rPr lang="en-US" sz="3500" dirty="0" smtClean="0"/>
              <a:t> de </a:t>
            </a:r>
            <a:r>
              <a:rPr lang="en-US" sz="3500" dirty="0" err="1" smtClean="0"/>
              <a:t>servicii</a:t>
            </a:r>
            <a:r>
              <a:rPr lang="en-US" sz="3500" dirty="0" smtClean="0"/>
              <a:t>.	</a:t>
            </a:r>
          </a:p>
          <a:p>
            <a:endParaRPr lang="en-US" sz="35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533400"/>
          </a:xfrm>
        </p:spPr>
        <p:txBody>
          <a:bodyPr>
            <a:normAutofit fontScale="90000"/>
          </a:bodyPr>
          <a:lstStyle/>
          <a:p>
            <a:pPr lvl="0"/>
            <a:r>
              <a:rPr lang="it-IT" dirty="0" smtClean="0"/>
              <a:t/>
            </a:r>
            <a:br>
              <a:rPr lang="it-IT" dirty="0" smtClean="0"/>
            </a:br>
            <a:r>
              <a:rPr lang="it-IT" sz="2200" b="1" dirty="0" smtClean="0"/>
              <a:t>Activităţi organizate cu copiii de la Centrul de Zi</a:t>
            </a:r>
            <a:r>
              <a:rPr lang="en-US" dirty="0" smtClean="0"/>
              <a:t/>
            </a:r>
            <a:br>
              <a:rPr lang="en-US" dirty="0" smtClean="0"/>
            </a:br>
            <a:endParaRPr lang="en-US" dirty="0"/>
          </a:p>
        </p:txBody>
      </p:sp>
      <p:sp>
        <p:nvSpPr>
          <p:cNvPr id="3" name="Content Placeholder 2"/>
          <p:cNvSpPr>
            <a:spLocks noGrp="1"/>
          </p:cNvSpPr>
          <p:nvPr>
            <p:ph type="subTitle" idx="1"/>
          </p:nvPr>
        </p:nvSpPr>
        <p:spPr>
          <a:xfrm>
            <a:off x="0" y="533400"/>
            <a:ext cx="4267200" cy="6324600"/>
          </a:xfrm>
        </p:spPr>
        <p:txBody>
          <a:bodyPr>
            <a:normAutofit fontScale="55000" lnSpcReduction="20000"/>
          </a:bodyPr>
          <a:lstStyle/>
          <a:p>
            <a:pPr lvl="0" algn="just">
              <a:buFont typeface="Arial" pitchFamily="34" charset="0"/>
              <a:buChar char="•"/>
            </a:pPr>
            <a:endParaRPr lang="en-US" sz="1200" dirty="0" smtClean="0"/>
          </a:p>
          <a:p>
            <a:pPr lvl="1" algn="l" fontAlgn="base">
              <a:buFont typeface="Wingdings" pitchFamily="2" charset="2"/>
              <a:buChar char="Ø"/>
            </a:pPr>
            <a:r>
              <a:rPr lang="en-US" sz="2900" dirty="0" smtClean="0">
                <a:solidFill>
                  <a:schemeClr val="tx1"/>
                </a:solidFill>
              </a:rPr>
              <a:t>Mica </a:t>
            </a:r>
            <a:r>
              <a:rPr lang="en-US" sz="2900" dirty="0" err="1" smtClean="0">
                <a:solidFill>
                  <a:schemeClr val="tx1"/>
                </a:solidFill>
              </a:rPr>
              <a:t>Unire</a:t>
            </a:r>
            <a:r>
              <a:rPr lang="en-US" sz="2900" dirty="0" smtClean="0">
                <a:solidFill>
                  <a:schemeClr val="tx1"/>
                </a:solidFill>
              </a:rPr>
              <a:t> - </a:t>
            </a:r>
            <a:r>
              <a:rPr lang="en-US" sz="2900" dirty="0" err="1" smtClean="0">
                <a:solidFill>
                  <a:schemeClr val="tx1"/>
                </a:solidFill>
              </a:rPr>
              <a:t>horă</a:t>
            </a:r>
            <a:r>
              <a:rPr lang="en-US" sz="2900" dirty="0" smtClean="0">
                <a:solidFill>
                  <a:schemeClr val="tx1"/>
                </a:solidFill>
              </a:rPr>
              <a:t> </a:t>
            </a:r>
            <a:r>
              <a:rPr lang="en-US" sz="2900" dirty="0" err="1" smtClean="0">
                <a:solidFill>
                  <a:schemeClr val="tx1"/>
                </a:solidFill>
              </a:rPr>
              <a:t>întinsă</a:t>
            </a:r>
            <a:r>
              <a:rPr lang="en-US" sz="2900" dirty="0" smtClean="0">
                <a:solidFill>
                  <a:schemeClr val="tx1"/>
                </a:solidFill>
              </a:rPr>
              <a:t> de la </a:t>
            </a:r>
            <a:r>
              <a:rPr lang="en-US" sz="2900" dirty="0" err="1" smtClean="0">
                <a:solidFill>
                  <a:schemeClr val="tx1"/>
                </a:solidFill>
              </a:rPr>
              <a:t>mic</a:t>
            </a:r>
            <a:r>
              <a:rPr lang="en-US" sz="2900" dirty="0" smtClean="0">
                <a:solidFill>
                  <a:schemeClr val="tx1"/>
                </a:solidFill>
              </a:rPr>
              <a:t> la mare</a:t>
            </a:r>
          </a:p>
          <a:p>
            <a:pPr lvl="1" algn="l" fontAlgn="base">
              <a:buFont typeface="Wingdings" pitchFamily="2" charset="2"/>
              <a:buChar char="Ø"/>
            </a:pPr>
            <a:r>
              <a:rPr lang="en-US" sz="2900" dirty="0" smtClean="0">
                <a:solidFill>
                  <a:schemeClr val="tx1"/>
                </a:solidFill>
              </a:rPr>
              <a:t>Curs de prim </a:t>
            </a:r>
            <a:r>
              <a:rPr lang="en-US" sz="2900" dirty="0" err="1" smtClean="0">
                <a:solidFill>
                  <a:schemeClr val="tx1"/>
                </a:solidFill>
              </a:rPr>
              <a:t>ajutor</a:t>
            </a:r>
            <a:r>
              <a:rPr lang="en-US" sz="2900" dirty="0" smtClean="0">
                <a:solidFill>
                  <a:schemeClr val="tx1"/>
                </a:solidFill>
              </a:rPr>
              <a:t>  “</a:t>
            </a:r>
            <a:r>
              <a:rPr lang="en-US" sz="2900" dirty="0" err="1" smtClean="0">
                <a:solidFill>
                  <a:schemeClr val="tx1"/>
                </a:solidFill>
              </a:rPr>
              <a:t>Primul</a:t>
            </a:r>
            <a:r>
              <a:rPr lang="en-US" sz="2900" dirty="0" smtClean="0">
                <a:solidFill>
                  <a:schemeClr val="tx1"/>
                </a:solidFill>
              </a:rPr>
              <a:t> </a:t>
            </a:r>
            <a:r>
              <a:rPr lang="en-US" sz="2900" dirty="0" err="1" smtClean="0">
                <a:solidFill>
                  <a:schemeClr val="tx1"/>
                </a:solidFill>
              </a:rPr>
              <a:t>ajutor</a:t>
            </a:r>
            <a:r>
              <a:rPr lang="en-US" sz="2900" dirty="0" smtClean="0">
                <a:solidFill>
                  <a:schemeClr val="tx1"/>
                </a:solidFill>
              </a:rPr>
              <a:t> </a:t>
            </a:r>
            <a:r>
              <a:rPr lang="en-US" sz="2900" dirty="0" err="1" smtClean="0">
                <a:solidFill>
                  <a:schemeClr val="tx1"/>
                </a:solidFill>
              </a:rPr>
              <a:t>ești</a:t>
            </a:r>
            <a:r>
              <a:rPr lang="en-US" sz="2900" dirty="0" smtClean="0">
                <a:solidFill>
                  <a:schemeClr val="tx1"/>
                </a:solidFill>
              </a:rPr>
              <a:t> </a:t>
            </a:r>
            <a:r>
              <a:rPr lang="en-US" sz="2900" dirty="0" err="1" smtClean="0">
                <a:solidFill>
                  <a:schemeClr val="tx1"/>
                </a:solidFill>
              </a:rPr>
              <a:t>chiar</a:t>
            </a:r>
            <a:r>
              <a:rPr lang="en-US" sz="2900" dirty="0" smtClean="0">
                <a:solidFill>
                  <a:schemeClr val="tx1"/>
                </a:solidFill>
              </a:rPr>
              <a:t> </a:t>
            </a:r>
            <a:r>
              <a:rPr lang="en-US" sz="2900" dirty="0" err="1" smtClean="0">
                <a:solidFill>
                  <a:schemeClr val="tx1"/>
                </a:solidFill>
              </a:rPr>
              <a:t>tu</a:t>
            </a:r>
            <a:r>
              <a:rPr lang="en-US" sz="2900" dirty="0" smtClean="0">
                <a:solidFill>
                  <a:schemeClr val="tx1"/>
                </a:solidFill>
              </a:rPr>
              <a:t>!”</a:t>
            </a:r>
          </a:p>
          <a:p>
            <a:pPr lvl="1" algn="l" fontAlgn="base">
              <a:buFont typeface="Wingdings" pitchFamily="2" charset="2"/>
              <a:buChar char="Ø"/>
            </a:pPr>
            <a:r>
              <a:rPr lang="en-US" sz="2900" dirty="0" err="1" smtClean="0">
                <a:solidFill>
                  <a:schemeClr val="tx1"/>
                </a:solidFill>
              </a:rPr>
              <a:t>Ziua</a:t>
            </a:r>
            <a:r>
              <a:rPr lang="en-US" sz="2900" dirty="0" smtClean="0">
                <a:solidFill>
                  <a:schemeClr val="tx1"/>
                </a:solidFill>
              </a:rPr>
              <a:t> </a:t>
            </a:r>
            <a:r>
              <a:rPr lang="en-US" sz="2900" dirty="0" err="1" smtClean="0">
                <a:solidFill>
                  <a:schemeClr val="tx1"/>
                </a:solidFill>
              </a:rPr>
              <a:t>Internațională</a:t>
            </a:r>
            <a:r>
              <a:rPr lang="en-US" sz="2900" dirty="0" smtClean="0">
                <a:solidFill>
                  <a:schemeClr val="tx1"/>
                </a:solidFill>
              </a:rPr>
              <a:t> a </a:t>
            </a:r>
            <a:r>
              <a:rPr lang="en-US" sz="2900" dirty="0" err="1" smtClean="0">
                <a:solidFill>
                  <a:schemeClr val="tx1"/>
                </a:solidFill>
              </a:rPr>
              <a:t>Femeii</a:t>
            </a:r>
            <a:endParaRPr lang="en-US" sz="2900" dirty="0" smtClean="0">
              <a:solidFill>
                <a:schemeClr val="tx1"/>
              </a:solidFill>
            </a:endParaRPr>
          </a:p>
          <a:p>
            <a:pPr lvl="1" algn="l" fontAlgn="base">
              <a:buFont typeface="Wingdings" pitchFamily="2" charset="2"/>
              <a:buChar char="Ø"/>
            </a:pPr>
            <a:r>
              <a:rPr lang="en-US" sz="2900" dirty="0" smtClean="0">
                <a:solidFill>
                  <a:schemeClr val="tx1"/>
                </a:solidFill>
              </a:rPr>
              <a:t>Atelier de </a:t>
            </a:r>
            <a:r>
              <a:rPr lang="en-US" sz="2900" dirty="0" err="1" smtClean="0">
                <a:solidFill>
                  <a:schemeClr val="tx1"/>
                </a:solidFill>
              </a:rPr>
              <a:t>încondeiat</a:t>
            </a:r>
            <a:r>
              <a:rPr lang="en-US" sz="2900" dirty="0" smtClean="0">
                <a:solidFill>
                  <a:schemeClr val="tx1"/>
                </a:solidFill>
              </a:rPr>
              <a:t> </a:t>
            </a:r>
            <a:r>
              <a:rPr lang="en-US" sz="2900" dirty="0" err="1" smtClean="0">
                <a:solidFill>
                  <a:schemeClr val="tx1"/>
                </a:solidFill>
              </a:rPr>
              <a:t>și</a:t>
            </a:r>
            <a:r>
              <a:rPr lang="en-US" sz="2900" dirty="0" smtClean="0">
                <a:solidFill>
                  <a:schemeClr val="tx1"/>
                </a:solidFill>
              </a:rPr>
              <a:t> </a:t>
            </a:r>
            <a:r>
              <a:rPr lang="en-US" sz="2900" dirty="0" err="1" smtClean="0">
                <a:solidFill>
                  <a:schemeClr val="tx1"/>
                </a:solidFill>
              </a:rPr>
              <a:t>pictat</a:t>
            </a:r>
            <a:r>
              <a:rPr lang="en-US" sz="2900" dirty="0" smtClean="0">
                <a:solidFill>
                  <a:schemeClr val="tx1"/>
                </a:solidFill>
              </a:rPr>
              <a:t> </a:t>
            </a:r>
            <a:r>
              <a:rPr lang="en-US" sz="2900" dirty="0" err="1" smtClean="0">
                <a:solidFill>
                  <a:schemeClr val="tx1"/>
                </a:solidFill>
              </a:rPr>
              <a:t>ouă</a:t>
            </a:r>
            <a:endParaRPr lang="en-US" sz="2900" dirty="0" smtClean="0">
              <a:solidFill>
                <a:schemeClr val="tx1"/>
              </a:solidFill>
            </a:endParaRPr>
          </a:p>
          <a:p>
            <a:pPr lvl="1" algn="l" fontAlgn="base">
              <a:buFont typeface="Wingdings" pitchFamily="2" charset="2"/>
              <a:buChar char="Ø"/>
            </a:pPr>
            <a:r>
              <a:rPr lang="en-US" sz="2900" dirty="0" err="1" smtClean="0">
                <a:solidFill>
                  <a:schemeClr val="tx1"/>
                </a:solidFill>
              </a:rPr>
              <a:t>Ziua</a:t>
            </a:r>
            <a:r>
              <a:rPr lang="en-US" sz="2900" dirty="0" smtClean="0">
                <a:solidFill>
                  <a:schemeClr val="tx1"/>
                </a:solidFill>
              </a:rPr>
              <a:t> </a:t>
            </a:r>
            <a:r>
              <a:rPr lang="en-US" sz="2900" dirty="0" err="1" smtClean="0">
                <a:solidFill>
                  <a:schemeClr val="tx1"/>
                </a:solidFill>
              </a:rPr>
              <a:t>Internațională</a:t>
            </a:r>
            <a:r>
              <a:rPr lang="en-US" sz="2900" dirty="0" smtClean="0">
                <a:solidFill>
                  <a:schemeClr val="tx1"/>
                </a:solidFill>
              </a:rPr>
              <a:t> a </a:t>
            </a:r>
            <a:r>
              <a:rPr lang="en-US" sz="2900" dirty="0" err="1" smtClean="0">
                <a:solidFill>
                  <a:schemeClr val="tx1"/>
                </a:solidFill>
              </a:rPr>
              <a:t>Copilului</a:t>
            </a:r>
            <a:r>
              <a:rPr lang="en-US" sz="2900" dirty="0" smtClean="0">
                <a:solidFill>
                  <a:schemeClr val="tx1"/>
                </a:solidFill>
              </a:rPr>
              <a:t> - Burger Party</a:t>
            </a:r>
          </a:p>
          <a:p>
            <a:pPr lvl="1" algn="l" fontAlgn="base">
              <a:buFont typeface="Wingdings" pitchFamily="2" charset="2"/>
              <a:buChar char="Ø"/>
            </a:pPr>
            <a:r>
              <a:rPr lang="en-US" sz="2900" dirty="0" err="1" smtClean="0">
                <a:solidFill>
                  <a:schemeClr val="tx1"/>
                </a:solidFill>
              </a:rPr>
              <a:t>Celebrarea</a:t>
            </a:r>
            <a:r>
              <a:rPr lang="en-US" sz="2900" dirty="0" smtClean="0">
                <a:solidFill>
                  <a:schemeClr val="tx1"/>
                </a:solidFill>
              </a:rPr>
              <a:t> </a:t>
            </a:r>
            <a:r>
              <a:rPr lang="en-US" sz="2900" dirty="0" err="1" smtClean="0">
                <a:solidFill>
                  <a:schemeClr val="tx1"/>
                </a:solidFill>
              </a:rPr>
              <a:t>zilelor</a:t>
            </a:r>
            <a:r>
              <a:rPr lang="en-US" sz="2900" dirty="0" smtClean="0">
                <a:solidFill>
                  <a:schemeClr val="tx1"/>
                </a:solidFill>
              </a:rPr>
              <a:t> de </a:t>
            </a:r>
            <a:r>
              <a:rPr lang="en-US" sz="2900" dirty="0" err="1" smtClean="0">
                <a:solidFill>
                  <a:schemeClr val="tx1"/>
                </a:solidFill>
              </a:rPr>
              <a:t>naștere</a:t>
            </a:r>
            <a:r>
              <a:rPr lang="en-US" sz="2900" dirty="0" smtClean="0">
                <a:solidFill>
                  <a:schemeClr val="tx1"/>
                </a:solidFill>
              </a:rPr>
              <a:t> a </a:t>
            </a:r>
            <a:r>
              <a:rPr lang="en-US" sz="2900" dirty="0" err="1" smtClean="0">
                <a:solidFill>
                  <a:schemeClr val="tx1"/>
                </a:solidFill>
              </a:rPr>
              <a:t>tuturor</a:t>
            </a:r>
            <a:r>
              <a:rPr lang="en-US" sz="2900" dirty="0" smtClean="0">
                <a:solidFill>
                  <a:schemeClr val="tx1"/>
                </a:solidFill>
              </a:rPr>
              <a:t> </a:t>
            </a:r>
            <a:r>
              <a:rPr lang="en-US" sz="2900" dirty="0" err="1" smtClean="0">
                <a:solidFill>
                  <a:schemeClr val="tx1"/>
                </a:solidFill>
              </a:rPr>
              <a:t>copiilor</a:t>
            </a:r>
            <a:endParaRPr lang="en-US" sz="2900" dirty="0" smtClean="0">
              <a:solidFill>
                <a:schemeClr val="tx1"/>
              </a:solidFill>
            </a:endParaRPr>
          </a:p>
          <a:p>
            <a:pPr lvl="1" algn="l" fontAlgn="base">
              <a:buFont typeface="Wingdings" pitchFamily="2" charset="2"/>
              <a:buChar char="Ø"/>
            </a:pPr>
            <a:r>
              <a:rPr lang="en-US" sz="2900" dirty="0" smtClean="0">
                <a:solidFill>
                  <a:schemeClr val="tx1"/>
                </a:solidFill>
              </a:rPr>
              <a:t>1 </a:t>
            </a:r>
            <a:r>
              <a:rPr lang="en-US" sz="2900" dirty="0" err="1" smtClean="0">
                <a:solidFill>
                  <a:schemeClr val="tx1"/>
                </a:solidFill>
              </a:rPr>
              <a:t>decembrie</a:t>
            </a:r>
            <a:r>
              <a:rPr lang="en-US" sz="2900" dirty="0" smtClean="0">
                <a:solidFill>
                  <a:schemeClr val="tx1"/>
                </a:solidFill>
              </a:rPr>
              <a:t> - </a:t>
            </a:r>
            <a:r>
              <a:rPr lang="en-US" sz="2900" dirty="0" err="1" smtClean="0">
                <a:solidFill>
                  <a:schemeClr val="tx1"/>
                </a:solidFill>
              </a:rPr>
              <a:t>Ziua</a:t>
            </a:r>
            <a:r>
              <a:rPr lang="en-US" sz="2900" dirty="0" smtClean="0">
                <a:solidFill>
                  <a:schemeClr val="tx1"/>
                </a:solidFill>
              </a:rPr>
              <a:t> </a:t>
            </a:r>
            <a:r>
              <a:rPr lang="en-US" sz="2900" dirty="0" err="1" smtClean="0">
                <a:solidFill>
                  <a:schemeClr val="tx1"/>
                </a:solidFill>
              </a:rPr>
              <a:t>națională</a:t>
            </a:r>
            <a:r>
              <a:rPr lang="en-US" sz="2900" dirty="0" smtClean="0">
                <a:solidFill>
                  <a:schemeClr val="tx1"/>
                </a:solidFill>
              </a:rPr>
              <a:t> a </a:t>
            </a:r>
            <a:r>
              <a:rPr lang="en-US" sz="2900" dirty="0" err="1" smtClean="0">
                <a:solidFill>
                  <a:schemeClr val="tx1"/>
                </a:solidFill>
              </a:rPr>
              <a:t>României</a:t>
            </a:r>
            <a:endParaRPr lang="en-US" sz="2900" dirty="0" smtClean="0">
              <a:solidFill>
                <a:schemeClr val="tx1"/>
              </a:solidFill>
            </a:endParaRPr>
          </a:p>
          <a:p>
            <a:pPr lvl="1" algn="l" fontAlgn="base">
              <a:buFont typeface="Wingdings" pitchFamily="2" charset="2"/>
              <a:buChar char="Ø"/>
            </a:pPr>
            <a:r>
              <a:rPr lang="en-US" sz="2900" dirty="0" err="1" smtClean="0">
                <a:solidFill>
                  <a:schemeClr val="tx1"/>
                </a:solidFill>
              </a:rPr>
              <a:t>Sosirea</a:t>
            </a:r>
            <a:r>
              <a:rPr lang="en-US" sz="2900" dirty="0" smtClean="0">
                <a:solidFill>
                  <a:schemeClr val="tx1"/>
                </a:solidFill>
              </a:rPr>
              <a:t> </a:t>
            </a:r>
            <a:r>
              <a:rPr lang="en-US" sz="2900" dirty="0" err="1" smtClean="0">
                <a:solidFill>
                  <a:schemeClr val="tx1"/>
                </a:solidFill>
              </a:rPr>
              <a:t>lui</a:t>
            </a:r>
            <a:r>
              <a:rPr lang="en-US" sz="2900" dirty="0" smtClean="0">
                <a:solidFill>
                  <a:schemeClr val="tx1"/>
                </a:solidFill>
              </a:rPr>
              <a:t> </a:t>
            </a:r>
            <a:r>
              <a:rPr lang="en-US" sz="2900" dirty="0" err="1" smtClean="0">
                <a:solidFill>
                  <a:schemeClr val="tx1"/>
                </a:solidFill>
              </a:rPr>
              <a:t>Moș</a:t>
            </a:r>
            <a:r>
              <a:rPr lang="en-US" sz="2900" dirty="0" smtClean="0">
                <a:solidFill>
                  <a:schemeClr val="tx1"/>
                </a:solidFill>
              </a:rPr>
              <a:t> </a:t>
            </a:r>
            <a:r>
              <a:rPr lang="en-US" sz="2900" dirty="0" err="1" smtClean="0">
                <a:solidFill>
                  <a:schemeClr val="tx1"/>
                </a:solidFill>
              </a:rPr>
              <a:t>Crăciun</a:t>
            </a:r>
            <a:r>
              <a:rPr lang="en-US" sz="2900" dirty="0" smtClean="0">
                <a:solidFill>
                  <a:schemeClr val="tx1"/>
                </a:solidFill>
              </a:rPr>
              <a:t> - </a:t>
            </a:r>
            <a:r>
              <a:rPr lang="en-US" sz="2900" dirty="0" err="1" smtClean="0">
                <a:solidFill>
                  <a:schemeClr val="tx1"/>
                </a:solidFill>
              </a:rPr>
              <a:t>piesă</a:t>
            </a:r>
            <a:r>
              <a:rPr lang="en-US" sz="2900" dirty="0" smtClean="0">
                <a:solidFill>
                  <a:schemeClr val="tx1"/>
                </a:solidFill>
              </a:rPr>
              <a:t> de </a:t>
            </a:r>
            <a:r>
              <a:rPr lang="en-US" sz="2900" dirty="0" err="1" smtClean="0">
                <a:solidFill>
                  <a:schemeClr val="tx1"/>
                </a:solidFill>
              </a:rPr>
              <a:t>teatru</a:t>
            </a:r>
            <a:r>
              <a:rPr lang="en-US" sz="2900" dirty="0" smtClean="0">
                <a:solidFill>
                  <a:schemeClr val="tx1"/>
                </a:solidFill>
              </a:rPr>
              <a:t> </a:t>
            </a:r>
            <a:r>
              <a:rPr lang="en-US" sz="2900" dirty="0" err="1" smtClean="0">
                <a:solidFill>
                  <a:schemeClr val="tx1"/>
                </a:solidFill>
              </a:rPr>
              <a:t>și</a:t>
            </a:r>
            <a:r>
              <a:rPr lang="en-US" sz="2900" dirty="0" smtClean="0">
                <a:solidFill>
                  <a:schemeClr val="tx1"/>
                </a:solidFill>
              </a:rPr>
              <a:t> </a:t>
            </a:r>
            <a:r>
              <a:rPr lang="en-US" sz="2900" dirty="0" err="1" smtClean="0">
                <a:solidFill>
                  <a:schemeClr val="tx1"/>
                </a:solidFill>
              </a:rPr>
              <a:t>bucuria</a:t>
            </a:r>
            <a:r>
              <a:rPr lang="en-US" sz="2900" dirty="0" smtClean="0">
                <a:solidFill>
                  <a:schemeClr val="tx1"/>
                </a:solidFill>
              </a:rPr>
              <a:t> </a:t>
            </a:r>
            <a:r>
              <a:rPr lang="en-US" sz="2900" dirty="0" err="1" smtClean="0">
                <a:solidFill>
                  <a:schemeClr val="tx1"/>
                </a:solidFill>
              </a:rPr>
              <a:t>darurilor</a:t>
            </a:r>
            <a:r>
              <a:rPr lang="en-US" sz="2900" dirty="0" smtClean="0">
                <a:solidFill>
                  <a:schemeClr val="tx1"/>
                </a:solidFill>
              </a:rPr>
              <a:t> </a:t>
            </a:r>
            <a:r>
              <a:rPr lang="en-US" sz="2900" dirty="0" err="1" smtClean="0">
                <a:solidFill>
                  <a:schemeClr val="tx1"/>
                </a:solidFill>
              </a:rPr>
              <a:t>primite</a:t>
            </a:r>
            <a:r>
              <a:rPr lang="en-US" sz="2900" dirty="0" smtClean="0">
                <a:solidFill>
                  <a:schemeClr val="tx1"/>
                </a:solidFill>
              </a:rPr>
              <a:t>;</a:t>
            </a:r>
          </a:p>
          <a:p>
            <a:pPr lvl="1" algn="l" fontAlgn="base">
              <a:buFont typeface="Wingdings" pitchFamily="2" charset="2"/>
              <a:buChar char="Ø"/>
            </a:pPr>
            <a:r>
              <a:rPr lang="en-US" sz="2900" dirty="0" err="1" smtClean="0">
                <a:solidFill>
                  <a:schemeClr val="tx1"/>
                </a:solidFill>
              </a:rPr>
              <a:t>Grădina</a:t>
            </a:r>
            <a:r>
              <a:rPr lang="en-US" sz="2900" dirty="0" smtClean="0">
                <a:solidFill>
                  <a:schemeClr val="tx1"/>
                </a:solidFill>
              </a:rPr>
              <a:t> </a:t>
            </a:r>
            <a:r>
              <a:rPr lang="en-US" sz="2900" dirty="0" err="1" smtClean="0">
                <a:solidFill>
                  <a:schemeClr val="tx1"/>
                </a:solidFill>
              </a:rPr>
              <a:t>Palatului</a:t>
            </a:r>
            <a:r>
              <a:rPr lang="en-US" sz="2900" dirty="0" smtClean="0">
                <a:solidFill>
                  <a:schemeClr val="tx1"/>
                </a:solidFill>
              </a:rPr>
              <a:t> </a:t>
            </a:r>
            <a:r>
              <a:rPr lang="en-US" sz="2900" dirty="0" err="1" smtClean="0">
                <a:solidFill>
                  <a:schemeClr val="tx1"/>
                </a:solidFill>
              </a:rPr>
              <a:t>Baroc</a:t>
            </a:r>
            <a:r>
              <a:rPr lang="en-US" sz="2900" dirty="0" smtClean="0">
                <a:solidFill>
                  <a:schemeClr val="tx1"/>
                </a:solidFill>
              </a:rPr>
              <a:t> - </a:t>
            </a:r>
            <a:r>
              <a:rPr lang="en-US" sz="2900" dirty="0" err="1" smtClean="0">
                <a:solidFill>
                  <a:schemeClr val="tx1"/>
                </a:solidFill>
              </a:rPr>
              <a:t>Să</a:t>
            </a:r>
            <a:r>
              <a:rPr lang="en-US" sz="2900" dirty="0" smtClean="0">
                <a:solidFill>
                  <a:schemeClr val="tx1"/>
                </a:solidFill>
              </a:rPr>
              <a:t> ne </a:t>
            </a:r>
            <a:r>
              <a:rPr lang="en-US" sz="2900" dirty="0" err="1" smtClean="0">
                <a:solidFill>
                  <a:schemeClr val="tx1"/>
                </a:solidFill>
              </a:rPr>
              <a:t>bucurăm</a:t>
            </a:r>
            <a:r>
              <a:rPr lang="en-US" sz="2900" dirty="0" smtClean="0">
                <a:solidFill>
                  <a:schemeClr val="tx1"/>
                </a:solidFill>
              </a:rPr>
              <a:t> de o </a:t>
            </a:r>
            <a:r>
              <a:rPr lang="en-US" sz="2900" dirty="0" err="1" smtClean="0">
                <a:solidFill>
                  <a:schemeClr val="tx1"/>
                </a:solidFill>
              </a:rPr>
              <a:t>zi</a:t>
            </a:r>
            <a:r>
              <a:rPr lang="en-US" sz="2900" dirty="0" smtClean="0">
                <a:solidFill>
                  <a:schemeClr val="tx1"/>
                </a:solidFill>
              </a:rPr>
              <a:t> de </a:t>
            </a:r>
            <a:r>
              <a:rPr lang="en-US" sz="2900" dirty="0" err="1" smtClean="0">
                <a:solidFill>
                  <a:schemeClr val="tx1"/>
                </a:solidFill>
              </a:rPr>
              <a:t>primăvară</a:t>
            </a:r>
            <a:r>
              <a:rPr lang="en-US" sz="2900" dirty="0" smtClean="0">
                <a:solidFill>
                  <a:schemeClr val="tx1"/>
                </a:solidFill>
              </a:rPr>
              <a:t> cu </a:t>
            </a:r>
            <a:r>
              <a:rPr lang="en-US" sz="2900" dirty="0" err="1" smtClean="0">
                <a:solidFill>
                  <a:schemeClr val="tx1"/>
                </a:solidFill>
              </a:rPr>
              <a:t>soare</a:t>
            </a:r>
            <a:r>
              <a:rPr lang="en-US" sz="2900" dirty="0" smtClean="0">
                <a:solidFill>
                  <a:schemeClr val="tx1"/>
                </a:solidFill>
              </a:rPr>
              <a:t>! </a:t>
            </a:r>
          </a:p>
          <a:p>
            <a:pPr lvl="1" algn="l" fontAlgn="base">
              <a:buFont typeface="Wingdings" pitchFamily="2" charset="2"/>
              <a:buChar char="Ø"/>
            </a:pPr>
            <a:r>
              <a:rPr lang="en-US" sz="2900" dirty="0" err="1" smtClean="0">
                <a:solidFill>
                  <a:schemeClr val="tx1"/>
                </a:solidFill>
              </a:rPr>
              <a:t>Parcul</a:t>
            </a:r>
            <a:r>
              <a:rPr lang="en-US" sz="2900" dirty="0" smtClean="0">
                <a:solidFill>
                  <a:schemeClr val="tx1"/>
                </a:solidFill>
              </a:rPr>
              <a:t> Petofi - </a:t>
            </a:r>
            <a:r>
              <a:rPr lang="en-US" sz="2900" dirty="0" err="1" smtClean="0">
                <a:solidFill>
                  <a:schemeClr val="tx1"/>
                </a:solidFill>
              </a:rPr>
              <a:t>Protecția</a:t>
            </a:r>
            <a:r>
              <a:rPr lang="en-US" sz="2900" dirty="0" smtClean="0">
                <a:solidFill>
                  <a:schemeClr val="tx1"/>
                </a:solidFill>
              </a:rPr>
              <a:t> </a:t>
            </a:r>
            <a:r>
              <a:rPr lang="en-US" sz="2900" dirty="0" err="1" smtClean="0">
                <a:solidFill>
                  <a:schemeClr val="tx1"/>
                </a:solidFill>
              </a:rPr>
              <a:t>sănătății</a:t>
            </a:r>
            <a:r>
              <a:rPr lang="en-US" sz="2900" dirty="0" smtClean="0">
                <a:solidFill>
                  <a:schemeClr val="tx1"/>
                </a:solidFill>
              </a:rPr>
              <a:t> </a:t>
            </a:r>
            <a:r>
              <a:rPr lang="en-US" sz="2900" dirty="0" err="1" smtClean="0">
                <a:solidFill>
                  <a:schemeClr val="tx1"/>
                </a:solidFill>
              </a:rPr>
              <a:t>mediului</a:t>
            </a:r>
            <a:r>
              <a:rPr lang="en-US" sz="2900" dirty="0" smtClean="0">
                <a:solidFill>
                  <a:schemeClr val="tx1"/>
                </a:solidFill>
              </a:rPr>
              <a:t>; </a:t>
            </a:r>
          </a:p>
          <a:p>
            <a:pPr lvl="1" algn="l" fontAlgn="base">
              <a:buFont typeface="Wingdings" pitchFamily="2" charset="2"/>
              <a:buChar char="Ø"/>
            </a:pPr>
            <a:r>
              <a:rPr lang="en-US" sz="2900" dirty="0" err="1" smtClean="0">
                <a:solidFill>
                  <a:schemeClr val="tx1"/>
                </a:solidFill>
              </a:rPr>
              <a:t>Vizită</a:t>
            </a:r>
            <a:r>
              <a:rPr lang="en-US" sz="2900" dirty="0" smtClean="0">
                <a:solidFill>
                  <a:schemeClr val="tx1"/>
                </a:solidFill>
              </a:rPr>
              <a:t> Celestica - </a:t>
            </a:r>
            <a:r>
              <a:rPr lang="en-US" sz="2900" dirty="0" err="1" smtClean="0">
                <a:solidFill>
                  <a:schemeClr val="tx1"/>
                </a:solidFill>
              </a:rPr>
              <a:t>orientare</a:t>
            </a:r>
            <a:r>
              <a:rPr lang="en-US" sz="2900" dirty="0" smtClean="0">
                <a:solidFill>
                  <a:schemeClr val="tx1"/>
                </a:solidFill>
              </a:rPr>
              <a:t> </a:t>
            </a:r>
            <a:r>
              <a:rPr lang="en-US" sz="2900" dirty="0" err="1" smtClean="0">
                <a:solidFill>
                  <a:schemeClr val="tx1"/>
                </a:solidFill>
              </a:rPr>
              <a:t>școlară</a:t>
            </a:r>
            <a:r>
              <a:rPr lang="en-US" sz="2900" dirty="0" smtClean="0">
                <a:solidFill>
                  <a:schemeClr val="tx1"/>
                </a:solidFill>
              </a:rPr>
              <a:t> </a:t>
            </a:r>
            <a:r>
              <a:rPr lang="en-US" sz="2900" dirty="0" err="1" smtClean="0">
                <a:solidFill>
                  <a:schemeClr val="tx1"/>
                </a:solidFill>
              </a:rPr>
              <a:t>și</a:t>
            </a:r>
            <a:r>
              <a:rPr lang="en-US" sz="2900" dirty="0" smtClean="0">
                <a:solidFill>
                  <a:schemeClr val="tx1"/>
                </a:solidFill>
              </a:rPr>
              <a:t> </a:t>
            </a:r>
            <a:r>
              <a:rPr lang="en-US" sz="2900" dirty="0" err="1" smtClean="0">
                <a:solidFill>
                  <a:schemeClr val="tx1"/>
                </a:solidFill>
              </a:rPr>
              <a:t>profesională</a:t>
            </a:r>
            <a:r>
              <a:rPr lang="en-US" sz="2900" dirty="0" smtClean="0">
                <a:solidFill>
                  <a:schemeClr val="tx1"/>
                </a:solidFill>
              </a:rPr>
              <a:t> </a:t>
            </a:r>
          </a:p>
          <a:p>
            <a:pPr lvl="1" algn="l" fontAlgn="base">
              <a:buFont typeface="Wingdings" pitchFamily="2" charset="2"/>
              <a:buChar char="Ø"/>
            </a:pPr>
            <a:r>
              <a:rPr lang="en-US" sz="2900" dirty="0" err="1" smtClean="0">
                <a:solidFill>
                  <a:schemeClr val="tx1"/>
                </a:solidFill>
              </a:rPr>
              <a:t>Acvariu</a:t>
            </a:r>
            <a:r>
              <a:rPr lang="en-US" sz="2900" dirty="0" smtClean="0">
                <a:solidFill>
                  <a:schemeClr val="tx1"/>
                </a:solidFill>
              </a:rPr>
              <a:t> </a:t>
            </a:r>
            <a:r>
              <a:rPr lang="en-US" sz="2900" dirty="0" err="1" smtClean="0">
                <a:solidFill>
                  <a:schemeClr val="tx1"/>
                </a:solidFill>
              </a:rPr>
              <a:t>marin</a:t>
            </a:r>
            <a:r>
              <a:rPr lang="en-US" sz="2900" dirty="0" smtClean="0">
                <a:solidFill>
                  <a:schemeClr val="tx1"/>
                </a:solidFill>
              </a:rPr>
              <a:t> virtual </a:t>
            </a:r>
            <a:r>
              <a:rPr lang="en-US" sz="2900" dirty="0" err="1" smtClean="0">
                <a:solidFill>
                  <a:schemeClr val="tx1"/>
                </a:solidFill>
              </a:rPr>
              <a:t>în</a:t>
            </a:r>
            <a:r>
              <a:rPr lang="en-US" sz="2900" dirty="0" smtClean="0">
                <a:solidFill>
                  <a:schemeClr val="tx1"/>
                </a:solidFill>
              </a:rPr>
              <a:t> </a:t>
            </a:r>
            <a:r>
              <a:rPr lang="en-US" sz="2900" dirty="0" err="1" smtClean="0">
                <a:solidFill>
                  <a:schemeClr val="tx1"/>
                </a:solidFill>
              </a:rPr>
              <a:t>comunitate</a:t>
            </a:r>
            <a:r>
              <a:rPr lang="en-US" sz="2900" dirty="0" smtClean="0">
                <a:solidFill>
                  <a:schemeClr val="tx1"/>
                </a:solidFill>
              </a:rPr>
              <a:t> - </a:t>
            </a:r>
            <a:r>
              <a:rPr lang="en-US" sz="2900" dirty="0" err="1" smtClean="0">
                <a:solidFill>
                  <a:schemeClr val="tx1"/>
                </a:solidFill>
              </a:rPr>
              <a:t>misterele</a:t>
            </a:r>
            <a:r>
              <a:rPr lang="en-US" sz="2900" dirty="0" smtClean="0">
                <a:solidFill>
                  <a:schemeClr val="tx1"/>
                </a:solidFill>
              </a:rPr>
              <a:t> </a:t>
            </a:r>
            <a:r>
              <a:rPr lang="en-US" sz="2900" dirty="0" err="1" smtClean="0">
                <a:solidFill>
                  <a:schemeClr val="tx1"/>
                </a:solidFill>
              </a:rPr>
              <a:t>lumii</a:t>
            </a:r>
            <a:r>
              <a:rPr lang="en-US" sz="2900" dirty="0" smtClean="0">
                <a:solidFill>
                  <a:schemeClr val="tx1"/>
                </a:solidFill>
              </a:rPr>
              <a:t> </a:t>
            </a:r>
            <a:r>
              <a:rPr lang="en-US" sz="2900" dirty="0" err="1" smtClean="0">
                <a:solidFill>
                  <a:schemeClr val="tx1"/>
                </a:solidFill>
              </a:rPr>
              <a:t>subacvatice</a:t>
            </a:r>
            <a:endParaRPr lang="en-US" sz="2900" dirty="0" smtClean="0">
              <a:solidFill>
                <a:schemeClr val="tx1"/>
              </a:solidFill>
            </a:endParaRPr>
          </a:p>
          <a:p>
            <a:pPr lvl="1" algn="l" fontAlgn="base">
              <a:buFont typeface="Wingdings" pitchFamily="2" charset="2"/>
              <a:buChar char="Ø"/>
            </a:pPr>
            <a:r>
              <a:rPr lang="en-US" sz="2900" dirty="0" err="1" smtClean="0">
                <a:solidFill>
                  <a:schemeClr val="tx1"/>
                </a:solidFill>
              </a:rPr>
              <a:t>Festivalul</a:t>
            </a:r>
            <a:r>
              <a:rPr lang="en-US" sz="2900" dirty="0" smtClean="0">
                <a:solidFill>
                  <a:schemeClr val="tx1"/>
                </a:solidFill>
              </a:rPr>
              <a:t> Medieval </a:t>
            </a:r>
            <a:r>
              <a:rPr lang="en-US" sz="2900" dirty="0" err="1" smtClean="0">
                <a:solidFill>
                  <a:schemeClr val="tx1"/>
                </a:solidFill>
              </a:rPr>
              <a:t>în</a:t>
            </a:r>
            <a:r>
              <a:rPr lang="en-US" sz="2900" dirty="0" smtClean="0">
                <a:solidFill>
                  <a:schemeClr val="tx1"/>
                </a:solidFill>
              </a:rPr>
              <a:t> </a:t>
            </a:r>
            <a:r>
              <a:rPr lang="en-US" sz="2900" dirty="0" err="1" smtClean="0">
                <a:solidFill>
                  <a:schemeClr val="tx1"/>
                </a:solidFill>
              </a:rPr>
              <a:t>Cetatea</a:t>
            </a:r>
            <a:r>
              <a:rPr lang="en-US" sz="2900" dirty="0" smtClean="0">
                <a:solidFill>
                  <a:schemeClr val="tx1"/>
                </a:solidFill>
              </a:rPr>
              <a:t> Oradea </a:t>
            </a:r>
          </a:p>
          <a:p>
            <a:pPr lvl="1" algn="l" fontAlgn="base">
              <a:buFont typeface="Wingdings" pitchFamily="2" charset="2"/>
              <a:buChar char="Ø"/>
            </a:pPr>
            <a:r>
              <a:rPr lang="en-US" sz="2900" dirty="0" smtClean="0">
                <a:solidFill>
                  <a:schemeClr val="tx1"/>
                </a:solidFill>
              </a:rPr>
              <a:t>Picnic </a:t>
            </a:r>
            <a:r>
              <a:rPr lang="en-US" sz="2900" dirty="0" err="1" smtClean="0">
                <a:solidFill>
                  <a:schemeClr val="tx1"/>
                </a:solidFill>
              </a:rPr>
              <a:t>în</a:t>
            </a:r>
            <a:r>
              <a:rPr lang="en-US" sz="2900" dirty="0" smtClean="0">
                <a:solidFill>
                  <a:schemeClr val="tx1"/>
                </a:solidFill>
              </a:rPr>
              <a:t> </a:t>
            </a:r>
            <a:r>
              <a:rPr lang="en-US" sz="2900" dirty="0" err="1" smtClean="0">
                <a:solidFill>
                  <a:schemeClr val="tx1"/>
                </a:solidFill>
              </a:rPr>
              <a:t>vacanța</a:t>
            </a:r>
            <a:r>
              <a:rPr lang="en-US" sz="2900" dirty="0" smtClean="0">
                <a:solidFill>
                  <a:schemeClr val="tx1"/>
                </a:solidFill>
              </a:rPr>
              <a:t> de </a:t>
            </a:r>
            <a:r>
              <a:rPr lang="en-US" sz="2900" dirty="0" err="1" smtClean="0">
                <a:solidFill>
                  <a:schemeClr val="tx1"/>
                </a:solidFill>
              </a:rPr>
              <a:t>vară</a:t>
            </a:r>
            <a:r>
              <a:rPr lang="en-US" sz="2900" dirty="0" smtClean="0">
                <a:solidFill>
                  <a:schemeClr val="tx1"/>
                </a:solidFill>
              </a:rPr>
              <a:t> </a:t>
            </a:r>
          </a:p>
          <a:p>
            <a:pPr lvl="1" algn="l" fontAlgn="base">
              <a:buFont typeface="Wingdings" pitchFamily="2" charset="2"/>
              <a:buChar char="Ø"/>
            </a:pPr>
            <a:r>
              <a:rPr lang="en-US" sz="2900" dirty="0" err="1" smtClean="0">
                <a:solidFill>
                  <a:schemeClr val="tx1"/>
                </a:solidFill>
              </a:rPr>
              <a:t>Bucuria</a:t>
            </a:r>
            <a:r>
              <a:rPr lang="en-US" sz="2900" dirty="0" smtClean="0">
                <a:solidFill>
                  <a:schemeClr val="tx1"/>
                </a:solidFill>
              </a:rPr>
              <a:t> </a:t>
            </a:r>
            <a:r>
              <a:rPr lang="en-US" sz="2900" dirty="0" err="1" smtClean="0">
                <a:solidFill>
                  <a:schemeClr val="tx1"/>
                </a:solidFill>
              </a:rPr>
              <a:t>ieșirii</a:t>
            </a:r>
            <a:r>
              <a:rPr lang="en-US" sz="2900" dirty="0" smtClean="0">
                <a:solidFill>
                  <a:schemeClr val="tx1"/>
                </a:solidFill>
              </a:rPr>
              <a:t> la restaurant - </a:t>
            </a:r>
            <a:r>
              <a:rPr lang="en-US" sz="2900" dirty="0" err="1" smtClean="0">
                <a:solidFill>
                  <a:schemeClr val="tx1"/>
                </a:solidFill>
              </a:rPr>
              <a:t>masă</a:t>
            </a:r>
            <a:r>
              <a:rPr lang="en-US" sz="2900" dirty="0" smtClean="0">
                <a:solidFill>
                  <a:schemeClr val="tx1"/>
                </a:solidFill>
              </a:rPr>
              <a:t> </a:t>
            </a:r>
            <a:r>
              <a:rPr lang="en-US" sz="2900" dirty="0" err="1" smtClean="0">
                <a:solidFill>
                  <a:schemeClr val="tx1"/>
                </a:solidFill>
              </a:rPr>
              <a:t>festivă</a:t>
            </a:r>
            <a:r>
              <a:rPr lang="en-US" sz="2900" dirty="0" smtClean="0">
                <a:solidFill>
                  <a:schemeClr val="tx1"/>
                </a:solidFill>
              </a:rPr>
              <a:t> </a:t>
            </a:r>
            <a:r>
              <a:rPr lang="en-US" sz="2900" dirty="0" err="1" smtClean="0">
                <a:solidFill>
                  <a:schemeClr val="tx1"/>
                </a:solidFill>
              </a:rPr>
              <a:t>și</a:t>
            </a:r>
            <a:r>
              <a:rPr lang="en-US" sz="2900" dirty="0" smtClean="0">
                <a:solidFill>
                  <a:schemeClr val="tx1"/>
                </a:solidFill>
              </a:rPr>
              <a:t> </a:t>
            </a:r>
            <a:r>
              <a:rPr lang="en-US" sz="2900" dirty="0" err="1" smtClean="0">
                <a:solidFill>
                  <a:schemeClr val="tx1"/>
                </a:solidFill>
              </a:rPr>
              <a:t>practici</a:t>
            </a:r>
            <a:r>
              <a:rPr lang="en-US" sz="2900" dirty="0" smtClean="0">
                <a:solidFill>
                  <a:schemeClr val="tx1"/>
                </a:solidFill>
              </a:rPr>
              <a:t> de </a:t>
            </a:r>
            <a:r>
              <a:rPr lang="en-US" sz="2900" dirty="0" err="1" smtClean="0">
                <a:solidFill>
                  <a:schemeClr val="tx1"/>
                </a:solidFill>
              </a:rPr>
              <a:t>bune</a:t>
            </a:r>
            <a:r>
              <a:rPr lang="en-US" sz="2900" dirty="0" smtClean="0">
                <a:solidFill>
                  <a:schemeClr val="tx1"/>
                </a:solidFill>
              </a:rPr>
              <a:t> </a:t>
            </a:r>
            <a:r>
              <a:rPr lang="en-US" sz="2900" dirty="0" err="1" smtClean="0">
                <a:solidFill>
                  <a:schemeClr val="tx1"/>
                </a:solidFill>
              </a:rPr>
              <a:t>maniere</a:t>
            </a:r>
            <a:r>
              <a:rPr lang="en-US" sz="2900" dirty="0" smtClean="0">
                <a:solidFill>
                  <a:schemeClr val="tx1"/>
                </a:solidFill>
              </a:rPr>
              <a:t> </a:t>
            </a:r>
          </a:p>
          <a:p>
            <a:pPr lvl="1" algn="l" fontAlgn="base">
              <a:buFont typeface="Wingdings" pitchFamily="2" charset="2"/>
              <a:buChar char="Ø"/>
            </a:pPr>
            <a:r>
              <a:rPr lang="en-US" sz="2500" dirty="0" err="1" smtClean="0">
                <a:solidFill>
                  <a:schemeClr val="tx1"/>
                </a:solidFill>
              </a:rPr>
              <a:t>Implicarea</a:t>
            </a:r>
            <a:r>
              <a:rPr lang="en-US" sz="2500" dirty="0" smtClean="0">
                <a:solidFill>
                  <a:schemeClr val="tx1"/>
                </a:solidFill>
              </a:rPr>
              <a:t> de </a:t>
            </a:r>
            <a:r>
              <a:rPr lang="en-US" sz="2500" dirty="0" err="1" smtClean="0">
                <a:solidFill>
                  <a:schemeClr val="tx1"/>
                </a:solidFill>
              </a:rPr>
              <a:t>voluntari</a:t>
            </a:r>
            <a:r>
              <a:rPr lang="en-US" sz="2500" dirty="0" smtClean="0">
                <a:solidFill>
                  <a:schemeClr val="tx1"/>
                </a:solidFill>
              </a:rPr>
              <a:t> </a:t>
            </a:r>
            <a:r>
              <a:rPr lang="en-US" sz="2500" dirty="0" err="1" smtClean="0">
                <a:solidFill>
                  <a:schemeClr val="tx1"/>
                </a:solidFill>
              </a:rPr>
              <a:t>în</a:t>
            </a:r>
            <a:r>
              <a:rPr lang="en-US" sz="2500" dirty="0" smtClean="0">
                <a:solidFill>
                  <a:schemeClr val="tx1"/>
                </a:solidFill>
              </a:rPr>
              <a:t> </a:t>
            </a:r>
            <a:r>
              <a:rPr lang="en-US" sz="2500" dirty="0" err="1" smtClean="0">
                <a:solidFill>
                  <a:schemeClr val="tx1"/>
                </a:solidFill>
              </a:rPr>
              <a:t>activitățile</a:t>
            </a:r>
            <a:r>
              <a:rPr lang="en-US" sz="2500" dirty="0" smtClean="0">
                <a:solidFill>
                  <a:schemeClr val="tx1"/>
                </a:solidFill>
              </a:rPr>
              <a:t> </a:t>
            </a:r>
            <a:r>
              <a:rPr lang="en-US" sz="2500" dirty="0" err="1" smtClean="0">
                <a:solidFill>
                  <a:schemeClr val="tx1"/>
                </a:solidFill>
              </a:rPr>
              <a:t>derulate</a:t>
            </a:r>
            <a:r>
              <a:rPr lang="en-US" sz="2500" dirty="0" smtClean="0">
                <a:solidFill>
                  <a:schemeClr val="tx1"/>
                </a:solidFill>
              </a:rPr>
              <a:t> </a:t>
            </a:r>
            <a:r>
              <a:rPr lang="en-US" sz="2500" dirty="0" err="1" smtClean="0">
                <a:solidFill>
                  <a:schemeClr val="tx1"/>
                </a:solidFill>
              </a:rPr>
              <a:t>în</a:t>
            </a:r>
            <a:r>
              <a:rPr lang="en-US" sz="2500" dirty="0" smtClean="0">
                <a:solidFill>
                  <a:schemeClr val="tx1"/>
                </a:solidFill>
              </a:rPr>
              <a:t> </a:t>
            </a:r>
            <a:r>
              <a:rPr lang="en-US" sz="2500" dirty="0" err="1" smtClean="0">
                <a:solidFill>
                  <a:schemeClr val="tx1"/>
                </a:solidFill>
              </a:rPr>
              <a:t>cadrul</a:t>
            </a:r>
            <a:r>
              <a:rPr lang="en-US" sz="2500" dirty="0" smtClean="0">
                <a:solidFill>
                  <a:schemeClr val="tx1"/>
                </a:solidFill>
              </a:rPr>
              <a:t> </a:t>
            </a:r>
            <a:r>
              <a:rPr lang="en-US" sz="2500" dirty="0" err="1" smtClean="0">
                <a:solidFill>
                  <a:schemeClr val="tx1"/>
                </a:solidFill>
              </a:rPr>
              <a:t>centrului</a:t>
            </a:r>
            <a:r>
              <a:rPr lang="en-US" sz="2500" dirty="0" smtClean="0">
                <a:solidFill>
                  <a:schemeClr val="tx1"/>
                </a:solidFill>
              </a:rPr>
              <a:t>;</a:t>
            </a:r>
          </a:p>
          <a:p>
            <a:pPr algn="l">
              <a:buFont typeface="Wingdings" pitchFamily="2" charset="2"/>
              <a:buChar char="Ø"/>
            </a:pPr>
            <a:endParaRPr lang="en-US" sz="2900" dirty="0" smtClean="0">
              <a:solidFill>
                <a:schemeClr val="tx1"/>
              </a:solidFill>
              <a:latin typeface="Arial" pitchFamily="34" charset="0"/>
              <a:cs typeface="Arial" pitchFamily="34" charset="0"/>
            </a:endParaRPr>
          </a:p>
          <a:p>
            <a:pPr lvl="0" algn="l"/>
            <a:endParaRPr lang="en-US" sz="2900" dirty="0" smtClean="0">
              <a:solidFill>
                <a:schemeClr val="tx1"/>
              </a:solidFill>
            </a:endParaRPr>
          </a:p>
          <a:p>
            <a:endParaRPr lang="en-US" dirty="0"/>
          </a:p>
        </p:txBody>
      </p:sp>
      <p:pic>
        <p:nvPicPr>
          <p:cNvPr id="14" name="image20.jpg"/>
          <p:cNvPicPr/>
          <p:nvPr/>
        </p:nvPicPr>
        <p:blipFill>
          <a:blip r:embed="rId2" cstate="print"/>
          <a:srcRect/>
          <a:stretch>
            <a:fillRect/>
          </a:stretch>
        </p:blipFill>
        <p:spPr>
          <a:xfrm>
            <a:off x="5627850" y="609600"/>
            <a:ext cx="3516150" cy="2743200"/>
          </a:xfrm>
          <a:prstGeom prst="rect">
            <a:avLst/>
          </a:prstGeom>
          <a:ln/>
        </p:spPr>
      </p:pic>
      <p:pic>
        <p:nvPicPr>
          <p:cNvPr id="15" name="image30.png"/>
          <p:cNvPicPr/>
          <p:nvPr/>
        </p:nvPicPr>
        <p:blipFill>
          <a:blip r:embed="rId3" cstate="print"/>
          <a:srcRect/>
          <a:stretch>
            <a:fillRect/>
          </a:stretch>
        </p:blipFill>
        <p:spPr>
          <a:xfrm>
            <a:off x="6400800" y="3733800"/>
            <a:ext cx="2743200" cy="3124200"/>
          </a:xfrm>
          <a:prstGeom prst="rect">
            <a:avLst/>
          </a:prstGeom>
          <a:ln/>
        </p:spPr>
      </p:pic>
      <p:pic>
        <p:nvPicPr>
          <p:cNvPr id="16" name="image40.png"/>
          <p:cNvPicPr/>
          <p:nvPr/>
        </p:nvPicPr>
        <p:blipFill>
          <a:blip r:embed="rId4" cstate="print"/>
          <a:srcRect/>
          <a:stretch>
            <a:fillRect/>
          </a:stretch>
        </p:blipFill>
        <p:spPr>
          <a:xfrm>
            <a:off x="3810000" y="4419600"/>
            <a:ext cx="2590800" cy="2256495"/>
          </a:xfrm>
          <a:prstGeom prst="rect">
            <a:avLst/>
          </a:prstGeom>
          <a:ln/>
        </p:spPr>
      </p:pic>
      <p:pic>
        <p:nvPicPr>
          <p:cNvPr id="13" name="image15.jpg"/>
          <p:cNvPicPr/>
          <p:nvPr/>
        </p:nvPicPr>
        <p:blipFill>
          <a:blip r:embed="rId5" cstate="print"/>
          <a:srcRect/>
          <a:stretch>
            <a:fillRect/>
          </a:stretch>
        </p:blipFill>
        <p:spPr>
          <a:xfrm>
            <a:off x="4038600" y="2362200"/>
            <a:ext cx="2362200" cy="2133600"/>
          </a:xfrm>
          <a:prstGeom prst="rect">
            <a:avLst/>
          </a:prstGeo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2400" b="1" dirty="0" err="1" smtClean="0"/>
              <a:t>Ce</a:t>
            </a:r>
            <a:r>
              <a:rPr lang="vi-VN" sz="2400" b="1" dirty="0" smtClean="0"/>
              <a:t>ntrul de Zi pentru Copii </a:t>
            </a:r>
            <a:r>
              <a:rPr lang="en-US" sz="2400" b="1" dirty="0" smtClean="0"/>
              <a:t/>
            </a:r>
            <a:br>
              <a:rPr lang="en-US" sz="2400" b="1" dirty="0" smtClean="0"/>
            </a:br>
            <a:r>
              <a:rPr lang="en-US" sz="1600" dirty="0" smtClean="0"/>
              <a:t>- </a:t>
            </a:r>
            <a:r>
              <a:rPr lang="vi-VN" sz="1600" dirty="0" smtClean="0"/>
              <a:t>Calea Clujului</a:t>
            </a:r>
            <a:r>
              <a:rPr lang="en-US" sz="1600" dirty="0" smtClean="0"/>
              <a:t>, nr. 188-</a:t>
            </a:r>
            <a:endParaRPr lang="en-US" sz="1600" dirty="0"/>
          </a:p>
        </p:txBody>
      </p:sp>
      <p:sp>
        <p:nvSpPr>
          <p:cNvPr id="3" name="Content Placeholder 2"/>
          <p:cNvSpPr>
            <a:spLocks noGrp="1"/>
          </p:cNvSpPr>
          <p:nvPr>
            <p:ph idx="1"/>
          </p:nvPr>
        </p:nvSpPr>
        <p:spPr>
          <a:xfrm>
            <a:off x="381000" y="914400"/>
            <a:ext cx="8534400" cy="2514600"/>
          </a:xfrm>
        </p:spPr>
        <p:txBody>
          <a:bodyPr>
            <a:normAutofit/>
          </a:bodyPr>
          <a:lstStyle/>
          <a:p>
            <a:pPr algn="ctr">
              <a:buNone/>
            </a:pPr>
            <a:r>
              <a:rPr lang="en-US" sz="1800" dirty="0" err="1" smtClean="0">
                <a:latin typeface="Arial" pitchFamily="34" charset="0"/>
                <a:cs typeface="Arial" pitchFamily="34" charset="0"/>
              </a:rPr>
              <a:t>În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anul</a:t>
            </a:r>
            <a:r>
              <a:rPr lang="en-US" sz="1800" dirty="0" smtClean="0">
                <a:latin typeface="Arial" pitchFamily="34" charset="0"/>
                <a:cs typeface="Arial" pitchFamily="34" charset="0"/>
              </a:rPr>
              <a:t> 2023 </a:t>
            </a:r>
            <a:r>
              <a:rPr lang="vi-VN" sz="1800" dirty="0" smtClean="0">
                <a:latin typeface="Arial" pitchFamily="34" charset="0"/>
                <a:cs typeface="Arial" pitchFamily="34" charset="0"/>
              </a:rPr>
              <a:t>Primăria Oradea a finalizat construcția noului Centru de Zi de pe Calea Clujului, cu sprijinul fondurilor europene, pentru copiii proveniți din comunități marginalizate.</a:t>
            </a:r>
          </a:p>
          <a:p>
            <a:pPr algn="ctr">
              <a:buNone/>
            </a:pPr>
            <a:r>
              <a:rPr lang="vi-VN" sz="1800" dirty="0" smtClean="0">
                <a:latin typeface="Arial" pitchFamily="34" charset="0"/>
                <a:cs typeface="Arial" pitchFamily="34" charset="0"/>
              </a:rPr>
              <a:t>Copiii proveniţi din comunitatea marginalizată Gutenberg vor avea la dispoziție un spațiu destinat lor unde se vor desfășura activităţi </a:t>
            </a:r>
            <a:r>
              <a:rPr lang="en-US" sz="1800" dirty="0" smtClean="0">
                <a:latin typeface="Arial" pitchFamily="34" charset="0"/>
                <a:cs typeface="Arial" pitchFamily="34" charset="0"/>
              </a:rPr>
              <a:t>e</a:t>
            </a:r>
            <a:r>
              <a:rPr lang="vi-VN" sz="1800" dirty="0" smtClean="0">
                <a:latin typeface="Arial" pitchFamily="34" charset="0"/>
                <a:cs typeface="Arial" pitchFamily="34" charset="0"/>
              </a:rPr>
              <a:t>ducative, culturale si recreative menite să diminueze abandonul școlar, precum și să îmbunătățească nivelul de trai în rândul acestora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capacitatea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centrului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fiind</a:t>
            </a:r>
            <a:r>
              <a:rPr lang="en-US" sz="1800" dirty="0" smtClean="0">
                <a:latin typeface="Arial" pitchFamily="34" charset="0"/>
                <a:cs typeface="Arial" pitchFamily="34" charset="0"/>
              </a:rPr>
              <a:t> de 60 de </a:t>
            </a:r>
            <a:r>
              <a:rPr lang="en-US" sz="1800" dirty="0" err="1" smtClean="0">
                <a:latin typeface="Arial" pitchFamily="34" charset="0"/>
                <a:cs typeface="Arial" pitchFamily="34" charset="0"/>
              </a:rPr>
              <a:t>copii</a:t>
            </a:r>
            <a:endParaRPr lang="vi-VN" sz="1800" dirty="0" smtClean="0">
              <a:latin typeface="Arial" pitchFamily="34" charset="0"/>
              <a:cs typeface="Arial" pitchFamily="34" charset="0"/>
            </a:endParaRPr>
          </a:p>
          <a:p>
            <a:pPr>
              <a:buNone/>
            </a:pPr>
            <a:endParaRPr lang="vi-VN" sz="2600" dirty="0" smtClean="0"/>
          </a:p>
        </p:txBody>
      </p:sp>
      <p:pic>
        <p:nvPicPr>
          <p:cNvPr id="32770" name="Picture 2" descr="Nu este disponibilă nicio descriere pentru fotografie."/>
          <p:cNvPicPr>
            <a:picLocks noChangeAspect="1" noChangeArrowheads="1"/>
          </p:cNvPicPr>
          <p:nvPr/>
        </p:nvPicPr>
        <p:blipFill>
          <a:blip r:embed="rId2" cstate="print"/>
          <a:srcRect/>
          <a:stretch>
            <a:fillRect/>
          </a:stretch>
        </p:blipFill>
        <p:spPr bwMode="auto">
          <a:xfrm>
            <a:off x="381000" y="3429000"/>
            <a:ext cx="3509410" cy="3124200"/>
          </a:xfrm>
          <a:prstGeom prst="rect">
            <a:avLst/>
          </a:prstGeom>
          <a:noFill/>
        </p:spPr>
      </p:pic>
      <p:pic>
        <p:nvPicPr>
          <p:cNvPr id="32772" name="Picture 4" descr="Ar putea fi o imagine cu masă şi în interior"/>
          <p:cNvPicPr>
            <a:picLocks noChangeAspect="1" noChangeArrowheads="1"/>
          </p:cNvPicPr>
          <p:nvPr/>
        </p:nvPicPr>
        <p:blipFill>
          <a:blip r:embed="rId3" cstate="print"/>
          <a:srcRect/>
          <a:stretch>
            <a:fillRect/>
          </a:stretch>
        </p:blipFill>
        <p:spPr bwMode="auto">
          <a:xfrm>
            <a:off x="3733800" y="4343400"/>
            <a:ext cx="2895600" cy="2171700"/>
          </a:xfrm>
          <a:prstGeom prst="rect">
            <a:avLst/>
          </a:prstGeom>
          <a:noFill/>
        </p:spPr>
      </p:pic>
      <p:pic>
        <p:nvPicPr>
          <p:cNvPr id="32774" name="Picture 6" descr="Ar putea fi o imagine cu Castelul Bran"/>
          <p:cNvPicPr>
            <a:picLocks noChangeAspect="1" noChangeArrowheads="1"/>
          </p:cNvPicPr>
          <p:nvPr/>
        </p:nvPicPr>
        <p:blipFill>
          <a:blip r:embed="rId4" cstate="print"/>
          <a:srcRect/>
          <a:stretch>
            <a:fillRect/>
          </a:stretch>
        </p:blipFill>
        <p:spPr bwMode="auto">
          <a:xfrm>
            <a:off x="6629400" y="3733800"/>
            <a:ext cx="2514600" cy="31242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Nu este disponibilă nicio descriere pentru fotografie."/>
          <p:cNvPicPr>
            <a:picLocks noChangeAspect="1" noChangeArrowheads="1"/>
          </p:cNvPicPr>
          <p:nvPr/>
        </p:nvPicPr>
        <p:blipFill>
          <a:blip r:embed="rId2" cstate="print">
            <a:lum bright="43000"/>
          </a:blip>
          <a:srcRect/>
          <a:stretch>
            <a:fillRect/>
          </a:stretch>
        </p:blipFill>
        <p:spPr bwMode="auto">
          <a:xfrm>
            <a:off x="4648200" y="533400"/>
            <a:ext cx="4343400" cy="2057400"/>
          </a:xfrm>
          <a:prstGeom prst="rect">
            <a:avLst/>
          </a:prstGeom>
          <a:noFill/>
        </p:spPr>
      </p:pic>
      <p:sp>
        <p:nvSpPr>
          <p:cNvPr id="2" name="Title 1"/>
          <p:cNvSpPr>
            <a:spLocks noGrp="1"/>
          </p:cNvSpPr>
          <p:nvPr>
            <p:ph type="title"/>
          </p:nvPr>
        </p:nvSpPr>
        <p:spPr>
          <a:xfrm>
            <a:off x="457200" y="0"/>
            <a:ext cx="8258204" cy="685800"/>
          </a:xfrm>
        </p:spPr>
        <p:txBody>
          <a:bodyPr>
            <a:normAutofit fontScale="90000"/>
          </a:bodyPr>
          <a:lstStyle/>
          <a:p>
            <a:r>
              <a:rPr lang="en-US" sz="3600" dirty="0" smtClean="0"/>
              <a:t/>
            </a:r>
            <a:br>
              <a:rPr lang="en-US" sz="3600" dirty="0" smtClean="0"/>
            </a:br>
            <a:r>
              <a:rPr lang="ro-RO" sz="3600" dirty="0" smtClean="0"/>
              <a:t/>
            </a:r>
            <a:br>
              <a:rPr lang="ro-RO" sz="3600" dirty="0" smtClean="0"/>
            </a:br>
            <a:r>
              <a:rPr lang="ro-RO" sz="3600" dirty="0" smtClean="0"/>
              <a:t/>
            </a:r>
            <a:br>
              <a:rPr lang="ro-RO" sz="3600" dirty="0" smtClean="0"/>
            </a:br>
            <a:r>
              <a:rPr lang="ro-RO" sz="2000" b="1" dirty="0" smtClean="0">
                <a:latin typeface="Arial" pitchFamily="34" charset="0"/>
                <a:cs typeface="Arial" pitchFamily="34" charset="0"/>
              </a:rPr>
              <a:t>Adăpostul  de</a:t>
            </a:r>
            <a:r>
              <a:rPr lang="en-US" sz="2000" b="1" dirty="0" smtClean="0">
                <a:latin typeface="Arial" pitchFamily="34" charset="0"/>
                <a:cs typeface="Arial" pitchFamily="34" charset="0"/>
              </a:rPr>
              <a:t> </a:t>
            </a:r>
            <a:r>
              <a:rPr lang="ro-RO" sz="2000" b="1" dirty="0" smtClean="0">
                <a:latin typeface="Arial" pitchFamily="34" charset="0"/>
                <a:cs typeface="Arial" pitchFamily="34" charset="0"/>
              </a:rPr>
              <a:t> </a:t>
            </a:r>
            <a:r>
              <a:rPr lang="en-US" sz="2000" b="1" dirty="0" err="1" smtClean="0">
                <a:latin typeface="Arial" pitchFamily="34" charset="0"/>
                <a:cs typeface="Arial" pitchFamily="34" charset="0"/>
              </a:rPr>
              <a:t>Noapte</a:t>
            </a:r>
            <a:r>
              <a:rPr lang="en-US" sz="2000" b="1" dirty="0" smtClean="0">
                <a:latin typeface="Arial" pitchFamily="34" charset="0"/>
                <a:cs typeface="Arial" pitchFamily="34" charset="0"/>
              </a:rPr>
              <a:t> - </a:t>
            </a:r>
            <a:r>
              <a:rPr lang="ro-RO" sz="2000" b="1" dirty="0" smtClean="0">
                <a:latin typeface="Arial" pitchFamily="34" charset="0"/>
                <a:cs typeface="Arial" pitchFamily="34" charset="0"/>
              </a:rPr>
              <a:t>str. J. Gutenberg nr.</a:t>
            </a:r>
            <a:r>
              <a:rPr lang="en-US" sz="2000" b="1" dirty="0" smtClean="0">
                <a:latin typeface="Arial" pitchFamily="34" charset="0"/>
                <a:cs typeface="Arial" pitchFamily="34" charset="0"/>
              </a:rPr>
              <a:t>8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4800" dirty="0" smtClean="0">
                <a:latin typeface="Arial" pitchFamily="34" charset="0"/>
                <a:cs typeface="Arial" pitchFamily="34" charset="0"/>
              </a:rPr>
              <a:t/>
            </a:r>
            <a:br>
              <a:rPr lang="en-US" sz="4800" dirty="0" smtClean="0">
                <a:latin typeface="Arial" pitchFamily="34" charset="0"/>
                <a:cs typeface="Arial" pitchFamily="34" charset="0"/>
              </a:rPr>
            </a:b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43000"/>
            <a:ext cx="8534400" cy="5572148"/>
          </a:xfrm>
        </p:spPr>
        <p:txBody>
          <a:bodyPr>
            <a:noAutofit/>
          </a:bodyPr>
          <a:lstStyle/>
          <a:p>
            <a:pPr algn="just">
              <a:buNone/>
            </a:pPr>
            <a:endParaRPr lang="en-US" sz="1400" dirty="0" smtClean="0">
              <a:latin typeface="Arial" pitchFamily="34" charset="0"/>
              <a:cs typeface="Arial" pitchFamily="34" charset="0"/>
            </a:endParaRPr>
          </a:p>
          <a:p>
            <a:pPr lvl="0"/>
            <a:r>
              <a:rPr lang="ro-RO" sz="1600" b="1" dirty="0" smtClean="0">
                <a:cs typeface="Arial" pitchFamily="34" charset="0"/>
              </a:rPr>
              <a:t> </a:t>
            </a:r>
            <a:r>
              <a:rPr lang="ro-RO" sz="1600" dirty="0" smtClean="0"/>
              <a:t>Au fost cazate un număr de </a:t>
            </a:r>
            <a:r>
              <a:rPr lang="ro-RO" sz="1600" b="1" dirty="0" smtClean="0"/>
              <a:t>146</a:t>
            </a:r>
            <a:r>
              <a:rPr lang="ro-RO" sz="1600" dirty="0" smtClean="0"/>
              <a:t> de persoane</a:t>
            </a:r>
            <a:endParaRPr lang="en-US" sz="1600" dirty="0" smtClean="0"/>
          </a:p>
          <a:p>
            <a:pPr lvl="0"/>
            <a:r>
              <a:rPr lang="ro-RO" sz="1600" dirty="0" smtClean="0"/>
              <a:t>Au fost  sprijinite in vederea  obținerii unui act de identitate </a:t>
            </a:r>
            <a:r>
              <a:rPr lang="ro-RO" sz="1600" b="1" dirty="0" smtClean="0"/>
              <a:t>38</a:t>
            </a:r>
            <a:r>
              <a:rPr lang="ro-RO" sz="1600" dirty="0" smtClean="0"/>
              <a:t> de persoane.</a:t>
            </a:r>
            <a:endParaRPr lang="en-US" sz="1600" dirty="0" smtClean="0"/>
          </a:p>
          <a:p>
            <a:pPr lvl="0"/>
            <a:r>
              <a:rPr lang="ro-RO" sz="1600" dirty="0" smtClean="0"/>
              <a:t>Au fost sprijinite in vederea obținerii unui loc de muncă </a:t>
            </a:r>
            <a:r>
              <a:rPr lang="ro-RO" sz="1600" b="1" dirty="0" smtClean="0"/>
              <a:t>20</a:t>
            </a:r>
            <a:r>
              <a:rPr lang="ro-RO" sz="1600" dirty="0" smtClean="0"/>
              <a:t> de persoane din care </a:t>
            </a:r>
            <a:r>
              <a:rPr lang="ro-RO" sz="1600" b="1" dirty="0" smtClean="0"/>
              <a:t>6</a:t>
            </a:r>
            <a:r>
              <a:rPr lang="ro-RO" sz="1600" dirty="0" smtClean="0"/>
              <a:t> au fost încadrate în muncă</a:t>
            </a:r>
            <a:endParaRPr lang="en-US" sz="1600" dirty="0" smtClean="0"/>
          </a:p>
          <a:p>
            <a:pPr lvl="0"/>
            <a:r>
              <a:rPr lang="ro-RO" sz="1600" dirty="0" smtClean="0"/>
              <a:t>Au fost consiliate și sprijinite pentru obtinerea ajutorului social </a:t>
            </a:r>
            <a:r>
              <a:rPr lang="ro-RO" sz="1600" b="1" dirty="0" smtClean="0"/>
              <a:t>7</a:t>
            </a:r>
            <a:r>
              <a:rPr lang="ro-RO" sz="1600" dirty="0" smtClean="0"/>
              <a:t> persoane.</a:t>
            </a:r>
            <a:endParaRPr lang="en-US" sz="1600" dirty="0" smtClean="0"/>
          </a:p>
          <a:p>
            <a:pPr lvl="0"/>
            <a:r>
              <a:rPr lang="ro-RO" sz="1600" dirty="0" smtClean="0"/>
              <a:t> Au fost  consiliate și sprijinite pentru  intocmirea dosarului in vederea incadrarii in grad de  handicap </a:t>
            </a:r>
            <a:r>
              <a:rPr lang="ro-RO" sz="1600" b="1" dirty="0" smtClean="0"/>
              <a:t>6</a:t>
            </a:r>
            <a:r>
              <a:rPr lang="ro-RO" sz="1600" dirty="0" smtClean="0"/>
              <a:t> persoane.</a:t>
            </a:r>
            <a:endParaRPr lang="en-US" sz="1600" dirty="0" smtClean="0"/>
          </a:p>
          <a:p>
            <a:pPr lvl="0"/>
            <a:r>
              <a:rPr lang="ro-RO" sz="1600" dirty="0" smtClean="0"/>
              <a:t> Au fost sprijinite pentru internarea in cămine pentru vârstnici </a:t>
            </a:r>
            <a:r>
              <a:rPr lang="ro-RO" sz="1600" b="1" dirty="0" smtClean="0"/>
              <a:t>10</a:t>
            </a:r>
            <a:r>
              <a:rPr lang="ro-RO" sz="1600" dirty="0" smtClean="0"/>
              <a:t> persoane.</a:t>
            </a:r>
            <a:endParaRPr lang="en-US" sz="1600" dirty="0" smtClean="0"/>
          </a:p>
          <a:p>
            <a:pPr lvl="0"/>
            <a:r>
              <a:rPr lang="ro-RO" sz="1600" dirty="0" smtClean="0"/>
              <a:t>S-a acordat beneficiarilor asistența medicală necesară, prin asistentul medical comunitar</a:t>
            </a:r>
            <a:endParaRPr lang="en-US" sz="1600" dirty="0" smtClean="0"/>
          </a:p>
          <a:p>
            <a:pPr lvl="0"/>
            <a:r>
              <a:rPr lang="ro-RO" sz="1600" dirty="0" smtClean="0"/>
              <a:t>În cursul lunii august  s-au achiziționat medicamente de strictă necesitate pentru beneficiari.</a:t>
            </a:r>
            <a:endParaRPr lang="en-US" sz="1600" dirty="0" smtClean="0"/>
          </a:p>
          <a:p>
            <a:pPr lvl="0"/>
            <a:r>
              <a:rPr lang="ro-RO" sz="1600" dirty="0" smtClean="0"/>
              <a:t>S-au efectuat lunar activități de dezinfecție și dezinsecție.</a:t>
            </a:r>
            <a:endParaRPr lang="en-US" sz="1600" dirty="0" smtClean="0"/>
          </a:p>
          <a:p>
            <a:pPr lvl="0"/>
            <a:r>
              <a:rPr lang="ro-RO" sz="1600" dirty="0" smtClean="0"/>
              <a:t>S-a asigurat zilnic igiena personală a asistaților precum și a îmbrăcămintei acestora.</a:t>
            </a:r>
            <a:endParaRPr lang="en-US" sz="1600" dirty="0" smtClean="0"/>
          </a:p>
          <a:p>
            <a:pPr lvl="0"/>
            <a:r>
              <a:rPr lang="ro-RO" sz="1600" dirty="0" smtClean="0"/>
              <a:t>In cursul lunii decembrie </a:t>
            </a:r>
            <a:r>
              <a:rPr lang="ro-RO" sz="1600" b="1" dirty="0" smtClean="0"/>
              <a:t>AU FOST ACHIZITIONATE DOUĂ CONTAINERE NOI </a:t>
            </a:r>
            <a:r>
              <a:rPr lang="ro-RO" sz="1600" dirty="0" smtClean="0"/>
              <a:t>pentru locuit care s-au amplasat în incinta Adăpostului de Noapte.</a:t>
            </a:r>
            <a:endParaRPr lang="en-US" sz="1600" dirty="0" smtClean="0"/>
          </a:p>
          <a:p>
            <a:pPr lvl="0"/>
            <a:r>
              <a:rPr lang="ro-RO" sz="1600" dirty="0" smtClean="0"/>
              <a:t>S-au distribuit măști de protecție beneficiarilor în sezonul rece pentru prevenirea răspândirii virozelor.</a:t>
            </a:r>
            <a:endParaRPr lang="en-US" sz="1600" dirty="0" smtClean="0"/>
          </a:p>
          <a:p>
            <a:pPr lvl="0"/>
            <a:r>
              <a:rPr lang="ro-RO" sz="1600" dirty="0" smtClean="0"/>
              <a:t>S-au efectuat activități de socializare </a:t>
            </a:r>
            <a:endParaRPr lang="en-US" sz="1600" dirty="0" smtClean="0"/>
          </a:p>
          <a:p>
            <a:pPr lvl="0"/>
            <a:r>
              <a:rPr lang="ro-RO" sz="1600" dirty="0" smtClean="0"/>
              <a:t>S-au efectuat activități gospodărești zilnic pentru mentinerea curățeniei.</a:t>
            </a:r>
            <a:endParaRPr lang="en-US" sz="1600" dirty="0" smtClean="0"/>
          </a:p>
          <a:p>
            <a:endParaRPr lang="en-US" sz="1400" dirty="0" smtClean="0"/>
          </a:p>
          <a:p>
            <a:pPr algn="just">
              <a:buNone/>
            </a:pPr>
            <a:endParaRPr lang="ro-RO" sz="1400" b="1" dirty="0" smtClean="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1152128"/>
          </a:xfrm>
        </p:spPr>
        <p:txBody>
          <a:bodyPr>
            <a:normAutofit fontScale="90000"/>
          </a:bodyPr>
          <a:lstStyle/>
          <a:p>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b="1" dirty="0" err="1" smtClean="0">
                <a:latin typeface="Arial" panose="020B0604020202020204" pitchFamily="34" charset="0"/>
                <a:cs typeface="Arial" panose="020B0604020202020204" pitchFamily="34" charset="0"/>
              </a:rPr>
              <a:t>Situația</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documentelor</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înregistrate</a:t>
            </a:r>
            <a:r>
              <a:rPr lang="en-US" sz="2800" b="1"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la </a:t>
            </a:r>
            <a:r>
              <a:rPr lang="ro-RO" sz="2800" b="1" dirty="0" smtClean="0">
                <a:latin typeface="Arial" panose="020B0604020202020204" pitchFamily="34" charset="0"/>
                <a:cs typeface="Arial" panose="020B0604020202020204" pitchFamily="34" charset="0"/>
              </a:rPr>
              <a:t>DAS</a:t>
            </a:r>
            <a:r>
              <a:rPr lang="en-US" sz="2800" b="1" dirty="0" smtClean="0">
                <a:latin typeface="Arial" panose="020B0604020202020204" pitchFamily="34" charset="0"/>
                <a:cs typeface="Arial" panose="020B0604020202020204" pitchFamily="34" charset="0"/>
              </a:rPr>
              <a:t>O,</a:t>
            </a:r>
            <a:r>
              <a:rPr lang="ro-RO"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în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anul</a:t>
            </a:r>
            <a:r>
              <a:rPr lang="en-US" sz="2800" b="1" dirty="0" smtClean="0">
                <a:latin typeface="Arial" panose="020B0604020202020204" pitchFamily="34" charset="0"/>
                <a:cs typeface="Arial" panose="020B0604020202020204" pitchFamily="34" charset="0"/>
              </a:rPr>
              <a:t> 2023</a:t>
            </a:r>
            <a:r>
              <a:rPr lang="ro-RO" sz="2800" b="1" dirty="0" smtClean="0">
                <a:latin typeface="Arial" panose="020B0604020202020204" pitchFamily="34" charset="0"/>
                <a:cs typeface="Arial" panose="020B0604020202020204" pitchFamily="34" charset="0"/>
              </a:rPr>
              <a:t>,</a:t>
            </a:r>
            <a:br>
              <a:rPr lang="ro-RO"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prin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Serviciul</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Rela</a:t>
            </a:r>
            <a:r>
              <a:rPr lang="ro-RO" sz="2800" b="1" dirty="0" smtClean="0">
                <a:latin typeface="Arial" panose="020B0604020202020204" pitchFamily="34" charset="0"/>
                <a:cs typeface="Arial" panose="020B0604020202020204" pitchFamily="34" charset="0"/>
              </a:rPr>
              <a:t>ţii cu Publicul şi Evaluare Iniţială,</a:t>
            </a:r>
            <a:r>
              <a:rPr lang="en-US" sz="2800" b="1" dirty="0" smtClean="0">
                <a:latin typeface="Arial" panose="020B0604020202020204" pitchFamily="34" charset="0"/>
                <a:cs typeface="Arial" panose="020B0604020202020204" pitchFamily="34" charset="0"/>
              </a:rPr>
              <a:t> </a:t>
            </a:r>
            <a:r>
              <a:rPr lang="ro-RO" sz="2800" b="1" dirty="0" smtClean="0">
                <a:latin typeface="Arial" panose="020B0604020202020204" pitchFamily="34" charset="0"/>
                <a:cs typeface="Arial" panose="020B0604020202020204" pitchFamily="34" charset="0"/>
              </a:rPr>
              <a:t/>
            </a:r>
            <a:br>
              <a:rPr lang="ro-RO" sz="2800" b="1" dirty="0" smtClean="0">
                <a:latin typeface="Arial" panose="020B0604020202020204" pitchFamily="34" charset="0"/>
                <a:cs typeface="Arial" panose="020B0604020202020204" pitchFamily="34" charset="0"/>
              </a:rPr>
            </a:br>
            <a:r>
              <a:rPr lang="ro-RO" sz="2800" b="1"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22.988 </a:t>
            </a:r>
            <a:r>
              <a:rPr lang="ro-RO" sz="2800" b="1" dirty="0" smtClean="0">
                <a:latin typeface="Arial" panose="020B0604020202020204" pitchFamily="34" charset="0"/>
                <a:cs typeface="Arial" panose="020B0604020202020204" pitchFamily="34" charset="0"/>
              </a:rPr>
              <a:t>– solicitări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50793249"/>
              </p:ext>
            </p:extLst>
          </p:nvPr>
        </p:nvGraphicFramePr>
        <p:xfrm>
          <a:off x="533400" y="1524000"/>
          <a:ext cx="86106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924297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fontScale="90000"/>
          </a:bodyPr>
          <a:lstStyle/>
          <a:p>
            <a:r>
              <a:rPr lang="ro-RO" dirty="0" smtClean="0">
                <a:latin typeface="Arial" pitchFamily="34" charset="0"/>
                <a:cs typeface="Arial" pitchFamily="34" charset="0"/>
              </a:rPr>
              <a:t>Situaţie beneficiari -Adăpost de Noapte</a:t>
            </a:r>
            <a:endParaRPr lang="en-US" dirty="0">
              <a:latin typeface="Arial" pitchFamily="34" charset="0"/>
              <a:cs typeface="Arial" pitchFamily="34" charset="0"/>
            </a:endParaRPr>
          </a:p>
        </p:txBody>
      </p:sp>
      <p:sp>
        <p:nvSpPr>
          <p:cNvPr id="5" name="Text Placeholder 4"/>
          <p:cNvSpPr>
            <a:spLocks noGrp="1"/>
          </p:cNvSpPr>
          <p:nvPr>
            <p:ph type="body" sz="quarter" idx="3"/>
          </p:nvPr>
        </p:nvSpPr>
        <p:spPr>
          <a:xfrm>
            <a:off x="914400" y="1295401"/>
            <a:ext cx="7772400" cy="609600"/>
          </a:xfrm>
        </p:spPr>
        <p:txBody>
          <a:bodyPr>
            <a:normAutofit/>
          </a:bodyPr>
          <a:lstStyle/>
          <a:p>
            <a:pPr algn="ctr"/>
            <a:r>
              <a:rPr lang="ro-RO" dirty="0" smtClean="0"/>
              <a:t>Situaţie comparativă 201</a:t>
            </a:r>
            <a:r>
              <a:rPr lang="en-US" dirty="0" smtClean="0"/>
              <a:t>7</a:t>
            </a:r>
            <a:r>
              <a:rPr lang="ro-RO" dirty="0" smtClean="0"/>
              <a:t>-20</a:t>
            </a:r>
            <a:r>
              <a:rPr lang="en-US" dirty="0" smtClean="0"/>
              <a:t>23</a:t>
            </a:r>
          </a:p>
        </p:txBody>
      </p:sp>
      <p:graphicFrame>
        <p:nvGraphicFramePr>
          <p:cNvPr id="7" name="Content Placeholder 6"/>
          <p:cNvGraphicFramePr>
            <a:graphicFrameLocks noGrp="1"/>
          </p:cNvGraphicFramePr>
          <p:nvPr>
            <p:ph sz="quarter" idx="4"/>
          </p:nvPr>
        </p:nvGraphicFramePr>
        <p:xfrm>
          <a:off x="838200" y="1828800"/>
          <a:ext cx="8077200" cy="4800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r putea fi o imagine cu în aer liber şi copac"/>
          <p:cNvPicPr>
            <a:picLocks noChangeAspect="1" noChangeArrowheads="1"/>
          </p:cNvPicPr>
          <p:nvPr/>
        </p:nvPicPr>
        <p:blipFill>
          <a:blip r:embed="rId2" cstate="print"/>
          <a:srcRect/>
          <a:stretch>
            <a:fillRect/>
          </a:stretch>
        </p:blipFill>
        <p:spPr bwMode="auto">
          <a:xfrm>
            <a:off x="0" y="0"/>
            <a:ext cx="3095873" cy="2819400"/>
          </a:xfrm>
          <a:prstGeom prst="rect">
            <a:avLst/>
          </a:prstGeom>
          <a:noFill/>
        </p:spPr>
      </p:pic>
      <p:sp>
        <p:nvSpPr>
          <p:cNvPr id="2" name="Title 1"/>
          <p:cNvSpPr>
            <a:spLocks noGrp="1"/>
          </p:cNvSpPr>
          <p:nvPr>
            <p:ph type="title"/>
          </p:nvPr>
        </p:nvSpPr>
        <p:spPr>
          <a:xfrm>
            <a:off x="3048000" y="274638"/>
            <a:ext cx="4191000" cy="2163762"/>
          </a:xfrm>
        </p:spPr>
        <p:txBody>
          <a:bodyPr>
            <a:normAutofit/>
          </a:bodyPr>
          <a:lstStyle/>
          <a:p>
            <a:r>
              <a:rPr lang="ro-RO" sz="1800" b="1" i="1" dirty="0" smtClean="0">
                <a:latin typeface="Arial" pitchFamily="34" charset="0"/>
                <a:cs typeface="Arial" pitchFamily="34" charset="0"/>
              </a:rPr>
              <a:t>Centru Comunitar Gutenberg</a:t>
            </a:r>
            <a:r>
              <a:rPr lang="ro-RO" sz="1600" i="1" dirty="0" smtClean="0">
                <a:latin typeface="Arial" pitchFamily="34" charset="0"/>
                <a:cs typeface="Arial" pitchFamily="34" charset="0"/>
              </a:rPr>
              <a:t/>
            </a:r>
            <a:br>
              <a:rPr lang="ro-RO" sz="1600" i="1" dirty="0" smtClean="0">
                <a:latin typeface="Arial" pitchFamily="34" charset="0"/>
                <a:cs typeface="Arial" pitchFamily="34" charset="0"/>
              </a:rPr>
            </a:br>
            <a:r>
              <a:rPr lang="ro-RO" sz="1600" dirty="0" smtClean="0">
                <a:solidFill>
                  <a:srgbClr val="0070C0"/>
                </a:solidFill>
                <a:latin typeface="Arial" pitchFamily="34" charset="0"/>
                <a:cs typeface="Arial" pitchFamily="34" charset="0"/>
              </a:rPr>
              <a:t>Serviciu social înfiinţat cu scopul</a:t>
            </a:r>
            <a:r>
              <a:rPr lang="en-US" sz="1600" dirty="0" smtClean="0">
                <a:solidFill>
                  <a:srgbClr val="0070C0"/>
                </a:solidFill>
                <a:latin typeface="Arial" pitchFamily="34" charset="0"/>
                <a:cs typeface="Arial" pitchFamily="34" charset="0"/>
              </a:rPr>
              <a:t/>
            </a:r>
            <a:br>
              <a:rPr lang="en-US" sz="1600" dirty="0" smtClean="0">
                <a:solidFill>
                  <a:srgbClr val="0070C0"/>
                </a:solidFill>
                <a:latin typeface="Arial" pitchFamily="34" charset="0"/>
                <a:cs typeface="Arial" pitchFamily="34" charset="0"/>
              </a:rPr>
            </a:br>
            <a:r>
              <a:rPr lang="ro-RO" sz="1600" dirty="0" smtClean="0">
                <a:solidFill>
                  <a:srgbClr val="0070C0"/>
                </a:solidFill>
                <a:latin typeface="Arial" pitchFamily="34" charset="0"/>
                <a:cs typeface="Arial" pitchFamily="34" charset="0"/>
              </a:rPr>
              <a:t> de a sprijini</a:t>
            </a:r>
            <a:r>
              <a:rPr lang="en-US" sz="1600" dirty="0" smtClean="0">
                <a:solidFill>
                  <a:srgbClr val="0070C0"/>
                </a:solidFill>
                <a:latin typeface="Arial" pitchFamily="34" charset="0"/>
                <a:cs typeface="Arial" pitchFamily="34" charset="0"/>
              </a:rPr>
              <a:t/>
            </a:r>
            <a:br>
              <a:rPr lang="en-US" sz="1600" dirty="0" smtClean="0">
                <a:solidFill>
                  <a:srgbClr val="0070C0"/>
                </a:solidFill>
                <a:latin typeface="Arial" pitchFamily="34" charset="0"/>
                <a:cs typeface="Arial" pitchFamily="34" charset="0"/>
              </a:rPr>
            </a:br>
            <a:r>
              <a:rPr lang="ro-RO" sz="1600" dirty="0" smtClean="0">
                <a:solidFill>
                  <a:srgbClr val="0070C0"/>
                </a:solidFill>
                <a:latin typeface="Arial" pitchFamily="34" charset="0"/>
                <a:cs typeface="Arial" pitchFamily="34" charset="0"/>
              </a:rPr>
              <a:t> persoanele fără adăpost şi adulţii</a:t>
            </a:r>
            <a:r>
              <a:rPr lang="en-US" sz="1600" dirty="0" smtClean="0">
                <a:solidFill>
                  <a:srgbClr val="0070C0"/>
                </a:solidFill>
                <a:latin typeface="Arial" pitchFamily="34" charset="0"/>
                <a:cs typeface="Arial" pitchFamily="34" charset="0"/>
              </a:rPr>
              <a:t/>
            </a:r>
            <a:br>
              <a:rPr lang="en-US" sz="1600" dirty="0" smtClean="0">
                <a:solidFill>
                  <a:srgbClr val="0070C0"/>
                </a:solidFill>
                <a:latin typeface="Arial" pitchFamily="34" charset="0"/>
                <a:cs typeface="Arial" pitchFamily="34" charset="0"/>
              </a:rPr>
            </a:br>
            <a:r>
              <a:rPr lang="ro-RO" sz="1600" dirty="0" smtClean="0">
                <a:solidFill>
                  <a:srgbClr val="0070C0"/>
                </a:solidFill>
                <a:latin typeface="Arial" pitchFamily="34" charset="0"/>
                <a:cs typeface="Arial" pitchFamily="34" charset="0"/>
              </a:rPr>
              <a:t> aflaţi în situaţii de risc social în vederea integrarii sociale</a:t>
            </a:r>
            <a:endParaRPr lang="en-US" sz="1600" dirty="0">
              <a:solidFill>
                <a:srgbClr val="0070C0"/>
              </a:solidFill>
              <a:latin typeface="Arial" pitchFamily="34" charset="0"/>
              <a:cs typeface="Arial" pitchFamily="34" charset="0"/>
            </a:endParaRPr>
          </a:p>
        </p:txBody>
      </p:sp>
      <p:sp>
        <p:nvSpPr>
          <p:cNvPr id="3" name="Content Placeholder 2"/>
          <p:cNvSpPr>
            <a:spLocks noGrp="1"/>
          </p:cNvSpPr>
          <p:nvPr>
            <p:ph idx="1"/>
          </p:nvPr>
        </p:nvSpPr>
        <p:spPr>
          <a:xfrm>
            <a:off x="152400" y="2590800"/>
            <a:ext cx="8839200" cy="4267200"/>
          </a:xfrm>
        </p:spPr>
        <p:txBody>
          <a:bodyPr>
            <a:normAutofit fontScale="55000" lnSpcReduction="20000"/>
          </a:bodyPr>
          <a:lstStyle/>
          <a:p>
            <a:pPr lvl="0">
              <a:buNone/>
            </a:pPr>
            <a:endParaRPr lang="en-US" sz="3600" dirty="0" smtClean="0"/>
          </a:p>
          <a:p>
            <a:pPr lvl="0"/>
            <a:r>
              <a:rPr lang="ro-RO" sz="3600" dirty="0" smtClean="0"/>
              <a:t>informare şi consiliere socială: </a:t>
            </a:r>
            <a:r>
              <a:rPr lang="ro-RO" sz="3600" b="1" dirty="0" smtClean="0"/>
              <a:t>64 persoane</a:t>
            </a:r>
            <a:endParaRPr lang="en-US" sz="3600" dirty="0" smtClean="0"/>
          </a:p>
          <a:p>
            <a:pPr lvl="0"/>
            <a:r>
              <a:rPr lang="ro-RO" sz="3600" dirty="0" smtClean="0"/>
              <a:t>consiliere psihologică, precum şi, după caz, terapii de specialitate: </a:t>
            </a:r>
            <a:r>
              <a:rPr lang="ro-RO" sz="3600" b="1" dirty="0" smtClean="0"/>
              <a:t>64  persoane</a:t>
            </a:r>
            <a:endParaRPr lang="en-US" sz="3600" dirty="0" smtClean="0"/>
          </a:p>
          <a:p>
            <a:pPr lvl="0"/>
            <a:r>
              <a:rPr lang="ro-RO" sz="3600" dirty="0" smtClean="0"/>
              <a:t>educaţie extracurriculară: </a:t>
            </a:r>
            <a:r>
              <a:rPr lang="ro-RO" sz="3600" b="1" dirty="0" smtClean="0"/>
              <a:t>64 persoane</a:t>
            </a:r>
            <a:endParaRPr lang="en-US" sz="3600" dirty="0" smtClean="0"/>
          </a:p>
          <a:p>
            <a:pPr lvl="0"/>
            <a:r>
              <a:rPr lang="ro-RO" sz="3600" dirty="0" smtClean="0"/>
              <a:t>facilitare a accesului pe piaţa muncii: </a:t>
            </a:r>
            <a:r>
              <a:rPr lang="ro-RO" sz="3600" b="1" dirty="0" smtClean="0"/>
              <a:t>12 persoane</a:t>
            </a:r>
            <a:endParaRPr lang="en-US" sz="3600" dirty="0" smtClean="0"/>
          </a:p>
          <a:p>
            <a:pPr lvl="0"/>
            <a:r>
              <a:rPr lang="ro-RO" sz="3600" dirty="0" smtClean="0"/>
              <a:t>informare și consiliere în vederea facilitării accesului la o locuinţă: </a:t>
            </a:r>
            <a:r>
              <a:rPr lang="ro-RO" sz="3600" b="1" dirty="0" smtClean="0"/>
              <a:t>14 persoane</a:t>
            </a:r>
            <a:r>
              <a:rPr lang="ro-RO" sz="3600" dirty="0" smtClean="0"/>
              <a:t> </a:t>
            </a:r>
            <a:endParaRPr lang="en-US" sz="3600" dirty="0" smtClean="0"/>
          </a:p>
          <a:p>
            <a:pPr lvl="0"/>
            <a:r>
              <a:rPr lang="ro-RO" sz="3600" dirty="0" smtClean="0"/>
              <a:t>promovarea unui stil de viaţă sănătos şi activ: </a:t>
            </a:r>
            <a:r>
              <a:rPr lang="ro-RO" sz="3600" b="1" dirty="0" smtClean="0"/>
              <a:t>64 persoane</a:t>
            </a:r>
            <a:endParaRPr lang="en-US" sz="3600" dirty="0" smtClean="0"/>
          </a:p>
          <a:p>
            <a:pPr lvl="0"/>
            <a:r>
              <a:rPr lang="ro-RO" sz="3600" dirty="0" smtClean="0"/>
              <a:t>informare și consiliere în vederea prevenirii şi combaterii izolării sociale: </a:t>
            </a:r>
            <a:r>
              <a:rPr lang="ro-RO" sz="3600" b="1" dirty="0" smtClean="0"/>
              <a:t>64 persoane</a:t>
            </a:r>
            <a:endParaRPr lang="en-US" sz="3600" dirty="0" smtClean="0"/>
          </a:p>
          <a:p>
            <a:pPr lvl="0"/>
            <a:r>
              <a:rPr lang="ro-RO" sz="3600" dirty="0" smtClean="0"/>
              <a:t>intermedierea obţinerii unor servicii prestate de alte instituţii: </a:t>
            </a:r>
            <a:r>
              <a:rPr lang="ro-RO" sz="3600" b="1" dirty="0" smtClean="0"/>
              <a:t>18 persoane.</a:t>
            </a:r>
            <a:endParaRPr lang="en-US" sz="3600" dirty="0" smtClean="0"/>
          </a:p>
          <a:p>
            <a:pPr lvl="0"/>
            <a:r>
              <a:rPr lang="ro-RO" sz="3600" dirty="0" smtClean="0"/>
              <a:t>furnizează servicii de sănătate în limita competențelor profesionale legale ale personalului cu atribuții în domeniu: </a:t>
            </a:r>
            <a:r>
              <a:rPr lang="ro-RO" sz="3600" b="1" dirty="0" smtClean="0"/>
              <a:t>64 pesoane</a:t>
            </a:r>
            <a:r>
              <a:rPr lang="ro-RO" sz="3600" dirty="0" smtClean="0"/>
              <a:t> au beneficiat de serviciile asistentului social comunitar</a:t>
            </a:r>
            <a:endParaRPr lang="en-US" sz="3600" dirty="0" smtClean="0"/>
          </a:p>
          <a:p>
            <a:pPr lvl="0"/>
            <a:r>
              <a:rPr lang="ro-RO" sz="3600" dirty="0" smtClean="0"/>
              <a:t>Activități organizate împreună cu fundații și instituții partenere: 27 întâlniri</a:t>
            </a:r>
            <a:endParaRPr lang="en-US" sz="3600" dirty="0" smtClean="0"/>
          </a:p>
          <a:p>
            <a:pPr lvl="0">
              <a:buNone/>
            </a:pPr>
            <a:endParaRPr lang="en-US" sz="3500" dirty="0" smtClean="0"/>
          </a:p>
        </p:txBody>
      </p:sp>
      <p:pic>
        <p:nvPicPr>
          <p:cNvPr id="18436" name="Picture 4" descr="Ar putea fi o imagine cu cale ferată"/>
          <p:cNvPicPr>
            <a:picLocks noChangeAspect="1" noChangeArrowheads="1"/>
          </p:cNvPicPr>
          <p:nvPr/>
        </p:nvPicPr>
        <p:blipFill>
          <a:blip r:embed="rId3" cstate="print"/>
          <a:srcRect/>
          <a:stretch>
            <a:fillRect/>
          </a:stretch>
        </p:blipFill>
        <p:spPr bwMode="auto">
          <a:xfrm>
            <a:off x="6934200" y="0"/>
            <a:ext cx="2209800" cy="309372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a:bodyPr>
          <a:lstStyle/>
          <a:p>
            <a:r>
              <a:rPr lang="ro-RO" sz="1800" b="1" u="sng" dirty="0" smtClean="0">
                <a:latin typeface="Arial" pitchFamily="34" charset="0"/>
                <a:cs typeface="Arial" pitchFamily="34" charset="0"/>
              </a:rPr>
              <a:t>Tichete sociale pe suport electronic</a:t>
            </a:r>
            <a:endParaRPr lang="en-US" sz="1800" u="sng" dirty="0">
              <a:latin typeface="Arial" pitchFamily="34" charset="0"/>
              <a:cs typeface="Arial" pitchFamily="34" charset="0"/>
            </a:endParaRPr>
          </a:p>
        </p:txBody>
      </p:sp>
      <p:sp>
        <p:nvSpPr>
          <p:cNvPr id="3" name="Content Placeholder 2"/>
          <p:cNvSpPr>
            <a:spLocks noGrp="1"/>
          </p:cNvSpPr>
          <p:nvPr>
            <p:ph idx="1"/>
          </p:nvPr>
        </p:nvSpPr>
        <p:spPr>
          <a:xfrm>
            <a:off x="228600" y="381000"/>
            <a:ext cx="8686800" cy="6324600"/>
          </a:xfrm>
        </p:spPr>
        <p:txBody>
          <a:bodyPr anchor="ctr">
            <a:normAutofit fontScale="92500" lnSpcReduction="20000"/>
          </a:bodyPr>
          <a:lstStyle/>
          <a:p>
            <a:pPr algn="just"/>
            <a:r>
              <a:rPr lang="ro-RO" sz="1800" b="1" i="1" dirty="0" smtClean="0"/>
              <a:t>Cereri tichete sociale acordate potrivit O.U.G. nr.63/2022</a:t>
            </a:r>
            <a:r>
              <a:rPr lang="ro-RO" sz="1800" i="1" dirty="0" smtClean="0"/>
              <a:t> </a:t>
            </a:r>
            <a:r>
              <a:rPr lang="en-US" sz="1800" dirty="0" err="1" smtClean="0"/>
              <a:t>privind</a:t>
            </a:r>
            <a:r>
              <a:rPr lang="en-US" sz="1800" dirty="0" smtClean="0"/>
              <a:t> </a:t>
            </a:r>
            <a:r>
              <a:rPr lang="en-US" sz="1800" dirty="0" err="1" smtClean="0"/>
              <a:t>unele</a:t>
            </a:r>
            <a:r>
              <a:rPr lang="en-US" sz="1800" dirty="0" smtClean="0"/>
              <a:t> </a:t>
            </a:r>
            <a:r>
              <a:rPr lang="en-US" sz="1800" dirty="0" err="1" smtClean="0"/>
              <a:t>măsuri</a:t>
            </a:r>
            <a:r>
              <a:rPr lang="en-US" sz="1800" dirty="0" smtClean="0"/>
              <a:t> </a:t>
            </a:r>
            <a:r>
              <a:rPr lang="en-US" sz="1800" dirty="0" err="1" smtClean="0"/>
              <a:t>temporare</a:t>
            </a:r>
            <a:r>
              <a:rPr lang="en-US" sz="1800" dirty="0" smtClean="0"/>
              <a:t> </a:t>
            </a:r>
            <a:r>
              <a:rPr lang="en-US" sz="1800" dirty="0" err="1" smtClean="0"/>
              <a:t>pentru</a:t>
            </a:r>
            <a:r>
              <a:rPr lang="en-US" sz="1800" dirty="0" smtClean="0"/>
              <a:t> </a:t>
            </a:r>
            <a:r>
              <a:rPr lang="en-US" sz="1800" dirty="0" err="1" smtClean="0"/>
              <a:t>acordarea</a:t>
            </a:r>
            <a:r>
              <a:rPr lang="en-US" sz="1800" dirty="0" smtClean="0"/>
              <a:t> de </a:t>
            </a:r>
            <a:r>
              <a:rPr lang="en-US" sz="1800" dirty="0" err="1" smtClean="0"/>
              <a:t>sprijin</a:t>
            </a:r>
            <a:r>
              <a:rPr lang="en-US" sz="1800" dirty="0" smtClean="0"/>
              <a:t> material </a:t>
            </a:r>
            <a:r>
              <a:rPr lang="en-US" sz="1800" dirty="0" err="1" smtClean="0"/>
              <a:t>categoriilor</a:t>
            </a:r>
            <a:r>
              <a:rPr lang="en-US" sz="1800" dirty="0" smtClean="0"/>
              <a:t> de </a:t>
            </a:r>
            <a:r>
              <a:rPr lang="en-US" sz="1800" dirty="0" err="1" smtClean="0"/>
              <a:t>persoane</a:t>
            </a:r>
            <a:r>
              <a:rPr lang="en-US" sz="1800" dirty="0" smtClean="0"/>
              <a:t>  </a:t>
            </a:r>
            <a:r>
              <a:rPr lang="en-US" sz="1800" dirty="0" err="1" smtClean="0"/>
              <a:t>aflate</a:t>
            </a:r>
            <a:r>
              <a:rPr lang="en-US" sz="1800" dirty="0" smtClean="0"/>
              <a:t> </a:t>
            </a:r>
            <a:r>
              <a:rPr lang="en-US" sz="1800" dirty="0" err="1" smtClean="0"/>
              <a:t>în</a:t>
            </a:r>
            <a:r>
              <a:rPr lang="en-US" sz="1800" dirty="0" smtClean="0"/>
              <a:t> </a:t>
            </a:r>
            <a:r>
              <a:rPr lang="en-US" sz="1800" dirty="0" err="1" smtClean="0"/>
              <a:t>situaţii</a:t>
            </a:r>
            <a:r>
              <a:rPr lang="en-US" sz="1800" dirty="0" smtClean="0"/>
              <a:t> de </a:t>
            </a:r>
            <a:r>
              <a:rPr lang="en-US" sz="1800" dirty="0" err="1" smtClean="0"/>
              <a:t>risc</a:t>
            </a:r>
            <a:r>
              <a:rPr lang="en-US" sz="1800" dirty="0" smtClean="0"/>
              <a:t> de </a:t>
            </a:r>
            <a:r>
              <a:rPr lang="en-US" sz="1800" dirty="0" err="1" smtClean="0"/>
              <a:t>deprivare</a:t>
            </a:r>
            <a:r>
              <a:rPr lang="en-US" sz="1800" dirty="0" smtClean="0"/>
              <a:t> </a:t>
            </a:r>
            <a:r>
              <a:rPr lang="en-US" sz="1800" dirty="0" err="1" smtClean="0"/>
              <a:t>materială</a:t>
            </a:r>
            <a:r>
              <a:rPr lang="en-US" sz="1800" dirty="0" smtClean="0"/>
              <a:t> </a:t>
            </a:r>
            <a:r>
              <a:rPr lang="en-US" sz="1800" dirty="0" err="1" smtClean="0"/>
              <a:t>şi</a:t>
            </a:r>
            <a:r>
              <a:rPr lang="en-US" sz="1800" dirty="0" smtClean="0"/>
              <a:t>/</a:t>
            </a:r>
            <a:r>
              <a:rPr lang="en-US" sz="1800" dirty="0" err="1" smtClean="0"/>
              <a:t>sau</a:t>
            </a:r>
            <a:r>
              <a:rPr lang="en-US" sz="1800" dirty="0" smtClean="0"/>
              <a:t> </a:t>
            </a:r>
            <a:r>
              <a:rPr lang="en-US" sz="1800" dirty="0" err="1" smtClean="0"/>
              <a:t>risc</a:t>
            </a:r>
            <a:r>
              <a:rPr lang="en-US" sz="1800" dirty="0" smtClean="0"/>
              <a:t> de </a:t>
            </a:r>
            <a:r>
              <a:rPr lang="en-US" sz="1800" dirty="0" err="1" smtClean="0"/>
              <a:t>sărăcie</a:t>
            </a:r>
            <a:r>
              <a:rPr lang="en-US" sz="1800" dirty="0" smtClean="0"/>
              <a:t> </a:t>
            </a:r>
            <a:r>
              <a:rPr lang="en-US" sz="1800" dirty="0" err="1" smtClean="0"/>
              <a:t>extremă</a:t>
            </a:r>
            <a:r>
              <a:rPr lang="en-US" sz="1800" dirty="0" smtClean="0"/>
              <a:t>, </a:t>
            </a:r>
            <a:r>
              <a:rPr lang="en-US" sz="1800" dirty="0" err="1" smtClean="0"/>
              <a:t>suportate</a:t>
            </a:r>
            <a:r>
              <a:rPr lang="en-US" sz="1800" dirty="0" smtClean="0"/>
              <a:t> </a:t>
            </a:r>
            <a:r>
              <a:rPr lang="en-US" sz="1800" dirty="0" err="1" smtClean="0"/>
              <a:t>parţial</a:t>
            </a:r>
            <a:r>
              <a:rPr lang="en-US" sz="1800" dirty="0" smtClean="0"/>
              <a:t>  din </a:t>
            </a:r>
            <a:r>
              <a:rPr lang="en-US" sz="1800" dirty="0" err="1" smtClean="0"/>
              <a:t>fonduri</a:t>
            </a:r>
            <a:r>
              <a:rPr lang="en-US" sz="1800" dirty="0" smtClean="0"/>
              <a:t> </a:t>
            </a:r>
            <a:r>
              <a:rPr lang="en-US" sz="1800" dirty="0" err="1" smtClean="0"/>
              <a:t>externe</a:t>
            </a:r>
            <a:r>
              <a:rPr lang="en-US" sz="1800" dirty="0" smtClean="0"/>
              <a:t> </a:t>
            </a:r>
            <a:r>
              <a:rPr lang="en-US" sz="1800" dirty="0" err="1" smtClean="0"/>
              <a:t>nerambursabile</a:t>
            </a:r>
            <a:r>
              <a:rPr lang="en-US" sz="1800" dirty="0" smtClean="0"/>
              <a:t>, </a:t>
            </a:r>
            <a:r>
              <a:rPr lang="en-US" sz="1800" dirty="0" err="1" smtClean="0"/>
              <a:t>precum</a:t>
            </a:r>
            <a:r>
              <a:rPr lang="en-US" sz="1800" dirty="0" smtClean="0"/>
              <a:t> </a:t>
            </a:r>
            <a:r>
              <a:rPr lang="en-US" sz="1800" dirty="0" err="1" smtClean="0"/>
              <a:t>şi</a:t>
            </a:r>
            <a:r>
              <a:rPr lang="en-US" sz="1800" dirty="0" smtClean="0"/>
              <a:t> </a:t>
            </a:r>
            <a:r>
              <a:rPr lang="en-US" sz="1800" dirty="0" err="1" smtClean="0"/>
              <a:t>unele</a:t>
            </a:r>
            <a:r>
              <a:rPr lang="en-US" sz="1800" dirty="0" smtClean="0"/>
              <a:t> </a:t>
            </a:r>
            <a:r>
              <a:rPr lang="en-US" sz="1800" dirty="0" err="1" smtClean="0"/>
              <a:t>măsuri</a:t>
            </a:r>
            <a:r>
              <a:rPr lang="en-US" sz="1800" dirty="0" smtClean="0"/>
              <a:t> de </a:t>
            </a:r>
            <a:r>
              <a:rPr lang="en-US" sz="1800" dirty="0" err="1" smtClean="0"/>
              <a:t>distribuire</a:t>
            </a:r>
            <a:r>
              <a:rPr lang="en-US" sz="1800" dirty="0" smtClean="0"/>
              <a:t> a </a:t>
            </a:r>
            <a:r>
              <a:rPr lang="en-US" sz="1800" dirty="0" err="1" smtClean="0"/>
              <a:t>acestuia</a:t>
            </a:r>
            <a:r>
              <a:rPr lang="en-US" sz="1800" dirty="0" smtClean="0"/>
              <a:t>: </a:t>
            </a:r>
            <a:r>
              <a:rPr lang="en-US" sz="1800" b="1" dirty="0" smtClean="0"/>
              <a:t>295 de </a:t>
            </a:r>
            <a:r>
              <a:rPr lang="en-US" sz="1800" b="1" dirty="0" err="1" smtClean="0"/>
              <a:t>copii</a:t>
            </a:r>
            <a:r>
              <a:rPr lang="en-US" sz="1800" b="1" dirty="0" smtClean="0"/>
              <a:t>.</a:t>
            </a:r>
            <a:r>
              <a:rPr lang="en-US" sz="1800" dirty="0" smtClean="0"/>
              <a:t>  </a:t>
            </a:r>
            <a:r>
              <a:rPr lang="en-US" sz="1800" dirty="0" err="1" smtClean="0"/>
              <a:t>Sprijinul</a:t>
            </a:r>
            <a:r>
              <a:rPr lang="en-US" sz="1800" dirty="0" smtClean="0"/>
              <a:t> material </a:t>
            </a:r>
            <a:r>
              <a:rPr lang="en-US" sz="1800" dirty="0" err="1" smtClean="0"/>
              <a:t>acordat</a:t>
            </a:r>
            <a:r>
              <a:rPr lang="en-US" sz="1800" dirty="0" smtClean="0"/>
              <a:t> </a:t>
            </a:r>
            <a:r>
              <a:rPr lang="en-US" sz="1800" dirty="0" err="1" smtClean="0"/>
              <a:t>pe</a:t>
            </a:r>
            <a:r>
              <a:rPr lang="en-US" sz="1800" dirty="0" smtClean="0"/>
              <a:t> </a:t>
            </a:r>
            <a:r>
              <a:rPr lang="en-US" sz="1800" dirty="0" err="1" smtClean="0"/>
              <a:t>baza</a:t>
            </a:r>
            <a:r>
              <a:rPr lang="en-US" sz="1800" dirty="0" smtClean="0"/>
              <a:t> </a:t>
            </a:r>
            <a:r>
              <a:rPr lang="en-US" sz="1800" dirty="0" err="1" smtClean="0"/>
              <a:t>tichetului</a:t>
            </a:r>
            <a:r>
              <a:rPr lang="en-US" sz="1800" dirty="0" smtClean="0"/>
              <a:t> social </a:t>
            </a:r>
            <a:r>
              <a:rPr lang="en-US" sz="1800" dirty="0" err="1" smtClean="0"/>
              <a:t>pe</a:t>
            </a:r>
            <a:r>
              <a:rPr lang="en-US" sz="1800" dirty="0" smtClean="0"/>
              <a:t> </a:t>
            </a:r>
            <a:r>
              <a:rPr lang="en-US" sz="1800" dirty="0" err="1" smtClean="0"/>
              <a:t>suport</a:t>
            </a:r>
            <a:r>
              <a:rPr lang="en-US" sz="1800" dirty="0" smtClean="0"/>
              <a:t> electronic are o </a:t>
            </a:r>
            <a:r>
              <a:rPr lang="en-US" sz="1800" dirty="0" err="1" smtClean="0"/>
              <a:t>valoare</a:t>
            </a:r>
            <a:r>
              <a:rPr lang="en-US" sz="1800" dirty="0" smtClean="0"/>
              <a:t> </a:t>
            </a:r>
            <a:r>
              <a:rPr lang="en-US" sz="1800" dirty="0" err="1" smtClean="0"/>
              <a:t>nominală</a:t>
            </a:r>
            <a:r>
              <a:rPr lang="en-US" sz="1800" dirty="0" smtClean="0"/>
              <a:t> de 250 lei </a:t>
            </a:r>
            <a:r>
              <a:rPr lang="en-US" sz="1800" dirty="0" err="1" smtClean="0"/>
              <a:t>şi</a:t>
            </a:r>
            <a:r>
              <a:rPr lang="en-US" sz="1800" dirty="0" smtClean="0"/>
              <a:t> se </a:t>
            </a:r>
            <a:r>
              <a:rPr lang="en-US" sz="1800" dirty="0" err="1" smtClean="0"/>
              <a:t>acordă</a:t>
            </a:r>
            <a:r>
              <a:rPr lang="en-US" sz="1800" dirty="0" smtClean="0"/>
              <a:t> o </a:t>
            </a:r>
            <a:r>
              <a:rPr lang="en-US" sz="1800" dirty="0" err="1" smtClean="0"/>
              <a:t>dată</a:t>
            </a:r>
            <a:r>
              <a:rPr lang="en-US" sz="1800" dirty="0" smtClean="0"/>
              <a:t> la </a:t>
            </a:r>
            <a:r>
              <a:rPr lang="en-US" sz="1800" dirty="0" err="1" smtClean="0"/>
              <a:t>două</a:t>
            </a:r>
            <a:r>
              <a:rPr lang="en-US" sz="1800" dirty="0" smtClean="0"/>
              <a:t> </a:t>
            </a:r>
            <a:r>
              <a:rPr lang="en-US" sz="1800" dirty="0" err="1" smtClean="0"/>
              <a:t>luni</a:t>
            </a:r>
            <a:r>
              <a:rPr lang="en-US" sz="1800" dirty="0" smtClean="0"/>
              <a:t>.</a:t>
            </a:r>
          </a:p>
          <a:p>
            <a:pPr algn="just">
              <a:buNone/>
            </a:pPr>
            <a:endParaRPr lang="en-US" sz="1800" dirty="0" smtClean="0"/>
          </a:p>
          <a:p>
            <a:pPr algn="just"/>
            <a:r>
              <a:rPr lang="en-US" sz="1800" i="1" dirty="0" smtClean="0"/>
              <a:t> </a:t>
            </a:r>
            <a:r>
              <a:rPr lang="ro-RO" sz="1800" b="1" i="1" dirty="0" smtClean="0"/>
              <a:t>Cereri tichete sociale acordate potrivit O.U.G. nr.113/2022</a:t>
            </a:r>
            <a:r>
              <a:rPr lang="en-US" sz="1800" i="1" dirty="0" smtClean="0"/>
              <a:t> </a:t>
            </a:r>
            <a:r>
              <a:rPr lang="en-US" sz="1800" dirty="0" err="1" smtClean="0"/>
              <a:t>privind</a:t>
            </a:r>
            <a:r>
              <a:rPr lang="en-US" sz="1800" dirty="0" smtClean="0"/>
              <a:t> </a:t>
            </a:r>
            <a:r>
              <a:rPr lang="en-US" sz="1800" dirty="0" err="1" smtClean="0"/>
              <a:t>unele</a:t>
            </a:r>
            <a:r>
              <a:rPr lang="en-US" sz="1800" dirty="0" smtClean="0"/>
              <a:t> </a:t>
            </a:r>
            <a:r>
              <a:rPr lang="en-US" sz="1800" dirty="0" err="1" smtClean="0"/>
              <a:t>măsuri</a:t>
            </a:r>
            <a:r>
              <a:rPr lang="en-US" sz="1800" dirty="0" smtClean="0"/>
              <a:t> </a:t>
            </a:r>
            <a:r>
              <a:rPr lang="en-US" sz="1800" dirty="0" err="1" smtClean="0"/>
              <a:t>necesare</a:t>
            </a:r>
            <a:r>
              <a:rPr lang="en-US" sz="1800" dirty="0" smtClean="0"/>
              <a:t> </a:t>
            </a:r>
            <a:r>
              <a:rPr lang="en-US" sz="1800" dirty="0" err="1" smtClean="0"/>
              <a:t>în</a:t>
            </a:r>
            <a:r>
              <a:rPr lang="en-US" sz="1800" dirty="0" smtClean="0"/>
              <a:t> </a:t>
            </a:r>
            <a:r>
              <a:rPr lang="en-US" sz="1800" dirty="0" err="1" smtClean="0"/>
              <a:t>vederea</a:t>
            </a:r>
            <a:r>
              <a:rPr lang="en-US" sz="1800" dirty="0" smtClean="0"/>
              <a:t> </a:t>
            </a:r>
            <a:r>
              <a:rPr lang="en-US" sz="1800" dirty="0" err="1" smtClean="0"/>
              <a:t>implementării</a:t>
            </a:r>
            <a:r>
              <a:rPr lang="en-US" sz="1800" dirty="0" smtClean="0"/>
              <a:t> </a:t>
            </a:r>
            <a:r>
              <a:rPr lang="en-US" sz="1800" dirty="0" err="1" smtClean="0"/>
              <a:t>Fondului</a:t>
            </a:r>
            <a:r>
              <a:rPr lang="en-US" sz="1800" dirty="0" smtClean="0"/>
              <a:t> de </a:t>
            </a:r>
            <a:r>
              <a:rPr lang="en-US" sz="1800" dirty="0" err="1" smtClean="0"/>
              <a:t>ajutor</a:t>
            </a:r>
            <a:r>
              <a:rPr lang="en-US" sz="1800" dirty="0" smtClean="0"/>
              <a:t> </a:t>
            </a:r>
            <a:r>
              <a:rPr lang="en-US" sz="1800" dirty="0" err="1" smtClean="0"/>
              <a:t>european</a:t>
            </a:r>
            <a:r>
              <a:rPr lang="en-US" sz="1800" dirty="0" smtClean="0"/>
              <a:t> </a:t>
            </a:r>
            <a:r>
              <a:rPr lang="en-US" sz="1800" dirty="0" err="1" smtClean="0"/>
              <a:t>destinat</a:t>
            </a:r>
            <a:r>
              <a:rPr lang="en-US" sz="1800" dirty="0" smtClean="0"/>
              <a:t> </a:t>
            </a:r>
            <a:r>
              <a:rPr lang="en-US" sz="1800" dirty="0" err="1" smtClean="0"/>
              <a:t>celor</a:t>
            </a:r>
            <a:r>
              <a:rPr lang="en-US" sz="1800" dirty="0" smtClean="0"/>
              <a:t> </a:t>
            </a:r>
            <a:r>
              <a:rPr lang="en-US" sz="1800" dirty="0" err="1" smtClean="0"/>
              <a:t>mai</a:t>
            </a:r>
            <a:r>
              <a:rPr lang="en-US" sz="1800" dirty="0" smtClean="0"/>
              <a:t> </a:t>
            </a:r>
            <a:r>
              <a:rPr lang="en-US" sz="1800" dirty="0" err="1" smtClean="0"/>
              <a:t>defavorizate</a:t>
            </a:r>
            <a:r>
              <a:rPr lang="en-US" sz="1800" dirty="0" smtClean="0"/>
              <a:t> </a:t>
            </a:r>
            <a:r>
              <a:rPr lang="en-US" sz="1800" dirty="0" err="1" smtClean="0"/>
              <a:t>persoane</a:t>
            </a:r>
            <a:r>
              <a:rPr lang="en-US" sz="1800" dirty="0" smtClean="0"/>
              <a:t>, </a:t>
            </a:r>
            <a:r>
              <a:rPr lang="en-US" sz="1800" dirty="0" err="1" smtClean="0"/>
              <a:t>decontarea</a:t>
            </a:r>
            <a:r>
              <a:rPr lang="en-US" sz="1800" dirty="0" smtClean="0"/>
              <a:t> </a:t>
            </a:r>
            <a:r>
              <a:rPr lang="en-US" sz="1800" dirty="0" err="1" smtClean="0"/>
              <a:t>unor</a:t>
            </a:r>
            <a:r>
              <a:rPr lang="en-US" sz="1800" dirty="0" smtClean="0"/>
              <a:t> </a:t>
            </a:r>
            <a:r>
              <a:rPr lang="en-US" sz="1800" dirty="0" err="1" smtClean="0"/>
              <a:t>cheltuieli</a:t>
            </a:r>
            <a:r>
              <a:rPr lang="en-US" sz="1800" dirty="0" smtClean="0"/>
              <a:t> </a:t>
            </a:r>
            <a:r>
              <a:rPr lang="en-US" sz="1800" dirty="0" err="1" smtClean="0"/>
              <a:t>privind</a:t>
            </a:r>
            <a:r>
              <a:rPr lang="en-US" sz="1800" dirty="0" smtClean="0"/>
              <a:t> </a:t>
            </a:r>
            <a:r>
              <a:rPr lang="en-US" sz="1800" dirty="0" err="1" smtClean="0"/>
              <a:t>sprijinirea</a:t>
            </a:r>
            <a:r>
              <a:rPr lang="en-US" sz="1800" dirty="0" smtClean="0"/>
              <a:t> </a:t>
            </a:r>
            <a:r>
              <a:rPr lang="en-US" sz="1800" dirty="0" err="1" smtClean="0"/>
              <a:t>refugiaţilor</a:t>
            </a:r>
            <a:r>
              <a:rPr lang="en-US" sz="1800" dirty="0" smtClean="0"/>
              <a:t> din </a:t>
            </a:r>
            <a:r>
              <a:rPr lang="en-US" sz="1800" dirty="0" err="1" smtClean="0"/>
              <a:t>Ucraina</a:t>
            </a:r>
            <a:r>
              <a:rPr lang="en-US" sz="1800" dirty="0" smtClean="0"/>
              <a:t>, </a:t>
            </a:r>
            <a:r>
              <a:rPr lang="en-US" sz="1800" dirty="0" err="1" smtClean="0"/>
              <a:t>precum</a:t>
            </a:r>
            <a:r>
              <a:rPr lang="en-US" sz="1800" dirty="0" smtClean="0"/>
              <a:t> </a:t>
            </a:r>
            <a:r>
              <a:rPr lang="en-US" sz="1800" dirty="0" err="1" smtClean="0"/>
              <a:t>şi</a:t>
            </a:r>
            <a:r>
              <a:rPr lang="en-US" sz="1800" dirty="0" smtClean="0"/>
              <a:t> </a:t>
            </a:r>
            <a:r>
              <a:rPr lang="en-US" sz="1800" dirty="0" err="1" smtClean="0"/>
              <a:t>acordarea</a:t>
            </a:r>
            <a:r>
              <a:rPr lang="en-US" sz="1800" dirty="0" smtClean="0"/>
              <a:t> de </a:t>
            </a:r>
            <a:r>
              <a:rPr lang="en-US" sz="1800" dirty="0" err="1" smtClean="0"/>
              <a:t>granturi</a:t>
            </a:r>
            <a:r>
              <a:rPr lang="en-US" sz="1800" dirty="0" smtClean="0"/>
              <a:t> din </a:t>
            </a:r>
            <a:r>
              <a:rPr lang="en-US" sz="1800" dirty="0" err="1" smtClean="0"/>
              <a:t>fonduri</a:t>
            </a:r>
            <a:r>
              <a:rPr lang="en-US" sz="1800" dirty="0" smtClean="0"/>
              <a:t> </a:t>
            </a:r>
            <a:r>
              <a:rPr lang="en-US" sz="1800" dirty="0" err="1" smtClean="0"/>
              <a:t>externe</a:t>
            </a:r>
            <a:r>
              <a:rPr lang="en-US" sz="1800" dirty="0" smtClean="0"/>
              <a:t> </a:t>
            </a:r>
            <a:r>
              <a:rPr lang="en-US" sz="1800" dirty="0" err="1" smtClean="0"/>
              <a:t>nerambursabile</a:t>
            </a:r>
            <a:r>
              <a:rPr lang="en-US" sz="1800" dirty="0" smtClean="0"/>
              <a:t> </a:t>
            </a:r>
            <a:r>
              <a:rPr lang="en-US" sz="1800" dirty="0" err="1" smtClean="0"/>
              <a:t>pentru</a:t>
            </a:r>
            <a:r>
              <a:rPr lang="en-US" sz="1800" dirty="0" smtClean="0"/>
              <a:t> </a:t>
            </a:r>
            <a:r>
              <a:rPr lang="en-US" sz="1800" dirty="0" err="1" smtClean="0"/>
              <a:t>investiţii</a:t>
            </a:r>
            <a:r>
              <a:rPr lang="en-US" sz="1800" dirty="0" smtClean="0"/>
              <a:t> </a:t>
            </a:r>
            <a:r>
              <a:rPr lang="en-US" sz="1800" dirty="0" err="1" smtClean="0"/>
              <a:t>destinate</a:t>
            </a:r>
            <a:r>
              <a:rPr lang="en-US" sz="1800" dirty="0" smtClean="0"/>
              <a:t> </a:t>
            </a:r>
            <a:r>
              <a:rPr lang="en-US" sz="1800" dirty="0" err="1" smtClean="0"/>
              <a:t>retehnologizării</a:t>
            </a:r>
            <a:r>
              <a:rPr lang="en-US" sz="1800" dirty="0" smtClean="0"/>
              <a:t> IMM-</a:t>
            </a:r>
            <a:r>
              <a:rPr lang="en-US" sz="1800" dirty="0" err="1" smtClean="0"/>
              <a:t>urilor</a:t>
            </a:r>
            <a:r>
              <a:rPr lang="en-US" sz="1800" dirty="0" smtClean="0"/>
              <a:t>: </a:t>
            </a:r>
            <a:r>
              <a:rPr lang="en-US" sz="1800" b="1" dirty="0" smtClean="0"/>
              <a:t>17 </a:t>
            </a:r>
            <a:r>
              <a:rPr lang="en-US" sz="1800" b="1" dirty="0" err="1" smtClean="0"/>
              <a:t>tichete</a:t>
            </a:r>
            <a:r>
              <a:rPr lang="en-US" sz="1800" b="1" dirty="0" smtClean="0"/>
              <a:t> </a:t>
            </a:r>
            <a:r>
              <a:rPr lang="en-US" sz="1800" b="1" dirty="0" err="1" smtClean="0"/>
              <a:t>acordate</a:t>
            </a:r>
            <a:r>
              <a:rPr lang="en-US" sz="1800" b="1" dirty="0" smtClean="0"/>
              <a:t> </a:t>
            </a:r>
            <a:r>
              <a:rPr lang="en-US" sz="1800" dirty="0" smtClean="0"/>
              <a:t>(10 </a:t>
            </a:r>
            <a:r>
              <a:rPr lang="en-US" sz="1800" dirty="0" err="1" smtClean="0"/>
              <a:t>pentru</a:t>
            </a:r>
            <a:r>
              <a:rPr lang="en-US" sz="1800" dirty="0" smtClean="0"/>
              <a:t> </a:t>
            </a:r>
            <a:r>
              <a:rPr lang="en-US" sz="1800" dirty="0" err="1" smtClean="0"/>
              <a:t>cereri</a:t>
            </a:r>
            <a:r>
              <a:rPr lang="en-US" sz="1800" dirty="0" smtClean="0"/>
              <a:t> </a:t>
            </a:r>
            <a:r>
              <a:rPr lang="en-US" sz="1800" dirty="0" err="1" smtClean="0"/>
              <a:t>înregisatrate</a:t>
            </a:r>
            <a:r>
              <a:rPr lang="en-US" sz="1800" dirty="0" smtClean="0"/>
              <a:t> </a:t>
            </a:r>
            <a:r>
              <a:rPr lang="en-US" sz="1800" dirty="0" err="1" smtClean="0"/>
              <a:t>în</a:t>
            </a:r>
            <a:r>
              <a:rPr lang="en-US" sz="1800" dirty="0" smtClean="0"/>
              <a:t> </a:t>
            </a:r>
            <a:r>
              <a:rPr lang="en-US" sz="1800" dirty="0" err="1" smtClean="0"/>
              <a:t>anul</a:t>
            </a:r>
            <a:r>
              <a:rPr lang="en-US" sz="1800" dirty="0" smtClean="0"/>
              <a:t> 2022 </a:t>
            </a:r>
            <a:r>
              <a:rPr lang="en-US" sz="1800" dirty="0" err="1" smtClean="0"/>
              <a:t>și</a:t>
            </a:r>
            <a:r>
              <a:rPr lang="en-US" sz="1800" dirty="0" smtClean="0"/>
              <a:t> 7 </a:t>
            </a:r>
            <a:r>
              <a:rPr lang="en-US" sz="1800" dirty="0" err="1" smtClean="0"/>
              <a:t>cereri</a:t>
            </a:r>
            <a:r>
              <a:rPr lang="en-US" sz="1800" dirty="0" smtClean="0"/>
              <a:t> </a:t>
            </a:r>
            <a:r>
              <a:rPr lang="en-US" sz="1800" dirty="0" err="1" smtClean="0"/>
              <a:t>înregistrate</a:t>
            </a:r>
            <a:r>
              <a:rPr lang="en-US" sz="1800" dirty="0" smtClean="0"/>
              <a:t> </a:t>
            </a:r>
            <a:r>
              <a:rPr lang="en-US" sz="1800" dirty="0" err="1" smtClean="0"/>
              <a:t>în</a:t>
            </a:r>
            <a:r>
              <a:rPr lang="en-US" sz="1800" dirty="0" smtClean="0"/>
              <a:t> </a:t>
            </a:r>
            <a:r>
              <a:rPr lang="en-US" sz="1800" dirty="0" err="1" smtClean="0"/>
              <a:t>anul</a:t>
            </a:r>
            <a:r>
              <a:rPr lang="en-US" sz="1800" dirty="0" smtClean="0"/>
              <a:t> 2023).</a:t>
            </a:r>
          </a:p>
          <a:p>
            <a:pPr algn="just">
              <a:buNone/>
            </a:pPr>
            <a:r>
              <a:rPr lang="en-US" sz="1800" dirty="0" smtClean="0"/>
              <a:t>	</a:t>
            </a:r>
            <a:r>
              <a:rPr lang="en-US" sz="1800" dirty="0" err="1" smtClean="0"/>
              <a:t>Valoarea</a:t>
            </a:r>
            <a:r>
              <a:rPr lang="en-US" sz="1800" dirty="0" smtClean="0"/>
              <a:t> </a:t>
            </a:r>
            <a:r>
              <a:rPr lang="en-US" sz="1800" dirty="0" err="1" smtClean="0"/>
              <a:t>nominală</a:t>
            </a:r>
            <a:r>
              <a:rPr lang="en-US" sz="1800" dirty="0" smtClean="0"/>
              <a:t> a </a:t>
            </a:r>
            <a:r>
              <a:rPr lang="en-US" sz="1800" dirty="0" err="1" smtClean="0"/>
              <a:t>unui</a:t>
            </a:r>
            <a:r>
              <a:rPr lang="en-US" sz="1800" dirty="0" smtClean="0"/>
              <a:t> </a:t>
            </a:r>
            <a:r>
              <a:rPr lang="en-US" sz="1800" dirty="0" err="1" smtClean="0"/>
              <a:t>tichet</a:t>
            </a:r>
            <a:r>
              <a:rPr lang="en-US" sz="1800" dirty="0" smtClean="0"/>
              <a:t> social </a:t>
            </a:r>
            <a:r>
              <a:rPr lang="en-US" sz="1800" dirty="0" err="1" smtClean="0"/>
              <a:t>pe</a:t>
            </a:r>
            <a:r>
              <a:rPr lang="en-US" sz="1800" dirty="0" smtClean="0"/>
              <a:t> </a:t>
            </a:r>
            <a:r>
              <a:rPr lang="en-US" sz="1800" dirty="0" err="1" smtClean="0"/>
              <a:t>suport</a:t>
            </a:r>
            <a:r>
              <a:rPr lang="en-US" sz="1800" dirty="0" smtClean="0"/>
              <a:t> electronic </a:t>
            </a:r>
            <a:r>
              <a:rPr lang="en-US" sz="1800" dirty="0" err="1" smtClean="0"/>
              <a:t>pentru</a:t>
            </a:r>
            <a:r>
              <a:rPr lang="en-US" sz="1800" dirty="0" smtClean="0"/>
              <a:t> </a:t>
            </a:r>
            <a:r>
              <a:rPr lang="en-US" sz="1800" dirty="0" err="1" smtClean="0"/>
              <a:t>nou-născuţi</a:t>
            </a:r>
            <a:r>
              <a:rPr lang="en-US" sz="1800" dirty="0" smtClean="0"/>
              <a:t> </a:t>
            </a:r>
            <a:r>
              <a:rPr lang="en-US" sz="1800" dirty="0" err="1" smtClean="0"/>
              <a:t>pentru</a:t>
            </a:r>
            <a:r>
              <a:rPr lang="en-US" sz="1800" dirty="0" smtClean="0"/>
              <a:t> </a:t>
            </a:r>
            <a:r>
              <a:rPr lang="en-US" sz="1800" dirty="0" err="1" smtClean="0"/>
              <a:t>destinatarii</a:t>
            </a:r>
            <a:r>
              <a:rPr lang="en-US" sz="1800" dirty="0" smtClean="0"/>
              <a:t> </a:t>
            </a:r>
            <a:r>
              <a:rPr lang="en-US" sz="1800" dirty="0" err="1" smtClean="0"/>
              <a:t>finali</a:t>
            </a:r>
            <a:r>
              <a:rPr lang="en-US" sz="1800" dirty="0" smtClean="0"/>
              <a:t> </a:t>
            </a:r>
            <a:r>
              <a:rPr lang="en-US" sz="1800" dirty="0" err="1" smtClean="0"/>
              <a:t>este</a:t>
            </a:r>
            <a:r>
              <a:rPr lang="en-US" sz="1800" dirty="0" smtClean="0"/>
              <a:t> de 2.000 de lei. </a:t>
            </a:r>
            <a:r>
              <a:rPr lang="en-US" sz="1800" dirty="0" err="1" smtClean="0"/>
              <a:t>Beneficiare</a:t>
            </a:r>
            <a:r>
              <a:rPr lang="en-US" sz="1800" dirty="0" smtClean="0"/>
              <a:t> </a:t>
            </a:r>
            <a:r>
              <a:rPr lang="en-US" sz="1800" dirty="0" err="1" smtClean="0"/>
              <a:t>sunt</a:t>
            </a:r>
            <a:r>
              <a:rPr lang="en-US" sz="1800" dirty="0" smtClean="0"/>
              <a:t> </a:t>
            </a:r>
            <a:r>
              <a:rPr lang="en-US" sz="1800" dirty="0" err="1" smtClean="0"/>
              <a:t>mamele</a:t>
            </a:r>
            <a:r>
              <a:rPr lang="en-US" sz="1800" dirty="0" smtClean="0"/>
              <a:t> </a:t>
            </a:r>
            <a:r>
              <a:rPr lang="en-US" sz="1800" dirty="0" err="1" smtClean="0"/>
              <a:t>cele</a:t>
            </a:r>
            <a:r>
              <a:rPr lang="en-US" sz="1800" dirty="0" smtClean="0"/>
              <a:t> </a:t>
            </a:r>
            <a:r>
              <a:rPr lang="en-US" sz="1800" dirty="0" err="1" smtClean="0"/>
              <a:t>mai</a:t>
            </a:r>
            <a:r>
              <a:rPr lang="en-US" sz="1800" dirty="0" smtClean="0"/>
              <a:t> </a:t>
            </a:r>
            <a:r>
              <a:rPr lang="en-US" sz="1800" dirty="0" err="1" smtClean="0"/>
              <a:t>dezavantajate</a:t>
            </a:r>
            <a:r>
              <a:rPr lang="en-US" sz="1800" dirty="0" smtClean="0"/>
              <a:t> din </a:t>
            </a:r>
            <a:r>
              <a:rPr lang="en-US" sz="1800" dirty="0" err="1" smtClean="0"/>
              <a:t>punct</a:t>
            </a:r>
            <a:r>
              <a:rPr lang="en-US" sz="1800" dirty="0" smtClean="0"/>
              <a:t> de </a:t>
            </a:r>
            <a:r>
              <a:rPr lang="en-US" sz="1800" dirty="0" err="1" smtClean="0"/>
              <a:t>vedere</a:t>
            </a:r>
            <a:r>
              <a:rPr lang="en-US" sz="1800" dirty="0" smtClean="0"/>
              <a:t> socioeconomic care au </a:t>
            </a:r>
            <a:r>
              <a:rPr lang="en-US" sz="1800" dirty="0" err="1" smtClean="0"/>
              <a:t>născut</a:t>
            </a:r>
            <a:r>
              <a:rPr lang="en-US" sz="1800" dirty="0" smtClean="0"/>
              <a:t> </a:t>
            </a:r>
            <a:r>
              <a:rPr lang="en-US" sz="1800" dirty="0" err="1" smtClean="0"/>
              <a:t>începând</a:t>
            </a:r>
            <a:r>
              <a:rPr lang="en-US" sz="1800" dirty="0" smtClean="0"/>
              <a:t> cu </a:t>
            </a:r>
            <a:r>
              <a:rPr lang="en-US" sz="1800" dirty="0" err="1" smtClean="0"/>
              <a:t>anul</a:t>
            </a:r>
            <a:r>
              <a:rPr lang="en-US" sz="1800" dirty="0" smtClean="0"/>
              <a:t> 2022 (</a:t>
            </a:r>
            <a:r>
              <a:rPr lang="en-US" sz="1800" dirty="0" err="1" smtClean="0"/>
              <a:t>mame</a:t>
            </a:r>
            <a:r>
              <a:rPr lang="en-US" sz="1800" dirty="0" smtClean="0"/>
              <a:t> </a:t>
            </a:r>
            <a:r>
              <a:rPr lang="en-US" sz="1800" dirty="0" err="1" smtClean="0"/>
              <a:t>minore</a:t>
            </a:r>
            <a:r>
              <a:rPr lang="en-US" sz="1800" dirty="0" smtClean="0"/>
              <a:t>, </a:t>
            </a:r>
            <a:r>
              <a:rPr lang="en-US" sz="1800" dirty="0" err="1" smtClean="0"/>
              <a:t>mame</a:t>
            </a:r>
            <a:r>
              <a:rPr lang="en-US" sz="1800" dirty="0" smtClean="0"/>
              <a:t> cu </a:t>
            </a:r>
            <a:r>
              <a:rPr lang="en-US" sz="1800" dirty="0" err="1" smtClean="0"/>
              <a:t>dizabilitati</a:t>
            </a:r>
            <a:r>
              <a:rPr lang="en-US" sz="1800" dirty="0" smtClean="0"/>
              <a:t>, </a:t>
            </a:r>
            <a:r>
              <a:rPr lang="en-US" sz="1800" dirty="0" err="1" smtClean="0"/>
              <a:t>mame</a:t>
            </a:r>
            <a:r>
              <a:rPr lang="en-US" sz="1800" dirty="0" smtClean="0"/>
              <a:t> </a:t>
            </a:r>
            <a:r>
              <a:rPr lang="en-US" sz="1800" dirty="0" err="1" smtClean="0"/>
              <a:t>provenite</a:t>
            </a:r>
            <a:r>
              <a:rPr lang="en-US" sz="1800" dirty="0" smtClean="0"/>
              <a:t> din </a:t>
            </a:r>
            <a:r>
              <a:rPr lang="en-US" sz="1800" dirty="0" err="1" smtClean="0"/>
              <a:t>zona</a:t>
            </a:r>
            <a:r>
              <a:rPr lang="en-US" sz="1800" dirty="0" smtClean="0"/>
              <a:t> </a:t>
            </a:r>
            <a:r>
              <a:rPr lang="en-US" sz="1800" dirty="0" err="1" smtClean="0"/>
              <a:t>conflictului</a:t>
            </a:r>
            <a:r>
              <a:rPr lang="en-US" sz="1800" dirty="0" smtClean="0"/>
              <a:t> din </a:t>
            </a:r>
            <a:r>
              <a:rPr lang="en-US" sz="1800" dirty="0" err="1" smtClean="0"/>
              <a:t>Ucraina</a:t>
            </a:r>
            <a:r>
              <a:rPr lang="en-US" sz="1800" dirty="0" smtClean="0"/>
              <a:t>, </a:t>
            </a:r>
            <a:r>
              <a:rPr lang="en-US" sz="1800" dirty="0" err="1" smtClean="0"/>
              <a:t>mame</a:t>
            </a:r>
            <a:r>
              <a:rPr lang="en-US" sz="1800" dirty="0" smtClean="0"/>
              <a:t> </a:t>
            </a:r>
            <a:r>
              <a:rPr lang="en-US" sz="1800" dirty="0" err="1" smtClean="0"/>
              <a:t>aflate</a:t>
            </a:r>
            <a:r>
              <a:rPr lang="en-US" sz="1800" dirty="0" smtClean="0"/>
              <a:t> in </a:t>
            </a:r>
            <a:r>
              <a:rPr lang="en-US" sz="1800" dirty="0" err="1" smtClean="0"/>
              <a:t>situatii</a:t>
            </a:r>
            <a:r>
              <a:rPr lang="en-US" sz="1800" dirty="0" smtClean="0"/>
              <a:t> </a:t>
            </a:r>
            <a:r>
              <a:rPr lang="en-US" sz="1800" dirty="0" err="1" smtClean="0"/>
              <a:t>exceptionale</a:t>
            </a:r>
            <a:r>
              <a:rPr lang="en-US" sz="1800" dirty="0" smtClean="0"/>
              <a:t>, etc).</a:t>
            </a:r>
          </a:p>
          <a:p>
            <a:pPr algn="just">
              <a:buNone/>
            </a:pPr>
            <a:endParaRPr lang="en-US" sz="1800" dirty="0" smtClean="0"/>
          </a:p>
          <a:p>
            <a:pPr algn="just"/>
            <a:r>
              <a:rPr lang="ro-RO" sz="1800" b="1" dirty="0" smtClean="0"/>
              <a:t>319 anchete sociale </a:t>
            </a:r>
            <a:r>
              <a:rPr lang="en-US" sz="1800" b="1" dirty="0" err="1" smtClean="0"/>
              <a:t>realizate</a:t>
            </a:r>
            <a:r>
              <a:rPr lang="en-US" sz="1800" b="1" dirty="0" smtClean="0"/>
              <a:t> </a:t>
            </a:r>
            <a:r>
              <a:rPr lang="en-US" sz="1800" b="1" dirty="0" err="1" smtClean="0"/>
              <a:t>în</a:t>
            </a:r>
            <a:r>
              <a:rPr lang="en-US" sz="1800" b="1" dirty="0" smtClean="0"/>
              <a:t> </a:t>
            </a:r>
            <a:r>
              <a:rPr lang="en-US" sz="1800" b="1" dirty="0" err="1" smtClean="0"/>
              <a:t>vederea</a:t>
            </a:r>
            <a:r>
              <a:rPr lang="en-US" sz="1800" b="1" dirty="0" smtClean="0"/>
              <a:t> </a:t>
            </a:r>
            <a:r>
              <a:rPr lang="ro-RO" sz="1800" b="1" dirty="0" smtClean="0"/>
              <a:t>obținer</a:t>
            </a:r>
            <a:r>
              <a:rPr lang="en-US" sz="1800" b="1" dirty="0" smtClean="0"/>
              <a:t>ii</a:t>
            </a:r>
            <a:r>
              <a:rPr lang="ro-RO" sz="1800" b="1" dirty="0" smtClean="0"/>
              <a:t> cardurilor de energie</a:t>
            </a:r>
            <a:r>
              <a:rPr lang="ro-RO" sz="1800" dirty="0" smtClean="0"/>
              <a:t> acordate în baza O.U.G. nr.166/2022 </a:t>
            </a:r>
            <a:r>
              <a:rPr lang="ro-RO" sz="1800" i="1" dirty="0" smtClean="0"/>
              <a:t>privind unele măsuri pentru acordarea unui sprijin categoriilor de persoane vulnerabile pentru compensarea prețului la energie, suportat parțial din fonduri externe nerambursabile</a:t>
            </a:r>
            <a:r>
              <a:rPr lang="ro-RO" sz="1800" dirty="0" smtClean="0"/>
              <a:t>. </a:t>
            </a:r>
            <a:endParaRPr lang="en-US" sz="1800" dirty="0" smtClean="0"/>
          </a:p>
          <a:p>
            <a:pPr algn="just">
              <a:buNone/>
            </a:pPr>
            <a:endParaRPr lang="en-US" sz="1800" dirty="0" smtClean="0"/>
          </a:p>
          <a:p>
            <a:r>
              <a:rPr lang="ro-RO" sz="1800" b="1" i="1" dirty="0" smtClean="0"/>
              <a:t>Finalizarea acțiunii de preluare și rentransmitere către AJPIS a cererilor persoanelor fără adăpost care solicită tichete sociale pe suport electronic, în conformitate cu OUG 63/2022</a:t>
            </a:r>
            <a:r>
              <a:rPr lang="ro-RO" sz="1800" dirty="0" smtClean="0"/>
              <a:t> care reglementează sprijinirea categoriilor defavorizate prin acordarea unor tichete sociale pe suport electronic:</a:t>
            </a:r>
            <a:r>
              <a:rPr lang="ro-RO" sz="1800" b="1" i="1" dirty="0" smtClean="0"/>
              <a:t> </a:t>
            </a:r>
            <a:r>
              <a:rPr lang="ro-RO" sz="1800" b="1" dirty="0" smtClean="0"/>
              <a:t> </a:t>
            </a:r>
            <a:r>
              <a:rPr lang="en-US" sz="1800" b="1" dirty="0" smtClean="0"/>
              <a:t>27 </a:t>
            </a:r>
            <a:r>
              <a:rPr lang="ro-RO" sz="1800" b="1" dirty="0" smtClean="0"/>
              <a:t>cereri </a:t>
            </a:r>
            <a:endParaRPr lang="en-US"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639762"/>
          </a:xfrm>
        </p:spPr>
        <p:txBody>
          <a:bodyPr>
            <a:noAutofit/>
          </a:bodyPr>
          <a:lstStyle/>
          <a:p>
            <a:r>
              <a:rPr lang="en-US" sz="1800" b="1" dirty="0" err="1" smtClean="0">
                <a:latin typeface="Arial" pitchFamily="34" charset="0"/>
                <a:cs typeface="Arial" pitchFamily="34" charset="0"/>
              </a:rPr>
              <a:t>Programul</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Operațional</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Ajutorarea</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Persoanelor</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Defavorizate</a:t>
            </a:r>
            <a:r>
              <a:rPr lang="en-US" sz="1800" b="1" dirty="0" smtClean="0">
                <a:latin typeface="Arial" pitchFamily="34" charset="0"/>
                <a:cs typeface="Arial" pitchFamily="34" charset="0"/>
              </a:rPr>
              <a:t> (POAD)</a:t>
            </a:r>
            <a:endParaRPr lang="en-US" sz="1800" b="1" dirty="0">
              <a:latin typeface="Arial" pitchFamily="34" charset="0"/>
              <a:cs typeface="Arial" pitchFamily="34" charset="0"/>
            </a:endParaRPr>
          </a:p>
        </p:txBody>
      </p:sp>
      <p:sp>
        <p:nvSpPr>
          <p:cNvPr id="3" name="Content Placeholder 2"/>
          <p:cNvSpPr>
            <a:spLocks noGrp="1"/>
          </p:cNvSpPr>
          <p:nvPr>
            <p:ph idx="1"/>
          </p:nvPr>
        </p:nvSpPr>
        <p:spPr>
          <a:xfrm>
            <a:off x="0" y="762000"/>
            <a:ext cx="8991600" cy="5791200"/>
          </a:xfrm>
        </p:spPr>
        <p:txBody>
          <a:bodyPr>
            <a:normAutofit/>
          </a:bodyPr>
          <a:lstStyle/>
          <a:p>
            <a:pPr algn="just">
              <a:buNone/>
            </a:pPr>
            <a:r>
              <a:rPr lang="ro-RO" sz="1300" dirty="0" smtClean="0"/>
              <a:t>În conformitate cu Regulamentul (UE) nr. 223/2014 al Parlamentului European din 11 Martie 2014 privind Fondul European de</a:t>
            </a:r>
            <a:r>
              <a:rPr lang="en-US" sz="1300" dirty="0" smtClean="0"/>
              <a:t> </a:t>
            </a:r>
            <a:r>
              <a:rPr lang="ro-RO" sz="1300" dirty="0" smtClean="0"/>
              <a:t>Ajutor Destinat celor mai Defavorizate Persoane şi OUG nr. 84/21.05.2020 pentru stabilirea unor măsuri necesare în vederea implementării Programului operaţional Ajutorarea Persoanelor Defavorizate (POAD), </a:t>
            </a:r>
            <a:endParaRPr lang="en-US" sz="1300" dirty="0" smtClean="0"/>
          </a:p>
          <a:p>
            <a:pPr algn="ctr">
              <a:buNone/>
            </a:pPr>
            <a:r>
              <a:rPr lang="ro-RO" sz="2300" b="1" dirty="0" smtClean="0"/>
              <a:t>Direcţia de Asistenţă Socială Oradea </a:t>
            </a:r>
            <a:r>
              <a:rPr lang="en-US" sz="2300" b="1" dirty="0" smtClean="0"/>
              <a:t> </a:t>
            </a:r>
          </a:p>
          <a:p>
            <a:pPr algn="ctr">
              <a:buNone/>
            </a:pPr>
            <a:r>
              <a:rPr lang="ro-RO" sz="2400" dirty="0" smtClean="0"/>
              <a:t>a recepţionat în luna aprilie tranșa VI, ultima din cadru acestui program, constând în </a:t>
            </a:r>
            <a:r>
              <a:rPr lang="ro-RO" sz="2400" b="1" dirty="0" smtClean="0"/>
              <a:t>1085 cutii cu produse alimentare, </a:t>
            </a:r>
            <a:r>
              <a:rPr lang="ro-RO" sz="2400" dirty="0" smtClean="0"/>
              <a:t>care au fost distribuite, către beneficiari</a:t>
            </a:r>
            <a:endParaRPr lang="en-US" sz="2400" dirty="0" smtClean="0"/>
          </a:p>
          <a:p>
            <a:pPr algn="ctr">
              <a:buNone/>
            </a:pPr>
            <a:endParaRPr lang="en-US" sz="2400" dirty="0" smtClean="0"/>
          </a:p>
          <a:p>
            <a:pPr lvl="0"/>
            <a:endParaRPr lang="en-US" sz="2400" i="1" dirty="0" smtClean="0"/>
          </a:p>
          <a:p>
            <a:pPr>
              <a:buNone/>
            </a:pP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85800" y="3276600"/>
            <a:ext cx="7983070" cy="33528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ro-RO" sz="1600" b="1" dirty="0" smtClean="0">
                <a:latin typeface="Arial" pitchFamily="34" charset="0"/>
                <a:cs typeface="Arial" pitchFamily="34" charset="0"/>
              </a:rPr>
              <a:t>CENTR</a:t>
            </a:r>
            <a:r>
              <a:rPr lang="en-US" sz="1600" b="1" dirty="0" smtClean="0">
                <a:latin typeface="Arial" pitchFamily="34" charset="0"/>
                <a:cs typeface="Arial" pitchFamily="34" charset="0"/>
              </a:rPr>
              <a:t>UL</a:t>
            </a:r>
            <a:r>
              <a:rPr lang="ro-RO" sz="1600" b="1" dirty="0" smtClean="0">
                <a:latin typeface="Arial" pitchFamily="34" charset="0"/>
                <a:cs typeface="Arial" pitchFamily="34" charset="0"/>
              </a:rPr>
              <a:t> </a:t>
            </a:r>
            <a:r>
              <a:rPr lang="en-US" sz="1600" b="1" dirty="0" smtClean="0">
                <a:latin typeface="Arial" pitchFamily="34" charset="0"/>
                <a:cs typeface="Arial" pitchFamily="34" charset="0"/>
              </a:rPr>
              <a:t>SOCIAL CU DESTINATIE MULTIFUNCTIONAL</a:t>
            </a:r>
            <a:r>
              <a:rPr lang="ro-RO" sz="1600" b="1" dirty="0" smtClean="0">
                <a:latin typeface="Arial" pitchFamily="34" charset="0"/>
                <a:cs typeface="Arial" pitchFamily="34" charset="0"/>
              </a:rPr>
              <a:t>Ă</a:t>
            </a:r>
            <a:r>
              <a:rPr lang="en-US" sz="1600" b="1" dirty="0" smtClean="0">
                <a:latin typeface="Arial" pitchFamily="34" charset="0"/>
                <a:cs typeface="Arial" pitchFamily="34" charset="0"/>
              </a:rPr>
              <a:t> “</a:t>
            </a:r>
            <a:r>
              <a:rPr lang="ro-RO" sz="1600" b="1" dirty="0" smtClean="0">
                <a:latin typeface="Arial" pitchFamily="34" charset="0"/>
                <a:cs typeface="Arial" pitchFamily="34" charset="0"/>
              </a:rPr>
              <a:t>DIGNITAS</a:t>
            </a:r>
            <a:r>
              <a:rPr lang="en-US" sz="1600" b="1" dirty="0" smtClean="0">
                <a:latin typeface="Arial" pitchFamily="34" charset="0"/>
                <a:cs typeface="Arial" pitchFamily="34" charset="0"/>
              </a:rPr>
              <a:t>”</a:t>
            </a:r>
            <a:br>
              <a:rPr lang="en-US" sz="1600" b="1" dirty="0" smtClean="0">
                <a:latin typeface="Arial" pitchFamily="34" charset="0"/>
                <a:cs typeface="Arial" pitchFamily="34" charset="0"/>
              </a:rPr>
            </a:br>
            <a:r>
              <a:rPr lang="ro-RO" sz="1600" dirty="0" smtClean="0"/>
              <a:t>19 </a:t>
            </a:r>
            <a:r>
              <a:rPr lang="en-US" sz="1600" dirty="0" err="1" smtClean="0"/>
              <a:t>persoane</a:t>
            </a:r>
            <a:r>
              <a:rPr lang="ro-RO" sz="1600" dirty="0" smtClean="0"/>
              <a:t> au beneficiat de cazare în cadrul centrului</a:t>
            </a:r>
            <a:r>
              <a:rPr lang="en-US" sz="1600" dirty="0" smtClean="0"/>
              <a:t/>
            </a:r>
            <a:br>
              <a:rPr lang="en-US" sz="1600" dirty="0" smtClean="0"/>
            </a:br>
            <a:r>
              <a:rPr lang="en-US" sz="1600" dirty="0" smtClean="0">
                <a:solidFill>
                  <a:schemeClr val="tx2">
                    <a:lumMod val="60000"/>
                    <a:lumOff val="40000"/>
                  </a:schemeClr>
                </a:solidFill>
                <a:latin typeface="Arial" pitchFamily="34" charset="0"/>
                <a:cs typeface="Arial" pitchFamily="34" charset="0"/>
              </a:rPr>
              <a:t/>
            </a:r>
            <a:br>
              <a:rPr lang="en-US" sz="1600" dirty="0" smtClean="0">
                <a:solidFill>
                  <a:schemeClr val="tx2">
                    <a:lumMod val="60000"/>
                    <a:lumOff val="40000"/>
                  </a:schemeClr>
                </a:solidFill>
                <a:latin typeface="Arial" pitchFamily="34" charset="0"/>
                <a:cs typeface="Arial" pitchFamily="34" charset="0"/>
              </a:rPr>
            </a:br>
            <a:r>
              <a:rPr lang="en-US" dirty="0" smtClean="0"/>
              <a:t/>
            </a:r>
            <a:br>
              <a:rPr lang="en-US" dirty="0" smtClean="0"/>
            </a:br>
            <a:r>
              <a:rPr lang="en-US" dirty="0"/>
              <a:t/>
            </a:r>
            <a:br>
              <a:rPr lang="en-US" dirty="0"/>
            </a:br>
            <a:r>
              <a:rPr lang="ro-RO" b="1" dirty="0"/>
              <a:t> </a:t>
            </a:r>
            <a:r>
              <a:rPr lang="en-US" dirty="0" smtClean="0"/>
              <a:t/>
            </a:r>
            <a:br>
              <a:rPr lang="en-US" dirty="0" smtClean="0"/>
            </a:br>
            <a:endParaRPr lang="en-US" dirty="0"/>
          </a:p>
        </p:txBody>
      </p:sp>
      <p:sp>
        <p:nvSpPr>
          <p:cNvPr id="3" name="Content Placeholder 2"/>
          <p:cNvSpPr>
            <a:spLocks noGrp="1"/>
          </p:cNvSpPr>
          <p:nvPr>
            <p:ph sz="half" idx="1"/>
          </p:nvPr>
        </p:nvSpPr>
        <p:spPr>
          <a:xfrm>
            <a:off x="152400" y="457200"/>
            <a:ext cx="5105400" cy="4114800"/>
          </a:xfrm>
        </p:spPr>
        <p:txBody>
          <a:bodyPr>
            <a:noAutofit/>
          </a:bodyPr>
          <a:lstStyle/>
          <a:p>
            <a:pPr>
              <a:buNone/>
            </a:pPr>
            <a:r>
              <a:rPr lang="en-US" sz="1400" dirty="0" err="1" smtClean="0"/>
              <a:t>Servicii</a:t>
            </a:r>
            <a:r>
              <a:rPr lang="en-US" sz="1400" dirty="0" smtClean="0"/>
              <a:t> </a:t>
            </a:r>
            <a:r>
              <a:rPr lang="en-US" sz="1400" dirty="0" err="1" smtClean="0"/>
              <a:t>acordate</a:t>
            </a:r>
            <a:r>
              <a:rPr lang="en-US" sz="1400" dirty="0" smtClean="0"/>
              <a:t>:</a:t>
            </a:r>
          </a:p>
          <a:p>
            <a:r>
              <a:rPr lang="ro-RO" sz="1400" dirty="0" smtClean="0"/>
              <a:t>19 </a:t>
            </a:r>
            <a:r>
              <a:rPr lang="en-US" sz="1400" dirty="0" err="1" smtClean="0"/>
              <a:t>tineri</a:t>
            </a:r>
            <a:r>
              <a:rPr lang="ro-RO" sz="1400" dirty="0" smtClean="0"/>
              <a:t> </a:t>
            </a:r>
            <a:r>
              <a:rPr lang="en-US" sz="1400" dirty="0" smtClean="0"/>
              <a:t>au </a:t>
            </a:r>
            <a:r>
              <a:rPr lang="en-US" sz="1400" dirty="0" err="1" smtClean="0"/>
              <a:t>fost</a:t>
            </a:r>
            <a:r>
              <a:rPr lang="en-US" sz="1400" dirty="0" smtClean="0"/>
              <a:t> </a:t>
            </a:r>
            <a:r>
              <a:rPr lang="ro-RO" sz="1400" dirty="0" smtClean="0"/>
              <a:t>consili</a:t>
            </a:r>
            <a:r>
              <a:rPr lang="en-US" sz="1400" dirty="0" err="1" smtClean="0"/>
              <a:t>ați</a:t>
            </a:r>
            <a:r>
              <a:rPr lang="ro-RO" sz="1400" dirty="0" smtClean="0"/>
              <a:t> psiho-social individual</a:t>
            </a:r>
            <a:endParaRPr lang="en-US" sz="1400" dirty="0" smtClean="0"/>
          </a:p>
          <a:p>
            <a:r>
              <a:rPr lang="ro-RO" sz="1400" dirty="0" smtClean="0"/>
              <a:t>13 </a:t>
            </a:r>
            <a:r>
              <a:rPr lang="en-US" sz="1400" dirty="0" err="1" smtClean="0"/>
              <a:t>tineri</a:t>
            </a:r>
            <a:r>
              <a:rPr lang="ro-RO" sz="1400" dirty="0" smtClean="0"/>
              <a:t> au fost spijiniți în vederea reangajării </a:t>
            </a:r>
            <a:endParaRPr lang="en-US" sz="1400" dirty="0" smtClean="0"/>
          </a:p>
          <a:p>
            <a:r>
              <a:rPr lang="ro-RO" sz="1400" dirty="0" smtClean="0"/>
              <a:t>5 </a:t>
            </a:r>
            <a:r>
              <a:rPr lang="en-US" sz="1400" dirty="0" err="1" smtClean="0"/>
              <a:t>tineri</a:t>
            </a:r>
            <a:r>
              <a:rPr lang="en-US" sz="1400" dirty="0" smtClean="0"/>
              <a:t> au </a:t>
            </a:r>
            <a:r>
              <a:rPr lang="en-US" sz="1400" dirty="0" err="1" smtClean="0"/>
              <a:t>beneficiat</a:t>
            </a:r>
            <a:r>
              <a:rPr lang="en-US" sz="1400" dirty="0" smtClean="0"/>
              <a:t> de </a:t>
            </a:r>
            <a:r>
              <a:rPr lang="en-US" sz="1400" dirty="0" err="1" smtClean="0"/>
              <a:t>sprijin</a:t>
            </a:r>
            <a:r>
              <a:rPr lang="en-US" sz="1400" dirty="0" smtClean="0"/>
              <a:t> </a:t>
            </a:r>
            <a:r>
              <a:rPr lang="en-US" sz="1400" dirty="0" err="1" smtClean="0"/>
              <a:t>în</a:t>
            </a:r>
            <a:r>
              <a:rPr lang="en-US" sz="1400" dirty="0" smtClean="0"/>
              <a:t>  </a:t>
            </a:r>
            <a:r>
              <a:rPr lang="ro-RO" sz="1400" dirty="0" smtClean="0"/>
              <a:t> clarificarea situației juridice</a:t>
            </a:r>
            <a:endParaRPr lang="en-US" sz="1400" dirty="0" smtClean="0"/>
          </a:p>
          <a:p>
            <a:pPr>
              <a:buNone/>
            </a:pPr>
            <a:r>
              <a:rPr lang="en-US" sz="1400" dirty="0" smtClean="0"/>
              <a:t>F</a:t>
            </a:r>
            <a:r>
              <a:rPr lang="ro-RO" sz="1400" dirty="0" smtClean="0"/>
              <a:t>acilitarea întocmirii dosarelor pentru obținerea de prestații sociale, sprijin și suport pentru plata utilităților, înnoirea certificatelor de handicap</a:t>
            </a:r>
            <a:r>
              <a:rPr lang="en-US" sz="1400" dirty="0" smtClean="0"/>
              <a:t> </a:t>
            </a:r>
            <a:r>
              <a:rPr lang="en-US" sz="1400" dirty="0" err="1" smtClean="0"/>
              <a:t>după</a:t>
            </a:r>
            <a:r>
              <a:rPr lang="en-US" sz="1400" dirty="0" smtClean="0"/>
              <a:t> cum </a:t>
            </a:r>
            <a:r>
              <a:rPr lang="en-US" sz="1400" dirty="0" err="1" smtClean="0"/>
              <a:t>urmează</a:t>
            </a:r>
            <a:r>
              <a:rPr lang="en-US" sz="1400" dirty="0" smtClean="0"/>
              <a:t>:</a:t>
            </a:r>
          </a:p>
          <a:p>
            <a:pPr lvl="0">
              <a:buFont typeface="Wingdings" pitchFamily="2" charset="2"/>
              <a:buChar char="Ø"/>
            </a:pPr>
            <a:r>
              <a:rPr lang="ro-RO" sz="1400" dirty="0" smtClean="0"/>
              <a:t>2 </a:t>
            </a:r>
            <a:r>
              <a:rPr lang="en-US" sz="1400" dirty="0" err="1" smtClean="0"/>
              <a:t>tineri</a:t>
            </a:r>
            <a:r>
              <a:rPr lang="ro-RO" sz="1400" dirty="0" smtClean="0"/>
              <a:t> au beneficia</a:t>
            </a:r>
            <a:r>
              <a:rPr lang="en-US" sz="1400" dirty="0" smtClean="0"/>
              <a:t>t</a:t>
            </a:r>
            <a:r>
              <a:rPr lang="ro-RO" sz="1400" dirty="0" smtClean="0"/>
              <a:t> de ajutor de urgență</a:t>
            </a:r>
            <a:endParaRPr lang="en-US" sz="1400" dirty="0" smtClean="0"/>
          </a:p>
          <a:p>
            <a:pPr lvl="0">
              <a:buFont typeface="Wingdings" pitchFamily="2" charset="2"/>
              <a:buChar char="Ø"/>
            </a:pPr>
            <a:r>
              <a:rPr lang="ro-RO" sz="1400" dirty="0" smtClean="0"/>
              <a:t>2 beneficiari și-au reînnoit certificatele de încadrare în grad de handicap, fiind sprijiniți la întocmirea dosarului</a:t>
            </a:r>
            <a:endParaRPr lang="en-US" sz="1400" dirty="0" smtClean="0"/>
          </a:p>
          <a:p>
            <a:pPr lvl="0">
              <a:buFont typeface="Wingdings" pitchFamily="2" charset="2"/>
              <a:buChar char="Ø"/>
            </a:pPr>
            <a:r>
              <a:rPr lang="ro-RO" sz="1400" dirty="0" smtClean="0"/>
              <a:t>1 </a:t>
            </a:r>
            <a:r>
              <a:rPr lang="en-US" sz="1400" dirty="0" err="1" smtClean="0"/>
              <a:t>tânăr</a:t>
            </a:r>
            <a:r>
              <a:rPr lang="en-US" sz="1400" dirty="0" smtClean="0"/>
              <a:t> </a:t>
            </a:r>
            <a:r>
              <a:rPr lang="ro-RO" sz="1400" dirty="0" smtClean="0"/>
              <a:t>a beneficiat de sprijin în vederea înregistrării la un medic de familie</a:t>
            </a:r>
            <a:r>
              <a:rPr lang="en-US" sz="1400" dirty="0" smtClean="0"/>
              <a:t>, </a:t>
            </a:r>
            <a:r>
              <a:rPr lang="en-US" sz="1400" dirty="0" err="1" smtClean="0"/>
              <a:t>iar</a:t>
            </a:r>
            <a:r>
              <a:rPr lang="en-US" sz="1400" dirty="0" smtClean="0"/>
              <a:t> un alt </a:t>
            </a:r>
            <a:r>
              <a:rPr lang="en-US" sz="1400" dirty="0" err="1" smtClean="0"/>
              <a:t>tânăr</a:t>
            </a:r>
            <a:r>
              <a:rPr lang="en-US" sz="1400" dirty="0" smtClean="0"/>
              <a:t> </a:t>
            </a:r>
            <a:r>
              <a:rPr lang="ro-RO" sz="1400" dirty="0" smtClean="0"/>
              <a:t>a beneficiat de sprijin în vederea transferului dosarului medical la un nou medic de familie</a:t>
            </a:r>
            <a:endParaRPr lang="en-US" sz="1400" dirty="0" smtClean="0"/>
          </a:p>
          <a:p>
            <a:pPr>
              <a:buNone/>
            </a:pPr>
            <a:r>
              <a:rPr lang="en-US" sz="1400" dirty="0" err="1" smtClean="0"/>
              <a:t>Servicii</a:t>
            </a:r>
            <a:r>
              <a:rPr lang="en-US" sz="1400" dirty="0" smtClean="0"/>
              <a:t> de </a:t>
            </a:r>
            <a:r>
              <a:rPr lang="ro-RO" sz="1400" dirty="0" smtClean="0"/>
              <a:t>sprijin şi suport în vederea dezvoltării deprinderilor de viaţă independentă</a:t>
            </a:r>
            <a:r>
              <a:rPr lang="en-US" sz="1400" dirty="0" smtClean="0"/>
              <a:t> </a:t>
            </a:r>
            <a:r>
              <a:rPr lang="en-US" sz="1400" dirty="0" err="1" smtClean="0"/>
              <a:t>pentru</a:t>
            </a:r>
            <a:r>
              <a:rPr lang="en-US" sz="1400" dirty="0" smtClean="0"/>
              <a:t> </a:t>
            </a:r>
            <a:r>
              <a:rPr lang="en-US" sz="1400" dirty="0" err="1" smtClean="0"/>
              <a:t>toți</a:t>
            </a:r>
            <a:r>
              <a:rPr lang="en-US" sz="1400" dirty="0" smtClean="0"/>
              <a:t> </a:t>
            </a:r>
            <a:r>
              <a:rPr lang="en-US" sz="1400" dirty="0" err="1" smtClean="0"/>
              <a:t>cei</a:t>
            </a:r>
            <a:r>
              <a:rPr lang="en-US" sz="1400" dirty="0" smtClean="0"/>
              <a:t> </a:t>
            </a:r>
            <a:r>
              <a:rPr lang="ro-RO" sz="1400" dirty="0" smtClean="0"/>
              <a:t> 19 beneficiari</a:t>
            </a:r>
            <a:endParaRPr lang="en-US" sz="1400" dirty="0" smtClean="0"/>
          </a:p>
          <a:p>
            <a:pPr>
              <a:buNone/>
            </a:pPr>
            <a:endParaRPr lang="en-US" sz="1400" b="1" dirty="0">
              <a:latin typeface="Arial" pitchFamily="34" charset="0"/>
              <a:cs typeface="Arial" pitchFamily="34" charset="0"/>
            </a:endParaRPr>
          </a:p>
        </p:txBody>
      </p:sp>
      <p:pic>
        <p:nvPicPr>
          <p:cNvPr id="48130" name="Picture 2" descr="Nu este disponibilă nicio descriere pentru fotografie."/>
          <p:cNvPicPr>
            <a:picLocks noChangeAspect="1" noChangeArrowheads="1"/>
          </p:cNvPicPr>
          <p:nvPr/>
        </p:nvPicPr>
        <p:blipFill>
          <a:blip r:embed="rId2" cstate="print"/>
          <a:srcRect/>
          <a:stretch>
            <a:fillRect/>
          </a:stretch>
        </p:blipFill>
        <p:spPr bwMode="auto">
          <a:xfrm>
            <a:off x="6096000" y="457200"/>
            <a:ext cx="2743200" cy="1600200"/>
          </a:xfrm>
          <a:prstGeom prst="rect">
            <a:avLst/>
          </a:prstGeom>
          <a:noFill/>
        </p:spPr>
      </p:pic>
      <p:pic>
        <p:nvPicPr>
          <p:cNvPr id="48132" name="Picture 4" descr="Nu este disponibilă nicio descriere pentru fotografie."/>
          <p:cNvPicPr>
            <a:picLocks noChangeAspect="1" noChangeArrowheads="1"/>
          </p:cNvPicPr>
          <p:nvPr/>
        </p:nvPicPr>
        <p:blipFill>
          <a:blip r:embed="rId3" cstate="print"/>
          <a:srcRect/>
          <a:stretch>
            <a:fillRect/>
          </a:stretch>
        </p:blipFill>
        <p:spPr bwMode="auto">
          <a:xfrm>
            <a:off x="5029200" y="4343400"/>
            <a:ext cx="1981200" cy="2514600"/>
          </a:xfrm>
          <a:prstGeom prst="rect">
            <a:avLst/>
          </a:prstGeom>
          <a:noFill/>
        </p:spPr>
      </p:pic>
      <p:pic>
        <p:nvPicPr>
          <p:cNvPr id="48134" name="Picture 6" descr="Ar putea fi o imagine cu 3 persoane, persoane în picioare, mâncare şi interior"/>
          <p:cNvPicPr>
            <a:picLocks noChangeAspect="1" noChangeArrowheads="1"/>
          </p:cNvPicPr>
          <p:nvPr/>
        </p:nvPicPr>
        <p:blipFill>
          <a:blip r:embed="rId4" cstate="print"/>
          <a:srcRect/>
          <a:stretch>
            <a:fillRect/>
          </a:stretch>
        </p:blipFill>
        <p:spPr bwMode="auto">
          <a:xfrm>
            <a:off x="6934200" y="3911600"/>
            <a:ext cx="2209800" cy="2946400"/>
          </a:xfrm>
          <a:prstGeom prst="rect">
            <a:avLst/>
          </a:prstGeom>
          <a:noFill/>
        </p:spPr>
      </p:pic>
      <p:pic>
        <p:nvPicPr>
          <p:cNvPr id="48136" name="Picture 8" descr="Nu este disponibilă nicio descriere pentru fotografie."/>
          <p:cNvPicPr>
            <a:picLocks noChangeAspect="1" noChangeArrowheads="1"/>
          </p:cNvPicPr>
          <p:nvPr/>
        </p:nvPicPr>
        <p:blipFill>
          <a:blip r:embed="rId5" cstate="print"/>
          <a:srcRect/>
          <a:stretch>
            <a:fillRect/>
          </a:stretch>
        </p:blipFill>
        <p:spPr bwMode="auto">
          <a:xfrm>
            <a:off x="381000" y="4953000"/>
            <a:ext cx="2336800" cy="1752600"/>
          </a:xfrm>
          <a:prstGeom prst="rect">
            <a:avLst/>
          </a:prstGeom>
          <a:noFill/>
        </p:spPr>
      </p:pic>
      <p:pic>
        <p:nvPicPr>
          <p:cNvPr id="48138" name="Picture 10" descr="Nu este disponibilă nicio descriere pentru fotografie."/>
          <p:cNvPicPr>
            <a:picLocks noChangeAspect="1" noChangeArrowheads="1"/>
          </p:cNvPicPr>
          <p:nvPr/>
        </p:nvPicPr>
        <p:blipFill>
          <a:blip r:embed="rId6" cstate="print"/>
          <a:srcRect/>
          <a:stretch>
            <a:fillRect/>
          </a:stretch>
        </p:blipFill>
        <p:spPr bwMode="auto">
          <a:xfrm>
            <a:off x="5486400" y="1905000"/>
            <a:ext cx="3120612" cy="2438400"/>
          </a:xfrm>
          <a:prstGeom prst="rect">
            <a:avLst/>
          </a:prstGeom>
          <a:noFill/>
        </p:spPr>
      </p:pic>
      <p:pic>
        <p:nvPicPr>
          <p:cNvPr id="48140" name="Picture 12" descr="Nu este disponibilă nicio descriere pentru fotografie."/>
          <p:cNvPicPr>
            <a:picLocks noChangeAspect="1" noChangeArrowheads="1"/>
          </p:cNvPicPr>
          <p:nvPr/>
        </p:nvPicPr>
        <p:blipFill>
          <a:blip r:embed="rId7" cstate="print"/>
          <a:srcRect/>
          <a:stretch>
            <a:fillRect/>
          </a:stretch>
        </p:blipFill>
        <p:spPr bwMode="auto">
          <a:xfrm>
            <a:off x="2667000" y="4800600"/>
            <a:ext cx="2362200" cy="2057400"/>
          </a:xfrm>
          <a:prstGeom prst="rect">
            <a:avLst/>
          </a:prstGeom>
          <a:noFill/>
        </p:spPr>
      </p:pic>
    </p:spTree>
    <p:extLst>
      <p:ext uri="{BB962C8B-B14F-4D97-AF65-F5344CB8AC3E}">
        <p14:creationId xmlns:p14="http://schemas.microsoft.com/office/powerpoint/2010/main" xmlns="" val="2161550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ro-RO" sz="2000" b="1" i="1" dirty="0" smtClean="0"/>
              <a:t>Centrele Sociale Multifuncţionale</a:t>
            </a:r>
            <a:r>
              <a:rPr lang="en-US" sz="2000" i="1" dirty="0" smtClean="0"/>
              <a:t/>
            </a:r>
            <a:br>
              <a:rPr lang="en-US" sz="2000" i="1" dirty="0" smtClean="0"/>
            </a:br>
            <a:endParaRPr lang="en-US" sz="2000" i="1" dirty="0"/>
          </a:p>
        </p:txBody>
      </p:sp>
      <p:sp>
        <p:nvSpPr>
          <p:cNvPr id="49153" name="Rectangle 1"/>
          <p:cNvSpPr>
            <a:spLocks noChangeArrowheads="1"/>
          </p:cNvSpPr>
          <p:nvPr/>
        </p:nvSpPr>
        <p:spPr bwMode="auto">
          <a:xfrm>
            <a:off x="4267200" y="762001"/>
            <a:ext cx="48768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indent="457200" algn="just" fontAlgn="base">
              <a:spcBef>
                <a:spcPct val="0"/>
              </a:spcBef>
              <a:spcAft>
                <a:spcPct val="0"/>
              </a:spcAft>
            </a:pPr>
            <a:endParaRPr lang="ro-RO" sz="1200" b="1" dirty="0" smtClean="0">
              <a:latin typeface="Arial" pitchFamily="34" charset="0"/>
              <a:ea typeface="Times New Roman" pitchFamily="18" charset="0"/>
              <a:cs typeface="Arial" pitchFamily="34" charset="0"/>
            </a:endParaRPr>
          </a:p>
          <a:p>
            <a:pPr lvl="1" indent="457200" algn="just" fontAlgn="base">
              <a:spcBef>
                <a:spcPct val="0"/>
              </a:spcBef>
              <a:spcAft>
                <a:spcPct val="0"/>
              </a:spcAft>
              <a:buFont typeface="Wingdings" pitchFamily="2" charset="2"/>
              <a:buChar char="Ø"/>
            </a:pPr>
            <a:r>
              <a:rPr kumimoji="0" lang="ro-RO"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Centrul social multifuncţional Nufărul : </a:t>
            </a:r>
            <a:r>
              <a:rPr kumimoji="0" lang="ro-RO" sz="1600" b="1" i="0" u="none" strike="noStrike" cap="none" normalizeH="0" baseline="0" dirty="0" smtClean="0">
                <a:ln>
                  <a:noFill/>
                </a:ln>
                <a:solidFill>
                  <a:schemeClr val="tx1"/>
                </a:solidFill>
                <a:effectLst/>
                <a:ea typeface="Times New Roman" pitchFamily="18" charset="0"/>
                <a:cs typeface="Arial" pitchFamily="34" charset="0"/>
              </a:rPr>
              <a:t>str. Nufărului, nr. 47, bl.D 111</a:t>
            </a:r>
            <a:r>
              <a:rPr kumimoji="0" lang="en-US" sz="1600" b="1" i="0" u="none" strike="noStrike" cap="none" normalizeH="0" baseline="0" dirty="0" smtClean="0">
                <a:ln>
                  <a:noFill/>
                </a:ln>
                <a:solidFill>
                  <a:schemeClr val="tx1"/>
                </a:solidFill>
                <a:effectLst/>
                <a:ea typeface="Times New Roman" pitchFamily="18" charset="0"/>
                <a:cs typeface="Arial" pitchFamily="34" charset="0"/>
              </a:rPr>
              <a:t>,</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prezența</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medie</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lunară</a:t>
            </a:r>
            <a:r>
              <a:rPr lang="en-US" sz="1600" dirty="0" smtClean="0">
                <a:ea typeface="Times New Roman" pitchFamily="18" charset="0"/>
                <a:cs typeface="Arial" pitchFamily="34" charset="0"/>
              </a:rPr>
              <a:t> 287 </a:t>
            </a:r>
            <a:r>
              <a:rPr lang="en-US" sz="1600" dirty="0" err="1" smtClean="0">
                <a:ea typeface="Times New Roman" pitchFamily="18" charset="0"/>
                <a:cs typeface="Arial" pitchFamily="34" charset="0"/>
              </a:rPr>
              <a:t>persoane</a:t>
            </a:r>
            <a:r>
              <a:rPr lang="en-US" sz="1600" dirty="0" smtClean="0">
                <a:ea typeface="Times New Roman" pitchFamily="18" charset="0"/>
                <a:cs typeface="Arial" pitchFamily="34" charset="0"/>
              </a:rPr>
              <a:t> </a:t>
            </a:r>
          </a:p>
          <a:p>
            <a:pPr lvl="1" indent="457200" algn="just" fontAlgn="base">
              <a:spcBef>
                <a:spcPct val="0"/>
              </a:spcBef>
              <a:spcAft>
                <a:spcPct val="0"/>
              </a:spcAft>
              <a:buFont typeface="Wingdings" pitchFamily="2" charset="2"/>
              <a:buChar char="Ø"/>
            </a:pPr>
            <a:r>
              <a:rPr lang="ro-RO" sz="1600" b="1" dirty="0" smtClean="0">
                <a:ea typeface="Times New Roman" pitchFamily="18" charset="0"/>
                <a:cs typeface="Arial" pitchFamily="34" charset="0"/>
              </a:rPr>
              <a:t>Centrul social multifuncţional Rogerius </a:t>
            </a:r>
            <a:r>
              <a:rPr lang="en-US" sz="1600" b="1" dirty="0" smtClean="0">
                <a:ea typeface="Times New Roman" pitchFamily="18" charset="0"/>
                <a:cs typeface="Arial" pitchFamily="34" charset="0"/>
              </a:rPr>
              <a:t>I</a:t>
            </a:r>
            <a:r>
              <a:rPr lang="ro-RO" sz="1600" b="1" dirty="0" smtClean="0">
                <a:ea typeface="Times New Roman" pitchFamily="18" charset="0"/>
                <a:cs typeface="Arial" pitchFamily="34" charset="0"/>
              </a:rPr>
              <a:t>I</a:t>
            </a:r>
            <a:r>
              <a:rPr lang="en-US" sz="1600" b="1" dirty="0" smtClean="0">
                <a:ea typeface="Times New Roman" pitchFamily="18" charset="0"/>
                <a:cs typeface="Arial" pitchFamily="34" charset="0"/>
              </a:rPr>
              <a:t> str. Ep. </a:t>
            </a:r>
            <a:r>
              <a:rPr lang="en-US" sz="1600" b="1" dirty="0" err="1" smtClean="0">
                <a:ea typeface="Times New Roman" pitchFamily="18" charset="0"/>
                <a:cs typeface="Arial" pitchFamily="34" charset="0"/>
              </a:rPr>
              <a:t>I.Suciu</a:t>
            </a:r>
            <a:r>
              <a:rPr lang="ro-RO" sz="1600" b="1" dirty="0" smtClean="0">
                <a:ea typeface="Times New Roman" pitchFamily="18" charset="0"/>
                <a:cs typeface="Arial" pitchFamily="34" charset="0"/>
              </a:rPr>
              <a:t>:</a:t>
            </a:r>
            <a:r>
              <a:rPr lang="en-US" sz="1600" b="1" dirty="0" smtClean="0">
                <a:ea typeface="Times New Roman" pitchFamily="18" charset="0"/>
                <a:cs typeface="Arial" pitchFamily="34" charset="0"/>
              </a:rPr>
              <a:t> </a:t>
            </a:r>
            <a:r>
              <a:rPr lang="en-US" sz="1600" dirty="0" err="1" smtClean="0">
                <a:ea typeface="Times New Roman" pitchFamily="18" charset="0"/>
                <a:cs typeface="Arial" pitchFamily="34" charset="0"/>
              </a:rPr>
              <a:t>prezența</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medie</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lunară</a:t>
            </a:r>
            <a:r>
              <a:rPr lang="en-US" sz="1600" dirty="0" smtClean="0">
                <a:ea typeface="Times New Roman" pitchFamily="18" charset="0"/>
                <a:cs typeface="Arial" pitchFamily="34" charset="0"/>
              </a:rPr>
              <a:t> 178 </a:t>
            </a:r>
            <a:r>
              <a:rPr lang="en-US" sz="1600" dirty="0" err="1" smtClean="0">
                <a:ea typeface="Times New Roman" pitchFamily="18" charset="0"/>
                <a:cs typeface="Arial" pitchFamily="34" charset="0"/>
              </a:rPr>
              <a:t>persoane</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vârstnice</a:t>
            </a:r>
            <a:endParaRPr lang="en-US" sz="1600" dirty="0" smtClean="0">
              <a:ea typeface="Times New Roman" pitchFamily="18" charset="0"/>
              <a:cs typeface="Arial" pitchFamily="34" charset="0"/>
            </a:endParaRPr>
          </a:p>
          <a:p>
            <a:pPr lvl="1" indent="457200" algn="just" eaLnBrk="0" fontAlgn="base" hangingPunct="0">
              <a:spcBef>
                <a:spcPct val="0"/>
              </a:spcBef>
              <a:spcAft>
                <a:spcPct val="0"/>
              </a:spcAft>
              <a:buFont typeface="Wingdings" pitchFamily="2" charset="2"/>
              <a:buChar char="Ø"/>
            </a:pPr>
            <a:r>
              <a:rPr kumimoji="0" lang="ro-RO" sz="1600" b="1" i="0" u="none" strike="noStrike" cap="none" normalizeH="0" baseline="0" dirty="0" smtClean="0">
                <a:ln>
                  <a:noFill/>
                </a:ln>
                <a:solidFill>
                  <a:schemeClr val="tx1"/>
                </a:solidFill>
                <a:effectLst/>
                <a:ea typeface="Times New Roman" pitchFamily="18" charset="0"/>
                <a:cs typeface="Arial" pitchFamily="34" charset="0"/>
              </a:rPr>
              <a:t>Centrul social multifuncţional Ioşia I: str. Al. Cazaban nr. 51</a:t>
            </a:r>
            <a:endParaRPr kumimoji="0" lang="en-US" sz="1600" b="0" i="0" u="none" strike="noStrike" cap="none" normalizeH="0" baseline="0" dirty="0" smtClean="0">
              <a:ln>
                <a:noFill/>
              </a:ln>
              <a:solidFill>
                <a:schemeClr val="tx1"/>
              </a:solidFill>
              <a:effectLst/>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ea typeface="Times New Roman" pitchFamily="18" charset="0"/>
                <a:cs typeface="Arial" pitchFamily="34" charset="0"/>
              </a:rPr>
              <a:t> Asociaţia Alsterdorf organizează</a:t>
            </a:r>
            <a:r>
              <a:rPr kumimoji="0" lang="ro-RO" sz="1600" b="0" i="0" u="none" strike="noStrike" cap="none" normalizeH="0" dirty="0" smtClean="0">
                <a:ln>
                  <a:noFill/>
                </a:ln>
                <a:solidFill>
                  <a:schemeClr val="tx1"/>
                </a:solidFill>
                <a:effectLst/>
                <a:ea typeface="Times New Roman" pitchFamily="18" charset="0"/>
                <a:cs typeface="Arial" pitchFamily="34" charset="0"/>
              </a:rPr>
              <a:t> în</a:t>
            </a:r>
            <a:r>
              <a:rPr kumimoji="0" lang="ro-RO" sz="1600" b="0" i="0" u="none" strike="noStrike" cap="none" normalizeH="0" baseline="0" dirty="0" smtClean="0">
                <a:ln>
                  <a:noFill/>
                </a:ln>
                <a:solidFill>
                  <a:schemeClr val="tx1"/>
                </a:solidFill>
                <a:effectLst/>
                <a:ea typeface="Times New Roman" pitchFamily="18" charset="0"/>
                <a:cs typeface="Arial" pitchFamily="34" charset="0"/>
              </a:rPr>
              <a:t> acest centru  diferite activităţi de informare,</a:t>
            </a:r>
            <a:r>
              <a:rPr kumimoji="0" lang="ro-RO" sz="1600" b="0" i="0" u="none" strike="noStrike" cap="none" normalizeH="0" dirty="0" smtClean="0">
                <a:ln>
                  <a:noFill/>
                </a:ln>
                <a:solidFill>
                  <a:schemeClr val="tx1"/>
                </a:solidFill>
                <a:effectLst/>
                <a:ea typeface="Times New Roman" pitchFamily="18" charset="0"/>
                <a:cs typeface="Arial" pitchFamily="34" charset="0"/>
              </a:rPr>
              <a:t> consiliere şi petrecere a timpului liber cu persoane din comunitatea cartierului</a:t>
            </a:r>
            <a:r>
              <a:rPr kumimoji="0" lang="en-US" sz="1600" b="0" i="0" u="none" strike="noStrike" cap="none" normalizeH="0" dirty="0" smtClean="0">
                <a:ln>
                  <a:noFill/>
                </a:ln>
                <a:solidFill>
                  <a:schemeClr val="tx1"/>
                </a:solidFill>
                <a:effectLst/>
                <a:ea typeface="Times New Roman" pitchFamily="18" charset="0"/>
                <a:cs typeface="Arial" pitchFamily="34" charset="0"/>
              </a:rPr>
              <a:t>, </a:t>
            </a:r>
            <a:r>
              <a:rPr kumimoji="0" lang="en-US" sz="1600" b="0" i="0" u="none" strike="noStrike" cap="none" normalizeH="0" dirty="0" err="1" smtClean="0">
                <a:ln>
                  <a:noFill/>
                </a:ln>
                <a:solidFill>
                  <a:schemeClr val="tx1"/>
                </a:solidFill>
                <a:effectLst/>
                <a:ea typeface="Times New Roman" pitchFamily="18" charset="0"/>
                <a:cs typeface="Arial" pitchFamily="34" charset="0"/>
              </a:rPr>
              <a:t>Prezența</a:t>
            </a:r>
            <a:r>
              <a:rPr kumimoji="0" lang="en-US" sz="1600" b="0" i="0" u="none" strike="noStrike" cap="none" normalizeH="0" dirty="0" smtClean="0">
                <a:ln>
                  <a:noFill/>
                </a:ln>
                <a:solidFill>
                  <a:schemeClr val="tx1"/>
                </a:solidFill>
                <a:effectLst/>
                <a:ea typeface="Times New Roman" pitchFamily="18" charset="0"/>
                <a:cs typeface="Arial" pitchFamily="34" charset="0"/>
              </a:rPr>
              <a:t> </a:t>
            </a:r>
            <a:r>
              <a:rPr kumimoji="0" lang="en-US" sz="1600" b="0" i="0" u="none" strike="noStrike" cap="none" normalizeH="0" dirty="0" err="1" smtClean="0">
                <a:ln>
                  <a:noFill/>
                </a:ln>
                <a:solidFill>
                  <a:schemeClr val="tx1"/>
                </a:solidFill>
                <a:effectLst/>
                <a:ea typeface="Times New Roman" pitchFamily="18" charset="0"/>
                <a:cs typeface="Arial" pitchFamily="34" charset="0"/>
              </a:rPr>
              <a:t>medie</a:t>
            </a:r>
            <a:r>
              <a:rPr kumimoji="0" lang="en-US" sz="1600" b="0" i="0" u="none" strike="noStrike" cap="none" normalizeH="0" dirty="0" smtClean="0">
                <a:ln>
                  <a:noFill/>
                </a:ln>
                <a:solidFill>
                  <a:schemeClr val="tx1"/>
                </a:solidFill>
                <a:effectLst/>
                <a:ea typeface="Times New Roman" pitchFamily="18" charset="0"/>
                <a:cs typeface="Arial" pitchFamily="34" charset="0"/>
              </a:rPr>
              <a:t> </a:t>
            </a:r>
            <a:r>
              <a:rPr kumimoji="0" lang="en-US" sz="1600" b="0" i="0" u="none" strike="noStrike" cap="none" normalizeH="0" dirty="0" err="1" smtClean="0">
                <a:ln>
                  <a:noFill/>
                </a:ln>
                <a:solidFill>
                  <a:schemeClr val="tx1"/>
                </a:solidFill>
                <a:effectLst/>
                <a:ea typeface="Times New Roman" pitchFamily="18" charset="0"/>
                <a:cs typeface="Arial" pitchFamily="34" charset="0"/>
              </a:rPr>
              <a:t>lunară</a:t>
            </a:r>
            <a:r>
              <a:rPr kumimoji="0" lang="en-US" sz="1600" b="0" i="0" u="none" strike="noStrike" cap="none" normalizeH="0" dirty="0" smtClean="0">
                <a:ln>
                  <a:noFill/>
                </a:ln>
                <a:solidFill>
                  <a:schemeClr val="tx1"/>
                </a:solidFill>
                <a:effectLst/>
                <a:ea typeface="Times New Roman" pitchFamily="18" charset="0"/>
                <a:cs typeface="Arial" pitchFamily="34" charset="0"/>
              </a:rPr>
              <a:t> </a:t>
            </a:r>
            <a:r>
              <a:rPr kumimoji="0" lang="en-US" sz="1600" b="0" i="0" u="none" strike="noStrike" cap="none" normalizeH="0" dirty="0" err="1" smtClean="0">
                <a:ln>
                  <a:noFill/>
                </a:ln>
                <a:solidFill>
                  <a:schemeClr val="tx1"/>
                </a:solidFill>
                <a:effectLst/>
                <a:ea typeface="Times New Roman" pitchFamily="18" charset="0"/>
                <a:cs typeface="Arial" pitchFamily="34" charset="0"/>
              </a:rPr>
              <a:t>este</a:t>
            </a:r>
            <a:r>
              <a:rPr kumimoji="0" lang="en-US" sz="1600" b="0" i="0" u="none" strike="noStrike" cap="none" normalizeH="0" dirty="0" smtClean="0">
                <a:ln>
                  <a:noFill/>
                </a:ln>
                <a:solidFill>
                  <a:schemeClr val="tx1"/>
                </a:solidFill>
                <a:effectLst/>
                <a:ea typeface="Times New Roman" pitchFamily="18" charset="0"/>
                <a:cs typeface="Arial" pitchFamily="34" charset="0"/>
              </a:rPr>
              <a:t> de 220 de  </a:t>
            </a:r>
            <a:r>
              <a:rPr kumimoji="0" lang="en-US" sz="1600" b="0" i="0" u="none" strike="noStrike" cap="none" normalizeH="0" dirty="0" err="1" smtClean="0">
                <a:ln>
                  <a:noFill/>
                </a:ln>
                <a:solidFill>
                  <a:schemeClr val="tx1"/>
                </a:solidFill>
                <a:effectLst/>
                <a:ea typeface="Times New Roman" pitchFamily="18" charset="0"/>
                <a:cs typeface="Arial" pitchFamily="34" charset="0"/>
              </a:rPr>
              <a:t>persoane</a:t>
            </a:r>
            <a:endParaRPr kumimoji="0" lang="en-US" sz="1600" b="0" i="0" u="none" strike="noStrike" cap="none" normalizeH="0" dirty="0" smtClean="0">
              <a:ln>
                <a:noFill/>
              </a:ln>
              <a:solidFill>
                <a:schemeClr val="tx1"/>
              </a:solidFill>
              <a:effectLst/>
              <a:ea typeface="Times New Roman" pitchFamily="18" charset="0"/>
              <a:cs typeface="Arial" pitchFamily="34" charset="0"/>
            </a:endParaRPr>
          </a:p>
          <a:p>
            <a:pPr lvl="1" indent="457200" algn="just" eaLnBrk="0" fontAlgn="base" hangingPunct="0">
              <a:spcBef>
                <a:spcPct val="0"/>
              </a:spcBef>
              <a:spcAft>
                <a:spcPct val="0"/>
              </a:spcAft>
              <a:buFont typeface="Wingdings" pitchFamily="2" charset="2"/>
              <a:buChar char="Ø"/>
            </a:pPr>
            <a:r>
              <a:rPr lang="ro-RO" sz="1600" b="1" dirty="0" smtClean="0">
                <a:ea typeface="Times New Roman" pitchFamily="18" charset="0"/>
                <a:cs typeface="Arial" pitchFamily="34" charset="0"/>
              </a:rPr>
              <a:t>Centrul social multifuncţional Ioşia II: Aleea Călinului nr. 9</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Prezența</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medie</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lunară</a:t>
            </a:r>
            <a:r>
              <a:rPr lang="en-US" sz="1600" dirty="0" smtClean="0">
                <a:ea typeface="Times New Roman" pitchFamily="18" charset="0"/>
                <a:cs typeface="Arial" pitchFamily="34" charset="0"/>
              </a:rPr>
              <a:t> 179 </a:t>
            </a:r>
            <a:r>
              <a:rPr lang="en-US" sz="1600" dirty="0" err="1" smtClean="0">
                <a:ea typeface="Times New Roman" pitchFamily="18" charset="0"/>
                <a:cs typeface="Arial" pitchFamily="34" charset="0"/>
              </a:rPr>
              <a:t>persoane</a:t>
            </a:r>
            <a:r>
              <a:rPr lang="en-US" sz="1600" dirty="0" smtClean="0">
                <a:ea typeface="Times New Roman" pitchFamily="18" charset="0"/>
                <a:cs typeface="Arial" pitchFamily="34" charset="0"/>
              </a:rPr>
              <a:t> </a:t>
            </a:r>
            <a:r>
              <a:rPr lang="en-US" sz="1600" dirty="0" err="1" smtClean="0">
                <a:ea typeface="Times New Roman" pitchFamily="18" charset="0"/>
                <a:cs typeface="Arial" pitchFamily="34" charset="0"/>
              </a:rPr>
              <a:t>vârstnice</a:t>
            </a:r>
            <a:r>
              <a:rPr lang="en-US" sz="1600" dirty="0" smtClean="0">
                <a:ea typeface="Times New Roman" pitchFamily="18" charset="0"/>
                <a:cs typeface="Arial" pitchFamily="34" charset="0"/>
              </a:rPr>
              <a:t>.</a:t>
            </a:r>
          </a:p>
          <a:p>
            <a:pPr lvl="1" indent="457200" algn="just" eaLnBrk="0" fontAlgn="base" hangingPunct="0">
              <a:spcBef>
                <a:spcPct val="0"/>
              </a:spcBef>
              <a:spcAft>
                <a:spcPct val="0"/>
              </a:spcAft>
              <a:buFont typeface="Wingdings" pitchFamily="2" charset="2"/>
              <a:buChar char="Ø"/>
            </a:pPr>
            <a:endParaRPr lang="en-US" sz="1600" dirty="0" smtClean="0">
              <a:ea typeface="Times New Roman" pitchFamily="18" charset="0"/>
              <a:cs typeface="Arial" pitchFamily="34" charset="0"/>
            </a:endParaRPr>
          </a:p>
          <a:p>
            <a:pPr indent="457200" algn="just" eaLnBrk="0" fontAlgn="base" hangingPunct="0">
              <a:spcBef>
                <a:spcPct val="0"/>
              </a:spcBef>
              <a:spcAft>
                <a:spcPct val="0"/>
              </a:spcAft>
            </a:pPr>
            <a:r>
              <a:rPr lang="ro-RO" sz="1600" dirty="0" smtClean="0"/>
              <a:t>Pe parcursul anului 2023,</a:t>
            </a:r>
            <a:r>
              <a:rPr lang="en-US" sz="1600" dirty="0" smtClean="0"/>
              <a:t> cu </a:t>
            </a:r>
            <a:r>
              <a:rPr lang="en-US" sz="1600" dirty="0" err="1" smtClean="0"/>
              <a:t>sprijinul</a:t>
            </a:r>
            <a:r>
              <a:rPr lang="en-US" sz="1600" dirty="0" smtClean="0"/>
              <a:t> </a:t>
            </a:r>
            <a:r>
              <a:rPr lang="en-US" sz="1600" dirty="0" err="1" smtClean="0"/>
              <a:t>Primăriei</a:t>
            </a:r>
            <a:r>
              <a:rPr lang="en-US" sz="1600" dirty="0" smtClean="0"/>
              <a:t> </a:t>
            </a:r>
            <a:r>
              <a:rPr lang="en-US" sz="1600" dirty="0" err="1" smtClean="0"/>
              <a:t>Municipiului</a:t>
            </a:r>
            <a:r>
              <a:rPr lang="en-US" sz="1600" dirty="0" smtClean="0"/>
              <a:t> Oradea,</a:t>
            </a:r>
            <a:r>
              <a:rPr lang="ro-RO" sz="1600" dirty="0" smtClean="0"/>
              <a:t> </a:t>
            </a:r>
            <a:r>
              <a:rPr lang="ro-RO" sz="1600" b="1" dirty="0" smtClean="0"/>
              <a:t>s-au efectuat la centre</a:t>
            </a:r>
            <a:r>
              <a:rPr lang="en-US" sz="1600" b="1" dirty="0" smtClean="0"/>
              <a:t>,</a:t>
            </a:r>
            <a:r>
              <a:rPr lang="ro-RO" sz="1600" b="1" dirty="0" smtClean="0"/>
              <a:t> lucrări de reparații, renovare și dotare cu copiatoare și mobilier.</a:t>
            </a:r>
            <a:endParaRPr lang="en-US" sz="1600" b="1" dirty="0" smtClean="0"/>
          </a:p>
          <a:p>
            <a:r>
              <a:rPr lang="en-US" sz="1600" dirty="0" smtClean="0"/>
              <a:t>	</a:t>
            </a:r>
            <a:r>
              <a:rPr lang="ro-RO" sz="1600" dirty="0" smtClean="0"/>
              <a:t>Pe lângă activitățile zilnice de socializare și petrecere  timpului liber au fost organizate periodic activități tematice cu reprezentanți ai DSP Bihor, IPJ Bihor, ISU Bihor, Muzeul Țării Crișurilor și alți invitați.</a:t>
            </a:r>
            <a:endParaRPr lang="en-US" sz="1600" dirty="0" smtClean="0"/>
          </a:p>
          <a:p>
            <a:r>
              <a:rPr lang="en-US" sz="1600" dirty="0" smtClean="0"/>
              <a:t>	</a:t>
            </a:r>
          </a:p>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ro-RO"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7106" name="Picture 2" descr="Nu este disponibilă nicio descriere pentru fotografie."/>
          <p:cNvPicPr>
            <a:picLocks noChangeAspect="1" noChangeArrowheads="1"/>
          </p:cNvPicPr>
          <p:nvPr/>
        </p:nvPicPr>
        <p:blipFill>
          <a:blip r:embed="rId3" cstate="print"/>
          <a:srcRect/>
          <a:stretch>
            <a:fillRect/>
          </a:stretch>
        </p:blipFill>
        <p:spPr bwMode="auto">
          <a:xfrm>
            <a:off x="228600" y="609600"/>
            <a:ext cx="3793067" cy="2133600"/>
          </a:xfrm>
          <a:prstGeom prst="rect">
            <a:avLst/>
          </a:prstGeom>
          <a:noFill/>
        </p:spPr>
      </p:pic>
      <p:pic>
        <p:nvPicPr>
          <p:cNvPr id="46082" name="Picture 2" descr="Nu este disponibilă nicio descriere pentru fotografie."/>
          <p:cNvPicPr>
            <a:picLocks noChangeAspect="1" noChangeArrowheads="1"/>
          </p:cNvPicPr>
          <p:nvPr/>
        </p:nvPicPr>
        <p:blipFill>
          <a:blip r:embed="rId4" cstate="print"/>
          <a:srcRect/>
          <a:stretch>
            <a:fillRect/>
          </a:stretch>
        </p:blipFill>
        <p:spPr bwMode="auto">
          <a:xfrm>
            <a:off x="152400" y="4724400"/>
            <a:ext cx="4011168" cy="2133600"/>
          </a:xfrm>
          <a:prstGeom prst="rect">
            <a:avLst/>
          </a:prstGeom>
          <a:noFill/>
        </p:spPr>
      </p:pic>
      <p:pic>
        <p:nvPicPr>
          <p:cNvPr id="44034" name="Picture 2" descr="\\ad1daso\Tranzit\DINO\poze centre\WhatsApp Image 2024-01-22 at 10.12.08(1).jpeg"/>
          <p:cNvPicPr>
            <a:picLocks noChangeAspect="1" noChangeArrowheads="1"/>
          </p:cNvPicPr>
          <p:nvPr/>
        </p:nvPicPr>
        <p:blipFill>
          <a:blip r:embed="rId5" cstate="print"/>
          <a:srcRect/>
          <a:stretch>
            <a:fillRect/>
          </a:stretch>
        </p:blipFill>
        <p:spPr bwMode="auto">
          <a:xfrm>
            <a:off x="152400" y="2819400"/>
            <a:ext cx="3959176" cy="18288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u 1"/>
          <p:cNvSpPr>
            <a:spLocks noGrp="1"/>
          </p:cNvSpPr>
          <p:nvPr>
            <p:ph type="title"/>
          </p:nvPr>
        </p:nvSpPr>
        <p:spPr>
          <a:xfrm>
            <a:off x="457200" y="0"/>
            <a:ext cx="8472518" cy="609600"/>
          </a:xfrm>
        </p:spPr>
        <p:txBody>
          <a:bodyPr>
            <a:normAutofit fontScale="90000"/>
          </a:bodyPr>
          <a:lstStyle/>
          <a:p>
            <a:pPr eaLnBrk="1" hangingPunct="1"/>
            <a:r>
              <a:rPr lang="ro-RO" altLang="en-US" sz="2800" b="1" dirty="0" smtClean="0"/>
              <a:t/>
            </a:r>
            <a:br>
              <a:rPr lang="ro-RO" altLang="en-US" sz="2800" b="1" dirty="0" smtClean="0"/>
            </a:br>
            <a:r>
              <a:rPr lang="ro-RO" altLang="en-US" sz="2800" b="1" dirty="0" smtClean="0"/>
              <a:t>Ziua internaţională a persoanelor vârstnice (1 octombrie 20</a:t>
            </a:r>
            <a:r>
              <a:rPr lang="en-US" altLang="en-US" sz="2800" b="1" dirty="0" smtClean="0"/>
              <a:t>23</a:t>
            </a:r>
            <a:r>
              <a:rPr lang="ro-RO" altLang="en-US" sz="2800" b="1" dirty="0" smtClean="0"/>
              <a:t>)</a:t>
            </a:r>
            <a:endParaRPr lang="en-US" altLang="en-US" sz="2800" dirty="0" smtClean="0"/>
          </a:p>
        </p:txBody>
      </p:sp>
      <p:sp>
        <p:nvSpPr>
          <p:cNvPr id="27651" name="Substituent conținut 2"/>
          <p:cNvSpPr>
            <a:spLocks noGrp="1"/>
          </p:cNvSpPr>
          <p:nvPr>
            <p:ph idx="1"/>
          </p:nvPr>
        </p:nvSpPr>
        <p:spPr>
          <a:xfrm>
            <a:off x="533400" y="685800"/>
            <a:ext cx="8229600" cy="2590800"/>
          </a:xfrm>
        </p:spPr>
        <p:txBody>
          <a:bodyPr>
            <a:normAutofit/>
          </a:bodyPr>
          <a:lstStyle/>
          <a:p>
            <a:pPr algn="ctr">
              <a:buNone/>
            </a:pPr>
            <a:endParaRPr lang="en-US" sz="2500" dirty="0" smtClean="0">
              <a:latin typeface="Arial" pitchFamily="34" charset="0"/>
              <a:cs typeface="Arial" pitchFamily="34" charset="0"/>
            </a:endParaRPr>
          </a:p>
          <a:p>
            <a:pPr>
              <a:buNone/>
            </a:pPr>
            <a:endParaRPr lang="vi-VN" sz="2500" dirty="0" smtClean="0">
              <a:latin typeface="Arial" pitchFamily="34" charset="0"/>
              <a:cs typeface="Arial" pitchFamily="34" charset="0"/>
            </a:endParaRPr>
          </a:p>
          <a:p>
            <a:pPr algn="ctr">
              <a:buNone/>
            </a:pPr>
            <a:endParaRPr lang="en-US" sz="1800" dirty="0" smtClean="0"/>
          </a:p>
          <a:p>
            <a:pPr algn="ctr">
              <a:buNone/>
            </a:pPr>
            <a:endParaRPr lang="ro-RO" sz="1800" dirty="0" smtClean="0"/>
          </a:p>
          <a:p>
            <a:pPr algn="ctr">
              <a:buNone/>
            </a:pPr>
            <a:endParaRPr lang="vi-VN" sz="1800" dirty="0" smtClean="0"/>
          </a:p>
          <a:p>
            <a:pPr algn="ctr">
              <a:buNone/>
            </a:pPr>
            <a:r>
              <a:rPr lang="en-US" sz="1600" dirty="0" smtClean="0">
                <a:latin typeface="Arial" pitchFamily="34" charset="0"/>
                <a:cs typeface="Arial" pitchFamily="34" charset="0"/>
              </a:rPr>
              <a:t> </a:t>
            </a:r>
            <a:endParaRPr lang="vi-VN" sz="1600" dirty="0" smtClean="0">
              <a:latin typeface="Arial" pitchFamily="34" charset="0"/>
              <a:cs typeface="Arial" pitchFamily="34" charset="0"/>
            </a:endParaRPr>
          </a:p>
          <a:p>
            <a:pPr marL="0" indent="457200" algn="just" eaLnBrk="1" hangingPunct="1">
              <a:lnSpc>
                <a:spcPct val="140000"/>
              </a:lnSpc>
              <a:buFont typeface="Wingdings" pitchFamily="2" charset="2"/>
              <a:buNone/>
            </a:pPr>
            <a:endParaRPr lang="en-US" altLang="en-US" sz="6400" b="1" i="1" dirty="0" smtClean="0"/>
          </a:p>
          <a:p>
            <a:pPr marL="0" indent="457200" algn="just" eaLnBrk="1" hangingPunct="1">
              <a:lnSpc>
                <a:spcPct val="140000"/>
              </a:lnSpc>
              <a:buFont typeface="Wingdings" pitchFamily="2" charset="2"/>
              <a:buNone/>
            </a:pPr>
            <a:endParaRPr lang="en-US" altLang="en-US" sz="6400" b="1" dirty="0" smtClean="0"/>
          </a:p>
        </p:txBody>
      </p:sp>
      <p:sp>
        <p:nvSpPr>
          <p:cNvPr id="9" name="Rectangle 8"/>
          <p:cNvSpPr/>
          <p:nvPr/>
        </p:nvSpPr>
        <p:spPr>
          <a:xfrm>
            <a:off x="152400" y="685800"/>
            <a:ext cx="8839200" cy="2585323"/>
          </a:xfrm>
          <a:prstGeom prst="rect">
            <a:avLst/>
          </a:prstGeom>
        </p:spPr>
        <p:txBody>
          <a:bodyPr wrap="square">
            <a:spAutoFit/>
          </a:bodyPr>
          <a:lstStyle/>
          <a:p>
            <a:r>
              <a:rPr lang="en-US" dirty="0" smtClean="0"/>
              <a:t>	</a:t>
            </a:r>
            <a:r>
              <a:rPr lang="vi-VN" dirty="0" smtClean="0"/>
              <a:t>În fiecare toamnă, la începutul lunii octombrie, Direcţia de Asistenţă Socială Oradea sărbătoreşte Ziua Internaţională a Persoanelor Vârstnice, în acest an, avându-i aproape pe seniorii din centrele multifuncţionale din cartiere şi pe rezidenţii Casei Frenţiu, locul unde s-a desfăşurat evenimentul. </a:t>
            </a:r>
          </a:p>
          <a:p>
            <a:r>
              <a:rPr lang="en-US" dirty="0" smtClean="0"/>
              <a:t>	</a:t>
            </a:r>
            <a:r>
              <a:rPr lang="vi-VN" dirty="0" smtClean="0"/>
              <a:t>Cei 100 de vârstnici prezenţi la eveniment, au fost întâmpinați cu o floare și o felicitare, confecționată special pentru ei, de copiii din Centrul de Zi Oradea. Cu această ocazie și într-o atmosferă de sărbătoare, au luat masa de prânz împreună, în această zi specială dedicată lor. </a:t>
            </a:r>
          </a:p>
          <a:p>
            <a:r>
              <a:rPr lang="en-US" dirty="0" smtClean="0"/>
              <a:t>	</a:t>
            </a:r>
            <a:endParaRPr lang="vi-VN" dirty="0"/>
          </a:p>
        </p:txBody>
      </p:sp>
      <p:pic>
        <p:nvPicPr>
          <p:cNvPr id="44036" name="Picture 4" descr="Ar putea fi o imagine cu 9 persoane"/>
          <p:cNvPicPr>
            <a:picLocks noChangeAspect="1" noChangeArrowheads="1"/>
          </p:cNvPicPr>
          <p:nvPr/>
        </p:nvPicPr>
        <p:blipFill>
          <a:blip r:embed="rId2" cstate="print"/>
          <a:srcRect/>
          <a:stretch>
            <a:fillRect/>
          </a:stretch>
        </p:blipFill>
        <p:spPr bwMode="auto">
          <a:xfrm>
            <a:off x="2209800" y="4953000"/>
            <a:ext cx="3903600" cy="1905000"/>
          </a:xfrm>
          <a:prstGeom prst="rect">
            <a:avLst/>
          </a:prstGeom>
          <a:noFill/>
        </p:spPr>
      </p:pic>
      <p:pic>
        <p:nvPicPr>
          <p:cNvPr id="44038" name="Picture 6" descr="Ar putea fi o imagine cu 8 persoane şi masă"/>
          <p:cNvPicPr>
            <a:picLocks noChangeAspect="1" noChangeArrowheads="1"/>
          </p:cNvPicPr>
          <p:nvPr/>
        </p:nvPicPr>
        <p:blipFill>
          <a:blip r:embed="rId3" cstate="print"/>
          <a:srcRect/>
          <a:stretch>
            <a:fillRect/>
          </a:stretch>
        </p:blipFill>
        <p:spPr bwMode="auto">
          <a:xfrm>
            <a:off x="6019800" y="4511842"/>
            <a:ext cx="2971800" cy="2346158"/>
          </a:xfrm>
          <a:prstGeom prst="rect">
            <a:avLst/>
          </a:prstGeom>
          <a:noFill/>
        </p:spPr>
      </p:pic>
      <p:pic>
        <p:nvPicPr>
          <p:cNvPr id="44040" name="Picture 8" descr="Ar putea fi o imagine cu căpşună şi prăjitură"/>
          <p:cNvPicPr>
            <a:picLocks noChangeAspect="1" noChangeArrowheads="1"/>
          </p:cNvPicPr>
          <p:nvPr/>
        </p:nvPicPr>
        <p:blipFill>
          <a:blip r:embed="rId4" cstate="print"/>
          <a:srcRect/>
          <a:stretch>
            <a:fillRect/>
          </a:stretch>
        </p:blipFill>
        <p:spPr bwMode="auto">
          <a:xfrm>
            <a:off x="2286000" y="2971800"/>
            <a:ext cx="3733800" cy="2057400"/>
          </a:xfrm>
          <a:prstGeom prst="rect">
            <a:avLst/>
          </a:prstGeom>
          <a:noFill/>
        </p:spPr>
      </p:pic>
      <p:pic>
        <p:nvPicPr>
          <p:cNvPr id="44042" name="Picture 10" descr="Ar putea fi o imagine cu 9 persoane şi masă"/>
          <p:cNvPicPr>
            <a:picLocks noChangeAspect="1" noChangeArrowheads="1"/>
          </p:cNvPicPr>
          <p:nvPr/>
        </p:nvPicPr>
        <p:blipFill>
          <a:blip r:embed="rId5" cstate="print"/>
          <a:srcRect/>
          <a:stretch>
            <a:fillRect/>
          </a:stretch>
        </p:blipFill>
        <p:spPr bwMode="auto">
          <a:xfrm>
            <a:off x="6028267" y="2819400"/>
            <a:ext cx="3115733" cy="1752600"/>
          </a:xfrm>
          <a:prstGeom prst="rect">
            <a:avLst/>
          </a:prstGeom>
          <a:noFill/>
        </p:spPr>
      </p:pic>
      <p:pic>
        <p:nvPicPr>
          <p:cNvPr id="44034" name="Picture 2" descr="Ar putea fi o imagine cu 9 persoane şi masă"/>
          <p:cNvPicPr>
            <a:picLocks noChangeAspect="1" noChangeArrowheads="1"/>
          </p:cNvPicPr>
          <p:nvPr/>
        </p:nvPicPr>
        <p:blipFill>
          <a:blip r:embed="rId6" cstate="print"/>
          <a:srcRect/>
          <a:stretch>
            <a:fillRect/>
          </a:stretch>
        </p:blipFill>
        <p:spPr bwMode="auto">
          <a:xfrm>
            <a:off x="0" y="3124200"/>
            <a:ext cx="2286000" cy="2819400"/>
          </a:xfrm>
          <a:prstGeom prst="rect">
            <a:avLst/>
          </a:prstGeom>
          <a:noFill/>
        </p:spPr>
      </p:pic>
    </p:spTree>
    <p:extLst>
      <p:ext uri="{BB962C8B-B14F-4D97-AF65-F5344CB8AC3E}">
        <p14:creationId xmlns:p14="http://schemas.microsoft.com/office/powerpoint/2010/main" xmlns="" val="89080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10600" cy="563562"/>
          </a:xfrm>
        </p:spPr>
        <p:txBody>
          <a:bodyPr>
            <a:normAutofit fontScale="90000"/>
          </a:bodyPr>
          <a:lstStyle/>
          <a:p>
            <a:r>
              <a:rPr lang="en-US" dirty="0" smtClean="0"/>
              <a:t/>
            </a:r>
            <a:br>
              <a:rPr lang="en-US" dirty="0" smtClean="0"/>
            </a:br>
            <a:r>
              <a:rPr lang="en-US" sz="2700" dirty="0" err="1" smtClean="0"/>
              <a:t>Evaluarea</a:t>
            </a:r>
            <a:r>
              <a:rPr lang="en-US" sz="2700" dirty="0" smtClean="0"/>
              <a:t> </a:t>
            </a:r>
            <a:r>
              <a:rPr lang="en-US" sz="2700" dirty="0" err="1" smtClean="0"/>
              <a:t>și</a:t>
            </a:r>
            <a:r>
              <a:rPr lang="en-US" sz="2700" dirty="0" smtClean="0"/>
              <a:t> </a:t>
            </a:r>
            <a:r>
              <a:rPr lang="en-US" sz="2700" dirty="0" err="1" smtClean="0"/>
              <a:t>monitorizarea</a:t>
            </a:r>
            <a:r>
              <a:rPr lang="en-US" sz="2700" dirty="0" smtClean="0"/>
              <a:t> </a:t>
            </a:r>
            <a:r>
              <a:rPr lang="en-US" sz="2700" dirty="0" err="1" smtClean="0"/>
              <a:t>lunară</a:t>
            </a:r>
            <a:r>
              <a:rPr lang="en-US" sz="2700" dirty="0" smtClean="0"/>
              <a:t> a </a:t>
            </a:r>
            <a:r>
              <a:rPr lang="en-US" sz="2700" dirty="0" err="1" smtClean="0"/>
              <a:t>solicitărilor</a:t>
            </a:r>
            <a:r>
              <a:rPr lang="en-US" sz="2700" dirty="0" smtClean="0"/>
              <a:t> </a:t>
            </a:r>
            <a:r>
              <a:rPr lang="en-US" sz="2700" dirty="0" err="1" smtClean="0"/>
              <a:t>refugiaților</a:t>
            </a:r>
            <a:r>
              <a:rPr lang="en-US" sz="2700" dirty="0" smtClean="0"/>
              <a:t> </a:t>
            </a:r>
            <a:r>
              <a:rPr lang="en-US" sz="2700" dirty="0" err="1" smtClean="0"/>
              <a:t>ucrainieni</a:t>
            </a:r>
            <a:r>
              <a:rPr lang="en-US" sz="2700" dirty="0" smtClean="0"/>
              <a:t> care </a:t>
            </a:r>
            <a:r>
              <a:rPr lang="en-US" sz="2700" dirty="0" err="1" smtClean="0"/>
              <a:t>locuiesc</a:t>
            </a:r>
            <a:r>
              <a:rPr lang="en-US" sz="2700" dirty="0" smtClean="0"/>
              <a:t> </a:t>
            </a:r>
            <a:r>
              <a:rPr lang="en-US" sz="2700" dirty="0" err="1" smtClean="0"/>
              <a:t>în</a:t>
            </a:r>
            <a:r>
              <a:rPr lang="en-US" sz="2700" dirty="0" smtClean="0"/>
              <a:t> </a:t>
            </a:r>
            <a:r>
              <a:rPr lang="en-US" sz="2700" dirty="0" err="1" smtClean="0"/>
              <a:t>municipiul</a:t>
            </a:r>
            <a:r>
              <a:rPr lang="en-US" sz="2700" dirty="0" smtClean="0"/>
              <a:t> Oradea -2023</a:t>
            </a:r>
            <a:endParaRPr lang="en-US" sz="2700" dirty="0"/>
          </a:p>
        </p:txBody>
      </p:sp>
      <p:graphicFrame>
        <p:nvGraphicFramePr>
          <p:cNvPr id="4" name="Content Placeholder 3"/>
          <p:cNvGraphicFramePr>
            <a:graphicFrameLocks noGrp="1"/>
          </p:cNvGraphicFramePr>
          <p:nvPr>
            <p:ph idx="1"/>
          </p:nvPr>
        </p:nvGraphicFramePr>
        <p:xfrm>
          <a:off x="381000" y="1371603"/>
          <a:ext cx="3505200" cy="3428998"/>
        </p:xfrm>
        <a:graphic>
          <a:graphicData uri="http://schemas.openxmlformats.org/drawingml/2006/table">
            <a:tbl>
              <a:tblPr firstRow="1" bandRow="1">
                <a:tableStyleId>{5C22544A-7EE6-4342-B048-85BDC9FD1C3A}</a:tableStyleId>
              </a:tblPr>
              <a:tblGrid>
                <a:gridCol w="1084942"/>
                <a:gridCol w="1168400"/>
                <a:gridCol w="1251858"/>
              </a:tblGrid>
              <a:tr h="521994">
                <a:tc>
                  <a:txBody>
                    <a:bodyPr/>
                    <a:lstStyle/>
                    <a:p>
                      <a:pPr marL="0" marR="0" algn="ctr">
                        <a:lnSpc>
                          <a:spcPct val="115000"/>
                        </a:lnSpc>
                        <a:spcBef>
                          <a:spcPts val="0"/>
                        </a:spcBef>
                        <a:spcAft>
                          <a:spcPts val="1000"/>
                        </a:spcAft>
                      </a:pPr>
                      <a:r>
                        <a:rPr lang="ro-RO" sz="1100" dirty="0">
                          <a:latin typeface="Arial"/>
                          <a:ea typeface="Times New Roman"/>
                        </a:rPr>
                        <a:t>Luna</a:t>
                      </a:r>
                      <a:endParaRPr lang="en-US" sz="1100" dirty="0">
                        <a:latin typeface="Calibri"/>
                        <a:ea typeface="Times New Roman"/>
                      </a:endParaRPr>
                    </a:p>
                  </a:txBody>
                  <a:tcPr marL="68580" marR="68580" marT="0" marB="0"/>
                </a:tc>
                <a:tc>
                  <a:txBody>
                    <a:bodyPr/>
                    <a:lstStyle/>
                    <a:p>
                      <a:pPr marL="0" marR="0" algn="ctr">
                        <a:lnSpc>
                          <a:spcPct val="115000"/>
                        </a:lnSpc>
                        <a:spcBef>
                          <a:spcPts val="0"/>
                        </a:spcBef>
                        <a:spcAft>
                          <a:spcPts val="1000"/>
                        </a:spcAft>
                      </a:pPr>
                      <a:r>
                        <a:rPr lang="ro-RO" sz="1100" dirty="0" smtClean="0">
                          <a:latin typeface="Arial"/>
                          <a:ea typeface="Times New Roman"/>
                        </a:rPr>
                        <a:t>Nr.solicitări</a:t>
                      </a:r>
                      <a:r>
                        <a:rPr lang="en-US" sz="1100" baseline="0" dirty="0" smtClean="0">
                          <a:latin typeface="Arial"/>
                          <a:ea typeface="Times New Roman"/>
                        </a:rPr>
                        <a:t> PROPRIETARI</a:t>
                      </a:r>
                      <a:endParaRPr lang="en-US" sz="1100" dirty="0">
                        <a:latin typeface="Calibri"/>
                        <a:ea typeface="Times New Roman"/>
                      </a:endParaRPr>
                    </a:p>
                  </a:txBody>
                  <a:tcPr marL="68580" marR="68580" marT="0" marB="0"/>
                </a:tc>
                <a:tc>
                  <a:txBody>
                    <a:bodyPr/>
                    <a:lstStyle/>
                    <a:p>
                      <a:pPr marL="0" marR="0" algn="ctr">
                        <a:lnSpc>
                          <a:spcPct val="115000"/>
                        </a:lnSpc>
                        <a:spcBef>
                          <a:spcPts val="0"/>
                        </a:spcBef>
                        <a:spcAft>
                          <a:spcPts val="1000"/>
                        </a:spcAft>
                      </a:pPr>
                      <a:r>
                        <a:rPr lang="ro-RO" sz="1100" dirty="0">
                          <a:latin typeface="Arial"/>
                          <a:ea typeface="Times New Roman"/>
                        </a:rPr>
                        <a:t>Nr. </a:t>
                      </a:r>
                      <a:r>
                        <a:rPr lang="ro-RO" sz="1100" dirty="0" smtClean="0">
                          <a:latin typeface="Arial"/>
                          <a:ea typeface="Times New Roman"/>
                        </a:rPr>
                        <a:t>refugiați</a:t>
                      </a:r>
                      <a:endParaRPr lang="en-US" sz="1100" dirty="0">
                        <a:latin typeface="Calibri"/>
                        <a:ea typeface="Times New Roman"/>
                      </a:endParaRPr>
                    </a:p>
                  </a:txBody>
                  <a:tcPr marL="68580" marR="68580" marT="0" marB="0"/>
                </a:tc>
              </a:tr>
              <a:tr h="567258">
                <a:tc>
                  <a:txBody>
                    <a:bodyPr/>
                    <a:lstStyle/>
                    <a:p>
                      <a:pPr marL="0" marR="0" algn="ctr">
                        <a:lnSpc>
                          <a:spcPct val="115000"/>
                        </a:lnSpc>
                        <a:spcBef>
                          <a:spcPts val="0"/>
                        </a:spcBef>
                        <a:spcAft>
                          <a:spcPts val="1000"/>
                        </a:spcAft>
                      </a:pPr>
                      <a:r>
                        <a:rPr lang="ro-RO" sz="1600" dirty="0">
                          <a:latin typeface="+mn-lt"/>
                          <a:ea typeface="Times New Roman"/>
                        </a:rPr>
                        <a:t>Ianuarie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177</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601</a:t>
                      </a:r>
                      <a:endParaRPr lang="en-US" sz="1600">
                        <a:latin typeface="+mn-lt"/>
                        <a:ea typeface="Times New Roman"/>
                      </a:endParaRPr>
                    </a:p>
                  </a:txBody>
                  <a:tcPr marL="68580" marR="68580" marT="0" marB="0"/>
                </a:tc>
              </a:tr>
              <a:tr h="567258">
                <a:tc>
                  <a:txBody>
                    <a:bodyPr/>
                    <a:lstStyle/>
                    <a:p>
                      <a:pPr marL="0" marR="0" algn="ctr">
                        <a:lnSpc>
                          <a:spcPct val="115000"/>
                        </a:lnSpc>
                        <a:spcBef>
                          <a:spcPts val="0"/>
                        </a:spcBef>
                        <a:spcAft>
                          <a:spcPts val="1000"/>
                        </a:spcAft>
                      </a:pPr>
                      <a:r>
                        <a:rPr lang="ro-RO" sz="1600" dirty="0">
                          <a:latin typeface="+mn-lt"/>
                          <a:ea typeface="Times New Roman"/>
                        </a:rPr>
                        <a:t>Februarie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202</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690</a:t>
                      </a:r>
                      <a:endParaRPr lang="en-US" sz="1600">
                        <a:latin typeface="+mn-lt"/>
                        <a:ea typeface="Times New Roman"/>
                      </a:endParaRPr>
                    </a:p>
                  </a:txBody>
                  <a:tcPr marL="68580" marR="68580" marT="0" marB="0"/>
                </a:tc>
              </a:tr>
              <a:tr h="567258">
                <a:tc>
                  <a:txBody>
                    <a:bodyPr/>
                    <a:lstStyle/>
                    <a:p>
                      <a:pPr marL="0" marR="0" algn="ctr">
                        <a:lnSpc>
                          <a:spcPct val="115000"/>
                        </a:lnSpc>
                        <a:spcBef>
                          <a:spcPts val="0"/>
                        </a:spcBef>
                        <a:spcAft>
                          <a:spcPts val="1000"/>
                        </a:spcAft>
                      </a:pPr>
                      <a:r>
                        <a:rPr lang="ro-RO" sz="1600">
                          <a:latin typeface="+mn-lt"/>
                          <a:ea typeface="Times New Roman"/>
                        </a:rPr>
                        <a:t>Martie</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200</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678</a:t>
                      </a:r>
                      <a:endParaRPr lang="en-US" sz="1600" dirty="0">
                        <a:latin typeface="+mn-lt"/>
                        <a:ea typeface="Times New Roman"/>
                      </a:endParaRPr>
                    </a:p>
                  </a:txBody>
                  <a:tcPr marL="68580" marR="68580" marT="0" marB="0"/>
                </a:tc>
              </a:tr>
              <a:tr h="567258">
                <a:tc>
                  <a:txBody>
                    <a:bodyPr/>
                    <a:lstStyle/>
                    <a:p>
                      <a:pPr marL="0" marR="0" algn="ctr">
                        <a:lnSpc>
                          <a:spcPct val="115000"/>
                        </a:lnSpc>
                        <a:spcBef>
                          <a:spcPts val="0"/>
                        </a:spcBef>
                        <a:spcAft>
                          <a:spcPts val="1000"/>
                        </a:spcAft>
                      </a:pPr>
                      <a:r>
                        <a:rPr lang="ro-RO" sz="1600">
                          <a:latin typeface="+mn-lt"/>
                          <a:ea typeface="Times New Roman"/>
                        </a:rPr>
                        <a:t>Aprilie</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212</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673</a:t>
                      </a:r>
                      <a:endParaRPr lang="en-US" sz="1600" dirty="0">
                        <a:latin typeface="+mn-lt"/>
                        <a:ea typeface="Times New Roman"/>
                      </a:endParaRPr>
                    </a:p>
                  </a:txBody>
                  <a:tcPr marL="68580" marR="68580" marT="0" marB="0"/>
                </a:tc>
              </a:tr>
              <a:tr h="637972">
                <a:tc>
                  <a:txBody>
                    <a:bodyPr/>
                    <a:lstStyle/>
                    <a:p>
                      <a:pPr marL="0" marR="0" algn="ctr">
                        <a:lnSpc>
                          <a:spcPct val="115000"/>
                        </a:lnSpc>
                        <a:spcBef>
                          <a:spcPts val="0"/>
                        </a:spcBef>
                        <a:spcAft>
                          <a:spcPts val="1000"/>
                        </a:spcAft>
                      </a:pPr>
                      <a:r>
                        <a:rPr lang="ro-RO" sz="1600" dirty="0">
                          <a:latin typeface="+mn-lt"/>
                          <a:ea typeface="Times New Roman"/>
                        </a:rPr>
                        <a:t>Mai</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198</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688</a:t>
                      </a:r>
                      <a:endParaRPr lang="en-US" sz="1600" dirty="0">
                        <a:latin typeface="+mn-lt"/>
                        <a:ea typeface="Times New Roman"/>
                      </a:endParaRPr>
                    </a:p>
                  </a:txBody>
                  <a:tcPr marL="68580" marR="68580" marT="0" marB="0"/>
                </a:tc>
              </a:tr>
            </a:tbl>
          </a:graphicData>
        </a:graphic>
      </p:graphicFrame>
      <p:graphicFrame>
        <p:nvGraphicFramePr>
          <p:cNvPr id="5" name="Table 4"/>
          <p:cNvGraphicFramePr>
            <a:graphicFrameLocks noGrp="1"/>
          </p:cNvGraphicFramePr>
          <p:nvPr/>
        </p:nvGraphicFramePr>
        <p:xfrm>
          <a:off x="3962400" y="1371603"/>
          <a:ext cx="4572001" cy="3361837"/>
        </p:xfrm>
        <a:graphic>
          <a:graphicData uri="http://schemas.openxmlformats.org/drawingml/2006/table">
            <a:tbl>
              <a:tblPr firstRow="1" bandRow="1">
                <a:tableStyleId>{5C22544A-7EE6-4342-B048-85BDC9FD1C3A}</a:tableStyleId>
              </a:tblPr>
              <a:tblGrid>
                <a:gridCol w="1295401"/>
                <a:gridCol w="1643741"/>
                <a:gridCol w="1632859"/>
              </a:tblGrid>
              <a:tr h="376534">
                <a:tc>
                  <a:txBody>
                    <a:bodyPr/>
                    <a:lstStyle/>
                    <a:p>
                      <a:pPr marL="0" marR="0" algn="ctr">
                        <a:lnSpc>
                          <a:spcPct val="115000"/>
                        </a:lnSpc>
                        <a:spcBef>
                          <a:spcPts val="0"/>
                        </a:spcBef>
                        <a:spcAft>
                          <a:spcPts val="1000"/>
                        </a:spcAft>
                      </a:pPr>
                      <a:r>
                        <a:rPr lang="ro-RO" sz="1100" dirty="0">
                          <a:latin typeface="Arial"/>
                          <a:ea typeface="Times New Roman"/>
                        </a:rPr>
                        <a:t>Luna</a:t>
                      </a:r>
                      <a:endParaRPr lang="en-US" sz="1100" dirty="0">
                        <a:latin typeface="Calibri"/>
                        <a:ea typeface="Times New Roman"/>
                      </a:endParaRPr>
                    </a:p>
                  </a:txBody>
                  <a:tcPr marL="68580" marR="68580" marT="0" marB="0"/>
                </a:tc>
                <a:tc>
                  <a:txBody>
                    <a:bodyPr/>
                    <a:lstStyle/>
                    <a:p>
                      <a:pPr marL="0" marR="0" algn="ctr">
                        <a:lnSpc>
                          <a:spcPct val="115000"/>
                        </a:lnSpc>
                        <a:spcBef>
                          <a:spcPts val="0"/>
                        </a:spcBef>
                        <a:spcAft>
                          <a:spcPts val="1000"/>
                        </a:spcAft>
                      </a:pPr>
                      <a:r>
                        <a:rPr lang="ro-RO" sz="1100" dirty="0" smtClean="0">
                          <a:latin typeface="Arial"/>
                          <a:ea typeface="Times New Roman"/>
                        </a:rPr>
                        <a:t>Nr.solicitări</a:t>
                      </a:r>
                      <a:r>
                        <a:rPr lang="en-US" sz="1100" baseline="0" dirty="0" smtClean="0">
                          <a:latin typeface="Arial"/>
                          <a:ea typeface="Times New Roman"/>
                        </a:rPr>
                        <a:t> CETĂȚENI UCRAINIENI</a:t>
                      </a:r>
                      <a:endParaRPr lang="en-US" sz="1100" dirty="0">
                        <a:latin typeface="Calibri"/>
                        <a:ea typeface="Times New Roman"/>
                      </a:endParaRPr>
                    </a:p>
                  </a:txBody>
                  <a:tcPr marL="68580" marR="68580" marT="0" marB="0"/>
                </a:tc>
                <a:tc>
                  <a:txBody>
                    <a:bodyPr/>
                    <a:lstStyle/>
                    <a:p>
                      <a:pPr marL="0" marR="0" algn="ctr">
                        <a:lnSpc>
                          <a:spcPct val="115000"/>
                        </a:lnSpc>
                        <a:spcBef>
                          <a:spcPts val="0"/>
                        </a:spcBef>
                        <a:spcAft>
                          <a:spcPts val="1000"/>
                        </a:spcAft>
                      </a:pPr>
                      <a:r>
                        <a:rPr lang="ro-RO" sz="1100" dirty="0">
                          <a:latin typeface="Arial"/>
                          <a:ea typeface="Times New Roman"/>
                        </a:rPr>
                        <a:t>Nr. </a:t>
                      </a:r>
                      <a:r>
                        <a:rPr lang="ro-RO" sz="1100" dirty="0" smtClean="0">
                          <a:latin typeface="Arial"/>
                          <a:ea typeface="Times New Roman"/>
                        </a:rPr>
                        <a:t>refugiați</a:t>
                      </a:r>
                      <a:endParaRPr lang="en-US" sz="1100" dirty="0">
                        <a:latin typeface="Calibri"/>
                        <a:ea typeface="Times New Roman"/>
                      </a:endParaRPr>
                    </a:p>
                  </a:txBody>
                  <a:tcPr marL="68580" marR="68580" marT="0" marB="0"/>
                </a:tc>
              </a:tr>
              <a:tr h="385643">
                <a:tc>
                  <a:txBody>
                    <a:bodyPr/>
                    <a:lstStyle/>
                    <a:p>
                      <a:pPr marL="0" marR="0" algn="ctr">
                        <a:lnSpc>
                          <a:spcPct val="115000"/>
                        </a:lnSpc>
                        <a:spcBef>
                          <a:spcPts val="0"/>
                        </a:spcBef>
                        <a:spcAft>
                          <a:spcPts val="1000"/>
                        </a:spcAft>
                      </a:pPr>
                      <a:r>
                        <a:rPr lang="ro-RO" sz="1600" dirty="0">
                          <a:latin typeface="+mn-lt"/>
                          <a:ea typeface="Times New Roman"/>
                        </a:rPr>
                        <a:t>Mai</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249</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541</a:t>
                      </a:r>
                      <a:endParaRPr lang="en-US" sz="1600" dirty="0">
                        <a:latin typeface="+mn-lt"/>
                        <a:ea typeface="Times New Roman"/>
                      </a:endParaRPr>
                    </a:p>
                  </a:txBody>
                  <a:tcPr marL="68580" marR="68580" marT="0" marB="0"/>
                </a:tc>
              </a:tr>
              <a:tr h="317573">
                <a:tc>
                  <a:txBody>
                    <a:bodyPr/>
                    <a:lstStyle/>
                    <a:p>
                      <a:pPr marL="0" marR="0" algn="ctr">
                        <a:lnSpc>
                          <a:spcPct val="115000"/>
                        </a:lnSpc>
                        <a:spcBef>
                          <a:spcPts val="0"/>
                        </a:spcBef>
                        <a:spcAft>
                          <a:spcPts val="1000"/>
                        </a:spcAft>
                      </a:pPr>
                      <a:r>
                        <a:rPr lang="ro-RO" sz="1600" dirty="0">
                          <a:latin typeface="+mn-lt"/>
                          <a:ea typeface="Times New Roman"/>
                        </a:rPr>
                        <a:t>Iunie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186</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385</a:t>
                      </a:r>
                      <a:endParaRPr lang="en-US" sz="1600">
                        <a:latin typeface="+mn-lt"/>
                        <a:ea typeface="Times New Roman"/>
                      </a:endParaRPr>
                    </a:p>
                  </a:txBody>
                  <a:tcPr marL="68580" marR="68580" marT="0" marB="0"/>
                </a:tc>
              </a:tr>
              <a:tr h="317573">
                <a:tc>
                  <a:txBody>
                    <a:bodyPr/>
                    <a:lstStyle/>
                    <a:p>
                      <a:pPr marL="0" marR="0" algn="ctr">
                        <a:lnSpc>
                          <a:spcPct val="115000"/>
                        </a:lnSpc>
                        <a:spcBef>
                          <a:spcPts val="0"/>
                        </a:spcBef>
                        <a:spcAft>
                          <a:spcPts val="1000"/>
                        </a:spcAft>
                      </a:pPr>
                      <a:r>
                        <a:rPr lang="ro-RO" sz="1600" dirty="0">
                          <a:latin typeface="+mn-lt"/>
                          <a:ea typeface="Times New Roman"/>
                        </a:rPr>
                        <a:t>Iulie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182</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377</a:t>
                      </a:r>
                      <a:endParaRPr lang="en-US" sz="1600">
                        <a:latin typeface="+mn-lt"/>
                        <a:ea typeface="Times New Roman"/>
                      </a:endParaRPr>
                    </a:p>
                  </a:txBody>
                  <a:tcPr marL="68580" marR="68580" marT="0" marB="0"/>
                </a:tc>
              </a:tr>
              <a:tr h="317573">
                <a:tc>
                  <a:txBody>
                    <a:bodyPr/>
                    <a:lstStyle/>
                    <a:p>
                      <a:pPr marL="0" marR="0" algn="ctr">
                        <a:lnSpc>
                          <a:spcPct val="115000"/>
                        </a:lnSpc>
                        <a:spcBef>
                          <a:spcPts val="0"/>
                        </a:spcBef>
                        <a:spcAft>
                          <a:spcPts val="1000"/>
                        </a:spcAft>
                      </a:pPr>
                      <a:r>
                        <a:rPr lang="ro-RO" sz="1600">
                          <a:latin typeface="+mn-lt"/>
                          <a:ea typeface="Times New Roman"/>
                        </a:rPr>
                        <a:t>August</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174</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362</a:t>
                      </a:r>
                      <a:endParaRPr lang="en-US" sz="1600">
                        <a:latin typeface="+mn-lt"/>
                        <a:ea typeface="Times New Roman"/>
                      </a:endParaRPr>
                    </a:p>
                  </a:txBody>
                  <a:tcPr marL="68580" marR="68580" marT="0" marB="0"/>
                </a:tc>
              </a:tr>
              <a:tr h="317573">
                <a:tc>
                  <a:txBody>
                    <a:bodyPr/>
                    <a:lstStyle/>
                    <a:p>
                      <a:pPr marL="0" marR="0" algn="ctr">
                        <a:lnSpc>
                          <a:spcPct val="115000"/>
                        </a:lnSpc>
                        <a:spcBef>
                          <a:spcPts val="0"/>
                        </a:spcBef>
                        <a:spcAft>
                          <a:spcPts val="1000"/>
                        </a:spcAft>
                      </a:pPr>
                      <a:r>
                        <a:rPr lang="ro-RO" sz="1600">
                          <a:latin typeface="+mn-lt"/>
                          <a:ea typeface="Times New Roman"/>
                        </a:rPr>
                        <a:t>Septembrie</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smtClean="0">
                          <a:latin typeface="+mn-lt"/>
                          <a:ea typeface="Times New Roman"/>
                        </a:rPr>
                        <a:t>101</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182</a:t>
                      </a:r>
                      <a:endParaRPr lang="en-US" sz="1600">
                        <a:latin typeface="+mn-lt"/>
                        <a:ea typeface="Times New Roman"/>
                      </a:endParaRPr>
                    </a:p>
                  </a:txBody>
                  <a:tcPr marL="68580" marR="68580" marT="0" marB="0"/>
                </a:tc>
              </a:tr>
              <a:tr h="398267">
                <a:tc>
                  <a:txBody>
                    <a:bodyPr/>
                    <a:lstStyle/>
                    <a:p>
                      <a:pPr marL="0" marR="0" algn="ctr">
                        <a:lnSpc>
                          <a:spcPct val="115000"/>
                        </a:lnSpc>
                        <a:spcBef>
                          <a:spcPts val="0"/>
                        </a:spcBef>
                        <a:spcAft>
                          <a:spcPts val="1000"/>
                        </a:spcAft>
                      </a:pPr>
                      <a:r>
                        <a:rPr lang="ro-RO" sz="1600">
                          <a:latin typeface="+mn-lt"/>
                          <a:ea typeface="Times New Roman"/>
                        </a:rPr>
                        <a:t>Octombrie</a:t>
                      </a:r>
                      <a:endParaRPr lang="en-US" sz="160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107</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a:latin typeface="+mn-lt"/>
                          <a:ea typeface="Times New Roman"/>
                        </a:rPr>
                        <a:t>200</a:t>
                      </a:r>
                      <a:endParaRPr lang="en-US" sz="1600">
                        <a:latin typeface="+mn-lt"/>
                        <a:ea typeface="Times New Roman"/>
                      </a:endParaRPr>
                    </a:p>
                  </a:txBody>
                  <a:tcPr marL="68580" marR="68580" marT="0" marB="0"/>
                </a:tc>
              </a:tr>
              <a:tr h="300394">
                <a:tc>
                  <a:txBody>
                    <a:bodyPr/>
                    <a:lstStyle/>
                    <a:p>
                      <a:pPr marL="0" marR="0" algn="ctr">
                        <a:lnSpc>
                          <a:spcPct val="115000"/>
                        </a:lnSpc>
                        <a:spcBef>
                          <a:spcPts val="0"/>
                        </a:spcBef>
                        <a:spcAft>
                          <a:spcPts val="1000"/>
                        </a:spcAft>
                      </a:pPr>
                      <a:r>
                        <a:rPr lang="ro-RO" sz="1600" dirty="0">
                          <a:latin typeface="+mn-lt"/>
                          <a:ea typeface="Times New Roman"/>
                        </a:rPr>
                        <a:t>Noiembrie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108</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197</a:t>
                      </a:r>
                      <a:endParaRPr lang="en-US" sz="1600" dirty="0">
                        <a:latin typeface="+mn-lt"/>
                        <a:ea typeface="Times New Roman"/>
                      </a:endParaRPr>
                    </a:p>
                  </a:txBody>
                  <a:tcPr marL="68580" marR="68580" marT="0" marB="0"/>
                </a:tc>
              </a:tr>
              <a:tr h="621669">
                <a:tc>
                  <a:txBody>
                    <a:bodyPr/>
                    <a:lstStyle/>
                    <a:p>
                      <a:pPr marL="0" marR="0" algn="ctr">
                        <a:lnSpc>
                          <a:spcPct val="115000"/>
                        </a:lnSpc>
                        <a:spcBef>
                          <a:spcPts val="0"/>
                        </a:spcBef>
                        <a:spcAft>
                          <a:spcPts val="1000"/>
                        </a:spcAft>
                      </a:pPr>
                      <a:r>
                        <a:rPr lang="ro-RO" sz="1600" dirty="0">
                          <a:latin typeface="+mn-lt"/>
                          <a:ea typeface="Times New Roman"/>
                        </a:rPr>
                        <a:t>Decembrie</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114</a:t>
                      </a:r>
                      <a:endParaRPr lang="en-US" sz="1600" dirty="0">
                        <a:latin typeface="+mn-lt"/>
                        <a:ea typeface="Times New Roman"/>
                      </a:endParaRPr>
                    </a:p>
                  </a:txBody>
                  <a:tcPr marL="68580" marR="68580" marT="0" marB="0"/>
                </a:tc>
                <a:tc>
                  <a:txBody>
                    <a:bodyPr/>
                    <a:lstStyle/>
                    <a:p>
                      <a:pPr marL="0" marR="0" algn="ctr">
                        <a:lnSpc>
                          <a:spcPct val="115000"/>
                        </a:lnSpc>
                        <a:spcBef>
                          <a:spcPts val="0"/>
                        </a:spcBef>
                        <a:spcAft>
                          <a:spcPts val="1000"/>
                        </a:spcAft>
                      </a:pPr>
                      <a:r>
                        <a:rPr lang="ro-RO" sz="1600" dirty="0">
                          <a:latin typeface="+mn-lt"/>
                          <a:ea typeface="Times New Roman"/>
                        </a:rPr>
                        <a:t>206</a:t>
                      </a:r>
                      <a:endParaRPr lang="en-US" sz="1600" dirty="0">
                        <a:latin typeface="+mn-lt"/>
                        <a:ea typeface="Times New Roman"/>
                      </a:endParaRPr>
                    </a:p>
                  </a:txBody>
                  <a:tcPr marL="68580" marR="68580" marT="0" marB="0"/>
                </a:tc>
              </a:tr>
            </a:tbl>
          </a:graphicData>
        </a:graphic>
      </p:graphicFrame>
      <p:sp>
        <p:nvSpPr>
          <p:cNvPr id="40961" name="Rectangle 1"/>
          <p:cNvSpPr>
            <a:spLocks noChangeArrowheads="1"/>
          </p:cNvSpPr>
          <p:nvPr/>
        </p:nvSpPr>
        <p:spPr bwMode="auto">
          <a:xfrm>
            <a:off x="304800" y="4724400"/>
            <a:ext cx="8458200" cy="19851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1" fontAlgn="base">
              <a:spcBef>
                <a:spcPct val="0"/>
              </a:spcBef>
              <a:spcAft>
                <a:spcPct val="0"/>
              </a:spcAft>
              <a:buFontTx/>
              <a:buChar char="•"/>
            </a:pPr>
            <a:r>
              <a:rPr lang="en-US" sz="1600" b="1" dirty="0" smtClean="0">
                <a:latin typeface="Arial" pitchFamily="34" charset="0"/>
                <a:ea typeface="Times New Roman" pitchFamily="18" charset="0"/>
                <a:cs typeface="Arial" pitchFamily="34" charset="0"/>
              </a:rPr>
              <a:t>1</a:t>
            </a:r>
            <a:r>
              <a:rPr lang="ro-RO" sz="1600" b="1" dirty="0" smtClean="0">
                <a:latin typeface="Arial" pitchFamily="34" charset="0"/>
                <a:ea typeface="Times New Roman" pitchFamily="18" charset="0"/>
                <a:cs typeface="Arial" pitchFamily="34" charset="0"/>
              </a:rPr>
              <a:t>50 de apeluri </a:t>
            </a:r>
            <a:r>
              <a:rPr kumimoji="0" lang="ro-RO"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numerele de telefon puse la dispoziție pentru refugiați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ro-RO"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o-RO"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prijin solicita</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t>
            </a:r>
            <a:r>
              <a:rPr kumimoji="0" lang="ro-RO"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Sprijin în căutarea unui medic de familie pentru cetățenii Ucrainieni.</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Sprijin în căutarea unităților de învățământ,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Sprijin în încărcarea datelor pe platforma ”Ucraina – Împreună ajutăm mai mult”</a:t>
            </a:r>
            <a:endParaRPr lang="en-US" sz="1600" dirty="0" smtClean="0">
              <a:latin typeface="Arial"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ro-RO"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Îndrumare în vederea obținerii decontării cheltuielilor cu hrană/ cazare</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reptunghi 8"/>
          <p:cNvSpPr>
            <a:spLocks noGrp="1"/>
          </p:cNvSpPr>
          <p:nvPr>
            <p:ph type="title"/>
          </p:nvPr>
        </p:nvSpPr>
        <p:spPr>
          <a:xfrm>
            <a:off x="0" y="0"/>
            <a:ext cx="9144000" cy="1371600"/>
          </a:xfrm>
        </p:spPr>
        <p:txBody>
          <a:bodyPr>
            <a:normAutofit fontScale="90000"/>
          </a:bodyPr>
          <a:lstStyle/>
          <a:p>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dirty="0" smtClean="0"/>
              <a:t/>
            </a:r>
            <a:br>
              <a:rPr lang="ro-RO" sz="3100" b="1" dirty="0" smtClean="0"/>
            </a:br>
            <a:r>
              <a:rPr lang="ro-RO" sz="3100" b="1" i="1" dirty="0" smtClean="0"/>
              <a:t>CABINETELE </a:t>
            </a:r>
            <a:r>
              <a:rPr lang="ro-RO" sz="3100" b="1" i="1" dirty="0" smtClean="0"/>
              <a:t>MEDICALE ŞCOLARE</a:t>
            </a:r>
            <a:r>
              <a:rPr lang="ro-RO" dirty="0" smtClean="0"/>
              <a:t/>
            </a:r>
            <a:br>
              <a:rPr lang="ro-RO" dirty="0" smtClean="0"/>
            </a:br>
            <a:r>
              <a:rPr lang="ro-RO" sz="1800" dirty="0" smtClean="0">
                <a:latin typeface="Arial" pitchFamily="34" charset="0"/>
                <a:cs typeface="Arial" pitchFamily="34" charset="0"/>
              </a:rPr>
              <a:t>Personalul medical  școlar  a </a:t>
            </a:r>
            <a:r>
              <a:rPr lang="ro-RO" sz="1800" dirty="0" smtClean="0">
                <a:latin typeface="Arial" pitchFamily="34" charset="0"/>
                <a:cs typeface="Arial" pitchFamily="34" charset="0"/>
              </a:rPr>
              <a:t>asigurat în anul </a:t>
            </a:r>
            <a:r>
              <a:rPr lang="ro-RO" sz="1800" dirty="0" smtClean="0">
                <a:latin typeface="Arial" pitchFamily="34" charset="0"/>
                <a:cs typeface="Arial" pitchFamily="34" charset="0"/>
              </a:rPr>
              <a:t>2023, asistenţa </a:t>
            </a:r>
            <a:r>
              <a:rPr lang="ro-RO" sz="1800" dirty="0" smtClean="0">
                <a:latin typeface="Arial" pitchFamily="34" charset="0"/>
                <a:cs typeface="Arial" pitchFamily="34" charset="0"/>
              </a:rPr>
              <a:t>medicală preventivă și curativă pentru </a:t>
            </a:r>
            <a:r>
              <a:rPr lang="ro-RO" sz="1800" dirty="0" err="1" smtClean="0">
                <a:latin typeface="Arial" pitchFamily="34" charset="0"/>
                <a:cs typeface="Arial" pitchFamily="34" charset="0"/>
              </a:rPr>
              <a:t>antepreșcolarii</a:t>
            </a:r>
            <a:r>
              <a:rPr lang="ro-RO" sz="1800" dirty="0" smtClean="0">
                <a:latin typeface="Arial" pitchFamily="34" charset="0"/>
                <a:cs typeface="Arial" pitchFamily="34" charset="0"/>
              </a:rPr>
              <a:t>, preşcolarii</a:t>
            </a:r>
            <a:r>
              <a:rPr lang="ro-RO" sz="1800" dirty="0" smtClean="0">
                <a:latin typeface="Arial" pitchFamily="34" charset="0"/>
                <a:cs typeface="Arial" pitchFamily="34" charset="0"/>
              </a:rPr>
              <a:t>, elevii şi studenţii care frecventează </a:t>
            </a:r>
            <a:r>
              <a:rPr lang="ro-RO" sz="1800" dirty="0" smtClean="0">
                <a:latin typeface="Arial" pitchFamily="34" charset="0"/>
                <a:cs typeface="Arial" pitchFamily="34" charset="0"/>
              </a:rPr>
              <a:t>unitățile de învățământ din municipiul Oradea</a:t>
            </a:r>
            <a:br>
              <a:rPr lang="ro-RO" sz="1800" dirty="0" smtClean="0">
                <a:latin typeface="Arial" pitchFamily="34" charset="0"/>
                <a:cs typeface="Arial" pitchFamily="34" charset="0"/>
              </a:rPr>
            </a:br>
            <a:r>
              <a:rPr lang="ro-RO" sz="1800" dirty="0" smtClean="0">
                <a:latin typeface="Arial" pitchFamily="34" charset="0"/>
                <a:cs typeface="Arial" pitchFamily="34" charset="0"/>
              </a:rPr>
              <a:t> (</a:t>
            </a:r>
            <a:r>
              <a:rPr lang="ro-RO" sz="1800" dirty="0" smtClean="0">
                <a:latin typeface="Arial" pitchFamily="34" charset="0"/>
                <a:cs typeface="Arial" pitchFamily="34" charset="0"/>
              </a:rPr>
              <a:t>aprox. </a:t>
            </a:r>
            <a:r>
              <a:rPr lang="ro-RO" sz="1800" dirty="0" smtClean="0">
                <a:latin typeface="Arial" pitchFamily="34" charset="0"/>
                <a:cs typeface="Arial" pitchFamily="34" charset="0"/>
              </a:rPr>
              <a:t>900 </a:t>
            </a:r>
            <a:r>
              <a:rPr lang="ro-RO" sz="1800" dirty="0" err="1" smtClean="0">
                <a:latin typeface="Arial" pitchFamily="34" charset="0"/>
                <a:cs typeface="Arial" pitchFamily="34" charset="0"/>
              </a:rPr>
              <a:t>antepreșcolari</a:t>
            </a:r>
            <a:r>
              <a:rPr lang="ro-RO" sz="1800" dirty="0" smtClean="0">
                <a:latin typeface="Arial" pitchFamily="34" charset="0"/>
                <a:cs typeface="Arial" pitchFamily="34" charset="0"/>
              </a:rPr>
              <a:t>, 5900 </a:t>
            </a:r>
            <a:r>
              <a:rPr lang="ro-RO" sz="1800" dirty="0" smtClean="0">
                <a:latin typeface="Arial" pitchFamily="34" charset="0"/>
                <a:cs typeface="Arial" pitchFamily="34" charset="0"/>
              </a:rPr>
              <a:t>de </a:t>
            </a:r>
            <a:r>
              <a:rPr lang="ro-RO" sz="1800" dirty="0" smtClean="0">
                <a:latin typeface="Arial" pitchFamily="34" charset="0"/>
                <a:cs typeface="Arial" pitchFamily="34" charset="0"/>
              </a:rPr>
              <a:t>preşcolari, 29.000 de elevi, 17.841 de </a:t>
            </a:r>
            <a:r>
              <a:rPr lang="ro-RO" sz="1800" dirty="0" smtClean="0">
                <a:latin typeface="Arial" pitchFamily="34" charset="0"/>
                <a:cs typeface="Arial" pitchFamily="34" charset="0"/>
              </a:rPr>
              <a:t>studenți</a:t>
            </a:r>
            <a:r>
              <a:rPr lang="ro-RO" sz="1800" dirty="0" smtClean="0">
                <a:latin typeface="Arial" pitchFamily="34" charset="0"/>
                <a:cs typeface="Arial" pitchFamily="34" charset="0"/>
              </a:rPr>
              <a:t>).</a:t>
            </a:r>
            <a:r>
              <a:rPr lang="ro-RO" sz="1600" dirty="0" smtClean="0"/>
              <a:t> </a:t>
            </a:r>
            <a:br>
              <a:rPr lang="ro-RO" sz="1600" dirty="0" smtClean="0"/>
            </a:br>
            <a:r>
              <a:rPr lang="ro-RO" sz="1800" dirty="0" smtClean="0">
                <a:latin typeface="Arial" pitchFamily="34" charset="0"/>
                <a:cs typeface="Arial" pitchFamily="34" charset="0"/>
              </a:rPr>
              <a:t/>
            </a:r>
            <a:br>
              <a:rPr lang="ro-RO" sz="1800" dirty="0" smtClean="0">
                <a:latin typeface="Arial" pitchFamily="34" charset="0"/>
                <a:cs typeface="Arial" pitchFamily="34" charset="0"/>
              </a:rPr>
            </a:br>
            <a:r>
              <a:rPr lang="ro-RO" sz="2000" dirty="0" smtClean="0"/>
              <a:t/>
            </a:r>
            <a:br>
              <a:rPr lang="ro-RO" sz="2000" dirty="0" smtClean="0"/>
            </a:br>
            <a:r>
              <a:rPr lang="ro-RO" sz="2000" dirty="0" smtClean="0">
                <a:latin typeface="Arial" pitchFamily="34" charset="0"/>
                <a:cs typeface="Arial" pitchFamily="34" charset="0"/>
              </a:rPr>
              <a:t/>
            </a:r>
            <a:br>
              <a:rPr lang="ro-RO" sz="2000" dirty="0" smtClean="0">
                <a:latin typeface="Arial" pitchFamily="34" charset="0"/>
                <a:cs typeface="Arial" pitchFamily="34" charset="0"/>
              </a:rPr>
            </a:br>
            <a:r>
              <a:rPr lang="ro-RO" sz="2000" dirty="0" smtClean="0">
                <a:latin typeface="Arial" pitchFamily="34" charset="0"/>
                <a:cs typeface="Arial" pitchFamily="34" charset="0"/>
              </a:rPr>
              <a:t> </a:t>
            </a:r>
            <a:r>
              <a:rPr lang="ro-RO" sz="1800" dirty="0" smtClean="0"/>
              <a:t/>
            </a:r>
            <a:br>
              <a:rPr lang="ro-RO" sz="1800" dirty="0" smtClean="0"/>
            </a:br>
            <a:r>
              <a:rPr lang="ro-RO" sz="2000" dirty="0" smtClean="0"/>
              <a:t/>
            </a:r>
            <a:br>
              <a:rPr lang="ro-RO" sz="2000" dirty="0" smtClean="0"/>
            </a:br>
            <a:r>
              <a:rPr lang="ro-RO" sz="2000" dirty="0" smtClean="0"/>
              <a:t> </a:t>
            </a:r>
            <a:r>
              <a:rPr lang="ro-RO" dirty="0" smtClean="0"/>
              <a:t/>
            </a:r>
            <a:br>
              <a:rPr lang="ro-RO" dirty="0" smtClean="0"/>
            </a:br>
            <a:r>
              <a:rPr lang="ro-RO" dirty="0" smtClean="0"/>
              <a:t/>
            </a:r>
            <a:br>
              <a:rPr lang="ro-RO" dirty="0" smtClean="0"/>
            </a:br>
            <a:endParaRPr lang="ro-RO" dirty="0"/>
          </a:p>
        </p:txBody>
      </p:sp>
      <p:graphicFrame>
        <p:nvGraphicFramePr>
          <p:cNvPr id="6" name="Content Placeholder 5"/>
          <p:cNvGraphicFramePr>
            <a:graphicFrameLocks noGrp="1"/>
          </p:cNvGraphicFramePr>
          <p:nvPr>
            <p:ph idx="1"/>
          </p:nvPr>
        </p:nvGraphicFramePr>
        <p:xfrm>
          <a:off x="457200" y="2133600"/>
          <a:ext cx="7543800" cy="3200400"/>
        </p:xfrm>
        <a:graphic>
          <a:graphicData uri="http://schemas.openxmlformats.org/drawingml/2006/table">
            <a:tbl>
              <a:tblPr firstRow="1" bandRow="1">
                <a:tableStyleId>{5C22544A-7EE6-4342-B048-85BDC9FD1C3A}</a:tableStyleId>
              </a:tblPr>
              <a:tblGrid>
                <a:gridCol w="3771900"/>
                <a:gridCol w="3771900"/>
              </a:tblGrid>
              <a:tr h="533400">
                <a:tc>
                  <a:txBody>
                    <a:bodyPr/>
                    <a:lstStyle/>
                    <a:p>
                      <a:r>
                        <a:rPr lang="en-US" dirty="0" smtClean="0"/>
                        <a:t>Act medical</a:t>
                      </a:r>
                      <a:endParaRPr lang="en-US" dirty="0"/>
                    </a:p>
                  </a:txBody>
                  <a:tcPr/>
                </a:tc>
                <a:tc>
                  <a:txBody>
                    <a:bodyPr/>
                    <a:lstStyle/>
                    <a:p>
                      <a:r>
                        <a:rPr lang="en-US" dirty="0" smtClean="0"/>
                        <a:t>Nr. </a:t>
                      </a:r>
                      <a:r>
                        <a:rPr lang="en-US" dirty="0" err="1" smtClean="0"/>
                        <a:t>copii</a:t>
                      </a:r>
                      <a:endParaRPr lang="en-US" dirty="0"/>
                    </a:p>
                  </a:txBody>
                  <a:tcPr/>
                </a:tc>
              </a:tr>
              <a:tr h="533400">
                <a:tc>
                  <a:txBody>
                    <a:bodyPr/>
                    <a:lstStyle/>
                    <a:p>
                      <a:r>
                        <a:rPr lang="en-US" smtClean="0"/>
                        <a:t>Consultații</a:t>
                      </a:r>
                      <a:endParaRPr lang="en-US" dirty="0"/>
                    </a:p>
                  </a:txBody>
                  <a:tcPr/>
                </a:tc>
                <a:tc>
                  <a:txBody>
                    <a:bodyPr/>
                    <a:lstStyle/>
                    <a:p>
                      <a:r>
                        <a:rPr lang="en-US" dirty="0" smtClean="0"/>
                        <a:t>45.322</a:t>
                      </a:r>
                      <a:endParaRPr lang="en-US" dirty="0"/>
                    </a:p>
                  </a:txBody>
                  <a:tcPr/>
                </a:tc>
              </a:tr>
              <a:tr h="533400">
                <a:tc>
                  <a:txBody>
                    <a:bodyPr/>
                    <a:lstStyle/>
                    <a:p>
                      <a:r>
                        <a:rPr lang="en-US" dirty="0" err="1" smtClean="0"/>
                        <a:t>Tratamente</a:t>
                      </a:r>
                      <a:r>
                        <a:rPr lang="en-US" dirty="0" smtClean="0"/>
                        <a:t> </a:t>
                      </a:r>
                      <a:endParaRPr lang="en-US" dirty="0"/>
                    </a:p>
                  </a:txBody>
                  <a:tcPr/>
                </a:tc>
                <a:tc>
                  <a:txBody>
                    <a:bodyPr/>
                    <a:lstStyle/>
                    <a:p>
                      <a:r>
                        <a:rPr lang="en-US" dirty="0" smtClean="0"/>
                        <a:t>30.928</a:t>
                      </a:r>
                      <a:endParaRPr lang="en-US" dirty="0"/>
                    </a:p>
                  </a:txBody>
                  <a:tcPr/>
                </a:tc>
              </a:tr>
              <a:tr h="533400">
                <a:tc>
                  <a:txBody>
                    <a:bodyPr/>
                    <a:lstStyle/>
                    <a:p>
                      <a:r>
                        <a:rPr lang="en-US" dirty="0" err="1" smtClean="0"/>
                        <a:t>Examene</a:t>
                      </a:r>
                      <a:r>
                        <a:rPr lang="en-US" dirty="0" smtClean="0"/>
                        <a:t> de </a:t>
                      </a:r>
                      <a:r>
                        <a:rPr lang="en-US" dirty="0" err="1" smtClean="0"/>
                        <a:t>Bilanț</a:t>
                      </a:r>
                      <a:endParaRPr lang="en-US" dirty="0"/>
                    </a:p>
                  </a:txBody>
                  <a:tcPr/>
                </a:tc>
                <a:tc>
                  <a:txBody>
                    <a:bodyPr/>
                    <a:lstStyle/>
                    <a:p>
                      <a:r>
                        <a:rPr lang="en-US" dirty="0" smtClean="0"/>
                        <a:t>16.404</a:t>
                      </a:r>
                      <a:endParaRPr lang="en-US" dirty="0"/>
                    </a:p>
                  </a:txBody>
                  <a:tcPr/>
                </a:tc>
              </a:tr>
              <a:tr h="533400">
                <a:tc>
                  <a:txBody>
                    <a:bodyPr/>
                    <a:lstStyle/>
                    <a:p>
                      <a:r>
                        <a:rPr lang="en-US" smtClean="0"/>
                        <a:t>Ore</a:t>
                      </a:r>
                      <a:r>
                        <a:rPr lang="en-US" baseline="0" smtClean="0"/>
                        <a:t> de educație pentru sănătate</a:t>
                      </a:r>
                      <a:endParaRPr lang="en-US" dirty="0"/>
                    </a:p>
                  </a:txBody>
                  <a:tcPr/>
                </a:tc>
                <a:tc>
                  <a:txBody>
                    <a:bodyPr/>
                    <a:lstStyle/>
                    <a:p>
                      <a:r>
                        <a:rPr lang="en-US" dirty="0" smtClean="0"/>
                        <a:t>3.534</a:t>
                      </a:r>
                      <a:endParaRPr lang="en-US" dirty="0"/>
                    </a:p>
                  </a:txBody>
                  <a:tcPr/>
                </a:tc>
              </a:tr>
              <a:tr h="533400">
                <a:tc>
                  <a:txBody>
                    <a:bodyPr/>
                    <a:lstStyle/>
                    <a:p>
                      <a:r>
                        <a:rPr lang="en-US" dirty="0" err="1" smtClean="0"/>
                        <a:t>Triaj</a:t>
                      </a:r>
                      <a:r>
                        <a:rPr lang="en-US" dirty="0" smtClean="0"/>
                        <a:t> </a:t>
                      </a:r>
                      <a:r>
                        <a:rPr lang="en-US" dirty="0" err="1" smtClean="0"/>
                        <a:t>zilnic</a:t>
                      </a:r>
                      <a:endParaRPr lang="en-US" dirty="0"/>
                    </a:p>
                  </a:txBody>
                  <a:tcPr/>
                </a:tc>
                <a:tc>
                  <a:txBody>
                    <a:bodyPr/>
                    <a:lstStyle/>
                    <a:p>
                      <a:r>
                        <a:rPr lang="en-US" dirty="0" smtClean="0"/>
                        <a:t>633.364</a:t>
                      </a:r>
                      <a:endParaRPr lang="en-US" dirty="0"/>
                    </a:p>
                  </a:txBody>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2800" b="1" i="1" dirty="0" smtClean="0"/>
              <a:t>CABINETELE MEDICALE ŞCOLARE</a:t>
            </a:r>
            <a:r>
              <a:rPr lang="en-US" sz="2800" b="1" i="1" dirty="0" smtClean="0"/>
              <a:t> </a:t>
            </a:r>
            <a:r>
              <a:rPr lang="en-US" sz="2800" b="1" i="1" dirty="0" err="1" smtClean="0"/>
              <a:t>Stomatologice</a:t>
            </a:r>
            <a:endParaRPr lang="en-US" sz="2800" dirty="0"/>
          </a:p>
        </p:txBody>
      </p:sp>
      <p:sp>
        <p:nvSpPr>
          <p:cNvPr id="3" name="Content Placeholder 2"/>
          <p:cNvSpPr>
            <a:spLocks noGrp="1"/>
          </p:cNvSpPr>
          <p:nvPr>
            <p:ph sz="half" idx="1"/>
          </p:nvPr>
        </p:nvSpPr>
        <p:spPr>
          <a:xfrm>
            <a:off x="457200" y="1143000"/>
            <a:ext cx="8382000" cy="2057400"/>
          </a:xfrm>
        </p:spPr>
        <p:txBody>
          <a:bodyPr>
            <a:normAutofit fontScale="55000" lnSpcReduction="20000"/>
          </a:bodyPr>
          <a:lstStyle/>
          <a:p>
            <a:pPr>
              <a:buNone/>
            </a:pPr>
            <a:r>
              <a:rPr lang="ro-RO" dirty="0" smtClean="0">
                <a:latin typeface="Arial" panose="020B0604020202020204" pitchFamily="34" charset="0"/>
                <a:cs typeface="Arial" panose="020B0604020202020204" pitchFamily="34" charset="0"/>
              </a:rPr>
              <a:t>Serviciile medicale stomatologice se </a:t>
            </a:r>
            <a:r>
              <a:rPr lang="ro-RO" dirty="0" smtClean="0">
                <a:latin typeface="Arial" panose="020B0604020202020204" pitchFamily="34" charset="0"/>
                <a:cs typeface="Arial" panose="020B0604020202020204" pitchFamily="34" charset="0"/>
              </a:rPr>
              <a:t>acordă elevilor care frecventează şcolile din municipiul Oradea</a:t>
            </a:r>
            <a:r>
              <a:rPr lang="ro-RO" dirty="0" smtClean="0">
                <a:latin typeface="Arial" panose="020B0604020202020204" pitchFamily="34" charset="0"/>
                <a:cs typeface="Arial" panose="020B0604020202020204" pitchFamily="34" charset="0"/>
              </a:rPr>
              <a:t>, în </a:t>
            </a:r>
            <a:r>
              <a:rPr lang="ro-RO" u="sng" dirty="0" smtClean="0">
                <a:latin typeface="Arial" panose="020B0604020202020204" pitchFamily="34" charset="0"/>
                <a:cs typeface="Arial" panose="020B0604020202020204" pitchFamily="34" charset="0"/>
              </a:rPr>
              <a:t>mod gratuit, pe bază de programare</a:t>
            </a:r>
            <a:r>
              <a:rPr lang="ro-RO" dirty="0" smtClean="0">
                <a:latin typeface="Arial" panose="020B0604020202020204" pitchFamily="34" charset="0"/>
                <a:cs typeface="Arial" panose="020B0604020202020204" pitchFamily="34" charset="0"/>
              </a:rPr>
              <a:t>, în cele trei cabinete medicale </a:t>
            </a:r>
            <a:r>
              <a:rPr lang="ro-RO" dirty="0" smtClean="0">
                <a:latin typeface="Arial" panose="020B0604020202020204" pitchFamily="34" charset="0"/>
                <a:cs typeface="Arial" panose="020B0604020202020204" pitchFamily="34" charset="0"/>
              </a:rPr>
              <a:t>stomatologice situate la:</a:t>
            </a:r>
            <a:br>
              <a:rPr lang="ro-RO" dirty="0" smtClean="0">
                <a:latin typeface="Arial" panose="020B0604020202020204" pitchFamily="34" charset="0"/>
                <a:cs typeface="Arial" panose="020B0604020202020204" pitchFamily="34" charset="0"/>
              </a:rPr>
            </a:br>
            <a:endParaRPr lang="ro-RO" dirty="0" smtClean="0">
              <a:latin typeface="Arial" panose="020B0604020202020204" pitchFamily="34" charset="0"/>
              <a:cs typeface="Arial" panose="020B0604020202020204" pitchFamily="34" charset="0"/>
            </a:endParaRPr>
          </a:p>
          <a:p>
            <a:pPr>
              <a:buNone/>
            </a:pPr>
            <a:r>
              <a:rPr lang="ro-RO" dirty="0" smtClean="0">
                <a:latin typeface="Arial" panose="020B0604020202020204" pitchFamily="34" charset="0"/>
                <a:cs typeface="Arial" panose="020B0604020202020204" pitchFamily="34" charset="0"/>
              </a:rPr>
              <a:t>	Liceul Onisifor Ghibu – 0771 </a:t>
            </a:r>
            <a:r>
              <a:rPr lang="ro-RO" dirty="0" smtClean="0">
                <a:latin typeface="Arial" panose="020B0604020202020204" pitchFamily="34" charset="0"/>
                <a:cs typeface="Arial" panose="020B0604020202020204" pitchFamily="34" charset="0"/>
              </a:rPr>
              <a:t>- </a:t>
            </a:r>
            <a:r>
              <a:rPr lang="ro-RO" dirty="0" smtClean="0">
                <a:latin typeface="Arial" panose="020B0604020202020204" pitchFamily="34" charset="0"/>
                <a:cs typeface="Arial" panose="020B0604020202020204" pitchFamily="34" charset="0"/>
              </a:rPr>
              <a:t>052503</a:t>
            </a:r>
            <a:r>
              <a:rPr lang="ro-RO" dirty="0" smtClean="0">
                <a:latin typeface="Arial" panose="020B0604020202020204" pitchFamily="34" charset="0"/>
                <a:cs typeface="Arial" panose="020B0604020202020204" pitchFamily="34" charset="0"/>
              </a:rPr>
              <a:t/>
            </a:r>
            <a:br>
              <a:rPr lang="ro-RO" dirty="0" smtClean="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C.N. Mihai Eminescu  -   0771 - 052508 </a:t>
            </a:r>
            <a:r>
              <a:rPr lang="ro-RO" dirty="0" smtClean="0">
                <a:latin typeface="Arial" panose="020B0604020202020204" pitchFamily="34" charset="0"/>
                <a:cs typeface="Arial" panose="020B0604020202020204" pitchFamily="34" charset="0"/>
              </a:rPr>
              <a:t/>
            </a:r>
            <a:br>
              <a:rPr lang="ro-RO" dirty="0" smtClean="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Liceul Aurel Lazăr       -   0771 – 052399</a:t>
            </a:r>
            <a:endParaRPr lang="ro-RO" dirty="0" smtClean="0">
              <a:latin typeface="Arial" panose="020B0604020202020204" pitchFamily="34" charset="0"/>
              <a:cs typeface="Arial" panose="020B0604020202020204" pitchFamily="34" charset="0"/>
            </a:endParaRPr>
          </a:p>
          <a:p>
            <a:pPr>
              <a:buNone/>
            </a:pPr>
            <a:endParaRPr lang="ro-RO" dirty="0" smtClean="0">
              <a:latin typeface="Arial" panose="020B0604020202020204" pitchFamily="34" charset="0"/>
              <a:cs typeface="Arial" panose="020B0604020202020204" pitchFamily="34" charset="0"/>
            </a:endParaRPr>
          </a:p>
          <a:p>
            <a:pPr>
              <a:buNone/>
            </a:pPr>
            <a:r>
              <a:rPr lang="ro-RO" b="1" dirty="0" smtClean="0">
                <a:latin typeface="Arial" panose="020B0604020202020204" pitchFamily="34" charset="0"/>
                <a:cs typeface="Arial" panose="020B0604020202020204" pitchFamily="34" charset="0"/>
              </a:rPr>
              <a:t>Un nou cabinet stomatologic a fost finalizat şi dotat </a:t>
            </a:r>
            <a:r>
              <a:rPr lang="ro-RO" b="1" dirty="0" smtClean="0">
                <a:latin typeface="Arial" panose="020B0604020202020204" pitchFamily="34" charset="0"/>
                <a:cs typeface="Arial" panose="020B0604020202020204" pitchFamily="34" charset="0"/>
              </a:rPr>
              <a:t>în anul 2023 la C.N. </a:t>
            </a:r>
            <a:r>
              <a:rPr lang="ro-RO" b="1" dirty="0" err="1" smtClean="0">
                <a:latin typeface="Arial" panose="020B0604020202020204" pitchFamily="34" charset="0"/>
                <a:cs typeface="Arial" panose="020B0604020202020204" pitchFamily="34" charset="0"/>
              </a:rPr>
              <a:t>Emanuil</a:t>
            </a:r>
            <a:r>
              <a:rPr lang="ro-RO" b="1" dirty="0" smtClean="0">
                <a:latin typeface="Arial" panose="020B0604020202020204" pitchFamily="34" charset="0"/>
                <a:cs typeface="Arial" panose="020B0604020202020204" pitchFamily="34" charset="0"/>
              </a:rPr>
              <a:t> </a:t>
            </a:r>
            <a:r>
              <a:rPr lang="ro-RO" b="1" dirty="0" err="1" smtClean="0">
                <a:latin typeface="Arial" panose="020B0604020202020204" pitchFamily="34" charset="0"/>
                <a:cs typeface="Arial" panose="020B0604020202020204" pitchFamily="34" charset="0"/>
              </a:rPr>
              <a:t>Gojdu</a:t>
            </a:r>
            <a:r>
              <a:rPr lang="ro-RO" dirty="0" smtClean="0">
                <a:latin typeface="Arial" panose="020B0604020202020204" pitchFamily="34" charset="0"/>
                <a:cs typeface="Arial" panose="020B0604020202020204" pitchFamily="34" charset="0"/>
              </a:rPr>
              <a:t>. Urmează în perioada următoare autorizarea sanitară şi darea în folosinţă a </a:t>
            </a:r>
            <a:r>
              <a:rPr lang="ro-RO" dirty="0" smtClean="0">
                <a:latin typeface="Arial" panose="020B0604020202020204" pitchFamily="34" charset="0"/>
                <a:cs typeface="Arial" panose="020B0604020202020204" pitchFamily="34" charset="0"/>
              </a:rPr>
              <a:t>acestuia. </a:t>
            </a:r>
            <a:endParaRPr lang="ro-RO" dirty="0" smtClean="0"/>
          </a:p>
          <a:p>
            <a:endParaRPr lang="ro-RO" dirty="0"/>
          </a:p>
        </p:txBody>
      </p:sp>
      <p:graphicFrame>
        <p:nvGraphicFramePr>
          <p:cNvPr id="8" name="Content Placeholder 7"/>
          <p:cNvGraphicFramePr>
            <a:graphicFrameLocks noGrp="1"/>
          </p:cNvGraphicFramePr>
          <p:nvPr>
            <p:ph sz="half" idx="2"/>
          </p:nvPr>
        </p:nvGraphicFramePr>
        <p:xfrm>
          <a:off x="0" y="3276600"/>
          <a:ext cx="5486400" cy="3276600"/>
        </p:xfrm>
        <a:graphic>
          <a:graphicData uri="http://schemas.openxmlformats.org/drawingml/2006/chart">
            <c:chart xmlns:c="http://schemas.openxmlformats.org/drawingml/2006/chart" xmlns:r="http://schemas.openxmlformats.org/officeDocument/2006/relationships" r:id="rId2"/>
          </a:graphicData>
        </a:graphic>
      </p:graphicFrame>
      <p:pic>
        <p:nvPicPr>
          <p:cNvPr id="39938" name="Picture 2" descr="C:\Users\adinac\Downloads\WhatsApp Image 2024-01-19 at 14.40.42.jpeg"/>
          <p:cNvPicPr>
            <a:picLocks noChangeAspect="1" noChangeArrowheads="1"/>
          </p:cNvPicPr>
          <p:nvPr/>
        </p:nvPicPr>
        <p:blipFill>
          <a:blip r:embed="rId3" cstate="print"/>
          <a:srcRect/>
          <a:stretch>
            <a:fillRect/>
          </a:stretch>
        </p:blipFill>
        <p:spPr bwMode="auto">
          <a:xfrm>
            <a:off x="5562600" y="3352800"/>
            <a:ext cx="3581400" cy="3505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4" cy="1152128"/>
          </a:xfrm>
        </p:spPr>
        <p:txBody>
          <a:bodyPr>
            <a:normAutofit fontScale="90000"/>
          </a:bodyPr>
          <a:lstStyle/>
          <a:p>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ro-RO" sz="2800" b="1" dirty="0" smtClean="0">
                <a:latin typeface="Arial" panose="020B0604020202020204" pitchFamily="34" charset="0"/>
                <a:cs typeface="Arial" panose="020B0604020202020204" pitchFamily="34" charset="0"/>
              </a:rPr>
              <a:t>Situația comparativă 2022/2023 a documentelor înregistrate la DASO</a:t>
            </a:r>
            <a:r>
              <a:rPr lang="ro-RO" sz="2800" b="1" dirty="0" smtClean="0">
                <a:latin typeface="Arial" panose="020B0604020202020204" pitchFamily="34" charset="0"/>
                <a:cs typeface="Arial" panose="020B0604020202020204" pitchFamily="34" charset="0"/>
              </a:rPr>
              <a:t/>
            </a:r>
            <a:br>
              <a:rPr lang="ro-RO" sz="2800" b="1" dirty="0" smtClean="0">
                <a:latin typeface="Arial" panose="020B0604020202020204" pitchFamily="34" charset="0"/>
                <a:cs typeface="Arial" panose="020B0604020202020204" pitchFamily="34" charset="0"/>
              </a:rPr>
            </a:br>
            <a:r>
              <a:rPr lang="ro-RO" sz="2800" b="1" dirty="0" smtClean="0">
                <a:latin typeface="Arial" panose="020B0604020202020204" pitchFamily="34" charset="0"/>
                <a:cs typeface="Arial" panose="020B0604020202020204" pitchFamily="34" charset="0"/>
              </a:rPr>
              <a:t> prin Serviciul Relaţii </a:t>
            </a:r>
            <a:r>
              <a:rPr lang="ro-RO" sz="2800" b="1" dirty="0" smtClean="0">
                <a:latin typeface="Arial" panose="020B0604020202020204" pitchFamily="34" charset="0"/>
                <a:cs typeface="Arial" panose="020B0604020202020204" pitchFamily="34" charset="0"/>
              </a:rPr>
              <a:t>cu Publicul şi Evaluare Iniţială</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50793249"/>
              </p:ext>
            </p:extLst>
          </p:nvPr>
        </p:nvGraphicFramePr>
        <p:xfrm>
          <a:off x="533400" y="1524000"/>
          <a:ext cx="83820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924297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8" name="Picture 10" descr="Ar putea fi o imagine cu 3 persoane şi text care spune „PARTICIPAREA LA PROGRAMELE DE SCREENING ÎȚI POATE SALVA VIAȚA! TESTE GRATUITE BABEŞ PAPANICOLAOU HPV DIRECȚIA DE ASISTENȚĂ SOCIALĂ ORADEA În incinta DASO (Str. Primăriei, nr. 42) 27 IULIE 11:00 16:00 28 IULIE 09:00 14:00 realizeaza femeilor neasigurate, domiciliul trimitere, Vest 5 Un test de minute pentru ani de liniște Potisaprevii.eu Previi 1OCN Spitalul Pelican”"/>
          <p:cNvPicPr>
            <a:picLocks noChangeAspect="1" noChangeArrowheads="1"/>
          </p:cNvPicPr>
          <p:nvPr/>
        </p:nvPicPr>
        <p:blipFill>
          <a:blip r:embed="rId2" cstate="print"/>
          <a:srcRect/>
          <a:stretch>
            <a:fillRect/>
          </a:stretch>
        </p:blipFill>
        <p:spPr bwMode="auto">
          <a:xfrm>
            <a:off x="3657600" y="3200400"/>
            <a:ext cx="2133600" cy="1558800"/>
          </a:xfrm>
          <a:prstGeom prst="rect">
            <a:avLst/>
          </a:prstGeom>
          <a:noFill/>
        </p:spPr>
      </p:pic>
      <p:pic>
        <p:nvPicPr>
          <p:cNvPr id="32772" name="Picture 4" descr="Nu este disponibilă nicio descriere pentru fotografie."/>
          <p:cNvPicPr>
            <a:picLocks noChangeAspect="1" noChangeArrowheads="1"/>
          </p:cNvPicPr>
          <p:nvPr/>
        </p:nvPicPr>
        <p:blipFill>
          <a:blip r:embed="rId3" cstate="print"/>
          <a:srcRect/>
          <a:stretch>
            <a:fillRect/>
          </a:stretch>
        </p:blipFill>
        <p:spPr bwMode="auto">
          <a:xfrm>
            <a:off x="3276600" y="4470399"/>
            <a:ext cx="3581400" cy="2387601"/>
          </a:xfrm>
          <a:prstGeom prst="rect">
            <a:avLst/>
          </a:prstGeom>
          <a:noFill/>
        </p:spPr>
      </p:pic>
      <p:sp>
        <p:nvSpPr>
          <p:cNvPr id="2" name="Title 1"/>
          <p:cNvSpPr>
            <a:spLocks noGrp="1"/>
          </p:cNvSpPr>
          <p:nvPr>
            <p:ph type="title"/>
          </p:nvPr>
        </p:nvSpPr>
        <p:spPr>
          <a:xfrm>
            <a:off x="457200" y="274638"/>
            <a:ext cx="8229600" cy="639762"/>
          </a:xfrm>
        </p:spPr>
        <p:txBody>
          <a:bodyPr>
            <a:normAutofit/>
          </a:bodyPr>
          <a:lstStyle/>
          <a:p>
            <a:r>
              <a:rPr lang="en-US" sz="1800" b="1" dirty="0" smtClean="0"/>
              <a:t>CAMPANIA DE SCREENING PENTRU DEPISTAREA CANCERULUI DE COL UTERIN </a:t>
            </a:r>
            <a:endParaRPr lang="en-US" sz="1800" b="1" dirty="0"/>
          </a:p>
        </p:txBody>
      </p:sp>
      <p:sp>
        <p:nvSpPr>
          <p:cNvPr id="3" name="Content Placeholder 2"/>
          <p:cNvSpPr>
            <a:spLocks noGrp="1"/>
          </p:cNvSpPr>
          <p:nvPr>
            <p:ph idx="1"/>
          </p:nvPr>
        </p:nvSpPr>
        <p:spPr>
          <a:xfrm>
            <a:off x="0" y="762001"/>
            <a:ext cx="8686800" cy="2514600"/>
          </a:xfrm>
        </p:spPr>
        <p:txBody>
          <a:bodyPr>
            <a:normAutofit lnSpcReduction="10000"/>
          </a:bodyPr>
          <a:lstStyle/>
          <a:p>
            <a:pPr algn="just">
              <a:buNone/>
            </a:pPr>
            <a:r>
              <a:rPr lang="en-US" dirty="0" smtClean="0"/>
              <a:t>	</a:t>
            </a:r>
            <a:r>
              <a:rPr lang="en-US" sz="1600" dirty="0" smtClean="0"/>
              <a:t>	</a:t>
            </a:r>
            <a:r>
              <a:rPr lang="vi-VN" sz="1600" dirty="0" smtClean="0">
                <a:cs typeface="Calibri" pitchFamily="34" charset="0"/>
              </a:rPr>
              <a:t>Timp de două zile, joi și vineri, 27-28.07.2023, Direcția de Asistență Socială Oradea a fost gazda unei caravane mobile de screening gratuit pentru depistarea precoce a cancerului de col uterin.</a:t>
            </a:r>
            <a:endParaRPr lang="en-US" sz="1600" dirty="0" smtClean="0">
              <a:cs typeface="Calibri" pitchFamily="34" charset="0"/>
            </a:endParaRPr>
          </a:p>
          <a:p>
            <a:pPr algn="just">
              <a:buNone/>
            </a:pPr>
            <a:r>
              <a:rPr lang="en-US" sz="1600" dirty="0" smtClean="0">
                <a:cs typeface="Calibri" pitchFamily="34" charset="0"/>
              </a:rPr>
              <a:t>		</a:t>
            </a:r>
            <a:r>
              <a:rPr lang="vi-VN" sz="1600" dirty="0" smtClean="0">
                <a:cs typeface="Calibri" pitchFamily="34" charset="0"/>
              </a:rPr>
              <a:t>Pe parcursul celor două zile, mai bine de 250 de doamne și domnișoare au ales să se testeze gratuit pentru HPV și Babeș Papanicolau, într-un mediu prietenos, cu personal medical specializat și amabil, gata să le răspundă la orice întrebări. </a:t>
            </a:r>
          </a:p>
          <a:p>
            <a:pPr algn="just">
              <a:buNone/>
            </a:pPr>
            <a:r>
              <a:rPr lang="en-US" sz="1600" dirty="0" smtClean="0">
                <a:cs typeface="Calibri" pitchFamily="34" charset="0"/>
              </a:rPr>
              <a:t>		</a:t>
            </a:r>
            <a:r>
              <a:rPr lang="vi-VN" sz="1600" dirty="0" smtClean="0">
                <a:cs typeface="Calibri" pitchFamily="34" charset="0"/>
              </a:rPr>
              <a:t>Acțiunea, inițiată de Institutul Oncologic Cluj Napoca, în colaborare cu Spitalul Pelican și Direcția de Asistență Socială Oradea, s-a desfășurat în cadrul proiectului european de screening gratuit pentru depistarea precoce a cancerului de col uterin. </a:t>
            </a:r>
          </a:p>
          <a:p>
            <a:endParaRPr lang="en-US" dirty="0"/>
          </a:p>
        </p:txBody>
      </p:sp>
      <p:pic>
        <p:nvPicPr>
          <p:cNvPr id="32770" name="Picture 2" descr="Ar putea fi o imagine cu 12 persoane şi ambulanţă"/>
          <p:cNvPicPr>
            <a:picLocks noChangeAspect="1" noChangeArrowheads="1"/>
          </p:cNvPicPr>
          <p:nvPr/>
        </p:nvPicPr>
        <p:blipFill>
          <a:blip r:embed="rId4" cstate="print"/>
          <a:srcRect/>
          <a:stretch>
            <a:fillRect/>
          </a:stretch>
        </p:blipFill>
        <p:spPr bwMode="auto">
          <a:xfrm>
            <a:off x="5771060" y="3200400"/>
            <a:ext cx="2991940" cy="1752600"/>
          </a:xfrm>
          <a:prstGeom prst="rect">
            <a:avLst/>
          </a:prstGeom>
          <a:noFill/>
        </p:spPr>
      </p:pic>
      <p:pic>
        <p:nvPicPr>
          <p:cNvPr id="32774" name="Picture 6" descr="Ar putea fi o imagine cu 14 persoane, furgonetă şi text"/>
          <p:cNvPicPr>
            <a:picLocks noChangeAspect="1" noChangeArrowheads="1"/>
          </p:cNvPicPr>
          <p:nvPr/>
        </p:nvPicPr>
        <p:blipFill>
          <a:blip r:embed="rId5" cstate="print"/>
          <a:srcRect/>
          <a:stretch>
            <a:fillRect/>
          </a:stretch>
        </p:blipFill>
        <p:spPr bwMode="auto">
          <a:xfrm>
            <a:off x="0" y="3505200"/>
            <a:ext cx="3743113" cy="2494800"/>
          </a:xfrm>
          <a:prstGeom prst="rect">
            <a:avLst/>
          </a:prstGeom>
          <a:noFill/>
        </p:spPr>
      </p:pic>
      <p:pic>
        <p:nvPicPr>
          <p:cNvPr id="32776" name="Picture 8" descr="Ar putea fi o imagine cu 6 persoane şi persoane zâmbind"/>
          <p:cNvPicPr>
            <a:picLocks noChangeAspect="1" noChangeArrowheads="1"/>
          </p:cNvPicPr>
          <p:nvPr/>
        </p:nvPicPr>
        <p:blipFill>
          <a:blip r:embed="rId6" cstate="print"/>
          <a:srcRect/>
          <a:stretch>
            <a:fillRect/>
          </a:stretch>
        </p:blipFill>
        <p:spPr bwMode="auto">
          <a:xfrm>
            <a:off x="6582046" y="4953000"/>
            <a:ext cx="2561954" cy="1905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ro-RO" sz="2000" b="1" dirty="0" smtClean="0">
                <a:latin typeface="Calibri" pitchFamily="34" charset="0"/>
                <a:cs typeface="Calibri" pitchFamily="34" charset="0"/>
              </a:rPr>
              <a:t>Programul de meditații gratuite la limba engleză</a:t>
            </a:r>
            <a:br>
              <a:rPr lang="ro-RO" sz="2000" b="1" dirty="0" smtClean="0">
                <a:latin typeface="Calibri" pitchFamily="34" charset="0"/>
                <a:cs typeface="Calibri" pitchFamily="34" charset="0"/>
              </a:rPr>
            </a:br>
            <a:r>
              <a:rPr lang="ro-RO" sz="2000" b="1" dirty="0" smtClean="0">
                <a:latin typeface="Calibri" pitchFamily="34" charset="0"/>
                <a:cs typeface="Calibri" pitchFamily="34" charset="0"/>
              </a:rPr>
              <a:t>- parteneriat cu Babel </a:t>
            </a:r>
            <a:r>
              <a:rPr lang="ro-RO" sz="2000" b="1" dirty="0" err="1" smtClean="0">
                <a:latin typeface="Calibri" pitchFamily="34" charset="0"/>
                <a:cs typeface="Calibri" pitchFamily="34" charset="0"/>
              </a:rPr>
              <a:t>School</a:t>
            </a:r>
            <a:r>
              <a:rPr lang="ro-RO" sz="2000" b="1" dirty="0" smtClean="0">
                <a:latin typeface="Calibri" pitchFamily="34" charset="0"/>
                <a:cs typeface="Calibri" pitchFamily="34" charset="0"/>
              </a:rPr>
              <a:t> - Centrul de limbi </a:t>
            </a:r>
            <a:r>
              <a:rPr lang="ro-RO" sz="2000" b="1" dirty="0" err="1" smtClean="0">
                <a:latin typeface="Calibri" pitchFamily="34" charset="0"/>
                <a:cs typeface="Calibri" pitchFamily="34" charset="0"/>
              </a:rPr>
              <a:t>străine-</a:t>
            </a:r>
            <a:endParaRPr lang="ro-RO" sz="2000" b="1" dirty="0">
              <a:latin typeface="Calibri" pitchFamily="34" charset="0"/>
              <a:cs typeface="Calibri" pitchFamily="34" charset="0"/>
            </a:endParaRPr>
          </a:p>
        </p:txBody>
      </p:sp>
      <p:sp>
        <p:nvSpPr>
          <p:cNvPr id="5" name="Rectangle 4"/>
          <p:cNvSpPr/>
          <p:nvPr/>
        </p:nvSpPr>
        <p:spPr>
          <a:xfrm>
            <a:off x="381000" y="1143000"/>
            <a:ext cx="8229600" cy="2031325"/>
          </a:xfrm>
          <a:prstGeom prst="rect">
            <a:avLst/>
          </a:prstGeom>
        </p:spPr>
        <p:txBody>
          <a:bodyPr wrap="square">
            <a:spAutoFit/>
          </a:bodyPr>
          <a:lstStyle/>
          <a:p>
            <a:pPr algn="just"/>
            <a:r>
              <a:rPr lang="ro-RO" dirty="0" smtClean="0"/>
              <a:t>	</a:t>
            </a:r>
            <a:r>
              <a:rPr lang="ro-RO" dirty="0" smtClean="0">
                <a:latin typeface="Calibri" pitchFamily="34" charset="0"/>
                <a:cs typeface="Calibri" pitchFamily="34" charset="0"/>
              </a:rPr>
              <a:t>Săptămânal,  în fiecare zi de joi, au loc de cursurile gratuite de limba engleză la Centrul Social Multifuncţional „</a:t>
            </a:r>
            <a:r>
              <a:rPr lang="ro-RO" dirty="0" err="1" smtClean="0">
                <a:latin typeface="Calibri" pitchFamily="34" charset="0"/>
                <a:cs typeface="Calibri" pitchFamily="34" charset="0"/>
              </a:rPr>
              <a:t>Rogerius</a:t>
            </a:r>
            <a:r>
              <a:rPr lang="ro-RO" dirty="0" smtClean="0">
                <a:latin typeface="Calibri" pitchFamily="34" charset="0"/>
                <a:cs typeface="Calibri" pitchFamily="34" charset="0"/>
              </a:rPr>
              <a:t> II" , situat pe strada Episcop Ioan Suciu, nr. 1, Bl. ZP1. </a:t>
            </a:r>
          </a:p>
          <a:p>
            <a:pPr algn="just"/>
            <a:r>
              <a:rPr lang="ro-RO" dirty="0" smtClean="0">
                <a:latin typeface="Calibri" pitchFamily="34" charset="0"/>
                <a:cs typeface="Calibri" pitchFamily="34" charset="0"/>
              </a:rPr>
              <a:t>	În cadrul acestui program s-au înscris un număr de 47 de copii, care au fost grupați în funcție de vârstă: o grupă pentru copii de clasa pregătitoare și clasa I, o grupă pentru copii de clasa a II-a până la clasa a IV-a și o grupa pentru copii de clasa a V-a până la clasa a VIII-a. </a:t>
            </a:r>
            <a:endParaRPr lang="ro-RO" dirty="0">
              <a:latin typeface="Calibri" pitchFamily="34" charset="0"/>
              <a:cs typeface="Calibri" pitchFamily="34" charset="0"/>
            </a:endParaRPr>
          </a:p>
        </p:txBody>
      </p:sp>
      <p:pic>
        <p:nvPicPr>
          <p:cNvPr id="32770" name="Picture 2" descr="Ar putea fi o imagine cu 6 persoane, persoane studiind, masă şi text"/>
          <p:cNvPicPr>
            <a:picLocks noChangeAspect="1" noChangeArrowheads="1"/>
          </p:cNvPicPr>
          <p:nvPr/>
        </p:nvPicPr>
        <p:blipFill>
          <a:blip r:embed="rId2" cstate="print"/>
          <a:srcRect/>
          <a:stretch>
            <a:fillRect/>
          </a:stretch>
        </p:blipFill>
        <p:spPr bwMode="auto">
          <a:xfrm>
            <a:off x="4800600" y="2971800"/>
            <a:ext cx="2362200" cy="3149600"/>
          </a:xfrm>
          <a:prstGeom prst="rect">
            <a:avLst/>
          </a:prstGeom>
          <a:noFill/>
        </p:spPr>
      </p:pic>
      <p:pic>
        <p:nvPicPr>
          <p:cNvPr id="32772" name="Picture 4" descr="Ar putea fi o imagine cu 8 persoane, copil, persoane studiind şi text"/>
          <p:cNvPicPr>
            <a:picLocks noChangeAspect="1" noChangeArrowheads="1"/>
          </p:cNvPicPr>
          <p:nvPr/>
        </p:nvPicPr>
        <p:blipFill>
          <a:blip r:embed="rId3" cstate="print"/>
          <a:srcRect/>
          <a:stretch>
            <a:fillRect/>
          </a:stretch>
        </p:blipFill>
        <p:spPr bwMode="auto">
          <a:xfrm>
            <a:off x="2209800" y="3364000"/>
            <a:ext cx="2620500" cy="3494000"/>
          </a:xfrm>
          <a:prstGeom prst="rect">
            <a:avLst/>
          </a:prstGeom>
          <a:noFill/>
        </p:spPr>
      </p:pic>
      <p:pic>
        <p:nvPicPr>
          <p:cNvPr id="32774" name="Picture 6" descr="Ar putea fi o imagine cu 6 persoane, persoane studiind şi masă"/>
          <p:cNvPicPr>
            <a:picLocks noChangeAspect="1" noChangeArrowheads="1"/>
          </p:cNvPicPr>
          <p:nvPr/>
        </p:nvPicPr>
        <p:blipFill>
          <a:blip r:embed="rId4" cstate="print"/>
          <a:srcRect/>
          <a:stretch>
            <a:fillRect/>
          </a:stretch>
        </p:blipFill>
        <p:spPr bwMode="auto">
          <a:xfrm>
            <a:off x="7162800" y="2819400"/>
            <a:ext cx="1981200" cy="2362200"/>
          </a:xfrm>
          <a:prstGeom prst="rect">
            <a:avLst/>
          </a:prstGeom>
          <a:noFill/>
        </p:spPr>
      </p:pic>
      <p:pic>
        <p:nvPicPr>
          <p:cNvPr id="32776" name="Picture 8" descr="Ar putea fi o imagine cu 1 persoană, studiu, băţ pentru măsurat şi text"/>
          <p:cNvPicPr>
            <a:picLocks noChangeAspect="1" noChangeArrowheads="1"/>
          </p:cNvPicPr>
          <p:nvPr/>
        </p:nvPicPr>
        <p:blipFill>
          <a:blip r:embed="rId5" cstate="print"/>
          <a:srcRect/>
          <a:stretch>
            <a:fillRect/>
          </a:stretch>
        </p:blipFill>
        <p:spPr bwMode="auto">
          <a:xfrm>
            <a:off x="152400" y="3200400"/>
            <a:ext cx="2057400" cy="2743200"/>
          </a:xfrm>
          <a:prstGeom prst="rect">
            <a:avLst/>
          </a:prstGeom>
          <a:noFill/>
        </p:spPr>
      </p:pic>
      <p:pic>
        <p:nvPicPr>
          <p:cNvPr id="32778" name="Picture 10" descr="Ar putea fi o imagine cu 6 persoane, copil, persoane studiind, jucărie pentru copii şi masă"/>
          <p:cNvPicPr>
            <a:picLocks noChangeAspect="1" noChangeArrowheads="1"/>
          </p:cNvPicPr>
          <p:nvPr/>
        </p:nvPicPr>
        <p:blipFill>
          <a:blip r:embed="rId6" cstate="print"/>
          <a:srcRect/>
          <a:stretch>
            <a:fillRect/>
          </a:stretch>
        </p:blipFill>
        <p:spPr bwMode="auto">
          <a:xfrm>
            <a:off x="7162800" y="4876800"/>
            <a:ext cx="1981200" cy="1981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8305800" cy="1524000"/>
          </a:xfrm>
        </p:spPr>
        <p:txBody>
          <a:bodyPr>
            <a:normAutofit fontScale="90000"/>
          </a:bodyPr>
          <a:lstStyle/>
          <a:p>
            <a:pPr lvl="1" algn="ct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i="1" dirty="0">
                <a:latin typeface="Calibri" pitchFamily="34" charset="0"/>
                <a:ea typeface="Times New Roman" pitchFamily="18" charset="0"/>
                <a:cs typeface="Arial" charset="0"/>
              </a:rPr>
              <a:t/>
            </a:r>
            <a:br>
              <a:rPr lang="ro-RO" altLang="en-US" sz="2000" i="1" dirty="0">
                <a:latin typeface="Calibri" pitchFamily="34" charset="0"/>
                <a:ea typeface="Times New Roman" pitchFamily="18" charset="0"/>
                <a:cs typeface="Arial"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b="1" i="1" dirty="0" smtClean="0">
                <a:latin typeface="Arial" pitchFamily="34" charset="0"/>
                <a:ea typeface="Times New Roman" pitchFamily="18" charset="0"/>
                <a:cs typeface="Arial" pitchFamily="34" charset="0"/>
              </a:rPr>
              <a:t>Colaborarea  </a:t>
            </a:r>
            <a:r>
              <a:rPr lang="ro-RO" altLang="en-US" sz="2000" b="1" i="1" dirty="0" smtClean="0">
                <a:latin typeface="Arial" pitchFamily="34" charset="0"/>
                <a:ea typeface="Times New Roman" pitchFamily="18" charset="0"/>
                <a:cs typeface="Arial" pitchFamily="34" charset="0"/>
              </a:rPr>
              <a:t>DASO cu instituţii publice/private, organizaţii neguvernamentale, în vederea furnizării de servicii sociale beneficiarilor din municipiul </a:t>
            </a:r>
            <a:r>
              <a:rPr lang="ro-RO" altLang="en-US" sz="2000" b="1" i="1" dirty="0" smtClean="0">
                <a:latin typeface="Arial" pitchFamily="34" charset="0"/>
                <a:ea typeface="Times New Roman" pitchFamily="18" charset="0"/>
                <a:cs typeface="Arial" pitchFamily="34" charset="0"/>
              </a:rPr>
              <a:t>Oradea</a:t>
            </a:r>
            <a:br>
              <a:rPr lang="ro-RO" altLang="en-US" sz="2000" b="1" i="1" dirty="0" smtClean="0">
                <a:latin typeface="Arial" pitchFamily="34" charset="0"/>
                <a:ea typeface="Times New Roman" pitchFamily="18" charset="0"/>
                <a:cs typeface="Arial" pitchFamily="34" charset="0"/>
              </a:rPr>
            </a:br>
            <a:r>
              <a:rPr lang="ro-RO" altLang="en-US" sz="2000" i="1" dirty="0" smtClean="0">
                <a:latin typeface="Arial" pitchFamily="34" charset="0"/>
                <a:ea typeface="Times New Roman" pitchFamily="18" charset="0"/>
                <a:cs typeface="Arial" pitchFamily="34" charset="0"/>
              </a:rPr>
              <a:t/>
            </a:r>
            <a:br>
              <a:rPr lang="ro-RO" altLang="en-US" sz="2000" i="1" dirty="0" smtClean="0">
                <a:latin typeface="Arial" pitchFamily="34" charset="0"/>
                <a:ea typeface="Times New Roman" pitchFamily="18" charset="0"/>
                <a:cs typeface="Arial" pitchFamily="34" charset="0"/>
              </a:rPr>
            </a:br>
            <a:r>
              <a:rPr lang="ro-RO" altLang="en-US" sz="2000" i="1" dirty="0" smtClean="0">
                <a:latin typeface="Arial" pitchFamily="34" charset="0"/>
                <a:ea typeface="Times New Roman" pitchFamily="18" charset="0"/>
                <a:cs typeface="Arial" pitchFamily="34" charset="0"/>
              </a:rPr>
              <a:t>- </a:t>
            </a:r>
            <a:r>
              <a:rPr lang="ro-RO" altLang="en-US" sz="2000" i="1" dirty="0" smtClean="0">
                <a:solidFill>
                  <a:schemeClr val="accent4">
                    <a:lumMod val="75000"/>
                  </a:schemeClr>
                </a:solidFill>
                <a:latin typeface="Arial" pitchFamily="34" charset="0"/>
                <a:ea typeface="Times New Roman" pitchFamily="18" charset="0"/>
                <a:cs typeface="Arial" pitchFamily="34" charset="0"/>
              </a:rPr>
              <a:t>16 </a:t>
            </a:r>
            <a:r>
              <a:rPr lang="ro-RO" altLang="en-US" sz="2000" i="1" dirty="0" smtClean="0">
                <a:solidFill>
                  <a:schemeClr val="accent4">
                    <a:lumMod val="75000"/>
                  </a:schemeClr>
                </a:solidFill>
                <a:latin typeface="Arial" pitchFamily="34" charset="0"/>
                <a:ea typeface="Times New Roman" pitchFamily="18" charset="0"/>
                <a:cs typeface="Arial" pitchFamily="34" charset="0"/>
              </a:rPr>
              <a:t>de acorduri de parteneriate/colaborări </a:t>
            </a:r>
            <a:r>
              <a:rPr lang="ro-RO" altLang="en-US" sz="2000" i="1" dirty="0" smtClean="0">
                <a:solidFill>
                  <a:schemeClr val="accent4">
                    <a:lumMod val="75000"/>
                  </a:schemeClr>
                </a:solidFill>
                <a:latin typeface="Arial" pitchFamily="34" charset="0"/>
                <a:ea typeface="Times New Roman" pitchFamily="18" charset="0"/>
                <a:cs typeface="Arial" pitchFamily="34" charset="0"/>
              </a:rPr>
              <a:t> inițiate sau continuate  </a:t>
            </a:r>
            <a:r>
              <a:rPr lang="ro-RO" altLang="en-US" sz="2000" i="1" dirty="0" smtClean="0">
                <a:solidFill>
                  <a:schemeClr val="accent4">
                    <a:lumMod val="75000"/>
                  </a:schemeClr>
                </a:solidFill>
                <a:latin typeface="Arial" pitchFamily="34" charset="0"/>
                <a:ea typeface="Times New Roman" pitchFamily="18" charset="0"/>
                <a:cs typeface="Arial" pitchFamily="34" charset="0"/>
              </a:rPr>
              <a:t>în anul </a:t>
            </a:r>
            <a:r>
              <a:rPr lang="ro-RO" altLang="en-US" sz="2000" i="1" dirty="0" smtClean="0">
                <a:solidFill>
                  <a:schemeClr val="accent4">
                    <a:lumMod val="75000"/>
                  </a:schemeClr>
                </a:solidFill>
                <a:latin typeface="Arial" pitchFamily="34" charset="0"/>
                <a:ea typeface="Times New Roman" pitchFamily="18" charset="0"/>
                <a:cs typeface="Arial" pitchFamily="34" charset="0"/>
              </a:rPr>
              <a:t>2023</a:t>
            </a:r>
            <a:br>
              <a:rPr lang="ro-RO" altLang="en-US" sz="2000" i="1" dirty="0" smtClean="0">
                <a:solidFill>
                  <a:schemeClr val="accent4">
                    <a:lumMod val="75000"/>
                  </a:schemeClr>
                </a:solidFill>
                <a:latin typeface="Arial" pitchFamily="34" charset="0"/>
                <a:ea typeface="Times New Roman" pitchFamily="18" charset="0"/>
                <a:cs typeface="Arial" pitchFamily="34" charset="0"/>
              </a:rPr>
            </a:br>
            <a:r>
              <a:rPr lang="ro-RO" altLang="en-US" sz="2000" i="1" dirty="0" smtClean="0">
                <a:solidFill>
                  <a:schemeClr val="accent4">
                    <a:lumMod val="75000"/>
                  </a:schemeClr>
                </a:solidFill>
                <a:latin typeface="Arial" pitchFamily="34" charset="0"/>
                <a:ea typeface="Times New Roman" pitchFamily="18" charset="0"/>
                <a:cs typeface="Arial" pitchFamily="34" charset="0"/>
              </a:rPr>
              <a:t>-  am sprijinit organizațiile neguvernamentale din domeniul social în </a:t>
            </a:r>
            <a:r>
              <a:rPr lang="ro-RO" altLang="en-US" sz="2000" b="1" i="1" dirty="0" smtClean="0">
                <a:solidFill>
                  <a:schemeClr val="accent4">
                    <a:lumMod val="75000"/>
                  </a:schemeClr>
                </a:solidFill>
                <a:latin typeface="Arial" pitchFamily="34" charset="0"/>
                <a:ea typeface="Times New Roman" pitchFamily="18" charset="0"/>
                <a:cs typeface="Arial" pitchFamily="34" charset="0"/>
              </a:rPr>
              <a:t>organizarea unor evenimente pentru beneficiarii acestora</a:t>
            </a:r>
            <a:r>
              <a:rPr lang="ro-RO" altLang="en-US" sz="2000" i="1" dirty="0" smtClean="0">
                <a:solidFill>
                  <a:schemeClr val="accent4">
                    <a:lumMod val="75000"/>
                  </a:schemeClr>
                </a:solidFill>
                <a:latin typeface="Arial" pitchFamily="34" charset="0"/>
                <a:ea typeface="Times New Roman" pitchFamily="18" charset="0"/>
                <a:cs typeface="Arial" pitchFamily="34" charset="0"/>
              </a:rPr>
              <a:t/>
            </a:r>
            <a:br>
              <a:rPr lang="ro-RO" altLang="en-US" sz="2000" i="1" dirty="0" smtClean="0">
                <a:solidFill>
                  <a:schemeClr val="accent4">
                    <a:lumMod val="75000"/>
                  </a:schemeClr>
                </a:solidFill>
                <a:latin typeface="Arial" pitchFamily="34" charset="0"/>
                <a:ea typeface="Times New Roman" pitchFamily="18" charset="0"/>
                <a:cs typeface="Arial" pitchFamily="34" charset="0"/>
              </a:rPr>
            </a:br>
            <a:r>
              <a:rPr lang="ro-RO" altLang="en-US" sz="2000" i="1" dirty="0" smtClean="0">
                <a:solidFill>
                  <a:schemeClr val="accent4">
                    <a:lumMod val="75000"/>
                  </a:schemeClr>
                </a:solidFill>
                <a:latin typeface="Arial" pitchFamily="34" charset="0"/>
                <a:ea typeface="Times New Roman" pitchFamily="18" charset="0"/>
                <a:cs typeface="Arial" pitchFamily="34" charset="0"/>
              </a:rPr>
              <a:t/>
            </a:r>
            <a:br>
              <a:rPr lang="ro-RO" altLang="en-US" sz="2000" i="1" dirty="0" smtClean="0">
                <a:solidFill>
                  <a:schemeClr val="accent4">
                    <a:lumMod val="75000"/>
                  </a:schemeClr>
                </a:solidFill>
                <a:latin typeface="Arial" pitchFamily="34" charset="0"/>
                <a:ea typeface="Times New Roman" pitchFamily="18" charset="0"/>
                <a:cs typeface="Arial" pitchFamily="34"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r>
              <a:rPr lang="ro-RO" altLang="en-US" sz="2000" i="1" dirty="0" smtClean="0">
                <a:latin typeface="Calibri" pitchFamily="34" charset="0"/>
                <a:ea typeface="Times New Roman" pitchFamily="18" charset="0"/>
                <a:cs typeface="Arial" charset="0"/>
              </a:rPr>
              <a:t/>
            </a:r>
            <a:br>
              <a:rPr lang="ro-RO" altLang="en-US" sz="2000" i="1" dirty="0" smtClean="0">
                <a:latin typeface="Calibri" pitchFamily="34" charset="0"/>
                <a:ea typeface="Times New Roman" pitchFamily="18" charset="0"/>
                <a:cs typeface="Arial" charset="0"/>
              </a:rPr>
            </a:br>
            <a:endParaRPr lang="ro-RO" sz="2000" i="1" dirty="0"/>
          </a:p>
        </p:txBody>
      </p:sp>
      <p:sp>
        <p:nvSpPr>
          <p:cNvPr id="3" name="Subtitle 2"/>
          <p:cNvSpPr>
            <a:spLocks noGrp="1"/>
          </p:cNvSpPr>
          <p:nvPr>
            <p:ph type="subTitle" idx="1"/>
          </p:nvPr>
        </p:nvSpPr>
        <p:spPr>
          <a:xfrm>
            <a:off x="457200" y="2286000"/>
            <a:ext cx="8534400" cy="4572000"/>
          </a:xfrm>
        </p:spPr>
        <p:txBody>
          <a:bodyPr>
            <a:normAutofit/>
          </a:bodyPr>
          <a:lstStyle/>
          <a:p>
            <a:r>
              <a:rPr lang="en-US" altLang="en-US" sz="1600" dirty="0" smtClean="0">
                <a:solidFill>
                  <a:srgbClr val="0070C0"/>
                </a:solidFill>
                <a:latin typeface="Arial" pitchFamily="34" charset="0"/>
                <a:ea typeface="Times New Roman" pitchFamily="18" charset="0"/>
                <a:cs typeface="Arial" pitchFamily="34" charset="0"/>
              </a:rPr>
              <a:t>A</a:t>
            </a:r>
            <a:r>
              <a:rPr lang="ro-RO" altLang="en-US" sz="1600" dirty="0" smtClean="0">
                <a:solidFill>
                  <a:srgbClr val="0070C0"/>
                </a:solidFill>
                <a:latin typeface="Arial" pitchFamily="34" charset="0"/>
                <a:ea typeface="Times New Roman" pitchFamily="18" charset="0"/>
                <a:cs typeface="Arial" pitchFamily="34" charset="0"/>
              </a:rPr>
              <a:t>cordarea de subvenţii în baza legii nr. 34/1998,  </a:t>
            </a:r>
            <a:br>
              <a:rPr lang="ro-RO" altLang="en-US" sz="1600" dirty="0" smtClean="0">
                <a:solidFill>
                  <a:srgbClr val="0070C0"/>
                </a:solidFill>
                <a:latin typeface="Arial" pitchFamily="34" charset="0"/>
                <a:ea typeface="Times New Roman" pitchFamily="18" charset="0"/>
                <a:cs typeface="Arial" pitchFamily="34" charset="0"/>
              </a:rPr>
            </a:br>
            <a:r>
              <a:rPr lang="ro-RO" altLang="en-US" sz="1600" dirty="0" smtClean="0">
                <a:solidFill>
                  <a:srgbClr val="0070C0"/>
                </a:solidFill>
                <a:latin typeface="Arial" pitchFamily="34" charset="0"/>
                <a:ea typeface="Times New Roman" pitchFamily="18" charset="0"/>
                <a:cs typeface="Arial" pitchFamily="34" charset="0"/>
              </a:rPr>
              <a:t>asociaţiilor şi fundaţiilor române cu personalitate juridică,  care înfiinţează şi administrează unităţi de asistenţă socială pe raza municipiului Oradea</a:t>
            </a:r>
            <a:endParaRPr lang="en-US" sz="1600" dirty="0">
              <a:solidFill>
                <a:srgbClr val="0070C0"/>
              </a:solidFill>
              <a:latin typeface="Arial" pitchFamily="34" charset="0"/>
              <a:cs typeface="Arial" pitchFamily="34" charset="0"/>
            </a:endParaRPr>
          </a:p>
        </p:txBody>
      </p:sp>
      <p:graphicFrame>
        <p:nvGraphicFramePr>
          <p:cNvPr id="5" name="Table 4"/>
          <p:cNvGraphicFramePr>
            <a:graphicFrameLocks noGrp="1"/>
          </p:cNvGraphicFramePr>
          <p:nvPr/>
        </p:nvGraphicFramePr>
        <p:xfrm>
          <a:off x="381001" y="3200398"/>
          <a:ext cx="8610600" cy="3352801"/>
        </p:xfrm>
        <a:graphic>
          <a:graphicData uri="http://schemas.openxmlformats.org/drawingml/2006/table">
            <a:tbl>
              <a:tblPr/>
              <a:tblGrid>
                <a:gridCol w="672773"/>
                <a:gridCol w="5305041"/>
                <a:gridCol w="2632786"/>
              </a:tblGrid>
              <a:tr h="684378">
                <a:tc>
                  <a:txBody>
                    <a:bodyPr/>
                    <a:lstStyle/>
                    <a:p>
                      <a:pPr marL="0" marR="0">
                        <a:spcBef>
                          <a:spcPts val="0"/>
                        </a:spcBef>
                        <a:spcAft>
                          <a:spcPts val="0"/>
                        </a:spcAft>
                      </a:pPr>
                      <a:r>
                        <a:rPr lang="ro-RO" sz="1200" b="1" dirty="0">
                          <a:latin typeface="Arial"/>
                          <a:ea typeface="Times New Roman"/>
                          <a:cs typeface="Times New Roman"/>
                        </a:rPr>
                        <a:t>Nr. crt. </a:t>
                      </a:r>
                      <a:endParaRPr lang="en-US" sz="1200" dirty="0">
                        <a:latin typeface="Times New Roman"/>
                        <a:ea typeface="Times New Roman"/>
                        <a:cs typeface="Times New Roman"/>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spcBef>
                          <a:spcPts val="0"/>
                        </a:spcBef>
                        <a:spcAft>
                          <a:spcPts val="0"/>
                        </a:spcAft>
                      </a:pPr>
                      <a:r>
                        <a:rPr lang="ro-RO" sz="1200" b="1" dirty="0">
                          <a:latin typeface="Arial"/>
                          <a:ea typeface="Times New Roman"/>
                          <a:cs typeface="Times New Roman"/>
                        </a:rPr>
                        <a:t>Denumirea asociaţiei/fundaţiei care a beneficiat de subvenţii de la bugetul local al municipiului Oradea în anul 20</a:t>
                      </a:r>
                      <a:r>
                        <a:rPr lang="en-US" sz="1200" b="1" dirty="0" smtClean="0">
                          <a:latin typeface="Arial"/>
                          <a:ea typeface="Times New Roman"/>
                          <a:cs typeface="Times New Roman"/>
                        </a:rPr>
                        <a:t>22</a:t>
                      </a:r>
                      <a:endParaRPr lang="en-US" sz="1200" dirty="0">
                        <a:latin typeface="Times New Roman"/>
                        <a:ea typeface="Times New Roman"/>
                        <a:cs typeface="Times New Roman"/>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ro-RO" sz="1200" b="1" dirty="0">
                          <a:latin typeface="Arial"/>
                          <a:ea typeface="Times New Roman"/>
                          <a:cs typeface="Times New Roman"/>
                        </a:rPr>
                        <a:t>         Cuantumul subvenţiei aprobate </a:t>
                      </a:r>
                      <a:endParaRPr lang="en-US" sz="1200" dirty="0">
                        <a:latin typeface="Times New Roman"/>
                        <a:ea typeface="Times New Roman"/>
                        <a:cs typeface="Times New Roman"/>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77600">
                <a:tc>
                  <a:txBody>
                    <a:bodyPr/>
                    <a:lstStyle/>
                    <a:p>
                      <a:pPr marL="0" marR="0">
                        <a:spcBef>
                          <a:spcPts val="0"/>
                        </a:spcBef>
                        <a:spcAft>
                          <a:spcPts val="0"/>
                        </a:spcAft>
                      </a:pPr>
                      <a:r>
                        <a:rPr lang="ro-RO" sz="1200">
                          <a:latin typeface="Arial"/>
                          <a:ea typeface="Times New Roman"/>
                          <a:cs typeface="Times New Roman"/>
                        </a:rPr>
                        <a:t>1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ro-RO" sz="1200" dirty="0">
                          <a:latin typeface="Arial"/>
                          <a:ea typeface="Times New Roman"/>
                          <a:cs typeface="Times New Roman"/>
                        </a:rPr>
                        <a:t>Asociaţia Caritas Catolica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smtClean="0">
                          <a:latin typeface="Arial"/>
                          <a:ea typeface="Times New Roman"/>
                          <a:cs typeface="Times New Roman"/>
                        </a:rPr>
                        <a:t>22.750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22491">
                <a:tc>
                  <a:txBody>
                    <a:bodyPr/>
                    <a:lstStyle/>
                    <a:p>
                      <a:pPr marL="0" marR="0">
                        <a:spcBef>
                          <a:spcPts val="0"/>
                        </a:spcBef>
                        <a:spcAft>
                          <a:spcPts val="0"/>
                        </a:spcAft>
                      </a:pPr>
                      <a:r>
                        <a:rPr lang="ro-RO" sz="1200">
                          <a:latin typeface="Arial"/>
                          <a:ea typeface="Times New Roman"/>
                          <a:cs typeface="Times New Roman"/>
                        </a:rPr>
                        <a:t>2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ro-RO" sz="1200" dirty="0">
                          <a:latin typeface="Arial"/>
                          <a:ea typeface="Times New Roman"/>
                          <a:cs typeface="Times New Roman"/>
                        </a:rPr>
                        <a:t>SOS Autism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200" dirty="0" smtClean="0">
                          <a:latin typeface="Arial"/>
                          <a:ea typeface="Times New Roman"/>
                          <a:cs typeface="Times New Roman"/>
                        </a:rPr>
                        <a:t>18.400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97755">
                <a:tc>
                  <a:txBody>
                    <a:bodyPr/>
                    <a:lstStyle/>
                    <a:p>
                      <a:pPr marL="0" marR="0">
                        <a:spcBef>
                          <a:spcPts val="0"/>
                        </a:spcBef>
                        <a:spcAft>
                          <a:spcPts val="0"/>
                        </a:spcAft>
                      </a:pPr>
                      <a:r>
                        <a:rPr lang="ro-RO" sz="1200">
                          <a:latin typeface="Arial"/>
                          <a:ea typeface="Times New Roman"/>
                          <a:cs typeface="Times New Roman"/>
                        </a:rPr>
                        <a:t>3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ro-RO" sz="1200" dirty="0">
                          <a:latin typeface="Arial"/>
                          <a:ea typeface="Times New Roman"/>
                          <a:cs typeface="Times New Roman"/>
                        </a:rPr>
                        <a:t>Asociaţia Down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smtClean="0">
                          <a:latin typeface="Arial"/>
                          <a:ea typeface="Times New Roman"/>
                          <a:cs typeface="Times New Roman"/>
                        </a:rPr>
                        <a:t> 23.200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97755">
                <a:tc>
                  <a:txBody>
                    <a:bodyPr/>
                    <a:lstStyle/>
                    <a:p>
                      <a:pPr marL="0" marR="0">
                        <a:spcBef>
                          <a:spcPts val="0"/>
                        </a:spcBef>
                        <a:spcAft>
                          <a:spcPts val="0"/>
                        </a:spcAft>
                      </a:pPr>
                      <a:r>
                        <a:rPr lang="ro-RO" sz="1200">
                          <a:latin typeface="Arial"/>
                          <a:ea typeface="Times New Roman"/>
                          <a:cs typeface="Times New Roman"/>
                        </a:rPr>
                        <a:t>4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ro-RO" sz="1200" dirty="0">
                          <a:latin typeface="Arial"/>
                          <a:ea typeface="Times New Roman"/>
                          <a:cs typeface="Times New Roman"/>
                        </a:rPr>
                        <a:t>Asociaţia Caritas Eparhial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200" dirty="0" smtClean="0">
                          <a:latin typeface="Times New Roman"/>
                          <a:ea typeface="Times New Roman"/>
                          <a:cs typeface="Times New Roman"/>
                        </a:rPr>
                        <a:t>19.500</a:t>
                      </a:r>
                      <a:r>
                        <a:rPr lang="en-US" sz="1200" baseline="0" dirty="0" smtClean="0">
                          <a:latin typeface="Times New Roman"/>
                          <a:ea typeface="Times New Roman"/>
                          <a:cs typeface="Times New Roman"/>
                        </a:rPr>
                        <a:t> lei</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77600">
                <a:tc>
                  <a:txBody>
                    <a:bodyPr/>
                    <a:lstStyle/>
                    <a:p>
                      <a:pPr marL="0" marR="0">
                        <a:spcBef>
                          <a:spcPts val="0"/>
                        </a:spcBef>
                        <a:spcAft>
                          <a:spcPts val="0"/>
                        </a:spcAft>
                      </a:pPr>
                      <a:r>
                        <a:rPr lang="ro-RO" sz="1200">
                          <a:latin typeface="Arial"/>
                          <a:ea typeface="Times New Roman"/>
                          <a:cs typeface="Times New Roman"/>
                        </a:rPr>
                        <a:t>5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ro-RO" sz="1200">
                          <a:latin typeface="Arial"/>
                          <a:ea typeface="Times New Roman"/>
                          <a:cs typeface="Times New Roman"/>
                        </a:rPr>
                        <a:t>Fundaţia Est Europa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smtClean="0">
                          <a:latin typeface="Arial"/>
                          <a:ea typeface="Times New Roman"/>
                          <a:cs typeface="Times New Roman"/>
                        </a:rPr>
                        <a:t>15.600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77600">
                <a:tc>
                  <a:txBody>
                    <a:bodyPr/>
                    <a:lstStyle/>
                    <a:p>
                      <a:pPr marL="0" marR="0">
                        <a:spcBef>
                          <a:spcPts val="0"/>
                        </a:spcBef>
                        <a:spcAft>
                          <a:spcPts val="0"/>
                        </a:spcAft>
                      </a:pPr>
                      <a:r>
                        <a:rPr lang="ro-RO" sz="1200">
                          <a:latin typeface="Arial"/>
                          <a:ea typeface="Times New Roman"/>
                          <a:cs typeface="Times New Roman"/>
                        </a:rPr>
                        <a:t>6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ro-RO" sz="1200" dirty="0">
                          <a:latin typeface="Arial"/>
                          <a:ea typeface="Times New Roman"/>
                          <a:cs typeface="Times New Roman"/>
                        </a:rPr>
                        <a:t>Fundaţia Consistoria Efrem Beniamin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200" dirty="0" smtClean="0">
                          <a:latin typeface="Arial"/>
                          <a:ea typeface="Times New Roman"/>
                          <a:cs typeface="Times New Roman"/>
                        </a:rPr>
                        <a:t>28.000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77600">
                <a:tc>
                  <a:txBody>
                    <a:bodyPr/>
                    <a:lstStyle/>
                    <a:p>
                      <a:pPr marL="0" marR="0">
                        <a:spcBef>
                          <a:spcPts val="0"/>
                        </a:spcBef>
                        <a:spcAft>
                          <a:spcPts val="0"/>
                        </a:spcAft>
                      </a:pPr>
                      <a:r>
                        <a:rPr lang="ro-RO" sz="1200">
                          <a:latin typeface="Arial"/>
                          <a:ea typeface="Times New Roman"/>
                          <a:cs typeface="Times New Roman"/>
                        </a:rPr>
                        <a:t>7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ro-RO" sz="1200" dirty="0">
                          <a:latin typeface="Arial"/>
                          <a:ea typeface="Times New Roman"/>
                          <a:cs typeface="Times New Roman"/>
                        </a:rPr>
                        <a:t>Asociația Româno-Germană Alsterdorf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smtClean="0">
                          <a:latin typeface="Arial"/>
                          <a:ea typeface="Times New Roman"/>
                          <a:cs typeface="Times New Roman"/>
                        </a:rPr>
                        <a:t>15.000 </a:t>
                      </a:r>
                      <a:r>
                        <a:rPr lang="ro-RO" sz="1200" dirty="0" smtClean="0">
                          <a:latin typeface="Arial"/>
                          <a:ea typeface="Times New Roman"/>
                          <a:cs typeface="Times New Roman"/>
                        </a:rPr>
                        <a:t>lei</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84549">
                <a:tc>
                  <a:txBody>
                    <a:bodyPr/>
                    <a:lstStyle/>
                    <a:p>
                      <a:pPr marL="0" marR="0">
                        <a:spcBef>
                          <a:spcPts val="0"/>
                        </a:spcBef>
                        <a:spcAft>
                          <a:spcPts val="0"/>
                        </a:spcAft>
                      </a:pPr>
                      <a:r>
                        <a:rPr lang="en-US" sz="1200" dirty="0" smtClean="0">
                          <a:latin typeface="Arial" pitchFamily="34" charset="0"/>
                          <a:ea typeface="Times New Roman"/>
                          <a:cs typeface="Arial" pitchFamily="34" charset="0"/>
                        </a:rPr>
                        <a:t>8</a:t>
                      </a:r>
                      <a:endParaRPr lang="en-US" sz="1200" dirty="0">
                        <a:latin typeface="Arial" pitchFamily="34" charset="0"/>
                        <a:ea typeface="Times New Roman"/>
                        <a:cs typeface="Arial" pitchFamily="34"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err="1" smtClean="0">
                          <a:latin typeface="Arial" pitchFamily="34" charset="0"/>
                          <a:ea typeface="Times New Roman"/>
                          <a:cs typeface="Arial" pitchFamily="34" charset="0"/>
                        </a:rPr>
                        <a:t>Asociația</a:t>
                      </a:r>
                      <a:r>
                        <a:rPr lang="en-US" sz="1200" baseline="0" dirty="0" smtClean="0">
                          <a:latin typeface="Arial" pitchFamily="34" charset="0"/>
                          <a:ea typeface="Times New Roman"/>
                          <a:cs typeface="Arial" pitchFamily="34" charset="0"/>
                        </a:rPr>
                        <a:t> Pro </a:t>
                      </a:r>
                      <a:r>
                        <a:rPr lang="en-US" sz="1200" baseline="0" dirty="0" err="1" smtClean="0">
                          <a:latin typeface="Arial" pitchFamily="34" charset="0"/>
                          <a:ea typeface="Times New Roman"/>
                          <a:cs typeface="Arial" pitchFamily="34" charset="0"/>
                        </a:rPr>
                        <a:t>Christo</a:t>
                      </a:r>
                      <a:r>
                        <a:rPr lang="en-US" sz="1200" baseline="0" dirty="0" smtClean="0">
                          <a:latin typeface="Arial" pitchFamily="34" charset="0"/>
                          <a:ea typeface="Times New Roman"/>
                          <a:cs typeface="Arial" pitchFamily="34" charset="0"/>
                        </a:rPr>
                        <a:t> et </a:t>
                      </a:r>
                      <a:r>
                        <a:rPr lang="en-US" sz="1200" baseline="0" dirty="0" err="1" smtClean="0">
                          <a:latin typeface="Arial" pitchFamily="34" charset="0"/>
                          <a:ea typeface="Times New Roman"/>
                          <a:cs typeface="Arial" pitchFamily="34" charset="0"/>
                        </a:rPr>
                        <a:t>Eclesia</a:t>
                      </a:r>
                      <a:endParaRPr lang="en-US" sz="1200" dirty="0">
                        <a:latin typeface="Arial" pitchFamily="34" charset="0"/>
                        <a:ea typeface="Times New Roman"/>
                        <a:cs typeface="Arial" pitchFamily="34"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spcBef>
                          <a:spcPts val="0"/>
                        </a:spcBef>
                        <a:spcAft>
                          <a:spcPts val="0"/>
                        </a:spcAft>
                      </a:pPr>
                      <a:r>
                        <a:rPr lang="en-US" sz="1200" dirty="0" smtClean="0">
                          <a:latin typeface="Arial" pitchFamily="34" charset="0"/>
                          <a:ea typeface="Times New Roman"/>
                          <a:cs typeface="Arial" pitchFamily="34" charset="0"/>
                        </a:rPr>
                        <a:t>6.500 lei</a:t>
                      </a:r>
                      <a:endParaRPr lang="en-US" sz="1200" dirty="0">
                        <a:latin typeface="Arial" pitchFamily="34" charset="0"/>
                        <a:ea typeface="Times New Roman"/>
                        <a:cs typeface="Arial" pitchFamily="34"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55473">
                <a:tc>
                  <a:txBody>
                    <a:bodyPr/>
                    <a:lstStyle/>
                    <a:p>
                      <a:pPr marL="0" marR="0">
                        <a:spcBef>
                          <a:spcPts val="0"/>
                        </a:spcBef>
                        <a:spcAft>
                          <a:spcPts val="0"/>
                        </a:spcAft>
                      </a:pPr>
                      <a:r>
                        <a:rPr lang="ro-RO" sz="1200">
                          <a:latin typeface="Arial"/>
                          <a:ea typeface="Times New Roman"/>
                          <a:cs typeface="Times New Roman"/>
                        </a:rPr>
                        <a:t>Total </a:t>
                      </a:r>
                      <a:endParaRPr lang="en-US" sz="120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ro-RO" sz="1200" dirty="0" smtClean="0">
                          <a:latin typeface="Arial"/>
                          <a:ea typeface="Times New Roman"/>
                          <a:cs typeface="Times New Roman"/>
                        </a:rPr>
                        <a:t>1</a:t>
                      </a:r>
                      <a:r>
                        <a:rPr lang="en-US" sz="1200" dirty="0" smtClean="0">
                          <a:latin typeface="Arial"/>
                          <a:ea typeface="Times New Roman"/>
                          <a:cs typeface="Times New Roman"/>
                        </a:rPr>
                        <a:t>0</a:t>
                      </a:r>
                      <a:r>
                        <a:rPr lang="ro-RO" sz="1200" dirty="0" smtClean="0">
                          <a:latin typeface="Arial"/>
                          <a:ea typeface="Times New Roman"/>
                          <a:cs typeface="Times New Roman"/>
                        </a:rPr>
                        <a:t> </a:t>
                      </a:r>
                      <a:r>
                        <a:rPr lang="ro-RO" sz="1200" dirty="0">
                          <a:latin typeface="Arial"/>
                          <a:ea typeface="Times New Roman"/>
                          <a:cs typeface="Times New Roman"/>
                        </a:rPr>
                        <a:t>servicii sociale pentru </a:t>
                      </a:r>
                      <a:r>
                        <a:rPr lang="en-US" sz="1200" dirty="0" smtClean="0">
                          <a:latin typeface="Arial"/>
                          <a:ea typeface="Times New Roman"/>
                          <a:cs typeface="Times New Roman"/>
                        </a:rPr>
                        <a:t>215 </a:t>
                      </a:r>
                      <a:r>
                        <a:rPr lang="en-US" sz="1200" dirty="0">
                          <a:latin typeface="Arial"/>
                          <a:ea typeface="Times New Roman"/>
                          <a:cs typeface="Times New Roman"/>
                        </a:rPr>
                        <a:t>de </a:t>
                      </a:r>
                      <a:r>
                        <a:rPr lang="ro-RO" sz="1200" dirty="0">
                          <a:latin typeface="Arial"/>
                          <a:ea typeface="Times New Roman"/>
                          <a:cs typeface="Times New Roman"/>
                        </a:rPr>
                        <a:t>beneficiari: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200" dirty="0" smtClean="0">
                          <a:latin typeface="Arial"/>
                          <a:ea typeface="Times New Roman"/>
                          <a:cs typeface="Times New Roman"/>
                        </a:rPr>
                        <a:t>148.950 </a:t>
                      </a:r>
                      <a:r>
                        <a:rPr lang="ro-RO" sz="1200" dirty="0" smtClean="0">
                          <a:latin typeface="Arial"/>
                          <a:ea typeface="Times New Roman"/>
                          <a:cs typeface="Times New Roman"/>
                        </a:rPr>
                        <a:t>lei </a:t>
                      </a:r>
                      <a:endParaRPr lang="en-US" sz="1200" dirty="0">
                        <a:latin typeface="Times New Roman"/>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extLst>
      <p:ext uri="{BB962C8B-B14F-4D97-AF65-F5344CB8AC3E}">
        <p14:creationId xmlns:p14="http://schemas.microsoft.com/office/powerpoint/2010/main" xmlns="" val="3435078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ro-RO" sz="2400" b="1" dirty="0" smtClean="0"/>
              <a:t>Târgul serviciilor sociale</a:t>
            </a:r>
            <a:endParaRPr lang="ro-RO" sz="2400" b="1" dirty="0"/>
          </a:p>
        </p:txBody>
      </p:sp>
      <p:sp>
        <p:nvSpPr>
          <p:cNvPr id="3" name="Content Placeholder 2"/>
          <p:cNvSpPr>
            <a:spLocks noGrp="1"/>
          </p:cNvSpPr>
          <p:nvPr>
            <p:ph idx="1"/>
          </p:nvPr>
        </p:nvSpPr>
        <p:spPr>
          <a:xfrm>
            <a:off x="0" y="457200"/>
            <a:ext cx="8991600" cy="2667000"/>
          </a:xfrm>
        </p:spPr>
        <p:txBody>
          <a:bodyPr>
            <a:noAutofit/>
          </a:bodyPr>
          <a:lstStyle/>
          <a:p>
            <a:pPr>
              <a:buNone/>
            </a:pPr>
            <a:r>
              <a:rPr lang="en-US" sz="1400" dirty="0" smtClean="0"/>
              <a:t>	</a:t>
            </a:r>
            <a:r>
              <a:rPr lang="vi-VN" sz="1400" dirty="0" smtClean="0"/>
              <a:t> Sâmbăt</a:t>
            </a:r>
            <a:r>
              <a:rPr lang="en-US" sz="1400" dirty="0" smtClean="0"/>
              <a:t>a</a:t>
            </a:r>
            <a:r>
              <a:rPr lang="vi-VN" sz="1400" dirty="0" smtClean="0"/>
              <a:t>, 14 octombrie 2023, a avut loc târgul de promovare a serviciilor sociale acordate persoanelor vulnerabile din municipiu, organizat de către Direcţia de Asistenţă Socială Oradea, în colaborare cu furnizorii de servicii sociale din municipiul Oradea, cu sprijinul Primăriei Municipiului Oradea și APTOR.</a:t>
            </a:r>
          </a:p>
          <a:p>
            <a:pPr>
              <a:buNone/>
            </a:pPr>
            <a:r>
              <a:rPr lang="en-US" sz="1400" dirty="0" smtClean="0"/>
              <a:t>		</a:t>
            </a:r>
            <a:r>
              <a:rPr lang="vi-VN" sz="1400" dirty="0" smtClean="0"/>
              <a:t>În cadrul evenimentului care a avut loc în Piața Unirii, alături de noi au fost prezente 10 organizații din domeniul social: Asociația Caritas Catolica, Asociația Viață cu Autism, Asociația SOS Autism Bihor, Asociația Down Oradea, Asociația Româno-Germană Alsterdorf, Asociația Filantropia Oradea, Fundația de Scleroză Multiplă, Asociația Pro Christo et Eclessia, Fundația Căminul Felix și Asociația Deficienților Locomotori Bihor.</a:t>
            </a:r>
          </a:p>
          <a:p>
            <a:pPr>
              <a:buNone/>
            </a:pPr>
            <a:r>
              <a:rPr lang="en-US" sz="1400" dirty="0" smtClean="0"/>
              <a:t>		</a:t>
            </a:r>
            <a:r>
              <a:rPr lang="vi-VN" sz="1400" dirty="0" smtClean="0"/>
              <a:t>Organizațiile neguvernamentale și instituțiile publice, furnizori de servicii sociale, și-au prezentat serviciile sociale acordate și activitățile desfășurate de ei în vederea sprijinirii celor mai vulnerabili membri ai comunității. Totodată, cu sprijinul și implicarea cetățenilor noștri, ONG-urile au reușit, în schimbul unor donații, să valorifice produsele artizanale realizate împreună cu beneficiarii de servicii sociale, sub îndrumarea terapeuților. Aceste donații le ofer</a:t>
            </a:r>
            <a:r>
              <a:rPr lang="en-US" sz="1400" dirty="0" smtClean="0"/>
              <a:t>ă</a:t>
            </a:r>
            <a:r>
              <a:rPr lang="vi-VN" sz="1400" dirty="0" smtClean="0"/>
              <a:t> oportunitatea de </a:t>
            </a:r>
            <a:r>
              <a:rPr lang="en-US" sz="1400" dirty="0" smtClean="0"/>
              <a:t>a continua </a:t>
            </a:r>
            <a:r>
              <a:rPr lang="vi-VN" sz="1400" dirty="0" smtClean="0"/>
              <a:t>activități</a:t>
            </a:r>
            <a:r>
              <a:rPr lang="en-US" sz="1400" dirty="0" smtClean="0"/>
              <a:t>le</a:t>
            </a:r>
            <a:r>
              <a:rPr lang="vi-VN" sz="1400" dirty="0" smtClean="0"/>
              <a:t> care să vină în sprijinul celor pe care îi au în grijă.</a:t>
            </a:r>
            <a:endParaRPr lang="vi-VN" sz="1400" dirty="0"/>
          </a:p>
        </p:txBody>
      </p:sp>
      <p:pic>
        <p:nvPicPr>
          <p:cNvPr id="36866" name="Picture 2" descr="Nu este disponibilă nicio descriere pentru fotografie."/>
          <p:cNvPicPr>
            <a:picLocks noChangeAspect="1" noChangeArrowheads="1"/>
          </p:cNvPicPr>
          <p:nvPr/>
        </p:nvPicPr>
        <p:blipFill>
          <a:blip r:embed="rId2" cstate="print"/>
          <a:srcRect/>
          <a:stretch>
            <a:fillRect/>
          </a:stretch>
        </p:blipFill>
        <p:spPr bwMode="auto">
          <a:xfrm>
            <a:off x="228600" y="3581400"/>
            <a:ext cx="2180077" cy="1630800"/>
          </a:xfrm>
          <a:prstGeom prst="rect">
            <a:avLst/>
          </a:prstGeom>
          <a:noFill/>
        </p:spPr>
      </p:pic>
      <p:pic>
        <p:nvPicPr>
          <p:cNvPr id="36868" name="Picture 4" descr="Nu este disponibilă nicio descriere pentru fotografie."/>
          <p:cNvPicPr>
            <a:picLocks noChangeAspect="1" noChangeArrowheads="1"/>
          </p:cNvPicPr>
          <p:nvPr/>
        </p:nvPicPr>
        <p:blipFill>
          <a:blip r:embed="rId3" cstate="print"/>
          <a:srcRect/>
          <a:stretch>
            <a:fillRect/>
          </a:stretch>
        </p:blipFill>
        <p:spPr bwMode="auto">
          <a:xfrm>
            <a:off x="762000" y="5227200"/>
            <a:ext cx="2180077" cy="1630800"/>
          </a:xfrm>
          <a:prstGeom prst="rect">
            <a:avLst/>
          </a:prstGeom>
          <a:noFill/>
        </p:spPr>
      </p:pic>
      <p:pic>
        <p:nvPicPr>
          <p:cNvPr id="36870" name="Picture 6" descr="Nu este disponibilă nicio descriere pentru fotografie."/>
          <p:cNvPicPr>
            <a:picLocks noChangeAspect="1" noChangeArrowheads="1"/>
          </p:cNvPicPr>
          <p:nvPr/>
        </p:nvPicPr>
        <p:blipFill>
          <a:blip r:embed="rId4" cstate="print"/>
          <a:srcRect/>
          <a:stretch>
            <a:fillRect/>
          </a:stretch>
        </p:blipFill>
        <p:spPr bwMode="auto">
          <a:xfrm>
            <a:off x="3505200" y="5227200"/>
            <a:ext cx="2180077" cy="1630800"/>
          </a:xfrm>
          <a:prstGeom prst="rect">
            <a:avLst/>
          </a:prstGeom>
          <a:noFill/>
        </p:spPr>
      </p:pic>
      <p:pic>
        <p:nvPicPr>
          <p:cNvPr id="36872" name="Picture 8" descr="Nu este disponibilă nicio descriere pentru fotografie."/>
          <p:cNvPicPr>
            <a:picLocks noChangeAspect="1" noChangeArrowheads="1"/>
          </p:cNvPicPr>
          <p:nvPr/>
        </p:nvPicPr>
        <p:blipFill>
          <a:blip r:embed="rId5" cstate="print"/>
          <a:srcRect/>
          <a:stretch>
            <a:fillRect/>
          </a:stretch>
        </p:blipFill>
        <p:spPr bwMode="auto">
          <a:xfrm>
            <a:off x="6553200" y="3581400"/>
            <a:ext cx="2180077" cy="1630800"/>
          </a:xfrm>
          <a:prstGeom prst="rect">
            <a:avLst/>
          </a:prstGeom>
          <a:noFill/>
        </p:spPr>
      </p:pic>
      <p:pic>
        <p:nvPicPr>
          <p:cNvPr id="36874" name="Picture 10" descr="Nu este disponibilă nicio descriere pentru fotografie."/>
          <p:cNvPicPr>
            <a:picLocks noChangeAspect="1" noChangeArrowheads="1"/>
          </p:cNvPicPr>
          <p:nvPr/>
        </p:nvPicPr>
        <p:blipFill>
          <a:blip r:embed="rId6" cstate="print"/>
          <a:srcRect/>
          <a:stretch>
            <a:fillRect/>
          </a:stretch>
        </p:blipFill>
        <p:spPr bwMode="auto">
          <a:xfrm>
            <a:off x="3505200" y="3581400"/>
            <a:ext cx="2180077" cy="1630800"/>
          </a:xfrm>
          <a:prstGeom prst="rect">
            <a:avLst/>
          </a:prstGeom>
          <a:noFill/>
        </p:spPr>
      </p:pic>
      <p:pic>
        <p:nvPicPr>
          <p:cNvPr id="36876" name="Picture 12" descr="Nu este disponibilă nicio descriere pentru fotografie."/>
          <p:cNvPicPr>
            <a:picLocks noChangeAspect="1" noChangeArrowheads="1"/>
          </p:cNvPicPr>
          <p:nvPr/>
        </p:nvPicPr>
        <p:blipFill>
          <a:blip r:embed="rId7" cstate="print"/>
          <a:srcRect/>
          <a:stretch>
            <a:fillRect/>
          </a:stretch>
        </p:blipFill>
        <p:spPr bwMode="auto">
          <a:xfrm>
            <a:off x="5943600" y="5227200"/>
            <a:ext cx="2362200" cy="1630800"/>
          </a:xfrm>
          <a:prstGeom prst="rect">
            <a:avLst/>
          </a:prstGeom>
          <a:noFill/>
        </p:spPr>
      </p:pic>
    </p:spTree>
    <p:extLst>
      <p:ext uri="{BB962C8B-B14F-4D97-AF65-F5344CB8AC3E}">
        <p14:creationId xmlns:p14="http://schemas.microsoft.com/office/powerpoint/2010/main" xmlns="" val="26682733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91" name="Group 135"/>
          <p:cNvGraphicFramePr>
            <a:graphicFrameLocks noGrp="1"/>
          </p:cNvGraphicFramePr>
          <p:nvPr>
            <p:extLst>
              <p:ext uri="{D42A27DB-BD31-4B8C-83A1-F6EECF244321}">
                <p14:modId xmlns:p14="http://schemas.microsoft.com/office/powerpoint/2010/main" xmlns="" val="1284407461"/>
              </p:ext>
            </p:extLst>
          </p:nvPr>
        </p:nvGraphicFramePr>
        <p:xfrm>
          <a:off x="381001" y="609599"/>
          <a:ext cx="8458200" cy="6019802"/>
        </p:xfrm>
        <a:graphic>
          <a:graphicData uri="http://schemas.openxmlformats.org/drawingml/2006/table">
            <a:tbl>
              <a:tblPr/>
              <a:tblGrid>
                <a:gridCol w="3336720"/>
                <a:gridCol w="1163973"/>
                <a:gridCol w="1241571"/>
                <a:gridCol w="1319170"/>
                <a:gridCol w="1396766"/>
              </a:tblGrid>
              <a:tr h="384259">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Programe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2023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altLang="en-US" sz="14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38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o-RO"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prevederi(lei)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p>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execuţie(lei)</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prevederi(lei)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execuţie(lei)</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403471">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subventii L34/1998 – asociaţii şi fundaţii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188.000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186.500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160.000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159.950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aj. încălzire  lemne</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552.000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353.308</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552.000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321.508</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aj. de urgenţă</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150.000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141.400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150.000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150.000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sal. asist. personal</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9.538.000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9.342.926</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10.718.300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10.693.766</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763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bunuri , servicii şi alte cheltuieli asist personali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220.000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201.708</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158.000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154.725</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indemn. dizabilităţi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26.962.100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26.791.389</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38.008.400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37.833.353</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37962">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serv. de recuperare pt. copii cu dizabilităţi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507.000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444.894,40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526.000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518.118</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7638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serv. de asigurare a hranei pentru pers. asistate</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443.000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411.514,26</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597.000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581.308,80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tichete sociale pt. grădinită</a:t>
                      </a:r>
                      <a:r>
                        <a:rPr kumimoji="0" lang="en-US" altLang="en-US" sz="1200" b="1" i="0" u="none" strike="noStrike" cap="none" normalizeH="0" baseline="0" dirty="0" smtClean="0">
                          <a:ln>
                            <a:noFill/>
                          </a:ln>
                          <a:solidFill>
                            <a:schemeClr val="tx1"/>
                          </a:solidFill>
                          <a:effectLst/>
                          <a:latin typeface="Arial" pitchFamily="34" charset="0"/>
                          <a:cs typeface="Arial" pitchFamily="34" charset="0"/>
                        </a:rPr>
                        <a:t> </a:t>
                      </a: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L.248/2015</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25.000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7.260,10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25.800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8.537,30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583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Centrul de Îngrijire de ZI</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1.057.000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965.449,73</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1.182.610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1.139.578,21</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444971">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200" b="1" i="0" u="none" strike="noStrike" cap="none" normalizeH="0" baseline="0" dirty="0" smtClean="0">
                          <a:ln>
                            <a:noFill/>
                          </a:ln>
                          <a:solidFill>
                            <a:schemeClr val="tx1"/>
                          </a:solidFill>
                          <a:effectLst/>
                          <a:latin typeface="Arial" pitchFamily="34" charset="0"/>
                          <a:cs typeface="Arial" pitchFamily="34" charset="0"/>
                        </a:rPr>
                        <a:t>Cabinete medicale şcolare</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7.330.560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6.649.924,03</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9.051.500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8.537.718,19</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444971">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200" b="1" i="0" u="none" strike="noStrike" cap="none" normalizeH="0" baseline="0" dirty="0" smtClean="0">
                          <a:ln>
                            <a:noFill/>
                          </a:ln>
                          <a:solidFill>
                            <a:schemeClr val="tx1"/>
                          </a:solidFill>
                          <a:effectLst/>
                          <a:latin typeface="Arial" pitchFamily="34" charset="0"/>
                          <a:cs typeface="Arial" pitchFamily="34" charset="0"/>
                        </a:rPr>
                        <a:t>DASO – </a:t>
                      </a:r>
                      <a:r>
                        <a:rPr kumimoji="0" lang="en-US" altLang="en-US" sz="1200" b="1" i="0" u="none" strike="noStrike" cap="none" normalizeH="0" baseline="0" dirty="0" err="1" smtClean="0">
                          <a:ln>
                            <a:noFill/>
                          </a:ln>
                          <a:solidFill>
                            <a:schemeClr val="tx1"/>
                          </a:solidFill>
                          <a:effectLst/>
                          <a:latin typeface="Arial" pitchFamily="34" charset="0"/>
                          <a:cs typeface="Arial" pitchFamily="34" charset="0"/>
                        </a:rPr>
                        <a:t>aparat</a:t>
                      </a:r>
                      <a:r>
                        <a:rPr kumimoji="0" lang="en-US" altLang="en-US" sz="1200" b="1" i="0" u="none" strike="noStrike" cap="none" normalizeH="0" baseline="0" dirty="0" smtClean="0">
                          <a:ln>
                            <a:noFill/>
                          </a:ln>
                          <a:solidFill>
                            <a:schemeClr val="tx1"/>
                          </a:solidFill>
                          <a:effectLst/>
                          <a:latin typeface="Arial" pitchFamily="34" charset="0"/>
                          <a:cs typeface="Arial" pitchFamily="34" charset="0"/>
                        </a:rPr>
                        <a:t> </a:t>
                      </a:r>
                      <a:r>
                        <a:rPr kumimoji="0" lang="en-US" altLang="en-US" sz="1200" b="1" i="0" u="none" strike="noStrike" cap="none" normalizeH="0" baseline="0" dirty="0" err="1" smtClean="0">
                          <a:ln>
                            <a:noFill/>
                          </a:ln>
                          <a:solidFill>
                            <a:schemeClr val="tx1"/>
                          </a:solidFill>
                          <a:effectLst/>
                          <a:latin typeface="Arial" pitchFamily="34" charset="0"/>
                          <a:cs typeface="Arial" pitchFamily="34" charset="0"/>
                        </a:rPr>
                        <a:t>propriu</a:t>
                      </a:r>
                      <a:endParaRPr kumimoji="0" lang="en-US" altLang="en-US" sz="12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1200" dirty="0" smtClean="0">
                          <a:latin typeface="Arial" pitchFamily="34" charset="0"/>
                          <a:cs typeface="Arial" pitchFamily="34" charset="0"/>
                        </a:rPr>
                        <a:t>7.687.950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6.971.035,86</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8.614.200</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r>
                        <a:rPr lang="en-US" sz="1200" dirty="0" smtClean="0">
                          <a:latin typeface="Arial" pitchFamily="34" charset="0"/>
                          <a:cs typeface="Arial" pitchFamily="34" charset="0"/>
                        </a:rPr>
                        <a:t>8.417.113,28</a:t>
                      </a:r>
                      <a:endParaRPr lang="en-US" sz="1200" dirty="0">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bl>
          </a:graphicData>
        </a:graphic>
      </p:graphicFrame>
      <p:sp>
        <p:nvSpPr>
          <p:cNvPr id="8290" name="Text Box 112"/>
          <p:cNvSpPr txBox="1">
            <a:spLocks noChangeArrowheads="1"/>
          </p:cNvSpPr>
          <p:nvPr/>
        </p:nvSpPr>
        <p:spPr bwMode="auto">
          <a:xfrm>
            <a:off x="609600" y="0"/>
            <a:ext cx="7848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o-RO" altLang="en-US" sz="2000" dirty="0"/>
              <a:t>Situaţia comparativă a cheltuielilor </a:t>
            </a:r>
            <a:r>
              <a:rPr lang="ro-RO" altLang="en-US" sz="2000" dirty="0" smtClean="0"/>
              <a:t>pe beneficii/ </a:t>
            </a:r>
            <a:r>
              <a:rPr lang="ro-RO" altLang="en-US" sz="2000" dirty="0"/>
              <a:t>programe sociale</a:t>
            </a:r>
            <a:endParaRPr lang="en-US" altLang="en-US" sz="2000" dirty="0"/>
          </a:p>
        </p:txBody>
      </p:sp>
    </p:spTree>
    <p:extLst>
      <p:ext uri="{BB962C8B-B14F-4D97-AF65-F5344CB8AC3E}">
        <p14:creationId xmlns:p14="http://schemas.microsoft.com/office/powerpoint/2010/main" xmlns="" val="30401048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ro-RO" sz="2800" dirty="0" smtClean="0"/>
              <a:t>Situaţie comparativă pe surse de finanţare – 20</a:t>
            </a:r>
            <a:r>
              <a:rPr lang="en-US" sz="2800" dirty="0" smtClean="0"/>
              <a:t>23</a:t>
            </a:r>
            <a:br>
              <a:rPr lang="en-US" sz="2800" dirty="0" smtClean="0"/>
            </a:br>
            <a:r>
              <a:rPr lang="en-US" sz="2800" dirty="0" smtClean="0"/>
              <a:t>Total </a:t>
            </a:r>
            <a:r>
              <a:rPr lang="en-US" sz="2800" dirty="0" err="1" smtClean="0"/>
              <a:t>buget</a:t>
            </a:r>
            <a:r>
              <a:rPr lang="en-US" sz="2800" dirty="0" smtClean="0"/>
              <a:t> </a:t>
            </a:r>
            <a:r>
              <a:rPr lang="en-US" sz="2800" dirty="0" err="1" smtClean="0"/>
              <a:t>executat</a:t>
            </a:r>
            <a:r>
              <a:rPr lang="en-US" sz="2800" dirty="0" smtClean="0"/>
              <a:t>: 68 523 047,31lei</a:t>
            </a:r>
            <a:endParaRPr lang="en-US" sz="2800" dirty="0"/>
          </a:p>
        </p:txBody>
      </p:sp>
      <p:graphicFrame>
        <p:nvGraphicFramePr>
          <p:cNvPr id="4" name="Content Placeholder 3"/>
          <p:cNvGraphicFramePr>
            <a:graphicFrameLocks noGrp="1"/>
          </p:cNvGraphicFramePr>
          <p:nvPr>
            <p:ph idx="1"/>
          </p:nvPr>
        </p:nvGraphicFramePr>
        <p:xfrm>
          <a:off x="381000" y="4419600"/>
          <a:ext cx="7162800" cy="2087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3"/>
          <p:cNvGraphicFramePr>
            <a:graphicFrameLocks/>
          </p:cNvGraphicFramePr>
          <p:nvPr/>
        </p:nvGraphicFramePr>
        <p:xfrm>
          <a:off x="381000" y="1447800"/>
          <a:ext cx="8305800" cy="50593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u 1"/>
          <p:cNvSpPr>
            <a:spLocks noGrp="1"/>
          </p:cNvSpPr>
          <p:nvPr>
            <p:ph type="title"/>
          </p:nvPr>
        </p:nvSpPr>
        <p:spPr>
          <a:xfrm>
            <a:off x="457200" y="274638"/>
            <a:ext cx="6934200" cy="792162"/>
          </a:xfrm>
        </p:spPr>
        <p:txBody>
          <a:bodyPr>
            <a:normAutofit fontScale="90000"/>
          </a:bodyPr>
          <a:lstStyle/>
          <a:p>
            <a:r>
              <a:rPr lang="ro-RO" altLang="en-US" dirty="0" smtClean="0"/>
              <a:t/>
            </a:r>
            <a:br>
              <a:rPr lang="ro-RO" altLang="en-US" dirty="0" smtClean="0"/>
            </a:br>
            <a:r>
              <a:rPr lang="ro-RO" altLang="en-US" sz="3100" dirty="0" smtClean="0"/>
              <a:t>OBIECTIVELE </a:t>
            </a:r>
            <a:r>
              <a:rPr lang="ro-RO" altLang="en-US" sz="3100" dirty="0" smtClean="0"/>
              <a:t/>
            </a:r>
            <a:br>
              <a:rPr lang="ro-RO" altLang="en-US" sz="3100" dirty="0" smtClean="0"/>
            </a:br>
            <a:r>
              <a:rPr lang="ro-RO" altLang="en-US" sz="3100" dirty="0" smtClean="0"/>
              <a:t>DIRECŢIEI DE ASISTENŢĂ SOCIALĂ -ORADEA  pentru anul 2024</a:t>
            </a:r>
            <a:r>
              <a:rPr lang="ro-RO" altLang="en-US" dirty="0" smtClean="0"/>
              <a:t/>
            </a:r>
            <a:br>
              <a:rPr lang="ro-RO" altLang="en-US" dirty="0" smtClean="0"/>
            </a:br>
            <a:endParaRPr lang="en-US" altLang="en-US" dirty="0" smtClean="0"/>
          </a:p>
        </p:txBody>
      </p:sp>
      <p:sp>
        <p:nvSpPr>
          <p:cNvPr id="28675" name="Substituent conținut 2"/>
          <p:cNvSpPr>
            <a:spLocks noGrp="1"/>
          </p:cNvSpPr>
          <p:nvPr>
            <p:ph sz="half" idx="1"/>
          </p:nvPr>
        </p:nvSpPr>
        <p:spPr>
          <a:xfrm>
            <a:off x="228600" y="1219200"/>
            <a:ext cx="8763000" cy="5181600"/>
          </a:xfrm>
        </p:spPr>
        <p:txBody>
          <a:bodyPr>
            <a:normAutofit fontScale="47500" lnSpcReduction="20000"/>
          </a:bodyPr>
          <a:lstStyle/>
          <a:p>
            <a:pPr lvl="0"/>
            <a:endParaRPr lang="en-US" dirty="0" smtClean="0"/>
          </a:p>
          <a:p>
            <a:r>
              <a:rPr lang="ro-RO" sz="3500" dirty="0" smtClean="0"/>
              <a:t>Darea în folosința beneficiarilor, a Centrului de zi pentru copii proveniți din comunități vulnerabile – Calea Clujului nr. 188, ca urmare a finalizării implementării proiectului de construcție a centrului;</a:t>
            </a:r>
          </a:p>
          <a:p>
            <a:pPr>
              <a:buNone/>
            </a:pPr>
            <a:endParaRPr lang="ro-RO" sz="3500" dirty="0" smtClean="0"/>
          </a:p>
          <a:p>
            <a:r>
              <a:rPr lang="ro-RO" sz="3500" dirty="0" smtClean="0"/>
              <a:t>Amenajarea și dotarea în colaborare cu Primăria Municipiului Oradea, a unui cabinet medical stomatologic  </a:t>
            </a:r>
            <a:r>
              <a:rPr lang="ro-RO" sz="3500" dirty="0" smtClean="0"/>
              <a:t>la </a:t>
            </a:r>
            <a:r>
              <a:rPr lang="ro-RO" sz="3500" dirty="0" smtClean="0"/>
              <a:t>Școala Gimnazială nr. 16</a:t>
            </a:r>
            <a:endParaRPr lang="ro-RO" sz="3500" dirty="0" smtClean="0"/>
          </a:p>
          <a:p>
            <a:endParaRPr lang="ro-RO" sz="3500" dirty="0" smtClean="0"/>
          </a:p>
          <a:p>
            <a:r>
              <a:rPr lang="ro-RO" altLang="en-US" sz="3500" dirty="0" smtClean="0"/>
              <a:t>Dezvoltarea serviciilor de îngrijire acordate persoanelor vârstnice din municipiul Oradea;</a:t>
            </a:r>
          </a:p>
          <a:p>
            <a:endParaRPr lang="ro-RO" altLang="en-US" sz="3500" dirty="0" smtClean="0"/>
          </a:p>
          <a:p>
            <a:r>
              <a:rPr lang="ro-RO" altLang="en-US" sz="3500" dirty="0" smtClean="0"/>
              <a:t>Dezvoltarea unor programe </a:t>
            </a:r>
            <a:r>
              <a:rPr lang="ro-RO" altLang="en-US" sz="3500" dirty="0" smtClean="0"/>
              <a:t>sociale în beneficiul seniorilor şi copiilor din municipiul Oradea</a:t>
            </a:r>
          </a:p>
          <a:p>
            <a:endParaRPr lang="ro-RO" sz="3500" dirty="0" smtClean="0"/>
          </a:p>
          <a:p>
            <a:r>
              <a:rPr lang="ro-RO" sz="3500" dirty="0" smtClean="0"/>
              <a:t>Dezvoltarea </a:t>
            </a:r>
            <a:r>
              <a:rPr lang="ro-RO" sz="3500" dirty="0" smtClean="0"/>
              <a:t>unor programe medicale de prevenţie în rândul elevilor din şcolile din </a:t>
            </a:r>
            <a:r>
              <a:rPr lang="ro-RO" sz="3500" dirty="0" smtClean="0"/>
              <a:t>Oradea</a:t>
            </a:r>
          </a:p>
          <a:p>
            <a:pPr>
              <a:buNone/>
            </a:pPr>
            <a:endParaRPr lang="ro-RO" sz="3500" dirty="0" smtClean="0"/>
          </a:p>
          <a:p>
            <a:pPr algn="just"/>
            <a:r>
              <a:rPr lang="ro-RO" sz="3500" dirty="0" smtClean="0"/>
              <a:t>Dezvoltarea serviciilor psihologice de consiliere acordate persoanelor vulnerabile din municipiul Oradea</a:t>
            </a:r>
            <a:endParaRPr lang="ro-RO" sz="3500" dirty="0" smtClean="0"/>
          </a:p>
          <a:p>
            <a:pPr>
              <a:buNone/>
            </a:pPr>
            <a:endParaRPr lang="en-US" sz="3500" dirty="0" smtClean="0"/>
          </a:p>
          <a:p>
            <a:r>
              <a:rPr lang="en-US" altLang="en-US" sz="3400" dirty="0" err="1" smtClean="0"/>
              <a:t>Darea</a:t>
            </a:r>
            <a:r>
              <a:rPr lang="en-US" altLang="en-US" sz="3400" dirty="0" smtClean="0"/>
              <a:t> </a:t>
            </a:r>
            <a:r>
              <a:rPr lang="en-US" altLang="en-US" sz="3400" dirty="0" err="1" smtClean="0"/>
              <a:t>în</a:t>
            </a:r>
            <a:r>
              <a:rPr lang="en-US" altLang="en-US" sz="3400" dirty="0" smtClean="0"/>
              <a:t> </a:t>
            </a:r>
            <a:r>
              <a:rPr lang="en-US" altLang="en-US" sz="3400" dirty="0" err="1" smtClean="0"/>
              <a:t>folosință</a:t>
            </a:r>
            <a:r>
              <a:rPr lang="en-US" altLang="en-US" sz="3400" dirty="0" smtClean="0"/>
              <a:t> a </a:t>
            </a:r>
            <a:r>
              <a:rPr lang="vi-VN" sz="3400" dirty="0" smtClean="0"/>
              <a:t>creșe</a:t>
            </a:r>
            <a:r>
              <a:rPr lang="en-US" sz="3400" dirty="0" err="1" smtClean="0"/>
              <a:t>i</a:t>
            </a:r>
            <a:r>
              <a:rPr lang="en-US" sz="3400" dirty="0" smtClean="0"/>
              <a:t> din </a:t>
            </a:r>
            <a:r>
              <a:rPr lang="en-US" sz="3400" dirty="0" err="1" smtClean="0"/>
              <a:t>cartierul</a:t>
            </a:r>
            <a:r>
              <a:rPr lang="en-US" sz="3400" dirty="0" smtClean="0"/>
              <a:t> </a:t>
            </a:r>
            <a:r>
              <a:rPr lang="en-US" sz="3400" dirty="0" err="1" smtClean="0"/>
              <a:t>Nufărul</a:t>
            </a:r>
            <a:r>
              <a:rPr lang="en-US" sz="3400" dirty="0" smtClean="0"/>
              <a:t> </a:t>
            </a:r>
            <a:r>
              <a:rPr lang="en-US" sz="3400" dirty="0" err="1" smtClean="0"/>
              <a:t>situată</a:t>
            </a:r>
            <a:r>
              <a:rPr lang="en-US" sz="3400" dirty="0" smtClean="0"/>
              <a:t> </a:t>
            </a:r>
            <a:r>
              <a:rPr lang="en-US" sz="3400" dirty="0" err="1" smtClean="0"/>
              <a:t>pe</a:t>
            </a:r>
            <a:r>
              <a:rPr lang="en-US" sz="3400" dirty="0" smtClean="0"/>
              <a:t> str. Ion </a:t>
            </a:r>
            <a:r>
              <a:rPr lang="en-US" sz="3400" dirty="0" err="1" smtClean="0"/>
              <a:t>Irimescu</a:t>
            </a:r>
            <a:r>
              <a:rPr lang="en-US" sz="3400" dirty="0" smtClean="0"/>
              <a:t> </a:t>
            </a:r>
            <a:r>
              <a:rPr lang="vi-VN" sz="3400" dirty="0" smtClean="0"/>
              <a:t>cu o capacitate totală de 110</a:t>
            </a:r>
            <a:r>
              <a:rPr lang="en-US" sz="3400" dirty="0" smtClean="0"/>
              <a:t> </a:t>
            </a:r>
            <a:r>
              <a:rPr lang="en-US" sz="3400" dirty="0" err="1" smtClean="0"/>
              <a:t>locuri</a:t>
            </a:r>
            <a:r>
              <a:rPr lang="en-US" sz="3400" dirty="0" smtClean="0"/>
              <a:t>. I</a:t>
            </a:r>
            <a:r>
              <a:rPr lang="vi-VN" sz="3400" dirty="0" smtClean="0"/>
              <a:t>nvestiția este finanțată de Ministerul Dezvoltării, Lucrărilor Publice și Administrației, prin Compania Națională de Investiții (CNI)</a:t>
            </a:r>
            <a:endParaRPr lang="en-US" sz="3400" dirty="0" smtClean="0"/>
          </a:p>
          <a:p>
            <a:endParaRPr lang="en-US" altLang="en-US" sz="3500" dirty="0" smtClean="0"/>
          </a:p>
          <a:p>
            <a:endParaRPr lang="en-US" altLang="en-US" sz="3500" dirty="0" smtClean="0"/>
          </a:p>
          <a:p>
            <a:pPr lvl="0"/>
            <a:endParaRPr lang="en-US" sz="3500" dirty="0" smtClean="0"/>
          </a:p>
          <a:p>
            <a:endParaRPr lang="ro-RO" altLang="en-US" sz="3500" dirty="0" smtClean="0"/>
          </a:p>
          <a:p>
            <a:endParaRPr lang="ro-RO" altLang="en-US" dirty="0" smtClean="0"/>
          </a:p>
          <a:p>
            <a:endParaRPr lang="ro-RO" altLang="en-US" dirty="0" smtClean="0"/>
          </a:p>
          <a:p>
            <a:endParaRPr lang="ro-RO" altLang="en-US" dirty="0" smtClean="0"/>
          </a:p>
        </p:txBody>
      </p:sp>
    </p:spTree>
    <p:extLst>
      <p:ext uri="{BB962C8B-B14F-4D97-AF65-F5344CB8AC3E}">
        <p14:creationId xmlns:p14="http://schemas.microsoft.com/office/powerpoint/2010/main" xmlns="" val="1754934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838200" y="2500307"/>
            <a:ext cx="7315200" cy="2000548"/>
          </a:xfrm>
          <a:prstGeom prst="rect">
            <a:avLst/>
          </a:prstGeom>
          <a:noFill/>
          <a:ln w="9525">
            <a:noFill/>
            <a:miter lim="800000"/>
            <a:headEnd/>
            <a:tailEnd/>
          </a:ln>
          <a:effectLst/>
        </p:spPr>
        <p:txBody>
          <a:bodyPr wrap="square">
            <a:spAutoFit/>
          </a:bodyPr>
          <a:lstStyle/>
          <a:p>
            <a:pPr algn="ctr">
              <a:defRPr/>
            </a:pPr>
            <a:endParaRPr lang="en-US" sz="4400" b="1" dirty="0" smtClean="0">
              <a:solidFill>
                <a:schemeClr val="tx2">
                  <a:alpha val="52000"/>
                </a:schemeClr>
              </a:solidFill>
            </a:endParaRPr>
          </a:p>
          <a:p>
            <a:pPr algn="ctr">
              <a:defRPr/>
            </a:pPr>
            <a:r>
              <a:rPr lang="ro-RO" sz="4000" b="1" dirty="0" smtClean="0">
                <a:solidFill>
                  <a:schemeClr val="tx2">
                    <a:alpha val="52000"/>
                  </a:schemeClr>
                </a:solidFill>
              </a:rPr>
              <a:t>Vă </a:t>
            </a:r>
            <a:r>
              <a:rPr lang="ro-RO" sz="4000" b="1" dirty="0">
                <a:solidFill>
                  <a:schemeClr val="tx2">
                    <a:alpha val="52000"/>
                  </a:schemeClr>
                </a:solidFill>
              </a:rPr>
              <a:t>mulţumim pentru atenţie</a:t>
            </a:r>
            <a:r>
              <a:rPr lang="en-US" sz="4400" b="1" dirty="0">
                <a:solidFill>
                  <a:schemeClr val="tx2">
                    <a:alpha val="52000"/>
                  </a:schemeClr>
                </a:solidFill>
              </a:rPr>
              <a:t>!</a:t>
            </a:r>
            <a:r>
              <a:rPr lang="ro-RO" sz="3600" b="1" dirty="0">
                <a:solidFill>
                  <a:schemeClr val="tx2">
                    <a:alpha val="46000"/>
                  </a:schemeClr>
                </a:solidFill>
              </a:rPr>
              <a:t/>
            </a:r>
            <a:br>
              <a:rPr lang="ro-RO" sz="3600" b="1" dirty="0">
                <a:solidFill>
                  <a:schemeClr val="tx2">
                    <a:alpha val="46000"/>
                  </a:schemeClr>
                </a:solidFill>
              </a:rPr>
            </a:br>
            <a:endParaRPr lang="ro-RO" sz="3600" b="1" dirty="0">
              <a:solidFill>
                <a:schemeClr val="tx2">
                  <a:alpha val="46000"/>
                </a:schemeClr>
              </a:solidFill>
            </a:endParaRPr>
          </a:p>
        </p:txBody>
      </p:sp>
    </p:spTree>
    <p:extLst>
      <p:ext uri="{BB962C8B-B14F-4D97-AF65-F5344CB8AC3E}">
        <p14:creationId xmlns:p14="http://schemas.microsoft.com/office/powerpoint/2010/main" xmlns="" val="75203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2800" b="1" dirty="0" smtClean="0"/>
              <a:t>Informare și consiliere </a:t>
            </a:r>
            <a:r>
              <a:rPr lang="ro-RO" sz="1800" dirty="0" smtClean="0"/>
              <a:t>pentru cetățeni, prin </a:t>
            </a:r>
            <a:br>
              <a:rPr lang="ro-RO" sz="1800" dirty="0" smtClean="0"/>
            </a:br>
            <a:r>
              <a:rPr lang="ro-RO" sz="1800" dirty="0" smtClean="0"/>
              <a:t>Serviciul de Relații cu Publicul și Evaluare Inițială</a:t>
            </a:r>
            <a:endParaRPr lang="ro-RO" sz="1800" dirty="0"/>
          </a:p>
        </p:txBody>
      </p:sp>
      <p:sp>
        <p:nvSpPr>
          <p:cNvPr id="3" name="Content Placeholder 2"/>
          <p:cNvSpPr>
            <a:spLocks noGrp="1"/>
          </p:cNvSpPr>
          <p:nvPr>
            <p:ph idx="1"/>
          </p:nvPr>
        </p:nvSpPr>
        <p:spPr/>
        <p:txBody>
          <a:bodyPr>
            <a:normAutofit fontScale="92500"/>
          </a:bodyPr>
          <a:lstStyle/>
          <a:p>
            <a:r>
              <a:rPr lang="ro-RO" dirty="0" smtClean="0"/>
              <a:t>Au fost oferite informații cetățenilor - aprox. 19.000 de apeluri telefonice</a:t>
            </a:r>
          </a:p>
          <a:p>
            <a:r>
              <a:rPr lang="ro-RO" dirty="0" smtClean="0"/>
              <a:t>Au fost consiliate la sediul instituției (fără a se înregistra solicitări scrise) aprox. 13.200 persoane</a:t>
            </a:r>
          </a:p>
          <a:p>
            <a:r>
              <a:rPr lang="ro-RO" dirty="0" smtClean="0"/>
              <a:t>Au fost consiliați în limba engleză aprox. 1200 de cetățeni </a:t>
            </a:r>
            <a:r>
              <a:rPr lang="ro-RO" dirty="0" err="1" smtClean="0"/>
              <a:t>ucrainieni</a:t>
            </a:r>
            <a:endParaRPr lang="ro-RO" dirty="0" smtClean="0"/>
          </a:p>
          <a:p>
            <a:r>
              <a:rPr lang="ro-RO" dirty="0" smtClean="0"/>
              <a:t>Au fost trimise/expediate 8.806 de plicuri prin Poșta, conținând corespondența cu diferite persoane juridice sau fizice.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ro-RO" sz="2000" b="1" dirty="0" smtClean="0"/>
              <a:t>Situația </a:t>
            </a:r>
            <a:r>
              <a:rPr lang="ro-RO" sz="2000" b="1" u="sng" dirty="0" smtClean="0"/>
              <a:t>documentelor transmise online </a:t>
            </a:r>
            <a:r>
              <a:rPr lang="ro-RO" sz="2000" b="1" dirty="0" smtClean="0"/>
              <a:t>în vederea accesării serviciilor și beneficiilor acordate de către DASO</a:t>
            </a:r>
            <a:endParaRPr lang="ro-RO" sz="2000" b="1" dirty="0"/>
          </a:p>
        </p:txBody>
      </p:sp>
      <p:graphicFrame>
        <p:nvGraphicFramePr>
          <p:cNvPr id="4" name="Content Placeholder 3"/>
          <p:cNvGraphicFramePr>
            <a:graphicFrameLocks noGrp="1"/>
          </p:cNvGraphicFramePr>
          <p:nvPr>
            <p:ph idx="1"/>
          </p:nvPr>
        </p:nvGraphicFramePr>
        <p:xfrm>
          <a:off x="457200" y="21336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28600" y="1219200"/>
            <a:ext cx="8686800" cy="923330"/>
          </a:xfrm>
          <a:prstGeom prst="rect">
            <a:avLst/>
          </a:prstGeom>
        </p:spPr>
        <p:txBody>
          <a:bodyPr wrap="square">
            <a:spAutoFit/>
          </a:bodyPr>
          <a:lstStyle/>
          <a:p>
            <a:pPr algn="ctr"/>
            <a:r>
              <a:rPr lang="ro-RO" b="1" dirty="0" smtClean="0">
                <a:latin typeface="Arial" panose="020B0604020202020204" pitchFamily="34" charset="0"/>
                <a:cs typeface="Arial" panose="020B0604020202020204" pitchFamily="34" charset="0"/>
              </a:rPr>
              <a:t>21.768– e-mailuri primite pe adresele de e-mail a serviciilor</a:t>
            </a:r>
          </a:p>
          <a:p>
            <a:pPr algn="ctr"/>
            <a:r>
              <a:rPr lang="ro-RO" b="1" dirty="0" smtClean="0">
                <a:latin typeface="Arial" panose="020B0604020202020204" pitchFamily="34" charset="0"/>
                <a:cs typeface="Arial" panose="020B0604020202020204" pitchFamily="34" charset="0"/>
              </a:rPr>
              <a:t>6.727– e-mailuri primite pe adresa </a:t>
            </a:r>
            <a:r>
              <a:rPr lang="ro-RO" b="1" dirty="0" smtClean="0">
                <a:latin typeface="Arial" panose="020B0604020202020204" pitchFamily="34" charset="0"/>
                <a:cs typeface="Arial" panose="020B0604020202020204" pitchFamily="34" charset="0"/>
                <a:hlinkClick r:id="rId3"/>
              </a:rPr>
              <a:t>contact@</a:t>
            </a:r>
            <a:r>
              <a:rPr lang="ro-RO" b="1" dirty="0" err="1" smtClean="0">
                <a:latin typeface="Arial" panose="020B0604020202020204" pitchFamily="34" charset="0"/>
                <a:cs typeface="Arial" panose="020B0604020202020204" pitchFamily="34" charset="0"/>
                <a:hlinkClick r:id="rId3"/>
              </a:rPr>
              <a:t>daso-oradea.ro</a:t>
            </a:r>
            <a:endParaRPr lang="ro-RO" b="1" dirty="0" smtClean="0">
              <a:latin typeface="Arial" panose="020B0604020202020204" pitchFamily="34" charset="0"/>
              <a:cs typeface="Arial" panose="020B0604020202020204" pitchFamily="34" charset="0"/>
            </a:endParaRPr>
          </a:p>
          <a:p>
            <a:pPr algn="ctr"/>
            <a:r>
              <a:rPr lang="ro-RO" b="1" dirty="0" smtClean="0">
                <a:latin typeface="Arial" panose="020B0604020202020204" pitchFamily="34" charset="0"/>
                <a:cs typeface="Arial" panose="020B0604020202020204" pitchFamily="34" charset="0"/>
              </a:rPr>
              <a:t>8</a:t>
            </a:r>
            <a:r>
              <a:rPr lang="en-US" b="1" dirty="0" smtClean="0">
                <a:latin typeface="Arial" panose="020B0604020202020204" pitchFamily="34" charset="0"/>
                <a:cs typeface="Arial" panose="020B0604020202020204" pitchFamily="34" charset="0"/>
              </a:rPr>
              <a:t>.</a:t>
            </a:r>
            <a:r>
              <a:rPr lang="ro-RO" b="1" dirty="0" smtClean="0">
                <a:latin typeface="Arial" panose="020B0604020202020204" pitchFamily="34" charset="0"/>
                <a:cs typeface="Arial" panose="020B0604020202020204" pitchFamily="34" charset="0"/>
              </a:rPr>
              <a:t>550 – e-mailuri primite pe adresa </a:t>
            </a:r>
            <a:r>
              <a:rPr lang="ro-RO" b="1" dirty="0" smtClean="0">
                <a:latin typeface="Arial" panose="020B0604020202020204" pitchFamily="34" charset="0"/>
                <a:cs typeface="Arial" panose="020B0604020202020204" pitchFamily="34" charset="0"/>
                <a:hlinkClick r:id="rId4"/>
              </a:rPr>
              <a:t>cresaoradea@daso-oradea.ro</a:t>
            </a:r>
            <a:endParaRPr lang="ro-RO" b="1" dirty="0" smtClean="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US" dirty="0" smtClean="0"/>
              <a:t>DASO </a:t>
            </a:r>
            <a:r>
              <a:rPr lang="en-US" dirty="0" err="1" smtClean="0"/>
              <a:t>în</a:t>
            </a:r>
            <a:r>
              <a:rPr lang="en-US" dirty="0" smtClean="0"/>
              <a:t> social-media</a:t>
            </a:r>
            <a:br>
              <a:rPr lang="en-US" dirty="0" smtClean="0"/>
            </a:br>
            <a:endParaRPr lang="en-US" dirty="0"/>
          </a:p>
        </p:txBody>
      </p:sp>
      <p:sp>
        <p:nvSpPr>
          <p:cNvPr id="3" name="Content Placeholder 2"/>
          <p:cNvSpPr>
            <a:spLocks noGrp="1"/>
          </p:cNvSpPr>
          <p:nvPr>
            <p:ph idx="1"/>
          </p:nvPr>
        </p:nvSpPr>
        <p:spPr>
          <a:xfrm>
            <a:off x="228600" y="1143000"/>
            <a:ext cx="8763000" cy="4983163"/>
          </a:xfrm>
        </p:spPr>
        <p:txBody>
          <a:bodyPr/>
          <a:lstStyle/>
          <a:p>
            <a:r>
              <a:rPr lang="ro-RO" dirty="0" smtClean="0"/>
              <a:t>Web site: </a:t>
            </a:r>
            <a:r>
              <a:rPr lang="ro-RO" dirty="0" err="1" smtClean="0">
                <a:hlinkClick r:id="rId2"/>
              </a:rPr>
              <a:t>www.daso-oradea.ro</a:t>
            </a:r>
            <a:r>
              <a:rPr lang="ro-RO" dirty="0" smtClean="0"/>
              <a:t> </a:t>
            </a:r>
          </a:p>
          <a:p>
            <a:r>
              <a:rPr lang="ro-RO" dirty="0" smtClean="0"/>
              <a:t>E-mail: </a:t>
            </a:r>
            <a:r>
              <a:rPr lang="ro-RO" dirty="0" smtClean="0">
                <a:hlinkClick r:id="rId3"/>
              </a:rPr>
              <a:t>contact@</a:t>
            </a:r>
            <a:r>
              <a:rPr lang="ro-RO" dirty="0" err="1" smtClean="0">
                <a:hlinkClick r:id="rId3"/>
              </a:rPr>
              <a:t>daso-oradea.ro</a:t>
            </a:r>
            <a:r>
              <a:rPr lang="ro-RO" dirty="0" smtClean="0"/>
              <a:t> </a:t>
            </a:r>
          </a:p>
          <a:p>
            <a:r>
              <a:rPr lang="ro-RO" dirty="0" err="1" smtClean="0"/>
              <a:t>Facebook</a:t>
            </a:r>
            <a:r>
              <a:rPr lang="ro-RO" dirty="0" smtClean="0"/>
              <a:t>: </a:t>
            </a:r>
            <a:r>
              <a:rPr lang="ro-RO" dirty="0" smtClean="0">
                <a:hlinkClick r:id="rId4"/>
              </a:rPr>
              <a:t>https://www.facebook.com/dasoradea</a:t>
            </a:r>
            <a:endParaRPr lang="ro-RO" dirty="0" smtClean="0"/>
          </a:p>
          <a:p>
            <a:r>
              <a:rPr lang="ro-RO" dirty="0" smtClean="0"/>
              <a:t>Comunicare </a:t>
            </a:r>
            <a:r>
              <a:rPr lang="ro-RO" dirty="0" err="1" smtClean="0"/>
              <a:t>WhatsApp</a:t>
            </a:r>
            <a:endParaRPr lang="ro-RO" dirty="0" smtClean="0"/>
          </a:p>
          <a:p>
            <a:r>
              <a:rPr lang="ro-RO" dirty="0" smtClean="0"/>
              <a:t>54 de comunicate de presă postate și preluate în mass media locală</a:t>
            </a:r>
          </a:p>
          <a:p>
            <a:r>
              <a:rPr lang="ro-RO" dirty="0" smtClean="0"/>
              <a:t>167 postări în social media </a:t>
            </a:r>
          </a:p>
          <a:p>
            <a:pPr>
              <a:buNone/>
            </a:pPr>
            <a:endParaRPr lang="ro-R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u 2"/>
          <p:cNvSpPr>
            <a:spLocks noGrp="1"/>
          </p:cNvSpPr>
          <p:nvPr>
            <p:ph type="title"/>
          </p:nvPr>
        </p:nvSpPr>
        <p:spPr>
          <a:xfrm>
            <a:off x="457200" y="304800"/>
            <a:ext cx="8229600" cy="381000"/>
          </a:xfrm>
        </p:spPr>
        <p:txBody>
          <a:bodyPr>
            <a:normAutofit fontScale="90000"/>
          </a:bodyPr>
          <a:lstStyle/>
          <a:p>
            <a:r>
              <a:rPr lang="ro-RO" sz="3600" b="1" dirty="0" smtClean="0"/>
              <a:t/>
            </a:r>
            <a:br>
              <a:rPr lang="ro-RO" sz="3600" b="1" dirty="0" smtClean="0"/>
            </a:br>
            <a:r>
              <a:rPr lang="en-US" sz="3600" b="1" dirty="0" smtClean="0"/>
              <a:t/>
            </a:r>
            <a:br>
              <a:rPr lang="en-US" sz="3600" b="1" dirty="0" smtClean="0"/>
            </a:br>
            <a:r>
              <a:rPr lang="ro-RO" sz="3600" b="1" u="sng" dirty="0" smtClean="0"/>
              <a:t>Beneficii acordate de către DASO în anul 20</a:t>
            </a:r>
            <a:r>
              <a:rPr lang="en-US" sz="3600" b="1" u="sng" dirty="0" smtClean="0"/>
              <a:t>23</a:t>
            </a:r>
            <a:br>
              <a:rPr lang="en-US" sz="3600" b="1" u="sng" dirty="0" smtClean="0"/>
            </a:br>
            <a:r>
              <a:rPr lang="ro-RO" b="1" dirty="0" smtClean="0"/>
              <a:t/>
            </a:r>
            <a:br>
              <a:rPr lang="ro-RO" b="1" dirty="0" smtClean="0"/>
            </a:br>
            <a:endParaRPr lang="ro-RO" dirty="0" smtClean="0"/>
          </a:p>
        </p:txBody>
      </p:sp>
      <p:sp>
        <p:nvSpPr>
          <p:cNvPr id="5123" name="Rectangle 3"/>
          <p:cNvSpPr>
            <a:spLocks noGrp="1" noChangeArrowheads="1"/>
          </p:cNvSpPr>
          <p:nvPr>
            <p:ph idx="1"/>
          </p:nvPr>
        </p:nvSpPr>
        <p:spPr>
          <a:xfrm>
            <a:off x="228600" y="1219200"/>
            <a:ext cx="8458200" cy="5334000"/>
          </a:xfrm>
        </p:spPr>
        <p:txBody>
          <a:bodyPr>
            <a:noAutofit/>
          </a:bodyPr>
          <a:lstStyle/>
          <a:p>
            <a:pPr algn="just">
              <a:buNone/>
            </a:pPr>
            <a:r>
              <a:rPr lang="ro-RO" sz="1600" b="1" u="sng" dirty="0" smtClean="0">
                <a:latin typeface="Arial" pitchFamily="34" charset="0"/>
                <a:cs typeface="Arial" pitchFamily="34" charset="0"/>
              </a:rPr>
              <a:t>Legea nr. 416/2001</a:t>
            </a:r>
          </a:p>
          <a:p>
            <a:pPr marL="342900" lvl="2" indent="-342900" algn="just">
              <a:buFont typeface="Wingdings" panose="05000000000000000000" pitchFamily="2" charset="2"/>
              <a:buChar char="Ø"/>
            </a:pPr>
            <a:r>
              <a:rPr lang="ro-RO" sz="1600" b="1" dirty="0" smtClean="0">
                <a:latin typeface="Arial" pitchFamily="34" charset="0"/>
                <a:cs typeface="Arial" pitchFamily="34" charset="0"/>
              </a:rPr>
              <a:t>Nr. mediu lunar de dosare de ajutor social aflate în plata: 1</a:t>
            </a:r>
            <a:r>
              <a:rPr lang="en-US" sz="1600" b="1" dirty="0" smtClean="0">
                <a:latin typeface="Arial" pitchFamily="34" charset="0"/>
                <a:cs typeface="Arial" pitchFamily="34" charset="0"/>
              </a:rPr>
              <a:t>20 de </a:t>
            </a:r>
            <a:r>
              <a:rPr lang="en-US" sz="1600" b="1" dirty="0" err="1" smtClean="0">
                <a:latin typeface="Arial" pitchFamily="34" charset="0"/>
                <a:cs typeface="Arial" pitchFamily="34" charset="0"/>
              </a:rPr>
              <a:t>dosare</a:t>
            </a:r>
            <a:r>
              <a:rPr lang="ro-RO" sz="1600" b="1" dirty="0" smtClean="0">
                <a:latin typeface="Arial" pitchFamily="34" charset="0"/>
                <a:cs typeface="Arial" pitchFamily="34" charset="0"/>
              </a:rPr>
              <a:t> şi  </a:t>
            </a:r>
            <a:r>
              <a:rPr lang="en-US" sz="1600" b="1" dirty="0" smtClean="0">
                <a:latin typeface="Arial" pitchFamily="34" charset="0"/>
                <a:cs typeface="Arial" pitchFamily="34" charset="0"/>
              </a:rPr>
              <a:t>217</a:t>
            </a:r>
            <a:r>
              <a:rPr lang="ro-RO" sz="1600" b="1" dirty="0" smtClean="0">
                <a:latin typeface="Arial" pitchFamily="34" charset="0"/>
                <a:cs typeface="Arial" pitchFamily="34" charset="0"/>
              </a:rPr>
              <a:t> persoane beneficiare de </a:t>
            </a:r>
            <a:r>
              <a:rPr lang="ro-RO" sz="1600" b="1" u="sng" dirty="0" smtClean="0">
                <a:latin typeface="Arial" pitchFamily="34" charset="0"/>
                <a:cs typeface="Arial" pitchFamily="34" charset="0"/>
              </a:rPr>
              <a:t>AJUTOR SOCIA</a:t>
            </a:r>
            <a:r>
              <a:rPr lang="ro-RO" sz="1600" b="1" dirty="0" smtClean="0">
                <a:latin typeface="Arial" pitchFamily="34" charset="0"/>
                <a:cs typeface="Arial" pitchFamily="34" charset="0"/>
              </a:rPr>
              <a:t>L/luna.</a:t>
            </a:r>
            <a:r>
              <a:rPr lang="ro-RO" sz="1600" dirty="0" smtClean="0">
                <a:latin typeface="Arial" pitchFamily="34" charset="0"/>
                <a:cs typeface="Arial" pitchFamily="34" charset="0"/>
              </a:rPr>
              <a:t> </a:t>
            </a:r>
            <a:endParaRPr lang="en-US" sz="1600" b="1" dirty="0" smtClean="0">
              <a:latin typeface="Arial" pitchFamily="34" charset="0"/>
              <a:cs typeface="Arial" pitchFamily="34" charset="0"/>
            </a:endParaRPr>
          </a:p>
          <a:p>
            <a:pPr marL="342900" lvl="2" indent="-342900" algn="just">
              <a:buFont typeface="Wingdings" panose="05000000000000000000" pitchFamily="2" charset="2"/>
              <a:buChar char="Ø"/>
            </a:pPr>
            <a:endParaRPr lang="en-US" sz="1600" b="1" dirty="0" smtClean="0">
              <a:latin typeface="Arial" pitchFamily="34" charset="0"/>
              <a:cs typeface="Arial" pitchFamily="34" charset="0"/>
            </a:endParaRPr>
          </a:p>
          <a:p>
            <a:pPr marL="342900" lvl="2" indent="-342900" algn="just">
              <a:buFont typeface="Wingdings" panose="05000000000000000000" pitchFamily="2" charset="2"/>
              <a:buChar char="Ø"/>
            </a:pPr>
            <a:r>
              <a:rPr lang="ro-RO" sz="1600" b="1" dirty="0" smtClean="0">
                <a:latin typeface="Arial" pitchFamily="34" charset="0"/>
                <a:cs typeface="Arial" pitchFamily="34" charset="0"/>
              </a:rPr>
              <a:t> </a:t>
            </a:r>
            <a:r>
              <a:rPr lang="ro-RO" sz="1600" dirty="0" smtClean="0">
                <a:latin typeface="Arial" pitchFamily="34" charset="0"/>
                <a:cs typeface="Arial" pitchFamily="34" charset="0"/>
              </a:rPr>
              <a:t>Lunar un nr. mediu </a:t>
            </a:r>
            <a:r>
              <a:rPr lang="ro-RO" sz="1600" b="1" dirty="0" smtClean="0">
                <a:latin typeface="Arial" pitchFamily="34" charset="0"/>
                <a:cs typeface="Arial" pitchFamily="34" charset="0"/>
              </a:rPr>
              <a:t>de </a:t>
            </a:r>
            <a:r>
              <a:rPr lang="en-US" sz="1600" b="1" dirty="0" smtClean="0">
                <a:latin typeface="Arial" pitchFamily="34" charset="0"/>
                <a:cs typeface="Arial" pitchFamily="34" charset="0"/>
              </a:rPr>
              <a:t>31 </a:t>
            </a:r>
            <a:r>
              <a:rPr lang="ro-RO" sz="1600" b="1" dirty="0" smtClean="0">
                <a:latin typeface="Arial" pitchFamily="34" charset="0"/>
                <a:cs typeface="Arial" pitchFamily="34" charset="0"/>
              </a:rPr>
              <a:t>de persoane apte de muncă</a:t>
            </a:r>
            <a:r>
              <a:rPr lang="ro-RO" sz="1600" dirty="0" smtClean="0">
                <a:latin typeface="Arial" pitchFamily="34" charset="0"/>
                <a:cs typeface="Arial" pitchFamily="34" charset="0"/>
              </a:rPr>
              <a:t>, beneficiare de ajutor social </a:t>
            </a:r>
            <a:r>
              <a:rPr lang="en-US" sz="1600" dirty="0" err="1" smtClean="0">
                <a:latin typeface="Arial" pitchFamily="34" charset="0"/>
                <a:cs typeface="Arial" pitchFamily="34" charset="0"/>
              </a:rPr>
              <a:t>și</a:t>
            </a:r>
            <a:r>
              <a:rPr lang="en-US" sz="1600" dirty="0" smtClean="0">
                <a:latin typeface="Arial" pitchFamily="34" charset="0"/>
                <a:cs typeface="Arial" pitchFamily="34" charset="0"/>
              </a:rPr>
              <a:t> </a:t>
            </a:r>
            <a:r>
              <a:rPr lang="en-US" sz="1600" b="1" dirty="0" smtClean="0">
                <a:latin typeface="Arial" pitchFamily="34" charset="0"/>
                <a:cs typeface="Arial" pitchFamily="34" charset="0"/>
              </a:rPr>
              <a:t>22 de </a:t>
            </a:r>
            <a:r>
              <a:rPr lang="en-US" sz="1600" b="1" dirty="0" err="1" smtClean="0">
                <a:latin typeface="Arial" pitchFamily="34" charset="0"/>
                <a:cs typeface="Arial" pitchFamily="34" charset="0"/>
              </a:rPr>
              <a:t>persoane</a:t>
            </a:r>
            <a:r>
              <a:rPr lang="en-US" sz="1600" b="1" dirty="0" smtClean="0">
                <a:latin typeface="Arial" pitchFamily="34" charset="0"/>
                <a:cs typeface="Arial" pitchFamily="34" charset="0"/>
              </a:rPr>
              <a:t> </a:t>
            </a:r>
            <a:r>
              <a:rPr lang="ro-RO" sz="1600" b="1" dirty="0" smtClean="0">
                <a:latin typeface="Arial" pitchFamily="34" charset="0"/>
                <a:cs typeface="Arial" pitchFamily="34" charset="0"/>
              </a:rPr>
              <a:t>apte de muncă</a:t>
            </a:r>
            <a:r>
              <a:rPr lang="en-US" sz="1600" b="1" dirty="0" smtClean="0">
                <a:latin typeface="Arial" pitchFamily="34" charset="0"/>
                <a:cs typeface="Arial" pitchFamily="34" charset="0"/>
              </a:rPr>
              <a:t>,</a:t>
            </a:r>
            <a:r>
              <a:rPr lang="ro-RO" sz="1600" b="1" dirty="0" smtClean="0">
                <a:latin typeface="Arial" pitchFamily="34" charset="0"/>
                <a:cs typeface="Arial" pitchFamily="34" charset="0"/>
              </a:rPr>
              <a:t> </a:t>
            </a:r>
            <a:r>
              <a:rPr lang="en-US" sz="1600" dirty="0" err="1" smtClean="0">
                <a:latin typeface="Arial" pitchFamily="34" charset="0"/>
                <a:cs typeface="Arial" pitchFamily="34" charset="0"/>
              </a:rPr>
              <a:t>beneficiare</a:t>
            </a:r>
            <a:r>
              <a:rPr lang="en-US" sz="1600" dirty="0" smtClean="0">
                <a:latin typeface="Arial" pitchFamily="34" charset="0"/>
                <a:cs typeface="Arial" pitchFamily="34" charset="0"/>
              </a:rPr>
              <a:t> de cantina </a:t>
            </a:r>
            <a:r>
              <a:rPr lang="en-US" sz="1600" dirty="0" err="1" smtClean="0">
                <a:latin typeface="Arial" pitchFamily="34" charset="0"/>
                <a:cs typeface="Arial" pitchFamily="34" charset="0"/>
              </a:rPr>
              <a:t>socială</a:t>
            </a:r>
            <a:r>
              <a:rPr lang="en-US" sz="1600" dirty="0" smtClean="0">
                <a:latin typeface="Arial" pitchFamily="34" charset="0"/>
                <a:cs typeface="Arial" pitchFamily="34" charset="0"/>
              </a:rPr>
              <a:t>, </a:t>
            </a:r>
            <a:r>
              <a:rPr lang="ro-RO" sz="1600" dirty="0" smtClean="0">
                <a:latin typeface="Arial" pitchFamily="34" charset="0"/>
                <a:cs typeface="Arial" pitchFamily="34" charset="0"/>
              </a:rPr>
              <a:t>au fost propuse pentru efectuarea unor acţiuni sau lucrări de interes local</a:t>
            </a:r>
            <a:endParaRPr lang="en-US" sz="1600" dirty="0" smtClean="0">
              <a:latin typeface="Arial" pitchFamily="34" charset="0"/>
              <a:cs typeface="Arial" pitchFamily="34" charset="0"/>
            </a:endParaRPr>
          </a:p>
          <a:p>
            <a:pPr marL="342900" lvl="2" indent="-342900" algn="just">
              <a:buFont typeface="Wingdings" panose="05000000000000000000" pitchFamily="2" charset="2"/>
              <a:buChar char="Ø"/>
            </a:pPr>
            <a:endParaRPr lang="en-US" sz="1600" dirty="0" smtClean="0">
              <a:latin typeface="Arial" pitchFamily="34" charset="0"/>
              <a:cs typeface="Arial" pitchFamily="34" charset="0"/>
            </a:endParaRPr>
          </a:p>
          <a:p>
            <a:pPr algn="just">
              <a:buFont typeface="Wingdings" panose="05000000000000000000" pitchFamily="2" charset="2"/>
              <a:buChar char="Ø"/>
            </a:pPr>
            <a:r>
              <a:rPr lang="en-US" sz="1600" b="1" dirty="0" smtClean="0">
                <a:latin typeface="Arial" pitchFamily="34" charset="0"/>
                <a:cs typeface="Arial" pitchFamily="34" charset="0"/>
              </a:rPr>
              <a:t>112</a:t>
            </a:r>
            <a:r>
              <a:rPr lang="ro-RO" sz="1600" b="1" dirty="0" smtClean="0">
                <a:latin typeface="Arial" pitchFamily="34" charset="0"/>
                <a:cs typeface="Arial" pitchFamily="34" charset="0"/>
              </a:rPr>
              <a:t> </a:t>
            </a:r>
            <a:r>
              <a:rPr lang="ro-RO" sz="1600" dirty="0" smtClean="0">
                <a:latin typeface="Arial" pitchFamily="34" charset="0"/>
                <a:cs typeface="Arial" pitchFamily="34" charset="0"/>
              </a:rPr>
              <a:t>solicitări de </a:t>
            </a:r>
            <a:r>
              <a:rPr lang="ro-RO" sz="1600" b="1" dirty="0" smtClean="0">
                <a:latin typeface="Arial" pitchFamily="34" charset="0"/>
                <a:cs typeface="Arial" pitchFamily="34" charset="0"/>
              </a:rPr>
              <a:t>AJUTOR DE URGENŢĂ  </a:t>
            </a:r>
            <a:r>
              <a:rPr lang="ro-RO" sz="1600" dirty="0" smtClean="0">
                <a:latin typeface="Arial" pitchFamily="34" charset="0"/>
                <a:cs typeface="Arial" pitchFamily="34" charset="0"/>
              </a:rPr>
              <a:t>din care </a:t>
            </a:r>
            <a:r>
              <a:rPr lang="en-US" sz="1600" b="1" dirty="0" smtClean="0">
                <a:latin typeface="Arial" pitchFamily="34" charset="0"/>
                <a:cs typeface="Arial" pitchFamily="34" charset="0"/>
              </a:rPr>
              <a:t>102</a:t>
            </a:r>
            <a:r>
              <a:rPr lang="ro-RO" sz="1600" b="1" dirty="0" smtClean="0">
                <a:latin typeface="Arial" pitchFamily="34" charset="0"/>
                <a:cs typeface="Arial" pitchFamily="34" charset="0"/>
              </a:rPr>
              <a:t> solicitări  au fost aprobate</a:t>
            </a:r>
            <a:r>
              <a:rPr lang="ro-RO" sz="1600" dirty="0" smtClean="0">
                <a:latin typeface="Arial" pitchFamily="34" charset="0"/>
                <a:cs typeface="Arial" pitchFamily="34" charset="0"/>
              </a:rPr>
              <a:t>, suma totala acordată fiind de </a:t>
            </a:r>
            <a:r>
              <a:rPr lang="en-US" sz="1600" b="1" dirty="0" smtClean="0">
                <a:latin typeface="Arial" pitchFamily="34" charset="0"/>
                <a:cs typeface="Arial" pitchFamily="34" charset="0"/>
              </a:rPr>
              <a:t>150.000</a:t>
            </a:r>
            <a:r>
              <a:rPr lang="ro-RO" sz="1600" b="1" dirty="0" smtClean="0">
                <a:latin typeface="Arial" pitchFamily="34" charset="0"/>
                <a:cs typeface="Arial" pitchFamily="34" charset="0"/>
              </a:rPr>
              <a:t> lei. </a:t>
            </a:r>
            <a:endParaRPr lang="en-US" sz="1600" b="1" dirty="0" smtClean="0">
              <a:latin typeface="Arial" pitchFamily="34" charset="0"/>
              <a:cs typeface="Arial" pitchFamily="34" charset="0"/>
            </a:endParaRPr>
          </a:p>
          <a:p>
            <a:pPr algn="just">
              <a:buFont typeface="Wingdings" panose="05000000000000000000" pitchFamily="2" charset="2"/>
              <a:buChar char="Ø"/>
            </a:pPr>
            <a:endParaRPr lang="ro-RO" sz="1600" b="1" dirty="0" smtClean="0">
              <a:latin typeface="Arial" pitchFamily="34" charset="0"/>
              <a:cs typeface="Arial" pitchFamily="34" charset="0"/>
            </a:endParaRPr>
          </a:p>
          <a:p>
            <a:pPr algn="just">
              <a:buFont typeface="Wingdings" panose="05000000000000000000" pitchFamily="2" charset="2"/>
              <a:buChar char="Ø"/>
            </a:pPr>
            <a:r>
              <a:rPr lang="ro-RO" sz="1600" dirty="0" smtClean="0">
                <a:latin typeface="Arial" pitchFamily="34" charset="0"/>
                <a:cs typeface="Arial" pitchFamily="34" charset="0"/>
              </a:rPr>
              <a:t>Nr. mediu lunar de persoane beneficiare de </a:t>
            </a:r>
            <a:r>
              <a:rPr lang="ro-RO" sz="1600" b="1" dirty="0" smtClean="0">
                <a:latin typeface="Arial" pitchFamily="34" charset="0"/>
                <a:cs typeface="Arial" pitchFamily="34" charset="0"/>
              </a:rPr>
              <a:t>CANTINĂ SOCIALĂ: </a:t>
            </a:r>
            <a:r>
              <a:rPr lang="en-US" sz="1600" b="1" dirty="0" smtClean="0">
                <a:latin typeface="Arial" pitchFamily="34" charset="0"/>
                <a:cs typeface="Arial" pitchFamily="34" charset="0"/>
              </a:rPr>
              <a:t>71 </a:t>
            </a:r>
            <a:r>
              <a:rPr lang="ro-RO" sz="1600" b="1" dirty="0" smtClean="0">
                <a:latin typeface="Arial" pitchFamily="34" charset="0"/>
                <a:cs typeface="Arial" pitchFamily="34" charset="0"/>
              </a:rPr>
              <a:t>de persoane</a:t>
            </a:r>
            <a:endParaRPr lang="en-US" sz="1600" b="1" dirty="0" smtClean="0">
              <a:latin typeface="Arial" pitchFamily="34" charset="0"/>
              <a:cs typeface="Arial" pitchFamily="34" charset="0"/>
            </a:endParaRPr>
          </a:p>
          <a:p>
            <a:pPr algn="just">
              <a:buNone/>
            </a:pPr>
            <a:endParaRPr lang="ro-RO" sz="1600" b="1" dirty="0" smtClean="0">
              <a:latin typeface="Arial" pitchFamily="34" charset="0"/>
              <a:cs typeface="Arial" pitchFamily="34" charset="0"/>
            </a:endParaRPr>
          </a:p>
          <a:p>
            <a:pPr algn="just">
              <a:buFont typeface="Wingdings" panose="05000000000000000000" pitchFamily="2" charset="2"/>
              <a:buChar char="Ø"/>
            </a:pPr>
            <a:r>
              <a:rPr lang="en-US" sz="1600" b="1" dirty="0" smtClean="0">
                <a:latin typeface="Arial" pitchFamily="34" charset="0"/>
                <a:cs typeface="Arial" pitchFamily="34" charset="0"/>
              </a:rPr>
              <a:t>10</a:t>
            </a:r>
            <a:r>
              <a:rPr lang="ro-RO" sz="1600" b="1" dirty="0" smtClean="0">
                <a:latin typeface="Arial" pitchFamily="34" charset="0"/>
                <a:cs typeface="Arial" pitchFamily="34" charset="0"/>
              </a:rPr>
              <a:t> ÎNMORMÂNTĂRI GRATUITE</a:t>
            </a:r>
            <a:r>
              <a:rPr lang="en-US" sz="1600" b="1" dirty="0" smtClean="0">
                <a:latin typeface="Arial" pitchFamily="34" charset="0"/>
                <a:cs typeface="Arial" pitchFamily="34" charset="0"/>
              </a:rPr>
              <a:t> – </a:t>
            </a:r>
            <a:r>
              <a:rPr lang="en-US" sz="1600" dirty="0" err="1" smtClean="0">
                <a:latin typeface="Arial" pitchFamily="34" charset="0"/>
                <a:cs typeface="Arial" pitchFamily="34" charset="0"/>
              </a:rPr>
              <a:t>pentru</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cadavre</a:t>
            </a:r>
            <a:r>
              <a:rPr lang="en-US" sz="1600" dirty="0" smtClean="0">
                <a:latin typeface="Arial" pitchFamily="34" charset="0"/>
                <a:cs typeface="Arial" pitchFamily="34" charset="0"/>
              </a:rPr>
              <a:t> cu </a:t>
            </a:r>
            <a:r>
              <a:rPr lang="en-US" sz="1600" dirty="0" err="1" smtClean="0">
                <a:latin typeface="Arial" pitchFamily="34" charset="0"/>
                <a:cs typeface="Arial" pitchFamily="34" charset="0"/>
              </a:rPr>
              <a:t>identitate</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necunoscută</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sau</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fără</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aparținători</a:t>
            </a:r>
            <a:endParaRPr lang="en-US" sz="1600" dirty="0" smtClean="0">
              <a:latin typeface="Arial" pitchFamily="34" charset="0"/>
              <a:cs typeface="Arial" pitchFamily="34" charset="0"/>
            </a:endParaRPr>
          </a:p>
          <a:p>
            <a:pPr algn="just">
              <a:buFont typeface="Wingdings" panose="05000000000000000000" pitchFamily="2" charset="2"/>
              <a:buChar char="Ø"/>
            </a:pPr>
            <a:endParaRPr lang="en-US" sz="1600" dirty="0" smtClean="0">
              <a:latin typeface="Arial" pitchFamily="34" charset="0"/>
              <a:cs typeface="Arial" pitchFamily="34" charset="0"/>
            </a:endParaRPr>
          </a:p>
          <a:p>
            <a:pPr algn="just">
              <a:buNone/>
            </a:pPr>
            <a:endParaRPr lang="ro-RO" sz="1600" dirty="0" smtClean="0">
              <a:latin typeface="Arial" pitchFamily="34" charset="0"/>
              <a:cs typeface="Arial" pitchFamily="34" charset="0"/>
            </a:endParaRPr>
          </a:p>
          <a:p>
            <a:pPr algn="just">
              <a:buNone/>
            </a:pPr>
            <a:endParaRPr lang="ro-RO" sz="1600" dirty="0" smtClean="0">
              <a:latin typeface="Arial" pitchFamily="34" charset="0"/>
              <a:cs typeface="Arial" pitchFamily="34" charset="0"/>
            </a:endParaRPr>
          </a:p>
          <a:p>
            <a:pPr algn="just"/>
            <a:endParaRPr lang="ro-RO" sz="1600" dirty="0" smtClean="0">
              <a:latin typeface="Arial" pitchFamily="34" charset="0"/>
              <a:cs typeface="Arial" pitchFamily="34" charset="0"/>
            </a:endParaRPr>
          </a:p>
          <a:p>
            <a:pPr algn="just" eaLnBrk="1" hangingPunct="1">
              <a:buFont typeface="Arial" charset="0"/>
              <a:buNone/>
            </a:pPr>
            <a:endParaRPr lang="ro-RO" sz="16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13410</TotalTime>
  <Words>3290</Words>
  <Application>Microsoft Office PowerPoint</Application>
  <PresentationFormat>Expunere pe ecran (4:3)</PresentationFormat>
  <Paragraphs>633</Paragraphs>
  <Slides>57</Slides>
  <Notes>2</Notes>
  <HiddenSlides>0</HiddenSlides>
  <MMClips>0</MMClips>
  <ScaleCrop>false</ScaleCrop>
  <HeadingPairs>
    <vt:vector size="6" baseType="variant">
      <vt:variant>
        <vt:lpstr>Temă</vt:lpstr>
      </vt:variant>
      <vt:variant>
        <vt:i4>1</vt:i4>
      </vt:variant>
      <vt:variant>
        <vt:lpstr>Servere OLE încorporate</vt:lpstr>
      </vt:variant>
      <vt:variant>
        <vt:i4>1</vt:i4>
      </vt:variant>
      <vt:variant>
        <vt:lpstr>Titluri diapozitive</vt:lpstr>
      </vt:variant>
      <vt:variant>
        <vt:i4>57</vt:i4>
      </vt:variant>
    </vt:vector>
  </HeadingPairs>
  <TitlesOfParts>
    <vt:vector size="59" baseType="lpstr">
      <vt:lpstr>Office Theme</vt:lpstr>
      <vt:lpstr>Foaie de lucru Microsoft Office Excel 97-2003</vt:lpstr>
      <vt:lpstr>DIRECŢIA DE ASISTENŢĂ SOCIALĂ ORADEA</vt:lpstr>
      <vt:lpstr>Diapozitivul 2</vt:lpstr>
      <vt:lpstr>Diapozitivul 3</vt:lpstr>
      <vt:lpstr> Situația documentelor înregistrate la DASO, în anul 2023,  prin Serviciul Relaţii cu Publicul şi Evaluare Iniţială,  -22.988 – solicitări - </vt:lpstr>
      <vt:lpstr> Situația comparativă 2022/2023 a documentelor înregistrate la DASO  prin Serviciul Relaţii cu Publicul şi Evaluare Iniţială </vt:lpstr>
      <vt:lpstr>Informare și consiliere pentru cetățeni, prin  Serviciul de Relații cu Publicul și Evaluare Inițială</vt:lpstr>
      <vt:lpstr>Situația documentelor transmise online în vederea accesării serviciilor și beneficiilor acordate de către DASO</vt:lpstr>
      <vt:lpstr>DASO în social-media </vt:lpstr>
      <vt:lpstr>  Beneficii acordate de către DASO în anul 2023  </vt:lpstr>
      <vt:lpstr>Situație comparativă ajutor social (nr. mediu lunar)  2021-2022-2023</vt:lpstr>
      <vt:lpstr>Campania “Nu munceşti, nu primeşti” continuă…</vt:lpstr>
      <vt:lpstr>Situație comparativă alte beneficii sociale (nr. de persoane) 2021-2022-2023</vt:lpstr>
      <vt:lpstr>Numărul beneficiarilor de SUPLIMENT pentru ENERGIE în anul 2023,  în funcţie de tipul de încălzire:</vt:lpstr>
      <vt:lpstr>Situație solicitări ajutor de încălzire  2023</vt:lpstr>
      <vt:lpstr>Situatie comparativă - numar mediu de beneficiari de ajutor de încălzire în sezoanele reci ale anilor 2021 – 2022- 2023  </vt:lpstr>
      <vt:lpstr>SITUAŢIE COMPARATIVĂ A PERSOANELOR  CU HANDICAP GRAV</vt:lpstr>
      <vt:lpstr>Situație comparativă asistenți personali/indemnizații (nr. de persoane) 2021-2022-2023</vt:lpstr>
      <vt:lpstr>Situație comparativă alocații/indemnizații/stimulente 2021-2022-2023</vt:lpstr>
      <vt:lpstr>Anchete sociale  situație comparativa 2022 -2023</vt:lpstr>
      <vt:lpstr>Vizite / monitorizări/ deplasări pe teren  2023</vt:lpstr>
      <vt:lpstr>Diapozitivul 21</vt:lpstr>
      <vt:lpstr>Campania „Singuri acasă - ai grijă de copiii tăi oriunde te afli!"</vt:lpstr>
      <vt:lpstr>Campania „Singuri acasă - ai grijă de copiii tăi oriunde te afli!"</vt:lpstr>
      <vt:lpstr>“Iluzia fericirii – Ai grijă de tine”</vt:lpstr>
      <vt:lpstr>“Agenda Familiei” program gratuit, de suport psihologic și educațional</vt:lpstr>
      <vt:lpstr>  Ca urmare a modificărilor Legii Educaţiei Naţionale, creşele au fost incluse în sistemul naţional de educaţie.  Astfel, conform HCL nr. 172/24.02.2022, începând cu 1 martie 2022, Creșa Oradea funcționează ca unitate de învățământ cu personalitate juridică, în structura Direcției de Asistență Socială Oradea.  Sunt 15 locaţii de creşă, care funcţionează cu program de zi, în anul şcolar 2023 – 2024, fiind înscriși 903 copii.       </vt:lpstr>
      <vt:lpstr>DOSARE DE ÎNSCRIERE DEPUSE</vt:lpstr>
      <vt:lpstr>Agenția de Dezvoltare Locală Oradea (ADLO), în colaborare cu Biblioteca Județeană Oradea “Gheorghe Șincai” au oferit prin Fundaţia Culturală de pe lângă Biblioteca Judeţeană “Gheorghe Şincai” pachete de cărți, specifice vârstei 0-3 ani, unităţii de învăţământ Creşa Oradea, astfel atingând scopul proiectului “Să descoperim tainele lecturii”.</vt:lpstr>
      <vt:lpstr>Programul „ABC pentru mămici și tătici” a continuat și în anul 2023, cu sprijinul specialiștilor din domeniul medical, psihologic, nutriției, fiind un program care vine în sprijinul părinților ai căror copii frecventează unitatea de învățământ cu personalitate juridică Creșa Oradea.</vt:lpstr>
      <vt:lpstr>Copiii din creșele orădene au sărbătorit împreună Ziua Internațională a Copilului</vt:lpstr>
      <vt:lpstr>La primul eveniment ”Ziua Porților Deschise”, organizat de Creșa Oradea în 25 mai 2023, au participat zeci de părinți. Aceștia au avut ocazia de a vizita creșele înainte de a lua decizia referitoare la creșa pe care o vor solicita la înscrierea copiilor.</vt:lpstr>
      <vt:lpstr>ACTIVITĂȚI ÎN CREȘE</vt:lpstr>
      <vt:lpstr>Diapozitivul 33</vt:lpstr>
      <vt:lpstr> Centrul de Îngrijire de Zi  – str. T. Lalescu      Este un serviciu social fără personalitate juridică, care funcţionează în structura Direcţiei de Asistenţă Socială Oradea.  Misiunea centrului este de a preveni abandonul și instituționalizarea copiilor, prin asigurarea, pe timpul zilei, a unor activităţi de îngrijire, educație, recreere – socializare, consiliere, dezvoltarea deprinderilor de viață independentă, orientare școlară și profesională pentru copii, cât și a unor activități de sprijin și consiliere pentru părinți  sau reprezentanți legali ai copiilor.   </vt:lpstr>
      <vt:lpstr>Serviciile Centrului de Îngrijire de Zi</vt:lpstr>
      <vt:lpstr> Centrul de Îngrijire de Zi - 2023 </vt:lpstr>
      <vt:lpstr> Activităţi organizate cu copiii de la Centrul de Zi </vt:lpstr>
      <vt:lpstr>Centrul de Zi pentru Copii  - Calea Clujului, nr. 188-</vt:lpstr>
      <vt:lpstr>   Adăpostul  de  Noapte - str. J. Gutenberg nr.8   </vt:lpstr>
      <vt:lpstr>Situaţie beneficiari -Adăpost de Noapte</vt:lpstr>
      <vt:lpstr>Centru Comunitar Gutenberg Serviciu social înfiinţat cu scopul  de a sprijini  persoanele fără adăpost şi adulţii  aflaţi în situaţii de risc social în vederea integrarii sociale</vt:lpstr>
      <vt:lpstr>Tichete sociale pe suport electronic</vt:lpstr>
      <vt:lpstr>Programul Operațional Ajutorarea Persoanelor Defavorizate (POAD)</vt:lpstr>
      <vt:lpstr>    CENTRUL SOCIAL CU DESTINATIE MULTIFUNCTIONALĂ “DIGNITAS” 19 persoane au beneficiat de cazare în cadrul centrului      </vt:lpstr>
      <vt:lpstr>Centrele Sociale Multifuncţionale </vt:lpstr>
      <vt:lpstr> Ziua internaţională a persoanelor vârstnice (1 octombrie 2023)</vt:lpstr>
      <vt:lpstr> Evaluarea și monitorizarea lunară a solicitărilor refugiaților ucrainieni care locuiesc în municipiul Oradea -2023</vt:lpstr>
      <vt:lpstr>        CABINETELE MEDICALE ŞCOLARE Personalul medical  școlar  a asigurat în anul 2023, asistenţa medicală preventivă și curativă pentru antepreșcolarii, preşcolarii, elevii şi studenţii care frecventează unitățile de învățământ din municipiul Oradea  (aprox. 900 antepreșcolari, 5900 de preşcolari, 29.000 de elevi, 17.841 de studenți).           </vt:lpstr>
      <vt:lpstr>CABINETELE MEDICALE ŞCOLARE Stomatologice</vt:lpstr>
      <vt:lpstr>CAMPANIA DE SCREENING PENTRU DEPISTAREA CANCERULUI DE COL UTERIN </vt:lpstr>
      <vt:lpstr>Programul de meditații gratuite la limba engleză - parteneriat cu Babel School - Centrul de limbi străine-</vt:lpstr>
      <vt:lpstr>      Colaborarea  DASO cu instituţii publice/private, organizaţii neguvernamentale, în vederea furnizării de servicii sociale beneficiarilor din municipiul Oradea  - 16 de acorduri de parteneriate/colaborări  inițiate sau continuate  în anul 2023 -  am sprijinit organizațiile neguvernamentale din domeniul social în organizarea unor evenimente pentru beneficiarii acestora    </vt:lpstr>
      <vt:lpstr>Târgul serviciilor sociale</vt:lpstr>
      <vt:lpstr>Diapozitivul 54</vt:lpstr>
      <vt:lpstr>Situaţie comparativă pe surse de finanţare – 2023 Total buget executat: 68 523 047,31lei</vt:lpstr>
      <vt:lpstr> OBIECTIVELE  DIRECŢIEI DE ASISTENŢĂ SOCIALĂ -ORADEA  pentru anul 2024 </vt:lpstr>
      <vt:lpstr>Diapozitivul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DIRECŢIA DE ASISTENŢĂ SOCIALĂ ORADEA</dc:title>
  <dc:creator>Adina Ciucioiu</dc:creator>
  <cp:lastModifiedBy>Cristi Morar</cp:lastModifiedBy>
  <cp:revision>1068</cp:revision>
  <dcterms:created xsi:type="dcterms:W3CDTF">2006-08-16T00:00:00Z</dcterms:created>
  <dcterms:modified xsi:type="dcterms:W3CDTF">2024-02-08T10:13:25Z</dcterms:modified>
</cp:coreProperties>
</file>