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notesSlides/notesSlide1.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theme/themeOverride3.xml" ContentType="application/vnd.openxmlformats-officedocument.themeOverride+xml"/>
  <Override PartName="/ppt/notesSlides/notesSlide2.xml" ContentType="application/vnd.openxmlformats-officedocument.presentationml.notesSlide+xml"/>
  <Override PartName="/ppt/charts/chart7.xml" ContentType="application/vnd.openxmlformats-officedocument.drawingml.chart+xml"/>
  <Override PartName="/ppt/theme/themeOverride4.xml" ContentType="application/vnd.openxmlformats-officedocument.themeOverride+xml"/>
  <Override PartName="/ppt/notesSlides/notesSlide3.xml" ContentType="application/vnd.openxmlformats-officedocument.presentationml.notesSlide+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5.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6.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0.xml" ContentType="application/vnd.openxmlformats-officedocument.drawingml.chart+xml"/>
  <Override PartName="/ppt/theme/themeOverride7.xml" ContentType="application/vnd.openxmlformats-officedocument.themeOverride+xml"/>
  <Override PartName="/ppt/notesSlides/notesSlide8.xml" ContentType="application/vnd.openxmlformats-officedocument.presentationml.notesSlide+xml"/>
  <Override PartName="/ppt/charts/chart11.xml" ContentType="application/vnd.openxmlformats-officedocument.drawingml.chart+xml"/>
  <Override PartName="/ppt/theme/themeOverride8.xml" ContentType="application/vnd.openxmlformats-officedocument.themeOverride+xml"/>
  <Override PartName="/ppt/charts/chart12.xml" ContentType="application/vnd.openxmlformats-officedocument.drawingml.chart+xml"/>
  <Override PartName="/ppt/theme/themeOverride9.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86" r:id="rId3"/>
    <p:sldId id="258" r:id="rId4"/>
    <p:sldId id="259" r:id="rId5"/>
    <p:sldId id="281" r:id="rId6"/>
    <p:sldId id="260" r:id="rId7"/>
    <p:sldId id="282" r:id="rId8"/>
    <p:sldId id="261" r:id="rId9"/>
    <p:sldId id="283" r:id="rId10"/>
    <p:sldId id="290" r:id="rId11"/>
    <p:sldId id="262" r:id="rId12"/>
    <p:sldId id="263" r:id="rId13"/>
    <p:sldId id="264" r:id="rId14"/>
    <p:sldId id="265" r:id="rId15"/>
    <p:sldId id="266" r:id="rId16"/>
    <p:sldId id="293" r:id="rId17"/>
    <p:sldId id="267" r:id="rId18"/>
    <p:sldId id="294" r:id="rId19"/>
    <p:sldId id="268" r:id="rId20"/>
    <p:sldId id="269" r:id="rId21"/>
    <p:sldId id="295" r:id="rId22"/>
    <p:sldId id="296" r:id="rId23"/>
    <p:sldId id="291" r:id="rId24"/>
    <p:sldId id="271" r:id="rId25"/>
    <p:sldId id="272" r:id="rId26"/>
    <p:sldId id="284" r:id="rId27"/>
    <p:sldId id="278" r:id="rId28"/>
    <p:sldId id="292" r:id="rId29"/>
    <p:sldId id="299" r:id="rId30"/>
    <p:sldId id="300" r:id="rId31"/>
    <p:sldId id="301" r:id="rId32"/>
    <p:sldId id="302" r:id="rId33"/>
    <p:sldId id="303" r:id="rId34"/>
    <p:sldId id="280" r:id="rId35"/>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53" d="100"/>
          <a:sy n="153" d="100"/>
        </p:scale>
        <p:origin x="202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7.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8.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9.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4.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view3D>
      <c:rotX val="15"/>
      <c:rotY val="20"/>
      <c:depthPercent val="100"/>
      <c:rAngAx val="1"/>
    </c:view3D>
    <c:floor>
      <c:thickness val="0"/>
      <c:spPr>
        <a:noFill/>
        <a:ln w="9525" cap="flat" cmpd="sng" algn="ctr">
          <a:solidFill>
            <a:schemeClr val="tx1">
              <a:tint val="75000"/>
              <a:shade val="95000"/>
              <a:satMod val="105000"/>
            </a:schemeClr>
          </a:solidFill>
          <a:prstDash val="solid"/>
          <a:round/>
        </a:ln>
        <a:effectLst/>
        <a:sp3d contourW="9525">
          <a:contourClr>
            <a:schemeClr val="tx1">
              <a:tint val="75000"/>
              <a:shade val="95000"/>
              <a:satMod val="10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2164328657314725E-2"/>
          <c:y val="8.498583569405492E-3"/>
          <c:w val="0.55110220440881763"/>
          <c:h val="0.85835694050991507"/>
        </c:manualLayout>
      </c:layout>
      <c:bar3DChart>
        <c:barDir val="col"/>
        <c:grouping val="stacked"/>
        <c:varyColors val="0"/>
        <c:ser>
          <c:idx val="1"/>
          <c:order val="0"/>
          <c:tx>
            <c:strRef>
              <c:f>Sheet1!$B$1</c:f>
              <c:strCache>
                <c:ptCount val="1"/>
                <c:pt idx="0">
                  <c:v>Certificate de urbanism /clădiri/publicitate/rețele</c:v>
                </c:pt>
              </c:strCache>
            </c:strRef>
          </c:tx>
          <c:spPr>
            <a:solidFill>
              <a:schemeClr val="accent2">
                <a:shade val="7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numRef>
              <c:f>Sheet1!$A$2:$A$6</c:f>
              <c:numCache>
                <c:formatCode>General</c:formatCode>
                <c:ptCount val="5"/>
                <c:pt idx="0">
                  <c:v>2020</c:v>
                </c:pt>
                <c:pt idx="1">
                  <c:v>2021</c:v>
                </c:pt>
                <c:pt idx="2">
                  <c:v>2022</c:v>
                </c:pt>
                <c:pt idx="3">
                  <c:v>2023</c:v>
                </c:pt>
                <c:pt idx="4">
                  <c:v>2024</c:v>
                </c:pt>
              </c:numCache>
            </c:numRef>
          </c:cat>
          <c:val>
            <c:numRef>
              <c:f>Sheet1!$B$2:$B$6</c:f>
              <c:numCache>
                <c:formatCode>General</c:formatCode>
                <c:ptCount val="5"/>
                <c:pt idx="0">
                  <c:v>6365</c:v>
                </c:pt>
                <c:pt idx="1">
                  <c:v>6378</c:v>
                </c:pt>
                <c:pt idx="2">
                  <c:v>5826</c:v>
                </c:pt>
                <c:pt idx="3">
                  <c:v>5500</c:v>
                </c:pt>
                <c:pt idx="4">
                  <c:v>5828</c:v>
                </c:pt>
              </c:numCache>
            </c:numRef>
          </c:val>
          <c:extLst>
            <c:ext xmlns:c16="http://schemas.microsoft.com/office/drawing/2014/chart" uri="{C3380CC4-5D6E-409C-BE32-E72D297353CC}">
              <c16:uniqueId val="{00000000-6462-4B15-91AD-E3E3FFE0E0F2}"/>
            </c:ext>
          </c:extLst>
        </c:ser>
        <c:ser>
          <c:idx val="2"/>
          <c:order val="1"/>
          <c:tx>
            <c:strRef>
              <c:f>Sheet1!$C$1</c:f>
              <c:strCache>
                <c:ptCount val="1"/>
                <c:pt idx="0">
                  <c:v>Autorizații de construire/ clădiri / publicitate/rețele</c:v>
                </c:pt>
              </c:strCache>
            </c:strRef>
          </c:tx>
          <c:spPr>
            <a:solidFill>
              <a:schemeClr val="accent2">
                <a:shade val="9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numRef>
              <c:f>Sheet1!$A$2:$A$6</c:f>
              <c:numCache>
                <c:formatCode>General</c:formatCode>
                <c:ptCount val="5"/>
                <c:pt idx="0">
                  <c:v>2020</c:v>
                </c:pt>
                <c:pt idx="1">
                  <c:v>2021</c:v>
                </c:pt>
                <c:pt idx="2">
                  <c:v>2022</c:v>
                </c:pt>
                <c:pt idx="3">
                  <c:v>2023</c:v>
                </c:pt>
                <c:pt idx="4">
                  <c:v>2024</c:v>
                </c:pt>
              </c:numCache>
            </c:numRef>
          </c:cat>
          <c:val>
            <c:numRef>
              <c:f>Sheet1!$C$2:$C$6</c:f>
              <c:numCache>
                <c:formatCode>General</c:formatCode>
                <c:ptCount val="5"/>
                <c:pt idx="0">
                  <c:v>2481</c:v>
                </c:pt>
                <c:pt idx="1">
                  <c:v>2324</c:v>
                </c:pt>
                <c:pt idx="2">
                  <c:v>1980</c:v>
                </c:pt>
                <c:pt idx="3">
                  <c:v>1818</c:v>
                </c:pt>
                <c:pt idx="4">
                  <c:v>2033</c:v>
                </c:pt>
              </c:numCache>
            </c:numRef>
          </c:val>
          <c:extLst>
            <c:ext xmlns:c16="http://schemas.microsoft.com/office/drawing/2014/chart" uri="{C3380CC4-5D6E-409C-BE32-E72D297353CC}">
              <c16:uniqueId val="{00000001-6462-4B15-91AD-E3E3FFE0E0F2}"/>
            </c:ext>
          </c:extLst>
        </c:ser>
        <c:ser>
          <c:idx val="3"/>
          <c:order val="2"/>
          <c:tx>
            <c:strRef>
              <c:f>Sheet1!$D$1</c:f>
              <c:strCache>
                <c:ptCount val="1"/>
                <c:pt idx="0">
                  <c:v>Autorizații de desființare</c:v>
                </c:pt>
              </c:strCache>
            </c:strRef>
          </c:tx>
          <c:spPr>
            <a:solidFill>
              <a:schemeClr val="accent2">
                <a:tint val="9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numRef>
              <c:f>Sheet1!$A$2:$A$6</c:f>
              <c:numCache>
                <c:formatCode>General</c:formatCode>
                <c:ptCount val="5"/>
                <c:pt idx="0">
                  <c:v>2020</c:v>
                </c:pt>
                <c:pt idx="1">
                  <c:v>2021</c:v>
                </c:pt>
                <c:pt idx="2">
                  <c:v>2022</c:v>
                </c:pt>
                <c:pt idx="3">
                  <c:v>2023</c:v>
                </c:pt>
                <c:pt idx="4">
                  <c:v>2024</c:v>
                </c:pt>
              </c:numCache>
            </c:numRef>
          </c:cat>
          <c:val>
            <c:numRef>
              <c:f>Sheet1!$D$2:$D$6</c:f>
              <c:numCache>
                <c:formatCode>General</c:formatCode>
                <c:ptCount val="5"/>
                <c:pt idx="0">
                  <c:v>116</c:v>
                </c:pt>
                <c:pt idx="1">
                  <c:v>110</c:v>
                </c:pt>
                <c:pt idx="2">
                  <c:v>100</c:v>
                </c:pt>
                <c:pt idx="3">
                  <c:v>106</c:v>
                </c:pt>
                <c:pt idx="4">
                  <c:v>93</c:v>
                </c:pt>
              </c:numCache>
            </c:numRef>
          </c:val>
          <c:extLst>
            <c:ext xmlns:c16="http://schemas.microsoft.com/office/drawing/2014/chart" uri="{C3380CC4-5D6E-409C-BE32-E72D297353CC}">
              <c16:uniqueId val="{00000002-6462-4B15-91AD-E3E3FFE0E0F2}"/>
            </c:ext>
          </c:extLst>
        </c:ser>
        <c:ser>
          <c:idx val="4"/>
          <c:order val="3"/>
          <c:tx>
            <c:strRef>
              <c:f>Sheet1!$E$1</c:f>
              <c:strCache>
                <c:ptCount val="1"/>
                <c:pt idx="0">
                  <c:v>Cereri, sesizări, reclamații</c:v>
                </c:pt>
              </c:strCache>
            </c:strRef>
          </c:tx>
          <c:spPr>
            <a:solidFill>
              <a:schemeClr val="accent2">
                <a:tint val="7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numRef>
              <c:f>Sheet1!$A$2:$A$6</c:f>
              <c:numCache>
                <c:formatCode>General</c:formatCode>
                <c:ptCount val="5"/>
                <c:pt idx="0">
                  <c:v>2020</c:v>
                </c:pt>
                <c:pt idx="1">
                  <c:v>2021</c:v>
                </c:pt>
                <c:pt idx="2">
                  <c:v>2022</c:v>
                </c:pt>
                <c:pt idx="3">
                  <c:v>2023</c:v>
                </c:pt>
                <c:pt idx="4">
                  <c:v>2024</c:v>
                </c:pt>
              </c:numCache>
            </c:numRef>
          </c:cat>
          <c:val>
            <c:numRef>
              <c:f>Sheet1!$E$2:$E$6</c:f>
              <c:numCache>
                <c:formatCode>General</c:formatCode>
                <c:ptCount val="5"/>
                <c:pt idx="0">
                  <c:v>1596</c:v>
                </c:pt>
                <c:pt idx="1">
                  <c:v>1820</c:v>
                </c:pt>
                <c:pt idx="2">
                  <c:v>1750</c:v>
                </c:pt>
                <c:pt idx="3">
                  <c:v>1750</c:v>
                </c:pt>
              </c:numCache>
            </c:numRef>
          </c:val>
          <c:extLst>
            <c:ext xmlns:c16="http://schemas.microsoft.com/office/drawing/2014/chart" uri="{C3380CC4-5D6E-409C-BE32-E72D297353CC}">
              <c16:uniqueId val="{00000003-6462-4B15-91AD-E3E3FFE0E0F2}"/>
            </c:ext>
          </c:extLst>
        </c:ser>
        <c:ser>
          <c:idx val="5"/>
          <c:order val="4"/>
          <c:tx>
            <c:strRef>
              <c:f>Sheet1!$F$1</c:f>
              <c:strCache>
                <c:ptCount val="1"/>
                <c:pt idx="0">
                  <c:v>Cereri recepție lucrări</c:v>
                </c:pt>
              </c:strCache>
            </c:strRef>
          </c:tx>
          <c:spPr>
            <a:solidFill>
              <a:schemeClr val="accent2">
                <a:tint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numRef>
              <c:f>Sheet1!$A$2:$A$6</c:f>
              <c:numCache>
                <c:formatCode>General</c:formatCode>
                <c:ptCount val="5"/>
                <c:pt idx="0">
                  <c:v>2020</c:v>
                </c:pt>
                <c:pt idx="1">
                  <c:v>2021</c:v>
                </c:pt>
                <c:pt idx="2">
                  <c:v>2022</c:v>
                </c:pt>
                <c:pt idx="3">
                  <c:v>2023</c:v>
                </c:pt>
                <c:pt idx="4">
                  <c:v>2024</c:v>
                </c:pt>
              </c:numCache>
            </c:numRef>
          </c:cat>
          <c:val>
            <c:numRef>
              <c:f>Sheet1!$F$2:$F$6</c:f>
              <c:numCache>
                <c:formatCode>General</c:formatCode>
                <c:ptCount val="5"/>
                <c:pt idx="0">
                  <c:v>295</c:v>
                </c:pt>
                <c:pt idx="1">
                  <c:v>335</c:v>
                </c:pt>
                <c:pt idx="2">
                  <c:v>364</c:v>
                </c:pt>
                <c:pt idx="3">
                  <c:v>364</c:v>
                </c:pt>
              </c:numCache>
            </c:numRef>
          </c:val>
          <c:extLst>
            <c:ext xmlns:c16="http://schemas.microsoft.com/office/drawing/2014/chart" uri="{C3380CC4-5D6E-409C-BE32-E72D297353CC}">
              <c16:uniqueId val="{00000004-6462-4B15-91AD-E3E3FFE0E0F2}"/>
            </c:ext>
          </c:extLst>
        </c:ser>
        <c:dLbls>
          <c:showLegendKey val="0"/>
          <c:showVal val="0"/>
          <c:showCatName val="0"/>
          <c:showSerName val="0"/>
          <c:showPercent val="0"/>
          <c:showBubbleSize val="0"/>
        </c:dLbls>
        <c:gapWidth val="150"/>
        <c:shape val="cylinder"/>
        <c:axId val="98200192"/>
        <c:axId val="98222464"/>
        <c:axId val="0"/>
      </c:bar3DChart>
      <c:catAx>
        <c:axId val="98200192"/>
        <c:scaling>
          <c:orientation val="minMax"/>
        </c:scaling>
        <c:delete val="0"/>
        <c:axPos val="b"/>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98222464"/>
        <c:crosses val="autoZero"/>
        <c:auto val="1"/>
        <c:lblAlgn val="ctr"/>
        <c:lblOffset val="100"/>
        <c:noMultiLvlLbl val="0"/>
      </c:catAx>
      <c:valAx>
        <c:axId val="98222464"/>
        <c:scaling>
          <c:orientation val="minMax"/>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98200192"/>
        <c:crosses val="autoZero"/>
        <c:crossBetween val="between"/>
      </c:valAx>
      <c:spPr>
        <a:noFill/>
        <a:ln>
          <a:noFill/>
        </a:ln>
        <a:effectLst/>
      </c:spPr>
    </c:plotArea>
    <c:legend>
      <c:legendPos val="r"/>
      <c:layout>
        <c:manualLayout>
          <c:xMode val="edge"/>
          <c:yMode val="edge"/>
          <c:x val="0.66351930885080879"/>
          <c:y val="8.2229989349752564E-2"/>
          <c:w val="0.32264528674806381"/>
          <c:h val="0.7280454349986198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solidFill>
        <a:schemeClr val="tx1">
          <a:tint val="75000"/>
          <a:shade val="95000"/>
          <a:satMod val="105000"/>
        </a:schemeClr>
      </a:solidFill>
      <a:prstDash val="solid"/>
      <a:round/>
    </a:ln>
    <a:effectLst/>
  </c:spPr>
  <c:txPr>
    <a:bodyPr/>
    <a:lstStyle/>
    <a:p>
      <a:pPr>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ro-RO" sz="1800" b="1" i="0" u="none" strike="noStrike" kern="1200" baseline="0">
                <a:solidFill>
                  <a:schemeClr val="dk1"/>
                </a:solidFill>
                <a:latin typeface="+mn-lt"/>
                <a:ea typeface="+mn-ea"/>
                <a:cs typeface="+mn-cs"/>
              </a:defRPr>
            </a:pPr>
            <a:r>
              <a:rPr lang="ro-RO" dirty="0"/>
              <a:t>Documente prelucrate în </a:t>
            </a:r>
            <a:r>
              <a:rPr lang="en-US" dirty="0"/>
              <a:t>2024</a:t>
            </a:r>
          </a:p>
        </c:rich>
      </c:tx>
      <c:overlay val="1"/>
      <c:spPr>
        <a:noFill/>
        <a:ln>
          <a:noFill/>
        </a:ln>
        <a:effectLst/>
      </c:spPr>
    </c:title>
    <c:autoTitleDeleted val="0"/>
    <c:view3D>
      <c:rotX val="30"/>
      <c:rotY val="320"/>
      <c:rAngAx val="1"/>
    </c:view3D>
    <c:floor>
      <c:thickness val="0"/>
      <c:spPr>
        <a:solidFill>
          <a:schemeClr val="accent2">
            <a:tint val="20000"/>
          </a:schemeClr>
        </a:solidFill>
        <a:ln w="9525" cap="flat" cmpd="sng" algn="ctr">
          <a:solidFill>
            <a:schemeClr val="dk1">
              <a:tint val="75000"/>
              <a:shade val="95000"/>
              <a:satMod val="105000"/>
            </a:schemeClr>
          </a:solidFill>
          <a:prstDash val="solid"/>
          <a:round/>
        </a:ln>
        <a:effectLst/>
        <a:sp3d contourW="9525">
          <a:contourClr>
            <a:schemeClr val="dk1">
              <a:tint val="75000"/>
              <a:shade val="95000"/>
              <a:satMod val="105000"/>
            </a:schemeClr>
          </a:contourClr>
        </a:sp3d>
      </c:spPr>
    </c:floor>
    <c:sideWall>
      <c:thickness val="0"/>
      <c:spPr>
        <a:solidFill>
          <a:schemeClr val="accent2">
            <a:tint val="20000"/>
          </a:schemeClr>
        </a:solidFill>
        <a:ln>
          <a:noFill/>
        </a:ln>
        <a:effectLst/>
        <a:sp3d/>
      </c:spPr>
    </c:sideWall>
    <c:backWall>
      <c:thickness val="0"/>
      <c:spPr>
        <a:solidFill>
          <a:schemeClr val="accent2">
            <a:tint val="20000"/>
          </a:schemeClr>
        </a:solidFill>
        <a:ln>
          <a:noFill/>
        </a:ln>
        <a:effectLst/>
        <a:sp3d/>
      </c:spPr>
    </c:backWall>
    <c:plotArea>
      <c:layout>
        <c:manualLayout>
          <c:layoutTarget val="inner"/>
          <c:xMode val="edge"/>
          <c:yMode val="edge"/>
          <c:x val="6.3414634146344323E-2"/>
          <c:y val="0.28638497652583383"/>
          <c:w val="0.50081300813008134"/>
          <c:h val="0.4507042253521128"/>
        </c:manualLayout>
      </c:layout>
      <c:pie3DChart>
        <c:varyColors val="1"/>
        <c:ser>
          <c:idx val="0"/>
          <c:order val="0"/>
          <c:explosion val="25"/>
          <c:dPt>
            <c:idx val="0"/>
            <c:bubble3D val="0"/>
            <c:spPr>
              <a:solidFill>
                <a:schemeClr val="accent2">
                  <a:shade val="53000"/>
                </a:schemeClr>
              </a:solidFill>
              <a:ln w="9525" cap="flat" cmpd="sng" algn="ctr">
                <a:solidFill>
                  <a:schemeClr val="accent2">
                    <a:shade val="50000"/>
                    <a:shade val="95000"/>
                    <a:satMod val="105000"/>
                  </a:schemeClr>
                </a:solidFill>
                <a:prstDash val="solid"/>
                <a:round/>
              </a:ln>
              <a:effectLst/>
              <a:sp3d contourW="9525">
                <a:contourClr>
                  <a:schemeClr val="accent2">
                    <a:shade val="50000"/>
                    <a:shade val="95000"/>
                    <a:satMod val="105000"/>
                  </a:schemeClr>
                </a:contourClr>
              </a:sp3d>
            </c:spPr>
            <c:extLst>
              <c:ext xmlns:c16="http://schemas.microsoft.com/office/drawing/2014/chart" uri="{C3380CC4-5D6E-409C-BE32-E72D297353CC}">
                <c16:uniqueId val="{00000001-498E-44C2-816E-F08E33D25961}"/>
              </c:ext>
            </c:extLst>
          </c:dPt>
          <c:dPt>
            <c:idx val="1"/>
            <c:bubble3D val="0"/>
            <c:spPr>
              <a:solidFill>
                <a:schemeClr val="accent2">
                  <a:shade val="76000"/>
                </a:schemeClr>
              </a:solidFill>
              <a:ln w="9525" cap="flat" cmpd="sng" algn="ctr">
                <a:solidFill>
                  <a:schemeClr val="accent2">
                    <a:shade val="50000"/>
                    <a:shade val="95000"/>
                    <a:satMod val="105000"/>
                  </a:schemeClr>
                </a:solidFill>
                <a:prstDash val="solid"/>
                <a:round/>
              </a:ln>
              <a:effectLst/>
              <a:sp3d contourW="9525">
                <a:contourClr>
                  <a:schemeClr val="accent2">
                    <a:shade val="50000"/>
                    <a:shade val="95000"/>
                    <a:satMod val="105000"/>
                  </a:schemeClr>
                </a:contourClr>
              </a:sp3d>
            </c:spPr>
            <c:extLst>
              <c:ext xmlns:c16="http://schemas.microsoft.com/office/drawing/2014/chart" uri="{C3380CC4-5D6E-409C-BE32-E72D297353CC}">
                <c16:uniqueId val="{00000003-498E-44C2-816E-F08E33D25961}"/>
              </c:ext>
            </c:extLst>
          </c:dPt>
          <c:dPt>
            <c:idx val="2"/>
            <c:bubble3D val="0"/>
            <c:spPr>
              <a:solidFill>
                <a:schemeClr val="accent2"/>
              </a:solidFill>
              <a:ln w="9525" cap="flat" cmpd="sng" algn="ctr">
                <a:solidFill>
                  <a:schemeClr val="accent2">
                    <a:shade val="50000"/>
                    <a:shade val="95000"/>
                    <a:satMod val="105000"/>
                  </a:schemeClr>
                </a:solidFill>
                <a:prstDash val="solid"/>
                <a:round/>
              </a:ln>
              <a:effectLst/>
              <a:sp3d contourW="9525">
                <a:contourClr>
                  <a:schemeClr val="accent2">
                    <a:shade val="50000"/>
                    <a:shade val="95000"/>
                    <a:satMod val="105000"/>
                  </a:schemeClr>
                </a:contourClr>
              </a:sp3d>
            </c:spPr>
            <c:extLst>
              <c:ext xmlns:c16="http://schemas.microsoft.com/office/drawing/2014/chart" uri="{C3380CC4-5D6E-409C-BE32-E72D297353CC}">
                <c16:uniqueId val="{00000005-498E-44C2-816E-F08E33D25961}"/>
              </c:ext>
            </c:extLst>
          </c:dPt>
          <c:dPt>
            <c:idx val="3"/>
            <c:bubble3D val="0"/>
            <c:spPr>
              <a:solidFill>
                <a:schemeClr val="accent2">
                  <a:tint val="77000"/>
                </a:schemeClr>
              </a:solidFill>
              <a:ln w="9525" cap="flat" cmpd="sng" algn="ctr">
                <a:solidFill>
                  <a:schemeClr val="accent2">
                    <a:shade val="50000"/>
                    <a:shade val="95000"/>
                    <a:satMod val="105000"/>
                  </a:schemeClr>
                </a:solidFill>
                <a:prstDash val="solid"/>
                <a:round/>
              </a:ln>
              <a:effectLst/>
              <a:sp3d contourW="9525">
                <a:contourClr>
                  <a:schemeClr val="accent2">
                    <a:shade val="50000"/>
                    <a:shade val="95000"/>
                    <a:satMod val="105000"/>
                  </a:schemeClr>
                </a:contourClr>
              </a:sp3d>
            </c:spPr>
            <c:extLst>
              <c:ext xmlns:c16="http://schemas.microsoft.com/office/drawing/2014/chart" uri="{C3380CC4-5D6E-409C-BE32-E72D297353CC}">
                <c16:uniqueId val="{00000007-498E-44C2-816E-F08E33D25961}"/>
              </c:ext>
            </c:extLst>
          </c:dPt>
          <c:dPt>
            <c:idx val="4"/>
            <c:bubble3D val="0"/>
            <c:spPr>
              <a:solidFill>
                <a:schemeClr val="accent2">
                  <a:tint val="54000"/>
                </a:schemeClr>
              </a:solidFill>
              <a:ln w="9525" cap="flat" cmpd="sng" algn="ctr">
                <a:solidFill>
                  <a:schemeClr val="accent2">
                    <a:shade val="50000"/>
                    <a:shade val="95000"/>
                    <a:satMod val="105000"/>
                  </a:schemeClr>
                </a:solidFill>
                <a:prstDash val="solid"/>
                <a:round/>
              </a:ln>
              <a:effectLst/>
              <a:sp3d contourW="9525">
                <a:contourClr>
                  <a:schemeClr val="accent2">
                    <a:shade val="50000"/>
                    <a:shade val="95000"/>
                    <a:satMod val="105000"/>
                  </a:schemeClr>
                </a:contourClr>
              </a:sp3d>
            </c:spPr>
            <c:extLst>
              <c:ext xmlns:c16="http://schemas.microsoft.com/office/drawing/2014/chart" uri="{C3380CC4-5D6E-409C-BE32-E72D297353CC}">
                <c16:uniqueId val="{00000009-498E-44C2-816E-F08E33D25961}"/>
              </c:ext>
            </c:extLst>
          </c:dPt>
          <c:dLbls>
            <c:spPr>
              <a:noFill/>
              <a:ln>
                <a:noFill/>
              </a:ln>
              <a:effectLst/>
            </c:spPr>
            <c:txPr>
              <a:bodyPr rot="0" spcFirstLastPara="1" vertOverflow="ellipsis" vert="horz" wrap="square" anchor="ctr" anchorCtr="1"/>
              <a:lstStyle/>
              <a:p>
                <a:pPr>
                  <a:defRPr lang="ro-RO" sz="10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dk1">
                      <a:shade val="95000"/>
                      <a:satMod val="105000"/>
                    </a:schemeClr>
                  </a:solidFill>
                  <a:prstDash val="solid"/>
                  <a:round/>
                </a:ln>
                <a:effectLst/>
              </c:spPr>
            </c:leaderLines>
            <c:extLst>
              <c:ext xmlns:c15="http://schemas.microsoft.com/office/drawing/2012/chart" uri="{CE6537A1-D6FC-4f65-9D91-7224C49458BB}"/>
            </c:extLst>
          </c:dLbls>
          <c:cat>
            <c:strRef>
              <c:f>Sheet1!$A$2:$A$6</c:f>
              <c:strCache>
                <c:ptCount val="5"/>
                <c:pt idx="0">
                  <c:v>Cereri pentru analiză comisie CMUAT</c:v>
                </c:pt>
                <c:pt idx="1">
                  <c:v>Cereri pentru promovare documentaţii în şedinţele Consilului Local Oradea</c:v>
                </c:pt>
                <c:pt idx="2">
                  <c:v>Diverse ( sesizări, reclamaţii, adrese externe...)</c:v>
                </c:pt>
                <c:pt idx="3">
                  <c:v>Cereri privind consultarea populaţiei în elaborarea şi revizuirea de planuri urbanistice</c:v>
                </c:pt>
                <c:pt idx="4">
                  <c:v>Documente interne</c:v>
                </c:pt>
              </c:strCache>
            </c:strRef>
          </c:cat>
          <c:val>
            <c:numRef>
              <c:f>Sheet1!$B$2:$B$6</c:f>
              <c:numCache>
                <c:formatCode>General</c:formatCode>
                <c:ptCount val="5"/>
                <c:pt idx="0">
                  <c:v>2767</c:v>
                </c:pt>
                <c:pt idx="1">
                  <c:v>118</c:v>
                </c:pt>
                <c:pt idx="2">
                  <c:v>620</c:v>
                </c:pt>
                <c:pt idx="3">
                  <c:v>177</c:v>
                </c:pt>
                <c:pt idx="4">
                  <c:v>531</c:v>
                </c:pt>
              </c:numCache>
            </c:numRef>
          </c:val>
          <c:extLst>
            <c:ext xmlns:c16="http://schemas.microsoft.com/office/drawing/2014/chart" uri="{C3380CC4-5D6E-409C-BE32-E72D297353CC}">
              <c16:uniqueId val="{0000000A-498E-44C2-816E-F08E33D25961}"/>
            </c:ext>
          </c:extLst>
        </c:ser>
        <c:dLbls>
          <c:showLegendKey val="0"/>
          <c:showVal val="0"/>
          <c:showCatName val="0"/>
          <c:showSerName val="0"/>
          <c:showPercent val="0"/>
          <c:showBubbleSize val="0"/>
          <c:showLeaderLines val="1"/>
        </c:dLbls>
      </c:pie3DChart>
      <c:spPr>
        <a:noFill/>
        <a:ln>
          <a:noFill/>
        </a:ln>
        <a:effectLst/>
      </c:spPr>
    </c:plotArea>
    <c:legend>
      <c:legendPos val="r"/>
      <c:layout>
        <c:manualLayout>
          <c:xMode val="edge"/>
          <c:yMode val="edge"/>
          <c:x val="0.63902432436083956"/>
          <c:y val="0.22577566137566138"/>
          <c:w val="0.35121945948866162"/>
          <c:h val="0.66157380952382538"/>
        </c:manualLayout>
      </c:layout>
      <c:overlay val="1"/>
      <c:spPr>
        <a:noFill/>
        <a:ln>
          <a:noFill/>
        </a:ln>
        <a:effectLst/>
      </c:spPr>
      <c:txPr>
        <a:bodyPr rot="0" spcFirstLastPara="1" vertOverflow="ellipsis" vert="horz" wrap="square" anchor="ctr" anchorCtr="1"/>
        <a:lstStyle/>
        <a:p>
          <a:pPr>
            <a:defRPr lang="ro-RO" sz="1000" b="0" i="0" u="none" strike="noStrike" kern="1200" baseline="0">
              <a:solidFill>
                <a:schemeClr val="dk1"/>
              </a:solidFill>
              <a:latin typeface="+mn-lt"/>
              <a:ea typeface="+mn-ea"/>
              <a:cs typeface="+mn-cs"/>
            </a:defRPr>
          </a:pPr>
          <a:endParaRPr lang="en-US"/>
        </a:p>
      </c:txPr>
    </c:legend>
    <c:plotVisOnly val="1"/>
    <c:dispBlanksAs val="zero"/>
    <c:showDLblsOverMax val="1"/>
  </c:chart>
  <c:spPr>
    <a:noFill/>
    <a:ln w="9525" cap="flat" cmpd="sng" algn="ctr">
      <a:noFill/>
      <a:prstDash val="solid"/>
      <a:round/>
    </a:ln>
    <a:effectLst/>
  </c:spPr>
  <c:txPr>
    <a:bodyPr/>
    <a:lstStyle/>
    <a:p>
      <a:pPr>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40"/>
    </mc:Choice>
    <mc:Fallback>
      <c:style val="40"/>
    </mc:Fallback>
  </mc:AlternateContent>
  <c:clrMapOvr bg1="lt1" tx1="dk1" bg2="lt2" tx2="dk2" accent1="accent1" accent2="accent2" accent3="accent3" accent4="accent4" accent5="accent5" accent6="accent6" hlink="hlink" folHlink="folHlink"/>
  <c:chart>
    <c:title>
      <c:tx>
        <c:rich>
          <a:bodyPr/>
          <a:lstStyle/>
          <a:p>
            <a:pPr>
              <a:defRPr lang="ro-RO"/>
            </a:pPr>
            <a:r>
              <a:rPr lang="ro-RO"/>
              <a:t>Avize CMUAT</a:t>
            </a:r>
            <a:endParaRPr lang="vi-VN"/>
          </a:p>
        </c:rich>
      </c:tx>
      <c:layout>
        <c:manualLayout>
          <c:xMode val="edge"/>
          <c:yMode val="edge"/>
          <c:x val="0.36298376442776548"/>
          <c:y val="4.6903927218887864E-2"/>
        </c:manualLayout>
      </c:layout>
      <c:overlay val="1"/>
    </c:title>
    <c:autoTitleDeleted val="0"/>
    <c:view3D>
      <c:rotX val="30"/>
      <c:rotY val="244"/>
      <c:rAngAx val="1"/>
    </c:view3D>
    <c:floor>
      <c:thickness val="0"/>
    </c:floor>
    <c:sideWall>
      <c:thickness val="0"/>
    </c:sideWall>
    <c:backWall>
      <c:thickness val="0"/>
    </c:backWall>
    <c:plotArea>
      <c:layout>
        <c:manualLayout>
          <c:layoutTarget val="inner"/>
          <c:xMode val="edge"/>
          <c:yMode val="edge"/>
          <c:x val="5.8035217633152551E-2"/>
          <c:y val="0.24374967115125001"/>
          <c:w val="0.60537190082644632"/>
          <c:h val="0.57819905213271661"/>
        </c:manualLayout>
      </c:layout>
      <c:pie3DChart>
        <c:varyColors val="1"/>
        <c:dLbls>
          <c:showLegendKey val="0"/>
          <c:showVal val="0"/>
          <c:showCatName val="0"/>
          <c:showSerName val="0"/>
          <c:showPercent val="0"/>
          <c:showBubbleSize val="0"/>
          <c:showLeaderLines val="0"/>
        </c:dLbls>
      </c:pie3DChart>
    </c:plotArea>
    <c:legend>
      <c:legendPos val="r"/>
      <c:layout>
        <c:manualLayout>
          <c:xMode val="edge"/>
          <c:yMode val="edge"/>
          <c:x val="0.76411347517730499"/>
          <c:y val="0.51168327735256869"/>
          <c:w val="0.23276598703307791"/>
          <c:h val="0.48831670579030917"/>
        </c:manualLayout>
      </c:layout>
      <c:overlay val="1"/>
      <c:txPr>
        <a:bodyPr/>
        <a:lstStyle/>
        <a:p>
          <a:pPr>
            <a:defRPr lang="ro-RO"/>
          </a:pPr>
          <a:endParaRPr lang="en-US"/>
        </a:p>
      </c:txPr>
    </c:legend>
    <c:plotVisOnly val="1"/>
    <c:dispBlanksAs val="zero"/>
    <c:showDLblsOverMax val="1"/>
  </c:chart>
  <c:spPr>
    <a:noFill/>
    <a:ln>
      <a:noFill/>
    </a:ln>
  </c:sp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ro-RO" sz="1800" b="1" i="0" u="none" strike="noStrike" kern="1200" baseline="0">
                <a:solidFill>
                  <a:schemeClr val="dk1"/>
                </a:solidFill>
                <a:latin typeface="+mn-lt"/>
                <a:ea typeface="+mn-ea"/>
                <a:cs typeface="+mn-cs"/>
              </a:defRPr>
            </a:pPr>
            <a:r>
              <a:rPr lang="ro-RO"/>
              <a:t>Avize CMUAT</a:t>
            </a:r>
            <a:endParaRPr lang="vi-VN"/>
          </a:p>
        </c:rich>
      </c:tx>
      <c:layout>
        <c:manualLayout>
          <c:xMode val="edge"/>
          <c:yMode val="edge"/>
          <c:x val="0.36298376442776614"/>
          <c:y val="4.6903927218887864E-2"/>
        </c:manualLayout>
      </c:layout>
      <c:overlay val="1"/>
      <c:spPr>
        <a:noFill/>
        <a:ln>
          <a:noFill/>
        </a:ln>
        <a:effectLst/>
      </c:spPr>
    </c:title>
    <c:autoTitleDeleted val="0"/>
    <c:view3D>
      <c:rotX val="30"/>
      <c:rotY val="244"/>
      <c:rAngAx val="1"/>
    </c:view3D>
    <c:floor>
      <c:thickness val="0"/>
      <c:spPr>
        <a:solidFill>
          <a:schemeClr val="accent2">
            <a:tint val="20000"/>
          </a:schemeClr>
        </a:solidFill>
        <a:ln w="9525" cap="flat" cmpd="sng" algn="ctr">
          <a:solidFill>
            <a:schemeClr val="dk1">
              <a:tint val="75000"/>
              <a:shade val="95000"/>
              <a:satMod val="105000"/>
            </a:schemeClr>
          </a:solidFill>
          <a:prstDash val="solid"/>
          <a:round/>
        </a:ln>
        <a:effectLst/>
        <a:sp3d contourW="9525">
          <a:contourClr>
            <a:schemeClr val="dk1">
              <a:tint val="75000"/>
              <a:shade val="95000"/>
              <a:satMod val="105000"/>
            </a:schemeClr>
          </a:contourClr>
        </a:sp3d>
      </c:spPr>
    </c:floor>
    <c:sideWall>
      <c:thickness val="0"/>
      <c:spPr>
        <a:solidFill>
          <a:schemeClr val="accent2">
            <a:tint val="20000"/>
          </a:schemeClr>
        </a:solidFill>
        <a:ln>
          <a:noFill/>
        </a:ln>
        <a:effectLst/>
        <a:sp3d/>
      </c:spPr>
    </c:sideWall>
    <c:backWall>
      <c:thickness val="0"/>
      <c:spPr>
        <a:solidFill>
          <a:schemeClr val="accent2">
            <a:tint val="20000"/>
          </a:schemeClr>
        </a:solidFill>
        <a:ln>
          <a:noFill/>
        </a:ln>
        <a:effectLst/>
        <a:sp3d/>
      </c:spPr>
    </c:backWall>
    <c:plotArea>
      <c:layout>
        <c:manualLayout>
          <c:layoutTarget val="inner"/>
          <c:xMode val="edge"/>
          <c:yMode val="edge"/>
          <c:x val="5.8035217633152551E-2"/>
          <c:y val="0.24374967115125032"/>
          <c:w val="0.60537190082644632"/>
          <c:h val="0.57819905213271772"/>
        </c:manualLayout>
      </c:layout>
      <c:pie3DChart>
        <c:varyColors val="1"/>
        <c:ser>
          <c:idx val="0"/>
          <c:order val="0"/>
          <c:tx>
            <c:strRef>
              <c:f>Sheet1!$B$1</c:f>
              <c:strCache>
                <c:ptCount val="1"/>
                <c:pt idx="0">
                  <c:v>Avize CMUAT</c:v>
                </c:pt>
              </c:strCache>
            </c:strRef>
          </c:tx>
          <c:explosion val="6"/>
          <c:dPt>
            <c:idx val="0"/>
            <c:bubble3D val="0"/>
            <c:explosion val="13"/>
            <c:spPr>
              <a:solidFill>
                <a:schemeClr val="accent2">
                  <a:shade val="65000"/>
                </a:schemeClr>
              </a:solidFill>
              <a:ln w="9525" cap="flat" cmpd="sng" algn="ctr">
                <a:solidFill>
                  <a:schemeClr val="accent2">
                    <a:shade val="50000"/>
                    <a:shade val="95000"/>
                    <a:satMod val="105000"/>
                  </a:schemeClr>
                </a:solidFill>
                <a:prstDash val="solid"/>
                <a:round/>
              </a:ln>
              <a:effectLst/>
              <a:sp3d contourW="9525">
                <a:contourClr>
                  <a:schemeClr val="accent2">
                    <a:shade val="50000"/>
                    <a:shade val="95000"/>
                    <a:satMod val="105000"/>
                  </a:schemeClr>
                </a:contourClr>
              </a:sp3d>
            </c:spPr>
            <c:extLst>
              <c:ext xmlns:c16="http://schemas.microsoft.com/office/drawing/2014/chart" uri="{C3380CC4-5D6E-409C-BE32-E72D297353CC}">
                <c16:uniqueId val="{00000001-9F84-4196-88A4-9678281F1F95}"/>
              </c:ext>
            </c:extLst>
          </c:dPt>
          <c:dPt>
            <c:idx val="1"/>
            <c:bubble3D val="0"/>
            <c:explosion val="11"/>
            <c:spPr>
              <a:solidFill>
                <a:schemeClr val="accent2"/>
              </a:solidFill>
              <a:ln w="9525" cap="flat" cmpd="sng" algn="ctr">
                <a:solidFill>
                  <a:schemeClr val="accent2">
                    <a:shade val="50000"/>
                    <a:shade val="95000"/>
                    <a:satMod val="105000"/>
                  </a:schemeClr>
                </a:solidFill>
                <a:prstDash val="solid"/>
                <a:round/>
              </a:ln>
              <a:effectLst/>
              <a:sp3d contourW="9525">
                <a:contourClr>
                  <a:schemeClr val="accent2">
                    <a:shade val="50000"/>
                    <a:shade val="95000"/>
                    <a:satMod val="105000"/>
                  </a:schemeClr>
                </a:contourClr>
              </a:sp3d>
            </c:spPr>
            <c:extLst>
              <c:ext xmlns:c16="http://schemas.microsoft.com/office/drawing/2014/chart" uri="{C3380CC4-5D6E-409C-BE32-E72D297353CC}">
                <c16:uniqueId val="{00000003-9F84-4196-88A4-9678281F1F95}"/>
              </c:ext>
            </c:extLst>
          </c:dPt>
          <c:dPt>
            <c:idx val="2"/>
            <c:bubble3D val="0"/>
            <c:explosion val="3"/>
            <c:spPr>
              <a:solidFill>
                <a:schemeClr val="accent2">
                  <a:tint val="65000"/>
                </a:schemeClr>
              </a:solidFill>
              <a:ln w="9525" cap="flat" cmpd="sng" algn="ctr">
                <a:solidFill>
                  <a:schemeClr val="accent2">
                    <a:shade val="50000"/>
                    <a:shade val="95000"/>
                    <a:satMod val="105000"/>
                  </a:schemeClr>
                </a:solidFill>
                <a:prstDash val="solid"/>
                <a:round/>
              </a:ln>
              <a:effectLst/>
              <a:sp3d contourW="9525">
                <a:contourClr>
                  <a:schemeClr val="accent2">
                    <a:shade val="50000"/>
                    <a:shade val="95000"/>
                    <a:satMod val="105000"/>
                  </a:schemeClr>
                </a:contourClr>
              </a:sp3d>
            </c:spPr>
            <c:extLst>
              <c:ext xmlns:c16="http://schemas.microsoft.com/office/drawing/2014/chart" uri="{C3380CC4-5D6E-409C-BE32-E72D297353CC}">
                <c16:uniqueId val="{00000005-9F84-4196-88A4-9678281F1F95}"/>
              </c:ext>
            </c:extLst>
          </c:dPt>
          <c:dLbls>
            <c:spPr>
              <a:noFill/>
              <a:ln>
                <a:noFill/>
              </a:ln>
              <a:effectLst/>
            </c:spPr>
            <c:txPr>
              <a:bodyPr rot="0" spcFirstLastPara="1" vertOverflow="ellipsis" vert="horz" wrap="square" anchor="ctr" anchorCtr="1"/>
              <a:lstStyle/>
              <a:p>
                <a:pPr>
                  <a:defRPr lang="ro-RO" sz="10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dk1">
                      <a:shade val="95000"/>
                      <a:satMod val="105000"/>
                    </a:schemeClr>
                  </a:solidFill>
                  <a:prstDash val="solid"/>
                  <a:round/>
                </a:ln>
                <a:effectLst/>
              </c:spPr>
            </c:leaderLines>
            <c:extLst>
              <c:ext xmlns:c15="http://schemas.microsoft.com/office/drawing/2012/chart" uri="{CE6537A1-D6FC-4f65-9D91-7224C49458BB}"/>
            </c:extLst>
          </c:dLbls>
          <c:cat>
            <c:strRef>
              <c:f>Sheet1!$A$2:$A$4</c:f>
              <c:strCache>
                <c:ptCount val="3"/>
                <c:pt idx="0">
                  <c:v>Avize favorabile</c:v>
                </c:pt>
                <c:pt idx="1">
                  <c:v>Avize nefavorabile</c:v>
                </c:pt>
                <c:pt idx="2">
                  <c:v>Avize consultative</c:v>
                </c:pt>
              </c:strCache>
            </c:strRef>
          </c:cat>
          <c:val>
            <c:numRef>
              <c:f>Sheet1!$B$2:$B$4</c:f>
              <c:numCache>
                <c:formatCode>General</c:formatCode>
                <c:ptCount val="3"/>
                <c:pt idx="0">
                  <c:v>1280</c:v>
                </c:pt>
                <c:pt idx="1">
                  <c:v>1133</c:v>
                </c:pt>
                <c:pt idx="2">
                  <c:v>354</c:v>
                </c:pt>
              </c:numCache>
            </c:numRef>
          </c:val>
          <c:extLst>
            <c:ext xmlns:c16="http://schemas.microsoft.com/office/drawing/2014/chart" uri="{C3380CC4-5D6E-409C-BE32-E72D297353CC}">
              <c16:uniqueId val="{00000006-9F84-4196-88A4-9678281F1F95}"/>
            </c:ext>
          </c:extLst>
        </c:ser>
        <c:dLbls>
          <c:showLegendKey val="0"/>
          <c:showVal val="0"/>
          <c:showCatName val="0"/>
          <c:showSerName val="0"/>
          <c:showPercent val="0"/>
          <c:showBubbleSize val="0"/>
          <c:showLeaderLines val="1"/>
        </c:dLbls>
      </c:pie3DChart>
      <c:spPr>
        <a:noFill/>
        <a:ln>
          <a:noFill/>
        </a:ln>
        <a:effectLst/>
      </c:spPr>
    </c:plotArea>
    <c:legend>
      <c:legendPos val="r"/>
      <c:layout>
        <c:manualLayout>
          <c:xMode val="edge"/>
          <c:yMode val="edge"/>
          <c:x val="0.76411347517730499"/>
          <c:y val="0.51168327735256869"/>
          <c:w val="0.23276598703307791"/>
          <c:h val="0.48831670579031006"/>
        </c:manualLayout>
      </c:layout>
      <c:overlay val="1"/>
      <c:spPr>
        <a:noFill/>
        <a:ln>
          <a:noFill/>
        </a:ln>
        <a:effectLst/>
      </c:spPr>
      <c:txPr>
        <a:bodyPr rot="0" spcFirstLastPara="1" vertOverflow="ellipsis" vert="horz" wrap="square" anchor="ctr" anchorCtr="1"/>
        <a:lstStyle/>
        <a:p>
          <a:pPr>
            <a:defRPr lang="ro-RO" sz="1000" b="0" i="0" u="none" strike="noStrike" kern="1200" baseline="0">
              <a:solidFill>
                <a:schemeClr val="dk1"/>
              </a:solidFill>
              <a:latin typeface="+mn-lt"/>
              <a:ea typeface="+mn-ea"/>
              <a:cs typeface="+mn-cs"/>
            </a:defRPr>
          </a:pPr>
          <a:endParaRPr lang="en-US"/>
        </a:p>
      </c:txPr>
    </c:legend>
    <c:plotVisOnly val="1"/>
    <c:dispBlanksAs val="zero"/>
    <c:showDLblsOverMax val="1"/>
  </c:chart>
  <c:spPr>
    <a:noFill/>
    <a:ln w="9525" cap="flat" cmpd="sng" algn="ctr">
      <a:noFill/>
      <a:prstDash val="solid"/>
      <a:round/>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GB"/>
              <a:t>Autorizaţii emise pe domenii de autorizare</a:t>
            </a:r>
          </a:p>
        </c:rich>
      </c:tx>
      <c:overlay val="0"/>
    </c:title>
    <c:autoTitleDeleted val="0"/>
    <c:plotArea>
      <c:layout>
        <c:manualLayout>
          <c:layoutTarget val="inner"/>
          <c:xMode val="edge"/>
          <c:yMode val="edge"/>
          <c:x val="0.10159322887669349"/>
          <c:y val="0.27179069528073696"/>
          <c:w val="0.75671624380285796"/>
          <c:h val="0.72820930471926293"/>
        </c:manualLayout>
      </c:layout>
      <c:ofPieChart>
        <c:ofPieType val="pie"/>
        <c:varyColors val="1"/>
        <c:dLbls>
          <c:showLegendKey val="0"/>
          <c:showVal val="0"/>
          <c:showCatName val="0"/>
          <c:showSerName val="0"/>
          <c:showPercent val="0"/>
          <c:showBubbleSize val="0"/>
          <c:showLeaderLines val="0"/>
        </c:dLbls>
        <c:gapWidth val="100"/>
        <c:secondPieSize val="75"/>
        <c:serLines/>
      </c:ofPieChart>
    </c:plotArea>
    <c:legend>
      <c:legendPos val="t"/>
      <c:layout>
        <c:manualLayout>
          <c:xMode val="edge"/>
          <c:yMode val="edge"/>
          <c:x val="0.14322794877912992"/>
          <c:y val="0.13019607843137254"/>
          <c:w val="0.77583366473130255"/>
          <c:h val="0.12311872780608307"/>
        </c:manualLayout>
      </c:layout>
      <c:overlay val="0"/>
    </c:legend>
    <c:plotVisOnly val="1"/>
    <c:dispBlanksAs val="zero"/>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a:t>Autorizaţii emise pe domenii de autorizare</a:t>
            </a:r>
          </a:p>
        </c:rich>
      </c:tx>
      <c:overlay val="0"/>
    </c:title>
    <c:autoTitleDeleted val="0"/>
    <c:plotArea>
      <c:layout>
        <c:manualLayout>
          <c:layoutTarget val="inner"/>
          <c:xMode val="edge"/>
          <c:yMode val="edge"/>
          <c:x val="5.1327859741266475E-2"/>
          <c:y val="0.18332461147147971"/>
          <c:w val="0.58836694193713268"/>
          <c:h val="0.81646698924539041"/>
        </c:manualLayout>
      </c:layout>
      <c:ofPieChart>
        <c:ofPieType val="pie"/>
        <c:varyColors val="1"/>
        <c:dLbls>
          <c:showLegendKey val="0"/>
          <c:showVal val="0"/>
          <c:showCatName val="0"/>
          <c:showSerName val="0"/>
          <c:showPercent val="0"/>
          <c:showBubbleSize val="0"/>
          <c:showLeaderLines val="0"/>
        </c:dLbls>
        <c:gapWidth val="100"/>
        <c:secondPieSize val="75"/>
        <c:serLines/>
      </c:ofPieChart>
    </c:plotArea>
    <c:legend>
      <c:legendPos val="r"/>
      <c:layout>
        <c:manualLayout>
          <c:xMode val="edge"/>
          <c:yMode val="edge"/>
          <c:x val="0.5449262203515981"/>
          <c:y val="0.14084800123204991"/>
          <c:w val="0.45172997640642476"/>
          <c:h val="0.27185513854875715"/>
        </c:manualLayout>
      </c:layout>
      <c:overlay val="0"/>
    </c:legend>
    <c:plotVisOnly val="1"/>
    <c:dispBlanksAs val="zero"/>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GB"/>
              <a:t>Autorizaţii emise pe domenii de autorizare</a:t>
            </a:r>
          </a:p>
        </c:rich>
      </c:tx>
      <c:overlay val="0"/>
      <c:spPr>
        <a:noFill/>
        <a:ln>
          <a:noFill/>
        </a:ln>
        <a:effectLst/>
      </c:spPr>
    </c:title>
    <c:autoTitleDeleted val="0"/>
    <c:plotArea>
      <c:layout>
        <c:manualLayout>
          <c:layoutTarget val="inner"/>
          <c:xMode val="edge"/>
          <c:yMode val="edge"/>
          <c:x val="5.3495236347967004E-2"/>
          <c:y val="0.18353302340298674"/>
          <c:w val="0.58836694193711081"/>
          <c:h val="0.81646698924538086"/>
        </c:manualLayout>
      </c:layout>
      <c:ofPieChart>
        <c:ofPieType val="pie"/>
        <c:varyColors val="1"/>
        <c:ser>
          <c:idx val="0"/>
          <c:order val="0"/>
          <c:tx>
            <c:strRef>
              <c:f>Sheet1!$B$1</c:f>
              <c:strCache>
                <c:ptCount val="1"/>
                <c:pt idx="0">
                  <c:v>Autorizatii emise pe tip de autorizatie</c:v>
                </c:pt>
              </c:strCache>
            </c:strRef>
          </c:tx>
          <c:explosion val="2"/>
          <c:dPt>
            <c:idx val="0"/>
            <c:bubble3D val="0"/>
            <c:spPr>
              <a:gradFill rotWithShape="1">
                <a:gsLst>
                  <a:gs pos="0">
                    <a:schemeClr val="accent2">
                      <a:tint val="58000"/>
                      <a:shade val="51000"/>
                      <a:satMod val="130000"/>
                    </a:schemeClr>
                  </a:gs>
                  <a:gs pos="80000">
                    <a:schemeClr val="accent2">
                      <a:tint val="58000"/>
                      <a:shade val="93000"/>
                      <a:satMod val="130000"/>
                    </a:schemeClr>
                  </a:gs>
                  <a:gs pos="100000">
                    <a:schemeClr val="accent2">
                      <a:tint val="58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612F-4BA7-BCB9-EC7B9F0F65A3}"/>
              </c:ext>
            </c:extLst>
          </c:dPt>
          <c:dPt>
            <c:idx val="1"/>
            <c:bubble3D val="0"/>
            <c:spPr>
              <a:gradFill rotWithShape="1">
                <a:gsLst>
                  <a:gs pos="0">
                    <a:schemeClr val="accent2">
                      <a:tint val="86000"/>
                      <a:shade val="51000"/>
                      <a:satMod val="130000"/>
                    </a:schemeClr>
                  </a:gs>
                  <a:gs pos="80000">
                    <a:schemeClr val="accent2">
                      <a:tint val="86000"/>
                      <a:shade val="93000"/>
                      <a:satMod val="130000"/>
                    </a:schemeClr>
                  </a:gs>
                  <a:gs pos="100000">
                    <a:schemeClr val="accent2">
                      <a:tint val="86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612F-4BA7-BCB9-EC7B9F0F65A3}"/>
              </c:ext>
            </c:extLst>
          </c:dPt>
          <c:dPt>
            <c:idx val="2"/>
            <c:bubble3D val="0"/>
            <c:spPr>
              <a:gradFill rotWithShape="1">
                <a:gsLst>
                  <a:gs pos="0">
                    <a:schemeClr val="accent2">
                      <a:shade val="86000"/>
                      <a:shade val="51000"/>
                      <a:satMod val="130000"/>
                    </a:schemeClr>
                  </a:gs>
                  <a:gs pos="80000">
                    <a:schemeClr val="accent2">
                      <a:shade val="86000"/>
                      <a:shade val="93000"/>
                      <a:satMod val="130000"/>
                    </a:schemeClr>
                  </a:gs>
                  <a:gs pos="100000">
                    <a:schemeClr val="accent2">
                      <a:shade val="86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612F-4BA7-BCB9-EC7B9F0F65A3}"/>
              </c:ext>
            </c:extLst>
          </c:dPt>
          <c:dPt>
            <c:idx val="3"/>
            <c:bubble3D val="0"/>
            <c:spPr>
              <a:gradFill rotWithShape="1">
                <a:gsLst>
                  <a:gs pos="0">
                    <a:schemeClr val="accent2">
                      <a:shade val="58000"/>
                      <a:shade val="51000"/>
                      <a:satMod val="130000"/>
                    </a:schemeClr>
                  </a:gs>
                  <a:gs pos="80000">
                    <a:schemeClr val="accent2">
                      <a:shade val="58000"/>
                      <a:shade val="93000"/>
                      <a:satMod val="130000"/>
                    </a:schemeClr>
                  </a:gs>
                  <a:gs pos="100000">
                    <a:schemeClr val="accent2">
                      <a:shade val="58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612F-4BA7-BCB9-EC7B9F0F65A3}"/>
              </c:ext>
            </c:extLst>
          </c:dPt>
          <c:dPt>
            <c:idx val="4"/>
            <c:bubble3D val="0"/>
            <c:spPr>
              <a:gradFill rotWithShape="1">
                <a:gsLst>
                  <a:gs pos="0">
                    <a:schemeClr val="accent2">
                      <a:shade val="58000"/>
                      <a:shade val="51000"/>
                      <a:satMod val="130000"/>
                    </a:schemeClr>
                  </a:gs>
                  <a:gs pos="80000">
                    <a:schemeClr val="accent2">
                      <a:shade val="58000"/>
                      <a:shade val="93000"/>
                      <a:satMod val="130000"/>
                    </a:schemeClr>
                  </a:gs>
                  <a:gs pos="100000">
                    <a:schemeClr val="accent2">
                      <a:shade val="58000"/>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9-612F-4BA7-BCB9-EC7B9F0F65A3}"/>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Sheet1!$A$2:$A$5</c:f>
              <c:strCache>
                <c:ptCount val="4"/>
                <c:pt idx="0">
                  <c:v>Autorizații publicitate</c:v>
                </c:pt>
                <c:pt idx="1">
                  <c:v>Autorizaţii reţele</c:v>
                </c:pt>
                <c:pt idx="2">
                  <c:v>Autorizaţii de construire - clădiri</c:v>
                </c:pt>
                <c:pt idx="3">
                  <c:v>Autorizaţii desfiinţare</c:v>
                </c:pt>
              </c:strCache>
            </c:strRef>
          </c:cat>
          <c:val>
            <c:numRef>
              <c:f>Sheet1!$B$2:$B$5</c:f>
              <c:numCache>
                <c:formatCode>General</c:formatCode>
                <c:ptCount val="4"/>
                <c:pt idx="0">
                  <c:v>425</c:v>
                </c:pt>
                <c:pt idx="1">
                  <c:v>532</c:v>
                </c:pt>
                <c:pt idx="2">
                  <c:v>1076</c:v>
                </c:pt>
                <c:pt idx="3">
                  <c:v>93</c:v>
                </c:pt>
              </c:numCache>
            </c:numRef>
          </c:val>
          <c:extLst>
            <c:ext xmlns:c16="http://schemas.microsoft.com/office/drawing/2014/chart" uri="{C3380CC4-5D6E-409C-BE32-E72D297353CC}">
              <c16:uniqueId val="{0000000A-612F-4BA7-BCB9-EC7B9F0F65A3}"/>
            </c:ext>
          </c:extLst>
        </c:ser>
        <c:dLbls>
          <c:showLegendKey val="0"/>
          <c:showVal val="0"/>
          <c:showCatName val="0"/>
          <c:showSerName val="0"/>
          <c:showPercent val="0"/>
          <c:showBubbleSize val="0"/>
          <c:showLeaderLines val="1"/>
        </c:dLbls>
        <c:gapWidth val="100"/>
        <c:secondPieSize val="75"/>
        <c:serLines>
          <c:spPr>
            <a:ln w="9525" cap="flat" cmpd="sng" algn="ctr">
              <a:solidFill>
                <a:schemeClr val="tx1">
                  <a:shade val="95000"/>
                  <a:satMod val="105000"/>
                </a:schemeClr>
              </a:solidFill>
              <a:prstDash val="solid"/>
              <a:round/>
            </a:ln>
            <a:effectLst/>
          </c:spPr>
        </c:serLines>
      </c:ofPieChart>
      <c:spPr>
        <a:noFill/>
        <a:ln>
          <a:noFill/>
        </a:ln>
        <a:effectLst/>
      </c:spPr>
    </c:plotArea>
    <c:legend>
      <c:legendPos val="r"/>
      <c:layout>
        <c:manualLayout>
          <c:xMode val="edge"/>
          <c:yMode val="edge"/>
          <c:x val="0.54492622035159965"/>
          <c:y val="0.14084800123204991"/>
          <c:w val="0.45172997640642476"/>
          <c:h val="0.2718551385487571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zero"/>
    <c:showDLblsOverMax val="0"/>
  </c:chart>
  <c:spPr>
    <a:noFill/>
    <a:ln w="9525" cap="flat" cmpd="sng" algn="ctr">
      <a:solidFill>
        <a:schemeClr val="tx1">
          <a:tint val="75000"/>
          <a:shade val="95000"/>
          <a:satMod val="105000"/>
        </a:schemeClr>
      </a:solidFill>
      <a:prstDash val="solid"/>
      <a:round/>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title>
      <c:tx>
        <c:rich>
          <a:bodyPr/>
          <a:lstStyle/>
          <a:p>
            <a:pPr>
              <a:defRPr/>
            </a:pPr>
            <a:r>
              <a:rPr lang="en-GB"/>
              <a:t>Autorizaţii - intrare în legalitate</a:t>
            </a:r>
          </a:p>
        </c:rich>
      </c:tx>
      <c:overlay val="0"/>
    </c:title>
    <c:autoTitleDeleted val="0"/>
    <c:view3D>
      <c:rotX val="30"/>
      <c:rotY val="0"/>
      <c:rAngAx val="0"/>
    </c:view3D>
    <c:floor>
      <c:thickness val="0"/>
    </c:floor>
    <c:sideWall>
      <c:thickness val="0"/>
    </c:sideWall>
    <c:backWall>
      <c:thickness val="0"/>
    </c:backWall>
    <c:plotArea>
      <c:layout>
        <c:manualLayout>
          <c:layoutTarget val="inner"/>
          <c:xMode val="edge"/>
          <c:yMode val="edge"/>
          <c:x val="7.0826306913997022E-2"/>
          <c:y val="0.22658610271903326"/>
          <c:w val="0.57166947723440809"/>
          <c:h val="0.6404833836858006"/>
        </c:manualLayout>
      </c:layout>
      <c:pie3DChart>
        <c:varyColors val="1"/>
        <c:dLbls>
          <c:showLegendKey val="0"/>
          <c:showVal val="0"/>
          <c:showCatName val="0"/>
          <c:showSerName val="0"/>
          <c:showPercent val="0"/>
          <c:showBubbleSize val="0"/>
          <c:showLeaderLines val="0"/>
        </c:dLbls>
      </c:pie3DChart>
    </c:plotArea>
    <c:legend>
      <c:legendPos val="r"/>
      <c:layout>
        <c:manualLayout>
          <c:xMode val="edge"/>
          <c:yMode val="edge"/>
          <c:x val="0.69637066200058351"/>
          <c:y val="0.31722054380664994"/>
          <c:w val="0.28676595349823691"/>
          <c:h val="0.38758555915804654"/>
        </c:manualLayout>
      </c:layout>
      <c:overlay val="0"/>
    </c:legend>
    <c:plotVisOnly val="1"/>
    <c:dispBlanksAs val="zero"/>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GB"/>
              <a:t>Autorizaţii - intrare în legalitate</a:t>
            </a:r>
          </a:p>
        </c:rich>
      </c:tx>
      <c:overlay val="0"/>
      <c:spPr>
        <a:noFill/>
        <a:ln>
          <a:noFill/>
        </a:ln>
        <a:effectLst/>
      </c:spPr>
    </c:title>
    <c:autoTitleDeleted val="0"/>
    <c:view3D>
      <c:rotX val="30"/>
      <c:rotY val="0"/>
      <c:rAngAx val="0"/>
    </c:view3D>
    <c:floor>
      <c:thickness val="0"/>
      <c:spPr>
        <a:noFill/>
        <a:ln w="9525" cap="flat" cmpd="sng" algn="ctr">
          <a:solidFill>
            <a:schemeClr val="tx1">
              <a:tint val="75000"/>
              <a:shade val="95000"/>
              <a:satMod val="105000"/>
            </a:schemeClr>
          </a:solidFill>
          <a:prstDash val="solid"/>
          <a:round/>
        </a:ln>
        <a:effectLst/>
        <a:sp3d contourW="9525">
          <a:contourClr>
            <a:schemeClr val="tx1">
              <a:tint val="75000"/>
              <a:shade val="95000"/>
              <a:satMod val="10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826306913997022E-2"/>
          <c:y val="0.22658610271903326"/>
          <c:w val="0.57166947723442763"/>
          <c:h val="0.6404833836858006"/>
        </c:manualLayout>
      </c:layout>
      <c:pie3DChart>
        <c:varyColors val="1"/>
        <c:ser>
          <c:idx val="0"/>
          <c:order val="0"/>
          <c:tx>
            <c:strRef>
              <c:f>Sheet1!$B$1</c:f>
              <c:strCache>
                <c:ptCount val="1"/>
                <c:pt idx="0">
                  <c:v>Autorizatii - intrare in legalitate</c:v>
                </c:pt>
              </c:strCache>
            </c:strRef>
          </c:tx>
          <c:explosion val="25"/>
          <c:dPt>
            <c:idx val="0"/>
            <c:bubble3D val="0"/>
            <c:spPr>
              <a:solidFill>
                <a:schemeClr val="accent2">
                  <a:shade val="76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5320-4169-A14C-D1AE0EF251C6}"/>
              </c:ext>
            </c:extLst>
          </c:dPt>
          <c:dPt>
            <c:idx val="1"/>
            <c:bubble3D val="0"/>
            <c:spPr>
              <a:solidFill>
                <a:schemeClr val="accent2">
                  <a:tint val="77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5320-4169-A14C-D1AE0EF251C6}"/>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Sheet1!$A$2:$A$3</c:f>
              <c:strCache>
                <c:ptCount val="2"/>
                <c:pt idx="0">
                  <c:v>Autorizatii - construire</c:v>
                </c:pt>
                <c:pt idx="1">
                  <c:v>Autorizatii -intrare in legalitate</c:v>
                </c:pt>
              </c:strCache>
            </c:strRef>
          </c:cat>
          <c:val>
            <c:numRef>
              <c:f>Sheet1!$B$2:$B$3</c:f>
              <c:numCache>
                <c:formatCode>General</c:formatCode>
                <c:ptCount val="2"/>
                <c:pt idx="0">
                  <c:v>1011</c:v>
                </c:pt>
                <c:pt idx="1">
                  <c:v>65</c:v>
                </c:pt>
              </c:numCache>
            </c:numRef>
          </c:val>
          <c:extLst>
            <c:ext xmlns:c16="http://schemas.microsoft.com/office/drawing/2014/chart" uri="{C3380CC4-5D6E-409C-BE32-E72D297353CC}">
              <c16:uniqueId val="{00000004-5320-4169-A14C-D1AE0EF251C6}"/>
            </c:ext>
          </c:extLst>
        </c:ser>
        <c:dLbls>
          <c:showLegendKey val="0"/>
          <c:showVal val="0"/>
          <c:showCatName val="0"/>
          <c:showSerName val="0"/>
          <c:showPercent val="0"/>
          <c:showBubbleSize val="0"/>
          <c:showLeaderLines val="1"/>
        </c:dLbls>
      </c:pie3DChart>
      <c:spPr>
        <a:noFill/>
        <a:ln>
          <a:noFill/>
        </a:ln>
        <a:effectLst/>
      </c:spPr>
    </c:plotArea>
    <c:legend>
      <c:legendPos val="r"/>
      <c:layout>
        <c:manualLayout>
          <c:xMode val="edge"/>
          <c:yMode val="edge"/>
          <c:x val="0.64418215399842693"/>
          <c:y val="0.31722054380666054"/>
          <c:w val="0.33895454987319418"/>
          <c:h val="0.1359516616314198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zero"/>
    <c:showDLblsOverMax val="0"/>
  </c:chart>
  <c:spPr>
    <a:noFill/>
    <a:ln w="9525" cap="flat" cmpd="sng" algn="ctr">
      <a:solidFill>
        <a:schemeClr val="tx1">
          <a:tint val="75000"/>
          <a:shade val="95000"/>
          <a:satMod val="105000"/>
        </a:schemeClr>
      </a:solidFill>
      <a:prstDash val="solid"/>
      <a:round/>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spPr>
        <a:noFill/>
        <a:ln w="9525" cap="flat" cmpd="sng" algn="ctr">
          <a:solidFill>
            <a:schemeClr val="tx1">
              <a:tint val="75000"/>
              <a:shade val="95000"/>
              <a:satMod val="105000"/>
            </a:schemeClr>
          </a:solidFill>
          <a:prstDash val="solid"/>
          <a:round/>
        </a:ln>
        <a:effectLst/>
        <a:sp3d contourW="9525">
          <a:contourClr>
            <a:schemeClr val="tx1">
              <a:tint val="75000"/>
              <a:shade val="95000"/>
              <a:satMod val="105000"/>
            </a:schemeClr>
          </a:contourClr>
        </a:sp3d>
      </c:spPr>
    </c:floor>
    <c:sideWall>
      <c:thickness val="0"/>
      <c:spPr>
        <a:noFill/>
        <a:ln>
          <a:noFill/>
        </a:ln>
        <a:effectLst/>
        <a:sp3d/>
      </c:spPr>
    </c:sideWall>
    <c:backWall>
      <c:thickness val="0"/>
      <c:spPr>
        <a:noFill/>
        <a:ln>
          <a:noFill/>
        </a:ln>
        <a:effectLst/>
        <a:sp3d/>
      </c:spPr>
    </c:backWall>
    <c:plotArea>
      <c:layout/>
      <c:bar3DChart>
        <c:barDir val="col"/>
        <c:grouping val="percentStacked"/>
        <c:varyColors val="0"/>
        <c:ser>
          <c:idx val="0"/>
          <c:order val="0"/>
          <c:tx>
            <c:strRef>
              <c:f>Sheet1!$B$1</c:f>
              <c:strCache>
                <c:ptCount val="1"/>
                <c:pt idx="0">
                  <c:v>Fara taxa de urgenta</c:v>
                </c:pt>
              </c:strCache>
            </c:strRef>
          </c:tx>
          <c:spPr>
            <a:solidFill>
              <a:schemeClr val="accent2">
                <a:shade val="76000"/>
              </a:schemeClr>
            </a:solidFill>
            <a:ln>
              <a:noFill/>
            </a:ln>
            <a:effectLst/>
            <a:sp3d/>
          </c:spPr>
          <c:invertIfNegative val="0"/>
          <c:dLbls>
            <c:dLbl>
              <c:idx val="0"/>
              <c:layout>
                <c:manualLayout>
                  <c:x val="4.629629629629701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A7F-4EC7-8613-8187F3C3F968}"/>
                </c:ext>
              </c:extLst>
            </c:dLbl>
            <c:dLbl>
              <c:idx val="1"/>
              <c:layout>
                <c:manualLayout>
                  <c:x val="1.388888888888908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A7F-4EC7-8613-8187F3C3F968}"/>
                </c:ext>
              </c:extLst>
            </c:dLbl>
            <c:dLbl>
              <c:idx val="2"/>
              <c:layout>
                <c:manualLayout>
                  <c:x val="1.388888888888911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A7F-4EC7-8613-8187F3C3F96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Certificate de Urbanism</c:v>
                </c:pt>
                <c:pt idx="1">
                  <c:v>Autorizatii de construire</c:v>
                </c:pt>
                <c:pt idx="2">
                  <c:v>Autorizatii de luare in folosinta</c:v>
                </c:pt>
              </c:strCache>
            </c:strRef>
          </c:cat>
          <c:val>
            <c:numRef>
              <c:f>Sheet1!$B$2:$B$4</c:f>
              <c:numCache>
                <c:formatCode>General</c:formatCode>
                <c:ptCount val="3"/>
                <c:pt idx="0">
                  <c:v>4130</c:v>
                </c:pt>
                <c:pt idx="1">
                  <c:v>1614</c:v>
                </c:pt>
                <c:pt idx="2">
                  <c:v>674</c:v>
                </c:pt>
              </c:numCache>
            </c:numRef>
          </c:val>
          <c:extLst>
            <c:ext xmlns:c16="http://schemas.microsoft.com/office/drawing/2014/chart" uri="{C3380CC4-5D6E-409C-BE32-E72D297353CC}">
              <c16:uniqueId val="{00000003-AA7F-4EC7-8613-8187F3C3F968}"/>
            </c:ext>
          </c:extLst>
        </c:ser>
        <c:ser>
          <c:idx val="1"/>
          <c:order val="1"/>
          <c:tx>
            <c:strRef>
              <c:f>Sheet1!$C$1</c:f>
              <c:strCache>
                <c:ptCount val="1"/>
                <c:pt idx="0">
                  <c:v>Cu taxa de urgenta</c:v>
                </c:pt>
              </c:strCache>
            </c:strRef>
          </c:tx>
          <c:spPr>
            <a:solidFill>
              <a:schemeClr val="accent2">
                <a:tint val="77000"/>
              </a:schemeClr>
            </a:solidFill>
            <a:ln>
              <a:noFill/>
            </a:ln>
            <a:effectLst/>
            <a:sp3d/>
          </c:spPr>
          <c:invertIfNegative val="0"/>
          <c:dLbls>
            <c:dLbl>
              <c:idx val="0"/>
              <c:layout>
                <c:manualLayout>
                  <c:x val="1.157407407407407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A7F-4EC7-8613-8187F3C3F968}"/>
                </c:ext>
              </c:extLst>
            </c:dLbl>
            <c:dLbl>
              <c:idx val="1"/>
              <c:layout>
                <c:manualLayout>
                  <c:x val="9.259259259259449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A7F-4EC7-8613-8187F3C3F968}"/>
                </c:ext>
              </c:extLst>
            </c:dLbl>
            <c:dLbl>
              <c:idx val="2"/>
              <c:layout>
                <c:manualLayout>
                  <c:x val="1.388888888888911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A7F-4EC7-8613-8187F3C3F96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Certificate de Urbanism</c:v>
                </c:pt>
                <c:pt idx="1">
                  <c:v>Autorizatii de construire</c:v>
                </c:pt>
                <c:pt idx="2">
                  <c:v>Autorizatii de luare in folosinta</c:v>
                </c:pt>
              </c:strCache>
            </c:strRef>
          </c:cat>
          <c:val>
            <c:numRef>
              <c:f>Sheet1!$C$2:$C$4</c:f>
              <c:numCache>
                <c:formatCode>General</c:formatCode>
                <c:ptCount val="3"/>
                <c:pt idx="0">
                  <c:v>1698</c:v>
                </c:pt>
                <c:pt idx="1">
                  <c:v>512</c:v>
                </c:pt>
                <c:pt idx="2">
                  <c:v>6</c:v>
                </c:pt>
              </c:numCache>
            </c:numRef>
          </c:val>
          <c:extLst>
            <c:ext xmlns:c16="http://schemas.microsoft.com/office/drawing/2014/chart" uri="{C3380CC4-5D6E-409C-BE32-E72D297353CC}">
              <c16:uniqueId val="{00000007-AA7F-4EC7-8613-8187F3C3F968}"/>
            </c:ext>
          </c:extLst>
        </c:ser>
        <c:dLbls>
          <c:showLegendKey val="0"/>
          <c:showVal val="0"/>
          <c:showCatName val="0"/>
          <c:showSerName val="0"/>
          <c:showPercent val="0"/>
          <c:showBubbleSize val="0"/>
        </c:dLbls>
        <c:gapWidth val="150"/>
        <c:shape val="cylinder"/>
        <c:axId val="98605312"/>
        <c:axId val="98615296"/>
        <c:axId val="0"/>
      </c:bar3DChart>
      <c:catAx>
        <c:axId val="98605312"/>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98615296"/>
        <c:crosses val="autoZero"/>
        <c:auto val="1"/>
        <c:lblAlgn val="ctr"/>
        <c:lblOffset val="100"/>
        <c:noMultiLvlLbl val="0"/>
      </c:catAx>
      <c:valAx>
        <c:axId val="98615296"/>
        <c:scaling>
          <c:orientation val="minMax"/>
        </c:scaling>
        <c:delete val="0"/>
        <c:axPos val="l"/>
        <c:majorGridlines>
          <c:spPr>
            <a:ln w="9525" cap="flat" cmpd="sng" algn="ctr">
              <a:solidFill>
                <a:schemeClr val="tx1">
                  <a:tint val="75000"/>
                  <a:shade val="95000"/>
                  <a:satMod val="105000"/>
                </a:schemeClr>
              </a:solidFill>
              <a:prstDash val="solid"/>
              <a:round/>
            </a:ln>
            <a:effectLst/>
          </c:spPr>
        </c:majorGridlines>
        <c:numFmt formatCode="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9860531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solidFill>
        <a:schemeClr val="tx1">
          <a:tint val="75000"/>
          <a:shade val="95000"/>
          <a:satMod val="105000"/>
        </a:schemeClr>
      </a:solidFill>
      <a:prstDash val="solid"/>
      <a:round/>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1800" b="1" i="0" u="none" strike="noStrike" kern="1200" baseline="0">
                <a:solidFill>
                  <a:schemeClr val="tx1"/>
                </a:solidFill>
                <a:latin typeface="+mn-lt"/>
                <a:ea typeface="+mn-ea"/>
                <a:cs typeface="+mn-cs"/>
              </a:defRPr>
            </a:pPr>
            <a:r>
              <a:rPr lang="en-US"/>
              <a:t>Total acte pe tipuri de cereri 10468</a:t>
            </a:r>
          </a:p>
        </c:rich>
      </c:tx>
      <c:overlay val="0"/>
      <c:spPr>
        <a:noFill/>
        <a:ln>
          <a:noFill/>
        </a:ln>
        <a:effectLst/>
      </c:spPr>
      <c:txPr>
        <a:bodyPr rot="0" spcFirstLastPara="1" vertOverflow="ellipsis" vert="horz" wrap="square" anchor="ctr" anchorCtr="1"/>
        <a:lstStyle/>
        <a:p>
          <a:pPr>
            <a:defRPr lang="en-US" sz="1800" b="1" i="0" u="none" strike="noStrike" kern="1200" baseline="0">
              <a:solidFill>
                <a:schemeClr val="tx1"/>
              </a:solidFill>
              <a:latin typeface="+mn-lt"/>
              <a:ea typeface="+mn-ea"/>
              <a:cs typeface="+mn-cs"/>
            </a:defRPr>
          </a:pPr>
          <a:endParaRPr lang="en-US"/>
        </a:p>
      </c:txPr>
    </c:title>
    <c:autoTitleDeleted val="0"/>
    <c:view3D>
      <c:rotX val="30"/>
      <c:rotY val="0"/>
      <c:rAngAx val="0"/>
    </c:view3D>
    <c:floor>
      <c:thickness val="0"/>
      <c:spPr>
        <a:noFill/>
        <a:ln w="9525" cap="flat" cmpd="sng" algn="ctr">
          <a:solidFill>
            <a:schemeClr val="tx1">
              <a:tint val="75000"/>
              <a:shade val="95000"/>
              <a:satMod val="105000"/>
            </a:schemeClr>
          </a:solidFill>
          <a:prstDash val="solid"/>
          <a:round/>
        </a:ln>
        <a:effectLst/>
        <a:sp3d contourW="9525">
          <a:contourClr>
            <a:schemeClr val="tx1">
              <a:tint val="75000"/>
              <a:shade val="95000"/>
              <a:satMod val="105000"/>
            </a:schemeClr>
          </a:contourClr>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Nr. Cereri</c:v>
                </c:pt>
              </c:strCache>
            </c:strRef>
          </c:tx>
          <c:explosion val="25"/>
          <c:dPt>
            <c:idx val="0"/>
            <c:bubble3D val="0"/>
            <c:spPr>
              <a:solidFill>
                <a:schemeClr val="accent2">
                  <a:shade val="44000"/>
                </a:schemeClr>
              </a:solidFill>
              <a:ln>
                <a:noFill/>
              </a:ln>
              <a:effectLst/>
              <a:sp3d/>
            </c:spPr>
            <c:extLst>
              <c:ext xmlns:c16="http://schemas.microsoft.com/office/drawing/2014/chart" uri="{C3380CC4-5D6E-409C-BE32-E72D297353CC}">
                <c16:uniqueId val="{00000001-7367-43B2-9F59-A2466C88A57C}"/>
              </c:ext>
            </c:extLst>
          </c:dPt>
          <c:dPt>
            <c:idx val="1"/>
            <c:bubble3D val="0"/>
            <c:spPr>
              <a:solidFill>
                <a:schemeClr val="accent2">
                  <a:shade val="58000"/>
                </a:schemeClr>
              </a:solidFill>
              <a:ln>
                <a:noFill/>
              </a:ln>
              <a:effectLst/>
              <a:sp3d/>
            </c:spPr>
            <c:extLst>
              <c:ext xmlns:c16="http://schemas.microsoft.com/office/drawing/2014/chart" uri="{C3380CC4-5D6E-409C-BE32-E72D297353CC}">
                <c16:uniqueId val="{00000003-7367-43B2-9F59-A2466C88A57C}"/>
              </c:ext>
            </c:extLst>
          </c:dPt>
          <c:dPt>
            <c:idx val="2"/>
            <c:bubble3D val="0"/>
            <c:spPr>
              <a:solidFill>
                <a:schemeClr val="accent2">
                  <a:shade val="72000"/>
                </a:schemeClr>
              </a:solidFill>
              <a:ln>
                <a:noFill/>
              </a:ln>
              <a:effectLst/>
              <a:sp3d/>
            </c:spPr>
            <c:extLst>
              <c:ext xmlns:c16="http://schemas.microsoft.com/office/drawing/2014/chart" uri="{C3380CC4-5D6E-409C-BE32-E72D297353CC}">
                <c16:uniqueId val="{00000005-7367-43B2-9F59-A2466C88A57C}"/>
              </c:ext>
            </c:extLst>
          </c:dPt>
          <c:dPt>
            <c:idx val="3"/>
            <c:bubble3D val="0"/>
            <c:spPr>
              <a:solidFill>
                <a:schemeClr val="accent2">
                  <a:shade val="86000"/>
                </a:schemeClr>
              </a:solidFill>
              <a:ln>
                <a:noFill/>
              </a:ln>
              <a:effectLst/>
              <a:sp3d/>
            </c:spPr>
            <c:extLst>
              <c:ext xmlns:c16="http://schemas.microsoft.com/office/drawing/2014/chart" uri="{C3380CC4-5D6E-409C-BE32-E72D297353CC}">
                <c16:uniqueId val="{00000007-7367-43B2-9F59-A2466C88A57C}"/>
              </c:ext>
            </c:extLst>
          </c:dPt>
          <c:dPt>
            <c:idx val="4"/>
            <c:bubble3D val="0"/>
            <c:explosion val="31"/>
            <c:spPr>
              <a:solidFill>
                <a:schemeClr val="accent2"/>
              </a:solidFill>
              <a:ln>
                <a:noFill/>
              </a:ln>
              <a:effectLst/>
              <a:sp3d/>
            </c:spPr>
            <c:extLst>
              <c:ext xmlns:c16="http://schemas.microsoft.com/office/drawing/2014/chart" uri="{C3380CC4-5D6E-409C-BE32-E72D297353CC}">
                <c16:uniqueId val="{00000009-7367-43B2-9F59-A2466C88A57C}"/>
              </c:ext>
            </c:extLst>
          </c:dPt>
          <c:dPt>
            <c:idx val="5"/>
            <c:bubble3D val="0"/>
            <c:spPr>
              <a:solidFill>
                <a:schemeClr val="accent2">
                  <a:tint val="86000"/>
                </a:schemeClr>
              </a:solidFill>
              <a:ln>
                <a:noFill/>
              </a:ln>
              <a:effectLst/>
              <a:sp3d/>
            </c:spPr>
            <c:extLst>
              <c:ext xmlns:c16="http://schemas.microsoft.com/office/drawing/2014/chart" uri="{C3380CC4-5D6E-409C-BE32-E72D297353CC}">
                <c16:uniqueId val="{0000000B-7367-43B2-9F59-A2466C88A57C}"/>
              </c:ext>
            </c:extLst>
          </c:dPt>
          <c:dPt>
            <c:idx val="6"/>
            <c:bubble3D val="0"/>
            <c:spPr>
              <a:solidFill>
                <a:schemeClr val="accent2">
                  <a:tint val="72000"/>
                </a:schemeClr>
              </a:solidFill>
              <a:ln>
                <a:noFill/>
              </a:ln>
              <a:effectLst/>
              <a:sp3d/>
            </c:spPr>
            <c:extLst>
              <c:ext xmlns:c16="http://schemas.microsoft.com/office/drawing/2014/chart" uri="{C3380CC4-5D6E-409C-BE32-E72D297353CC}">
                <c16:uniqueId val="{0000000D-7367-43B2-9F59-A2466C88A57C}"/>
              </c:ext>
            </c:extLst>
          </c:dPt>
          <c:dPt>
            <c:idx val="7"/>
            <c:bubble3D val="0"/>
            <c:spPr>
              <a:solidFill>
                <a:schemeClr val="accent2">
                  <a:tint val="58000"/>
                </a:schemeClr>
              </a:solidFill>
              <a:ln>
                <a:noFill/>
              </a:ln>
              <a:effectLst/>
              <a:sp3d/>
            </c:spPr>
            <c:extLst>
              <c:ext xmlns:c16="http://schemas.microsoft.com/office/drawing/2014/chart" uri="{C3380CC4-5D6E-409C-BE32-E72D297353CC}">
                <c16:uniqueId val="{0000000F-7367-43B2-9F59-A2466C88A57C}"/>
              </c:ext>
            </c:extLst>
          </c:dPt>
          <c:dPt>
            <c:idx val="8"/>
            <c:bubble3D val="0"/>
            <c:spPr>
              <a:solidFill>
                <a:schemeClr val="accent2">
                  <a:tint val="44000"/>
                </a:schemeClr>
              </a:solidFill>
              <a:ln>
                <a:noFill/>
              </a:ln>
              <a:effectLst/>
              <a:sp3d/>
            </c:spPr>
            <c:extLst>
              <c:ext xmlns:c16="http://schemas.microsoft.com/office/drawing/2014/chart" uri="{C3380CC4-5D6E-409C-BE32-E72D297353CC}">
                <c16:uniqueId val="{00000011-7367-43B2-9F59-A2466C88A57C}"/>
              </c:ext>
            </c:extLst>
          </c:dPt>
          <c:dLbls>
            <c:dLbl>
              <c:idx val="0"/>
              <c:tx>
                <c:rich>
                  <a:bodyPr/>
                  <a:lstStyle/>
                  <a:p>
                    <a:r>
                      <a:rPr lang="en-US"/>
                      <a:t>1752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367-43B2-9F59-A2466C88A57C}"/>
                </c:ext>
              </c:extLst>
            </c:dLbl>
            <c:dLbl>
              <c:idx val="1"/>
              <c:tx>
                <c:rich>
                  <a:bodyPr/>
                  <a:lstStyle/>
                  <a:p>
                    <a:r>
                      <a:rPr lang="en-US"/>
                      <a:t>976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7367-43B2-9F59-A2466C88A57C}"/>
                </c:ext>
              </c:extLst>
            </c:dLbl>
            <c:dLbl>
              <c:idx val="2"/>
              <c:tx>
                <c:rich>
                  <a:bodyPr/>
                  <a:lstStyle/>
                  <a:p>
                    <a:r>
                      <a:rPr lang="en-US"/>
                      <a:t>148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7367-43B2-9F59-A2466C88A57C}"/>
                </c:ext>
              </c:extLst>
            </c:dLbl>
            <c:dLbl>
              <c:idx val="3"/>
              <c:tx>
                <c:rich>
                  <a:bodyPr/>
                  <a:lstStyle/>
                  <a:p>
                    <a:r>
                      <a:rPr lang="en-US"/>
                      <a:t>105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7367-43B2-9F59-A2466C88A57C}"/>
                </c:ext>
              </c:extLst>
            </c:dLbl>
            <c:dLbl>
              <c:idx val="4"/>
              <c:tx>
                <c:rich>
                  <a:bodyPr/>
                  <a:lstStyle/>
                  <a:p>
                    <a:r>
                      <a:rPr lang="en-US"/>
                      <a:t>2465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7367-43B2-9F59-A2466C88A57C}"/>
                </c:ext>
              </c:extLst>
            </c:dLbl>
            <c:dLbl>
              <c:idx val="5"/>
              <c:tx>
                <c:rich>
                  <a:bodyPr/>
                  <a:lstStyle/>
                  <a:p>
                    <a:r>
                      <a:rPr lang="en-US"/>
                      <a:t>373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7367-43B2-9F59-A2466C88A57C}"/>
                </c:ext>
              </c:extLst>
            </c:dLbl>
            <c:dLbl>
              <c:idx val="6"/>
              <c:tx>
                <c:rich>
                  <a:bodyPr/>
                  <a:lstStyle/>
                  <a:p>
                    <a:r>
                      <a:rPr lang="en-US"/>
                      <a:t>2054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7367-43B2-9F59-A2466C88A57C}"/>
                </c:ext>
              </c:extLst>
            </c:dLbl>
            <c:dLbl>
              <c:idx val="7"/>
              <c:tx>
                <c:rich>
                  <a:bodyPr/>
                  <a:lstStyle/>
                  <a:p>
                    <a:r>
                      <a:rPr lang="en-US"/>
                      <a:t>979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7367-43B2-9F59-A2466C88A57C}"/>
                </c:ext>
              </c:extLst>
            </c:dLbl>
            <c:dLbl>
              <c:idx val="8"/>
              <c:tx>
                <c:rich>
                  <a:bodyPr/>
                  <a:lstStyle/>
                  <a:p>
                    <a:r>
                      <a:rPr lang="en-US"/>
                      <a:t>1616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7367-43B2-9F59-A2466C88A57C}"/>
                </c:ext>
              </c:extLst>
            </c:dLbl>
            <c:dLbl>
              <c:idx val="9"/>
              <c:tx>
                <c:rich>
                  <a:bodyPr/>
                  <a:lstStyle/>
                  <a:p>
                    <a:r>
                      <a:rPr lang="en-US"/>
                      <a:t>2513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7367-43B2-9F59-A2466C88A57C}"/>
                </c:ext>
              </c:extLst>
            </c:dLbl>
            <c:spPr>
              <a:noFill/>
              <a:ln>
                <a:noFill/>
              </a:ln>
              <a:effectLst/>
            </c:spPr>
            <c:txPr>
              <a:bodyPr rot="0" spcFirstLastPara="1" vertOverflow="ellipsis" vert="horz" wrap="square" anchor="ctr" anchorCtr="1"/>
              <a:lstStyle/>
              <a:p>
                <a:pPr>
                  <a:defRPr lang="en-US"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Sheet1!$A$2:$A$10</c:f>
              <c:strCache>
                <c:ptCount val="9"/>
                <c:pt idx="0">
                  <c:v>Regularizarea taxei de autorizare + ALF (Persoane fizice/juridice)</c:v>
                </c:pt>
                <c:pt idx="1">
                  <c:v>Certificate de atestare a edificarii constructiilor</c:v>
                </c:pt>
                <c:pt idx="2">
                  <c:v>Certificate de radiere a constructiilor</c:v>
                </c:pt>
                <c:pt idx="3">
                  <c:v>Adeverinte intravilan/extravilan</c:v>
                </c:pt>
                <c:pt idx="4">
                  <c:v>Certificate nomenclatura stradala si adresa</c:v>
                </c:pt>
                <c:pt idx="5">
                  <c:v>Cereri, adrese, note interne, contestatii</c:v>
                </c:pt>
                <c:pt idx="6">
                  <c:v>Instiintari incepere lucrari</c:v>
                </c:pt>
                <c:pt idx="7">
                  <c:v>Instiintari finalizare lucrari</c:v>
                </c:pt>
                <c:pt idx="8">
                  <c:v>Invitatii+somatii</c:v>
                </c:pt>
              </c:strCache>
            </c:strRef>
          </c:cat>
          <c:val>
            <c:numRef>
              <c:f>Sheet1!$B$2:$B$10</c:f>
              <c:numCache>
                <c:formatCode>General</c:formatCode>
                <c:ptCount val="9"/>
                <c:pt idx="0">
                  <c:v>1905</c:v>
                </c:pt>
                <c:pt idx="1">
                  <c:v>1033</c:v>
                </c:pt>
                <c:pt idx="2">
                  <c:v>147</c:v>
                </c:pt>
                <c:pt idx="3">
                  <c:v>110</c:v>
                </c:pt>
                <c:pt idx="4">
                  <c:v>2309</c:v>
                </c:pt>
                <c:pt idx="5">
                  <c:v>512</c:v>
                </c:pt>
                <c:pt idx="6">
                  <c:v>1214</c:v>
                </c:pt>
                <c:pt idx="7">
                  <c:v>1694</c:v>
                </c:pt>
                <c:pt idx="8">
                  <c:v>2513</c:v>
                </c:pt>
              </c:numCache>
            </c:numRef>
          </c:val>
          <c:extLst>
            <c:ext xmlns:c16="http://schemas.microsoft.com/office/drawing/2014/chart" uri="{C3380CC4-5D6E-409C-BE32-E72D297353CC}">
              <c16:uniqueId val="{00000013-7367-43B2-9F59-A2466C88A57C}"/>
            </c:ext>
          </c:extLst>
        </c:ser>
        <c:dLbls>
          <c:showLegendKey val="0"/>
          <c:showVal val="0"/>
          <c:showCatName val="0"/>
          <c:showSerName val="0"/>
          <c:showPercent val="0"/>
          <c:showBubbleSize val="0"/>
          <c:showLeaderLines val="1"/>
        </c:dLbls>
      </c:pie3DChart>
      <c:spPr>
        <a:noFill/>
        <a:ln>
          <a:noFill/>
        </a:ln>
        <a:effectLst/>
      </c:spPr>
    </c:plotArea>
    <c:legend>
      <c:legendPos val="r"/>
      <c:layout>
        <c:manualLayout>
          <c:xMode val="edge"/>
          <c:yMode val="edge"/>
          <c:x val="0.66193067778292425"/>
          <c:y val="0.12778879412689645"/>
          <c:w val="0.32630461633472629"/>
          <c:h val="0.85518048630229293"/>
        </c:manualLayout>
      </c:layout>
      <c:overlay val="0"/>
      <c:spPr>
        <a:noFill/>
        <a:ln>
          <a:noFill/>
        </a:ln>
        <a:effectLst/>
      </c:spPr>
      <c:txPr>
        <a:bodyPr rot="0" spcFirstLastPara="1" vertOverflow="ellipsis" vert="horz" wrap="square" anchor="ctr" anchorCtr="1"/>
        <a:lstStyle/>
        <a:p>
          <a:pPr>
            <a:defRPr lang="en-US" sz="1000" b="0" i="0" u="none" strike="noStrike" kern="1200" baseline="0">
              <a:solidFill>
                <a:schemeClr val="tx1"/>
              </a:solidFill>
              <a:latin typeface="+mn-lt"/>
              <a:ea typeface="+mn-ea"/>
              <a:cs typeface="+mn-cs"/>
            </a:defRPr>
          </a:pPr>
          <a:endParaRPr lang="en-US"/>
        </a:p>
      </c:txPr>
    </c:legend>
    <c:plotVisOnly val="1"/>
    <c:dispBlanksAs val="zero"/>
    <c:showDLblsOverMax val="0"/>
  </c:chart>
  <c:spPr>
    <a:noFill/>
    <a:ln w="9525" cap="flat" cmpd="sng" algn="ctr">
      <a:noFill/>
      <a:prstDash val="solid"/>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0"/>
    <c:view3D>
      <c:rotX val="15"/>
      <c:rotY val="20"/>
      <c:depthPercent val="100"/>
      <c:rAngAx val="1"/>
    </c:view3D>
    <c:floor>
      <c:thickness val="0"/>
      <c:spPr>
        <a:noFill/>
        <a:ln w="9525" cap="flat" cmpd="sng" algn="ctr">
          <a:solidFill>
            <a:schemeClr val="tx1">
              <a:tint val="75000"/>
              <a:shade val="95000"/>
              <a:satMod val="105000"/>
            </a:schemeClr>
          </a:solidFill>
          <a:prstDash val="solid"/>
          <a:round/>
        </a:ln>
        <a:effectLst/>
        <a:sp3d contourW="9525">
          <a:contourClr>
            <a:schemeClr val="tx1">
              <a:tint val="75000"/>
              <a:shade val="95000"/>
              <a:satMod val="10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1850533807829223E-2"/>
          <c:y val="3.0927835051546396E-2"/>
          <c:w val="0.54804270462633453"/>
          <c:h val="0.81443298969071365"/>
        </c:manualLayout>
      </c:layout>
      <c:bar3DChart>
        <c:barDir val="col"/>
        <c:grouping val="stacked"/>
        <c:varyColors val="0"/>
        <c:ser>
          <c:idx val="1"/>
          <c:order val="0"/>
          <c:tx>
            <c:strRef>
              <c:f>Sheet1!$B$1</c:f>
              <c:strCache>
                <c:ptCount val="1"/>
                <c:pt idx="0">
                  <c:v>Regularizarea taxei de autorizare + ALF</c:v>
                </c:pt>
              </c:strCache>
            </c:strRef>
          </c:tx>
          <c:spPr>
            <a:solidFill>
              <a:schemeClr val="accent2">
                <a:shade val="65000"/>
              </a:schemeClr>
            </a:solidFill>
            <a:ln w="9525" cap="flat" cmpd="sng" algn="ctr">
              <a:solidFill>
                <a:schemeClr val="lt1">
                  <a:shade val="95000"/>
                  <a:satMod val="105000"/>
                </a:schemeClr>
              </a:solidFill>
              <a:prstDash val="solid"/>
              <a:round/>
            </a:ln>
            <a:effectLst>
              <a:outerShdw blurRad="40000" dist="20000" dir="5400000" rotWithShape="0">
                <a:srgbClr val="000000">
                  <a:alpha val="38000"/>
                </a:srgbClr>
              </a:outerShdw>
            </a:effectLst>
            <a:sp3d contourW="9525">
              <a:contourClr>
                <a:schemeClr val="lt1">
                  <a:shade val="95000"/>
                  <a:satMod val="105000"/>
                </a:schemeClr>
              </a:contourClr>
            </a:sp3d>
          </c:spPr>
          <c:invertIfNegative val="0"/>
          <c:cat>
            <c:numRef>
              <c:f>Sheet1!$A$2:$A$7</c:f>
              <c:numCache>
                <c:formatCode>General</c:formatCode>
                <c:ptCount val="6"/>
                <c:pt idx="0">
                  <c:v>2019</c:v>
                </c:pt>
                <c:pt idx="1">
                  <c:v>2020</c:v>
                </c:pt>
                <c:pt idx="2">
                  <c:v>2021</c:v>
                </c:pt>
                <c:pt idx="3">
                  <c:v>2022</c:v>
                </c:pt>
                <c:pt idx="4">
                  <c:v>2023</c:v>
                </c:pt>
                <c:pt idx="5">
                  <c:v>2024</c:v>
                </c:pt>
              </c:numCache>
            </c:numRef>
          </c:cat>
          <c:val>
            <c:numRef>
              <c:f>Sheet1!$B$2:$B$7</c:f>
              <c:numCache>
                <c:formatCode>General</c:formatCode>
                <c:ptCount val="6"/>
                <c:pt idx="0">
                  <c:v>2325</c:v>
                </c:pt>
                <c:pt idx="1">
                  <c:v>2273</c:v>
                </c:pt>
                <c:pt idx="2">
                  <c:v>1893</c:v>
                </c:pt>
                <c:pt idx="3">
                  <c:v>2145</c:v>
                </c:pt>
                <c:pt idx="4">
                  <c:v>1905</c:v>
                </c:pt>
                <c:pt idx="5">
                  <c:v>1752</c:v>
                </c:pt>
              </c:numCache>
            </c:numRef>
          </c:val>
          <c:extLst>
            <c:ext xmlns:c16="http://schemas.microsoft.com/office/drawing/2014/chart" uri="{C3380CC4-5D6E-409C-BE32-E72D297353CC}">
              <c16:uniqueId val="{00000000-CB00-4282-B837-6CFB55743998}"/>
            </c:ext>
          </c:extLst>
        </c:ser>
        <c:ser>
          <c:idx val="2"/>
          <c:order val="1"/>
          <c:tx>
            <c:strRef>
              <c:f>Sheet1!$C$1</c:f>
              <c:strCache>
                <c:ptCount val="1"/>
                <c:pt idx="0">
                  <c:v>Certificate de atestare a edificării / extinderii construcţiei</c:v>
                </c:pt>
              </c:strCache>
            </c:strRef>
          </c:tx>
          <c:spPr>
            <a:solidFill>
              <a:schemeClr val="accent2">
                <a:shade val="82000"/>
              </a:schemeClr>
            </a:solidFill>
            <a:ln w="9525" cap="flat" cmpd="sng" algn="ctr">
              <a:solidFill>
                <a:schemeClr val="lt1">
                  <a:shade val="95000"/>
                  <a:satMod val="105000"/>
                </a:schemeClr>
              </a:solidFill>
              <a:prstDash val="solid"/>
              <a:round/>
            </a:ln>
            <a:effectLst>
              <a:outerShdw blurRad="40000" dist="20000" dir="5400000" rotWithShape="0">
                <a:srgbClr val="000000">
                  <a:alpha val="38000"/>
                </a:srgbClr>
              </a:outerShdw>
            </a:effectLst>
            <a:sp3d contourW="9525">
              <a:contourClr>
                <a:schemeClr val="lt1">
                  <a:shade val="95000"/>
                  <a:satMod val="105000"/>
                </a:schemeClr>
              </a:contourClr>
            </a:sp3d>
          </c:spPr>
          <c:invertIfNegative val="0"/>
          <c:cat>
            <c:numRef>
              <c:f>Sheet1!$A$2:$A$7</c:f>
              <c:numCache>
                <c:formatCode>General</c:formatCode>
                <c:ptCount val="6"/>
                <c:pt idx="0">
                  <c:v>2019</c:v>
                </c:pt>
                <c:pt idx="1">
                  <c:v>2020</c:v>
                </c:pt>
                <c:pt idx="2">
                  <c:v>2021</c:v>
                </c:pt>
                <c:pt idx="3">
                  <c:v>2022</c:v>
                </c:pt>
                <c:pt idx="4">
                  <c:v>2023</c:v>
                </c:pt>
                <c:pt idx="5">
                  <c:v>2024</c:v>
                </c:pt>
              </c:numCache>
            </c:numRef>
          </c:cat>
          <c:val>
            <c:numRef>
              <c:f>Sheet1!$C$2:$C$7</c:f>
              <c:numCache>
                <c:formatCode>General</c:formatCode>
                <c:ptCount val="6"/>
                <c:pt idx="0">
                  <c:v>1120</c:v>
                </c:pt>
                <c:pt idx="1">
                  <c:v>946</c:v>
                </c:pt>
                <c:pt idx="2">
                  <c:v>1061</c:v>
                </c:pt>
                <c:pt idx="3">
                  <c:v>1287</c:v>
                </c:pt>
                <c:pt idx="4">
                  <c:v>1033</c:v>
                </c:pt>
                <c:pt idx="5">
                  <c:v>976</c:v>
                </c:pt>
              </c:numCache>
            </c:numRef>
          </c:val>
          <c:extLst>
            <c:ext xmlns:c16="http://schemas.microsoft.com/office/drawing/2014/chart" uri="{C3380CC4-5D6E-409C-BE32-E72D297353CC}">
              <c16:uniqueId val="{00000001-CB00-4282-B837-6CFB55743998}"/>
            </c:ext>
          </c:extLst>
        </c:ser>
        <c:ser>
          <c:idx val="3"/>
          <c:order val="2"/>
          <c:tx>
            <c:strRef>
              <c:f>Sheet1!$D$1</c:f>
              <c:strCache>
                <c:ptCount val="1"/>
                <c:pt idx="0">
                  <c:v>Certificate de atestare/radiere construcţie</c:v>
                </c:pt>
              </c:strCache>
            </c:strRef>
          </c:tx>
          <c:spPr>
            <a:solidFill>
              <a:schemeClr val="accent2"/>
            </a:solidFill>
            <a:ln w="9525" cap="flat" cmpd="sng" algn="ctr">
              <a:solidFill>
                <a:schemeClr val="lt1">
                  <a:shade val="95000"/>
                  <a:satMod val="105000"/>
                </a:schemeClr>
              </a:solidFill>
              <a:prstDash val="solid"/>
              <a:round/>
            </a:ln>
            <a:effectLst>
              <a:outerShdw blurRad="40000" dist="20000" dir="5400000" rotWithShape="0">
                <a:srgbClr val="000000">
                  <a:alpha val="38000"/>
                </a:srgbClr>
              </a:outerShdw>
            </a:effectLst>
            <a:sp3d contourW="9525">
              <a:contourClr>
                <a:schemeClr val="lt1">
                  <a:shade val="95000"/>
                  <a:satMod val="105000"/>
                </a:schemeClr>
              </a:contourClr>
            </a:sp3d>
          </c:spPr>
          <c:invertIfNegative val="0"/>
          <c:cat>
            <c:numRef>
              <c:f>Sheet1!$A$2:$A$7</c:f>
              <c:numCache>
                <c:formatCode>General</c:formatCode>
                <c:ptCount val="6"/>
                <c:pt idx="0">
                  <c:v>2019</c:v>
                </c:pt>
                <c:pt idx="1">
                  <c:v>2020</c:v>
                </c:pt>
                <c:pt idx="2">
                  <c:v>2021</c:v>
                </c:pt>
                <c:pt idx="3">
                  <c:v>2022</c:v>
                </c:pt>
                <c:pt idx="4">
                  <c:v>2023</c:v>
                </c:pt>
                <c:pt idx="5">
                  <c:v>2024</c:v>
                </c:pt>
              </c:numCache>
            </c:numRef>
          </c:cat>
          <c:val>
            <c:numRef>
              <c:f>Sheet1!$D$2:$D$7</c:f>
              <c:numCache>
                <c:formatCode>General</c:formatCode>
                <c:ptCount val="6"/>
                <c:pt idx="0">
                  <c:v>125</c:v>
                </c:pt>
                <c:pt idx="1">
                  <c:v>104</c:v>
                </c:pt>
                <c:pt idx="2">
                  <c:v>95</c:v>
                </c:pt>
                <c:pt idx="3">
                  <c:v>124</c:v>
                </c:pt>
                <c:pt idx="4">
                  <c:v>147</c:v>
                </c:pt>
                <c:pt idx="5">
                  <c:v>148</c:v>
                </c:pt>
              </c:numCache>
            </c:numRef>
          </c:val>
          <c:extLst>
            <c:ext xmlns:c16="http://schemas.microsoft.com/office/drawing/2014/chart" uri="{C3380CC4-5D6E-409C-BE32-E72D297353CC}">
              <c16:uniqueId val="{00000002-CB00-4282-B837-6CFB55743998}"/>
            </c:ext>
          </c:extLst>
        </c:ser>
        <c:ser>
          <c:idx val="4"/>
          <c:order val="3"/>
          <c:tx>
            <c:strRef>
              <c:f>Sheet1!$E$1</c:f>
              <c:strCache>
                <c:ptCount val="1"/>
                <c:pt idx="0">
                  <c:v>Adeverinţe intravilan</c:v>
                </c:pt>
              </c:strCache>
            </c:strRef>
          </c:tx>
          <c:spPr>
            <a:solidFill>
              <a:schemeClr val="accent2">
                <a:tint val="83000"/>
              </a:schemeClr>
            </a:solidFill>
            <a:ln w="9525" cap="flat" cmpd="sng" algn="ctr">
              <a:solidFill>
                <a:schemeClr val="lt1">
                  <a:shade val="95000"/>
                  <a:satMod val="105000"/>
                </a:schemeClr>
              </a:solidFill>
              <a:prstDash val="solid"/>
              <a:round/>
            </a:ln>
            <a:effectLst>
              <a:outerShdw blurRad="40000" dist="20000" dir="5400000" rotWithShape="0">
                <a:srgbClr val="000000">
                  <a:alpha val="38000"/>
                </a:srgbClr>
              </a:outerShdw>
            </a:effectLst>
            <a:sp3d contourW="9525">
              <a:contourClr>
                <a:schemeClr val="lt1">
                  <a:shade val="95000"/>
                  <a:satMod val="105000"/>
                </a:schemeClr>
              </a:contourClr>
            </a:sp3d>
          </c:spPr>
          <c:invertIfNegative val="0"/>
          <c:cat>
            <c:numRef>
              <c:f>Sheet1!$A$2:$A$7</c:f>
              <c:numCache>
                <c:formatCode>General</c:formatCode>
                <c:ptCount val="6"/>
                <c:pt idx="0">
                  <c:v>2019</c:v>
                </c:pt>
                <c:pt idx="1">
                  <c:v>2020</c:v>
                </c:pt>
                <c:pt idx="2">
                  <c:v>2021</c:v>
                </c:pt>
                <c:pt idx="3">
                  <c:v>2022</c:v>
                </c:pt>
                <c:pt idx="4">
                  <c:v>2023</c:v>
                </c:pt>
                <c:pt idx="5">
                  <c:v>2024</c:v>
                </c:pt>
              </c:numCache>
            </c:numRef>
          </c:cat>
          <c:val>
            <c:numRef>
              <c:f>Sheet1!$E$2:$E$7</c:f>
              <c:numCache>
                <c:formatCode>General</c:formatCode>
                <c:ptCount val="6"/>
                <c:pt idx="0">
                  <c:v>200</c:v>
                </c:pt>
                <c:pt idx="1">
                  <c:v>108</c:v>
                </c:pt>
                <c:pt idx="2">
                  <c:v>187</c:v>
                </c:pt>
                <c:pt idx="3">
                  <c:v>150</c:v>
                </c:pt>
                <c:pt idx="4">
                  <c:v>110</c:v>
                </c:pt>
                <c:pt idx="5">
                  <c:v>105</c:v>
                </c:pt>
              </c:numCache>
            </c:numRef>
          </c:val>
          <c:extLst>
            <c:ext xmlns:c16="http://schemas.microsoft.com/office/drawing/2014/chart" uri="{C3380CC4-5D6E-409C-BE32-E72D297353CC}">
              <c16:uniqueId val="{00000003-CB00-4282-B837-6CFB55743998}"/>
            </c:ext>
          </c:extLst>
        </c:ser>
        <c:ser>
          <c:idx val="5"/>
          <c:order val="4"/>
          <c:tx>
            <c:strRef>
              <c:f>Sheet1!$F$1</c:f>
              <c:strCache>
                <c:ptCount val="1"/>
                <c:pt idx="0">
                  <c:v>Certificate de nomenclatură stradală</c:v>
                </c:pt>
              </c:strCache>
            </c:strRef>
          </c:tx>
          <c:spPr>
            <a:solidFill>
              <a:schemeClr val="accent2">
                <a:tint val="65000"/>
              </a:schemeClr>
            </a:solidFill>
            <a:ln w="9525" cap="flat" cmpd="sng" algn="ctr">
              <a:solidFill>
                <a:schemeClr val="lt1">
                  <a:shade val="95000"/>
                  <a:satMod val="105000"/>
                </a:schemeClr>
              </a:solidFill>
              <a:prstDash val="solid"/>
              <a:round/>
            </a:ln>
            <a:effectLst>
              <a:outerShdw blurRad="40000" dist="20000" dir="5400000" rotWithShape="0">
                <a:srgbClr val="000000">
                  <a:alpha val="38000"/>
                </a:srgbClr>
              </a:outerShdw>
            </a:effectLst>
            <a:sp3d contourW="9525">
              <a:contourClr>
                <a:schemeClr val="lt1">
                  <a:shade val="95000"/>
                  <a:satMod val="105000"/>
                </a:schemeClr>
              </a:contourClr>
            </a:sp3d>
          </c:spPr>
          <c:invertIfNegative val="0"/>
          <c:cat>
            <c:numRef>
              <c:f>Sheet1!$A$2:$A$7</c:f>
              <c:numCache>
                <c:formatCode>General</c:formatCode>
                <c:ptCount val="6"/>
                <c:pt idx="0">
                  <c:v>2019</c:v>
                </c:pt>
                <c:pt idx="1">
                  <c:v>2020</c:v>
                </c:pt>
                <c:pt idx="2">
                  <c:v>2021</c:v>
                </c:pt>
                <c:pt idx="3">
                  <c:v>2022</c:v>
                </c:pt>
                <c:pt idx="4">
                  <c:v>2023</c:v>
                </c:pt>
                <c:pt idx="5">
                  <c:v>2024</c:v>
                </c:pt>
              </c:numCache>
            </c:numRef>
          </c:cat>
          <c:val>
            <c:numRef>
              <c:f>Sheet1!$F$2:$F$7</c:f>
              <c:numCache>
                <c:formatCode>General</c:formatCode>
                <c:ptCount val="6"/>
                <c:pt idx="0">
                  <c:v>4532</c:v>
                </c:pt>
                <c:pt idx="1">
                  <c:v>4440</c:v>
                </c:pt>
                <c:pt idx="2">
                  <c:v>4422</c:v>
                </c:pt>
                <c:pt idx="3">
                  <c:v>2251</c:v>
                </c:pt>
                <c:pt idx="4">
                  <c:v>2309</c:v>
                </c:pt>
                <c:pt idx="5">
                  <c:v>2465</c:v>
                </c:pt>
              </c:numCache>
            </c:numRef>
          </c:val>
          <c:extLst>
            <c:ext xmlns:c16="http://schemas.microsoft.com/office/drawing/2014/chart" uri="{C3380CC4-5D6E-409C-BE32-E72D297353CC}">
              <c16:uniqueId val="{00000004-CB00-4282-B837-6CFB55743998}"/>
            </c:ext>
          </c:extLst>
        </c:ser>
        <c:ser>
          <c:idx val="6"/>
          <c:order val="5"/>
          <c:tx>
            <c:strRef>
              <c:f>Sheet1!$G$1</c:f>
              <c:strCache>
                <c:ptCount val="1"/>
                <c:pt idx="0">
                  <c:v>ALF</c:v>
                </c:pt>
              </c:strCache>
            </c:strRef>
          </c:tx>
          <c:spPr>
            <a:solidFill>
              <a:schemeClr val="accent2">
                <a:tint val="48000"/>
              </a:schemeClr>
            </a:solidFill>
            <a:ln w="9525" cap="flat" cmpd="sng" algn="ctr">
              <a:solidFill>
                <a:schemeClr val="lt1">
                  <a:shade val="95000"/>
                  <a:satMod val="105000"/>
                </a:schemeClr>
              </a:solidFill>
              <a:prstDash val="solid"/>
              <a:round/>
            </a:ln>
            <a:effectLst>
              <a:outerShdw blurRad="40000" dist="20000" dir="5400000" rotWithShape="0">
                <a:srgbClr val="000000">
                  <a:alpha val="38000"/>
                </a:srgbClr>
              </a:outerShdw>
            </a:effectLst>
            <a:sp3d contourW="9525">
              <a:contourClr>
                <a:schemeClr val="lt1">
                  <a:shade val="95000"/>
                  <a:satMod val="105000"/>
                </a:schemeClr>
              </a:contourClr>
            </a:sp3d>
          </c:spPr>
          <c:invertIfNegative val="0"/>
          <c:cat>
            <c:numRef>
              <c:f>Sheet1!$A$2:$A$7</c:f>
              <c:numCache>
                <c:formatCode>General</c:formatCode>
                <c:ptCount val="6"/>
                <c:pt idx="0">
                  <c:v>2019</c:v>
                </c:pt>
                <c:pt idx="1">
                  <c:v>2020</c:v>
                </c:pt>
                <c:pt idx="2">
                  <c:v>2021</c:v>
                </c:pt>
                <c:pt idx="3">
                  <c:v>2022</c:v>
                </c:pt>
                <c:pt idx="4">
                  <c:v>2023</c:v>
                </c:pt>
                <c:pt idx="5">
                  <c:v>2024</c:v>
                </c:pt>
              </c:numCache>
            </c:numRef>
          </c:cat>
          <c:val>
            <c:numRef>
              <c:f>Sheet1!$G$2:$G$7</c:f>
              <c:numCache>
                <c:formatCode>General</c:formatCode>
                <c:ptCount val="6"/>
                <c:pt idx="0">
                  <c:v>852</c:v>
                </c:pt>
                <c:pt idx="1">
                  <c:v>752</c:v>
                </c:pt>
                <c:pt idx="2">
                  <c:v>680</c:v>
                </c:pt>
                <c:pt idx="3">
                  <c:v>950</c:v>
                </c:pt>
                <c:pt idx="4">
                  <c:v>745</c:v>
                </c:pt>
                <c:pt idx="5">
                  <c:v>681</c:v>
                </c:pt>
              </c:numCache>
            </c:numRef>
          </c:val>
          <c:extLst>
            <c:ext xmlns:c16="http://schemas.microsoft.com/office/drawing/2014/chart" uri="{C3380CC4-5D6E-409C-BE32-E72D297353CC}">
              <c16:uniqueId val="{00000005-CB00-4282-B837-6CFB55743998}"/>
            </c:ext>
          </c:extLst>
        </c:ser>
        <c:dLbls>
          <c:showLegendKey val="0"/>
          <c:showVal val="0"/>
          <c:showCatName val="0"/>
          <c:showSerName val="0"/>
          <c:showPercent val="0"/>
          <c:showBubbleSize val="0"/>
        </c:dLbls>
        <c:gapWidth val="150"/>
        <c:shape val="cylinder"/>
        <c:axId val="99468416"/>
        <c:axId val="99469952"/>
        <c:axId val="0"/>
      </c:bar3DChart>
      <c:catAx>
        <c:axId val="99468416"/>
        <c:scaling>
          <c:orientation val="minMax"/>
        </c:scaling>
        <c:delete val="0"/>
        <c:axPos val="b"/>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lang="en-US" sz="1000" b="0" i="0" u="none" strike="noStrike" kern="1200" baseline="0">
                <a:solidFill>
                  <a:schemeClr val="tx1"/>
                </a:solidFill>
                <a:latin typeface="+mn-lt"/>
                <a:ea typeface="+mn-ea"/>
                <a:cs typeface="+mn-cs"/>
              </a:defRPr>
            </a:pPr>
            <a:endParaRPr lang="en-US"/>
          </a:p>
        </c:txPr>
        <c:crossAx val="99469952"/>
        <c:crosses val="autoZero"/>
        <c:auto val="1"/>
        <c:lblAlgn val="ctr"/>
        <c:lblOffset val="100"/>
        <c:noMultiLvlLbl val="0"/>
      </c:catAx>
      <c:valAx>
        <c:axId val="99469952"/>
        <c:scaling>
          <c:orientation val="minMax"/>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lang="en-US" sz="1000" b="0" i="0" u="none" strike="noStrike" kern="1200" baseline="0">
                <a:solidFill>
                  <a:schemeClr val="tx1"/>
                </a:solidFill>
                <a:latin typeface="+mn-lt"/>
                <a:ea typeface="+mn-ea"/>
                <a:cs typeface="+mn-cs"/>
              </a:defRPr>
            </a:pPr>
            <a:endParaRPr lang="en-US"/>
          </a:p>
        </c:txPr>
        <c:crossAx val="99468416"/>
        <c:crosses val="autoZero"/>
        <c:crossBetween val="between"/>
      </c:valAx>
      <c:spPr>
        <a:noFill/>
        <a:ln>
          <a:noFill/>
        </a:ln>
        <a:effectLst/>
      </c:spPr>
    </c:plotArea>
    <c:legend>
      <c:legendPos val="r"/>
      <c:layout>
        <c:manualLayout>
          <c:xMode val="edge"/>
          <c:yMode val="edge"/>
          <c:x val="0.64333630895588545"/>
          <c:y val="4.7714626580768534E-2"/>
          <c:w val="0.35099154691590062"/>
          <c:h val="0.88607842201543063"/>
        </c:manualLayout>
      </c:layout>
      <c:overlay val="0"/>
      <c:spPr>
        <a:noFill/>
        <a:ln>
          <a:noFill/>
        </a:ln>
        <a:effectLst/>
      </c:spPr>
      <c:txPr>
        <a:bodyPr rot="0" spcFirstLastPara="1" vertOverflow="ellipsis" vert="horz" wrap="square" anchor="ctr" anchorCtr="1"/>
        <a:lstStyle/>
        <a:p>
          <a:pPr>
            <a:defRPr lang="en-US"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106">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14">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a:schemeClr val="lt1"/>
    </cs:lnRef>
    <cs:fillRef idx="1">
      <cs:styleClr val="auto"/>
    </cs:fillRef>
    <cs:effectRef idx="1">
      <a:schemeClr val="dk1"/>
    </cs:effectRef>
    <cs:fontRef idx="minor">
      <a:schemeClr val="tx1"/>
    </cs:fontRef>
    <cs:spPr>
      <a:ln>
        <a:round/>
      </a:ln>
    </cs:spPr>
  </cs:dataPoint>
  <cs:dataPoint3D>
    <cs:lnRef idx="1">
      <a:schemeClr val="lt1"/>
    </cs:lnRef>
    <cs:fillRef idx="1">
      <cs:styleClr val="auto"/>
    </cs:fillRef>
    <cs:effectRef idx="1">
      <a:schemeClr val="dk1"/>
    </cs:effectRef>
    <cs:fontRef idx="minor">
      <a:schemeClr val="tx1"/>
    </cs:fontRef>
    <cs:spPr>
      <a:ln>
        <a:round/>
      </a:ln>
    </cs:spPr>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1">
      <cs:styleClr val="auto"/>
    </cs:fillRef>
    <cs:effectRef idx="1">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1">
      <a:schemeClr val="dk1"/>
    </cs:effectRef>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1">
      <a:schemeClr val="dk1"/>
    </cs:effectRef>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80B9CB-1307-40C5-AC7B-9ED5116386AE}" type="datetimeFigureOut">
              <a:rPr lang="ro-RO" smtClean="0"/>
              <a:t>10.02.2025</a:t>
            </a:fld>
            <a:endParaRPr lang="ro-R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2D67B2-5E81-4240-B718-10201EF3653E}" type="slidenum">
              <a:rPr lang="ro-RO" smtClean="0"/>
              <a:t>‹#›</a:t>
            </a:fld>
            <a:endParaRPr lang="ro-RO"/>
          </a:p>
        </p:txBody>
      </p:sp>
    </p:spTree>
    <p:extLst>
      <p:ext uri="{BB962C8B-B14F-4D97-AF65-F5344CB8AC3E}">
        <p14:creationId xmlns:p14="http://schemas.microsoft.com/office/powerpoint/2010/main" val="3431308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t>
            </a:r>
            <a:endParaRPr lang="ro-RO" dirty="0"/>
          </a:p>
        </p:txBody>
      </p:sp>
      <p:sp>
        <p:nvSpPr>
          <p:cNvPr id="4" name="Slide Number Placeholder 3"/>
          <p:cNvSpPr>
            <a:spLocks noGrp="1"/>
          </p:cNvSpPr>
          <p:nvPr>
            <p:ph type="sldNum" sz="quarter" idx="10"/>
          </p:nvPr>
        </p:nvSpPr>
        <p:spPr/>
        <p:txBody>
          <a:bodyPr/>
          <a:lstStyle/>
          <a:p>
            <a:fld id="{702D67B2-5E81-4240-B718-10201EF3653E}" type="slidenum">
              <a:rPr lang="ro-RO" smtClean="0"/>
              <a:t>8</a:t>
            </a:fld>
            <a:endParaRPr lang="ro-RO"/>
          </a:p>
        </p:txBody>
      </p:sp>
    </p:spTree>
    <p:extLst>
      <p:ext uri="{BB962C8B-B14F-4D97-AF65-F5344CB8AC3E}">
        <p14:creationId xmlns:p14="http://schemas.microsoft.com/office/powerpoint/2010/main" val="747271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5F45B-F2CF-216B-D742-5C0A804B99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20B958-D631-C8C2-79FC-C303059CDE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747394-26BB-6DB5-C456-C4B1A2939C3B}"/>
              </a:ext>
            </a:extLst>
          </p:cNvPr>
          <p:cNvSpPr>
            <a:spLocks noGrp="1"/>
          </p:cNvSpPr>
          <p:nvPr>
            <p:ph type="body" idx="1"/>
          </p:nvPr>
        </p:nvSpPr>
        <p:spPr/>
        <p:txBody>
          <a:bodyPr/>
          <a:lstStyle/>
          <a:p>
            <a:r>
              <a:rPr lang="en-US" dirty="0"/>
              <a:t>ok</a:t>
            </a:r>
            <a:endParaRPr lang="ro-RO" dirty="0"/>
          </a:p>
        </p:txBody>
      </p:sp>
      <p:sp>
        <p:nvSpPr>
          <p:cNvPr id="4" name="Slide Number Placeholder 3">
            <a:extLst>
              <a:ext uri="{FF2B5EF4-FFF2-40B4-BE49-F238E27FC236}">
                <a16:creationId xmlns:a16="http://schemas.microsoft.com/office/drawing/2014/main" id="{F959F33A-D3AE-27B7-9420-36B00B4D195B}"/>
              </a:ext>
            </a:extLst>
          </p:cNvPr>
          <p:cNvSpPr>
            <a:spLocks noGrp="1"/>
          </p:cNvSpPr>
          <p:nvPr>
            <p:ph type="sldNum" sz="quarter" idx="10"/>
          </p:nvPr>
        </p:nvSpPr>
        <p:spPr/>
        <p:txBody>
          <a:bodyPr/>
          <a:lstStyle/>
          <a:p>
            <a:fld id="{702D67B2-5E81-4240-B718-10201EF3653E}" type="slidenum">
              <a:rPr lang="ro-RO" smtClean="0"/>
              <a:t>21</a:t>
            </a:fld>
            <a:endParaRPr lang="ro-RO"/>
          </a:p>
        </p:txBody>
      </p:sp>
    </p:spTree>
    <p:extLst>
      <p:ext uri="{BB962C8B-B14F-4D97-AF65-F5344CB8AC3E}">
        <p14:creationId xmlns:p14="http://schemas.microsoft.com/office/powerpoint/2010/main" val="2628347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D9F0BD-745F-664D-4207-2F05DD0097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3725D8-2908-C8DB-983F-94EB550118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5058FD-78FB-2D3B-99CF-700BE2823213}"/>
              </a:ext>
            </a:extLst>
          </p:cNvPr>
          <p:cNvSpPr>
            <a:spLocks noGrp="1"/>
          </p:cNvSpPr>
          <p:nvPr>
            <p:ph type="body" idx="1"/>
          </p:nvPr>
        </p:nvSpPr>
        <p:spPr/>
        <p:txBody>
          <a:bodyPr/>
          <a:lstStyle/>
          <a:p>
            <a:r>
              <a:rPr lang="en-US" dirty="0"/>
              <a:t>ok</a:t>
            </a:r>
            <a:endParaRPr lang="ro-RO" dirty="0"/>
          </a:p>
        </p:txBody>
      </p:sp>
      <p:sp>
        <p:nvSpPr>
          <p:cNvPr id="4" name="Slide Number Placeholder 3">
            <a:extLst>
              <a:ext uri="{FF2B5EF4-FFF2-40B4-BE49-F238E27FC236}">
                <a16:creationId xmlns:a16="http://schemas.microsoft.com/office/drawing/2014/main" id="{6F1FDD7B-B0F3-2B07-61D2-3763E06B01A6}"/>
              </a:ext>
            </a:extLst>
          </p:cNvPr>
          <p:cNvSpPr>
            <a:spLocks noGrp="1"/>
          </p:cNvSpPr>
          <p:nvPr>
            <p:ph type="sldNum" sz="quarter" idx="10"/>
          </p:nvPr>
        </p:nvSpPr>
        <p:spPr/>
        <p:txBody>
          <a:bodyPr/>
          <a:lstStyle/>
          <a:p>
            <a:fld id="{702D67B2-5E81-4240-B718-10201EF3653E}" type="slidenum">
              <a:rPr lang="ro-RO" smtClean="0"/>
              <a:t>22</a:t>
            </a:fld>
            <a:endParaRPr lang="ro-RO"/>
          </a:p>
        </p:txBody>
      </p:sp>
    </p:spTree>
    <p:extLst>
      <p:ext uri="{BB962C8B-B14F-4D97-AF65-F5344CB8AC3E}">
        <p14:creationId xmlns:p14="http://schemas.microsoft.com/office/powerpoint/2010/main" val="4174067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t>
            </a:r>
            <a:endParaRPr lang="ro-RO" dirty="0"/>
          </a:p>
        </p:txBody>
      </p:sp>
      <p:sp>
        <p:nvSpPr>
          <p:cNvPr id="4" name="Slide Number Placeholder 3"/>
          <p:cNvSpPr>
            <a:spLocks noGrp="1"/>
          </p:cNvSpPr>
          <p:nvPr>
            <p:ph type="sldNum" sz="quarter" idx="10"/>
          </p:nvPr>
        </p:nvSpPr>
        <p:spPr/>
        <p:txBody>
          <a:bodyPr/>
          <a:lstStyle/>
          <a:p>
            <a:fld id="{702D67B2-5E81-4240-B718-10201EF3653E}" type="slidenum">
              <a:rPr lang="ro-RO" smtClean="0"/>
              <a:t>24</a:t>
            </a:fld>
            <a:endParaRPr lang="ro-RO"/>
          </a:p>
        </p:txBody>
      </p:sp>
    </p:spTree>
    <p:extLst>
      <p:ext uri="{BB962C8B-B14F-4D97-AF65-F5344CB8AC3E}">
        <p14:creationId xmlns:p14="http://schemas.microsoft.com/office/powerpoint/2010/main" val="2478561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t>
            </a:r>
            <a:endParaRPr lang="ro-RO" dirty="0"/>
          </a:p>
        </p:txBody>
      </p:sp>
      <p:sp>
        <p:nvSpPr>
          <p:cNvPr id="4" name="Slide Number Placeholder 3"/>
          <p:cNvSpPr>
            <a:spLocks noGrp="1"/>
          </p:cNvSpPr>
          <p:nvPr>
            <p:ph type="sldNum" sz="quarter" idx="10"/>
          </p:nvPr>
        </p:nvSpPr>
        <p:spPr/>
        <p:txBody>
          <a:bodyPr/>
          <a:lstStyle/>
          <a:p>
            <a:fld id="{702D67B2-5E81-4240-B718-10201EF3653E}" type="slidenum">
              <a:rPr lang="ro-RO" smtClean="0"/>
              <a:t>9</a:t>
            </a:fld>
            <a:endParaRPr lang="ro-RO"/>
          </a:p>
        </p:txBody>
      </p:sp>
    </p:spTree>
    <p:extLst>
      <p:ext uri="{BB962C8B-B14F-4D97-AF65-F5344CB8AC3E}">
        <p14:creationId xmlns:p14="http://schemas.microsoft.com/office/powerpoint/2010/main" val="309599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t>
            </a:r>
            <a:endParaRPr lang="ro-RO" dirty="0"/>
          </a:p>
        </p:txBody>
      </p:sp>
      <p:sp>
        <p:nvSpPr>
          <p:cNvPr id="4" name="Slide Number Placeholder 3"/>
          <p:cNvSpPr>
            <a:spLocks noGrp="1"/>
          </p:cNvSpPr>
          <p:nvPr>
            <p:ph type="sldNum" sz="quarter" idx="10"/>
          </p:nvPr>
        </p:nvSpPr>
        <p:spPr/>
        <p:txBody>
          <a:bodyPr/>
          <a:lstStyle/>
          <a:p>
            <a:fld id="{702D67B2-5E81-4240-B718-10201EF3653E}" type="slidenum">
              <a:rPr lang="ro-RO" smtClean="0"/>
              <a:t>11</a:t>
            </a:fld>
            <a:endParaRPr lang="ro-RO"/>
          </a:p>
        </p:txBody>
      </p:sp>
    </p:spTree>
    <p:extLst>
      <p:ext uri="{BB962C8B-B14F-4D97-AF65-F5344CB8AC3E}">
        <p14:creationId xmlns:p14="http://schemas.microsoft.com/office/powerpoint/2010/main" val="696384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t>
            </a:r>
            <a:endParaRPr lang="ro-RO" dirty="0"/>
          </a:p>
        </p:txBody>
      </p:sp>
      <p:sp>
        <p:nvSpPr>
          <p:cNvPr id="4" name="Slide Number Placeholder 3"/>
          <p:cNvSpPr>
            <a:spLocks noGrp="1"/>
          </p:cNvSpPr>
          <p:nvPr>
            <p:ph type="sldNum" sz="quarter" idx="10"/>
          </p:nvPr>
        </p:nvSpPr>
        <p:spPr/>
        <p:txBody>
          <a:bodyPr/>
          <a:lstStyle/>
          <a:p>
            <a:fld id="{702D67B2-5E81-4240-B718-10201EF3653E}" type="slidenum">
              <a:rPr lang="ro-RO" smtClean="0"/>
              <a:t>12</a:t>
            </a:fld>
            <a:endParaRPr lang="ro-RO"/>
          </a:p>
        </p:txBody>
      </p:sp>
    </p:spTree>
    <p:extLst>
      <p:ext uri="{BB962C8B-B14F-4D97-AF65-F5344CB8AC3E}">
        <p14:creationId xmlns:p14="http://schemas.microsoft.com/office/powerpoint/2010/main" val="245010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t>
            </a:r>
            <a:endParaRPr lang="ro-RO" dirty="0"/>
          </a:p>
        </p:txBody>
      </p:sp>
      <p:sp>
        <p:nvSpPr>
          <p:cNvPr id="4" name="Slide Number Placeholder 3"/>
          <p:cNvSpPr>
            <a:spLocks noGrp="1"/>
          </p:cNvSpPr>
          <p:nvPr>
            <p:ph type="sldNum" sz="quarter" idx="10"/>
          </p:nvPr>
        </p:nvSpPr>
        <p:spPr/>
        <p:txBody>
          <a:bodyPr/>
          <a:lstStyle/>
          <a:p>
            <a:fld id="{702D67B2-5E81-4240-B718-10201EF3653E}" type="slidenum">
              <a:rPr lang="ro-RO" smtClean="0"/>
              <a:t>13</a:t>
            </a:fld>
            <a:endParaRPr lang="ro-RO"/>
          </a:p>
        </p:txBody>
      </p:sp>
    </p:spTree>
    <p:extLst>
      <p:ext uri="{BB962C8B-B14F-4D97-AF65-F5344CB8AC3E}">
        <p14:creationId xmlns:p14="http://schemas.microsoft.com/office/powerpoint/2010/main" val="3231814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t>
            </a:r>
            <a:endParaRPr lang="ro-RO" dirty="0"/>
          </a:p>
        </p:txBody>
      </p:sp>
      <p:sp>
        <p:nvSpPr>
          <p:cNvPr id="4" name="Slide Number Placeholder 3"/>
          <p:cNvSpPr>
            <a:spLocks noGrp="1"/>
          </p:cNvSpPr>
          <p:nvPr>
            <p:ph type="sldNum" sz="quarter" idx="10"/>
          </p:nvPr>
        </p:nvSpPr>
        <p:spPr/>
        <p:txBody>
          <a:bodyPr/>
          <a:lstStyle/>
          <a:p>
            <a:fld id="{702D67B2-5E81-4240-B718-10201EF3653E}" type="slidenum">
              <a:rPr lang="ro-RO" smtClean="0"/>
              <a:t>14</a:t>
            </a:fld>
            <a:endParaRPr lang="ro-RO"/>
          </a:p>
        </p:txBody>
      </p:sp>
    </p:spTree>
    <p:extLst>
      <p:ext uri="{BB962C8B-B14F-4D97-AF65-F5344CB8AC3E}">
        <p14:creationId xmlns:p14="http://schemas.microsoft.com/office/powerpoint/2010/main" val="3826003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t>
            </a:r>
            <a:endParaRPr lang="ro-RO" dirty="0"/>
          </a:p>
        </p:txBody>
      </p:sp>
      <p:sp>
        <p:nvSpPr>
          <p:cNvPr id="4" name="Slide Number Placeholder 3"/>
          <p:cNvSpPr>
            <a:spLocks noGrp="1"/>
          </p:cNvSpPr>
          <p:nvPr>
            <p:ph type="sldNum" sz="quarter" idx="10"/>
          </p:nvPr>
        </p:nvSpPr>
        <p:spPr/>
        <p:txBody>
          <a:bodyPr/>
          <a:lstStyle/>
          <a:p>
            <a:fld id="{702D67B2-5E81-4240-B718-10201EF3653E}" type="slidenum">
              <a:rPr lang="ro-RO" smtClean="0"/>
              <a:t>15</a:t>
            </a:fld>
            <a:endParaRPr lang="ro-RO"/>
          </a:p>
        </p:txBody>
      </p:sp>
    </p:spTree>
    <p:extLst>
      <p:ext uri="{BB962C8B-B14F-4D97-AF65-F5344CB8AC3E}">
        <p14:creationId xmlns:p14="http://schemas.microsoft.com/office/powerpoint/2010/main" val="290318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t>
            </a:r>
            <a:endParaRPr lang="ro-RO" dirty="0"/>
          </a:p>
        </p:txBody>
      </p:sp>
      <p:sp>
        <p:nvSpPr>
          <p:cNvPr id="4" name="Slide Number Placeholder 3"/>
          <p:cNvSpPr>
            <a:spLocks noGrp="1"/>
          </p:cNvSpPr>
          <p:nvPr>
            <p:ph type="sldNum" sz="quarter" idx="10"/>
          </p:nvPr>
        </p:nvSpPr>
        <p:spPr/>
        <p:txBody>
          <a:bodyPr/>
          <a:lstStyle/>
          <a:p>
            <a:fld id="{702D67B2-5E81-4240-B718-10201EF3653E}" type="slidenum">
              <a:rPr lang="ro-RO" smtClean="0"/>
              <a:t>17</a:t>
            </a:fld>
            <a:endParaRPr lang="ro-RO"/>
          </a:p>
        </p:txBody>
      </p:sp>
    </p:spTree>
    <p:extLst>
      <p:ext uri="{BB962C8B-B14F-4D97-AF65-F5344CB8AC3E}">
        <p14:creationId xmlns:p14="http://schemas.microsoft.com/office/powerpoint/2010/main" val="93794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t>
            </a:r>
            <a:endParaRPr lang="ro-RO" dirty="0"/>
          </a:p>
        </p:txBody>
      </p:sp>
      <p:sp>
        <p:nvSpPr>
          <p:cNvPr id="4" name="Slide Number Placeholder 3"/>
          <p:cNvSpPr>
            <a:spLocks noGrp="1"/>
          </p:cNvSpPr>
          <p:nvPr>
            <p:ph type="sldNum" sz="quarter" idx="10"/>
          </p:nvPr>
        </p:nvSpPr>
        <p:spPr/>
        <p:txBody>
          <a:bodyPr/>
          <a:lstStyle/>
          <a:p>
            <a:fld id="{702D67B2-5E81-4240-B718-10201EF3653E}" type="slidenum">
              <a:rPr lang="ro-RO" smtClean="0"/>
              <a:t>20</a:t>
            </a:fld>
            <a:endParaRPr lang="ro-RO"/>
          </a:p>
        </p:txBody>
      </p:sp>
    </p:spTree>
    <p:extLst>
      <p:ext uri="{BB962C8B-B14F-4D97-AF65-F5344CB8AC3E}">
        <p14:creationId xmlns:p14="http://schemas.microsoft.com/office/powerpoint/2010/main" val="2671392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15EBE1-08B6-4F88-9E66-7179EABAD3C2}" type="datetimeFigureOut">
              <a:rPr lang="ro-RO" smtClean="0"/>
              <a:pPr/>
              <a:t>10.02.2025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5AF275EF-5CE7-4AA5-AAC6-BEBE96F3D51C}" type="slidenum">
              <a:rPr lang="ro-RO" smtClean="0"/>
              <a:pPr/>
              <a:t>‹#›</a:t>
            </a:fld>
            <a:endParaRPr lang="ro-RO"/>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15EBE1-08B6-4F88-9E66-7179EABAD3C2}" type="datetimeFigureOut">
              <a:rPr lang="ro-RO" smtClean="0"/>
              <a:pPr/>
              <a:t>10.02.2025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5AF275EF-5CE7-4AA5-AAC6-BEBE96F3D51C}" type="slidenum">
              <a:rPr lang="ro-RO" smtClean="0"/>
              <a:pPr/>
              <a:t>‹#›</a:t>
            </a:fld>
            <a:endParaRPr lang="ro-R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15EBE1-08B6-4F88-9E66-7179EABAD3C2}" type="datetimeFigureOut">
              <a:rPr lang="ro-RO" smtClean="0"/>
              <a:pPr/>
              <a:t>10.02.2025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5AF275EF-5CE7-4AA5-AAC6-BEBE96F3D51C}" type="slidenum">
              <a:rPr lang="ro-RO" smtClean="0"/>
              <a:pPr/>
              <a:t>‹#›</a:t>
            </a:fld>
            <a:endParaRPr lang="ro-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15EBE1-08B6-4F88-9E66-7179EABAD3C2}" type="datetimeFigureOut">
              <a:rPr lang="ro-RO" smtClean="0"/>
              <a:pPr/>
              <a:t>10.02.2025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5AF275EF-5CE7-4AA5-AAC6-BEBE96F3D51C}" type="slidenum">
              <a:rPr lang="ro-RO" smtClean="0"/>
              <a:pPr/>
              <a:t>‹#›</a:t>
            </a:fld>
            <a:endParaRPr lang="ro-R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15EBE1-08B6-4F88-9E66-7179EABAD3C2}" type="datetimeFigureOut">
              <a:rPr lang="ro-RO" smtClean="0"/>
              <a:pPr/>
              <a:t>10.02.2025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5AF275EF-5CE7-4AA5-AAC6-BEBE96F3D51C}" type="slidenum">
              <a:rPr lang="ro-RO" smtClean="0"/>
              <a:pPr/>
              <a:t>‹#›</a:t>
            </a:fld>
            <a:endParaRPr lang="ro-RO"/>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15EBE1-08B6-4F88-9E66-7179EABAD3C2}" type="datetimeFigureOut">
              <a:rPr lang="ro-RO" smtClean="0"/>
              <a:pPr/>
              <a:t>10.02.2025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5AF275EF-5CE7-4AA5-AAC6-BEBE96F3D51C}" type="slidenum">
              <a:rPr lang="ro-RO" smtClean="0"/>
              <a:pPr/>
              <a:t>‹#›</a:t>
            </a:fld>
            <a:endParaRPr lang="ro-R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15EBE1-08B6-4F88-9E66-7179EABAD3C2}" type="datetimeFigureOut">
              <a:rPr lang="ro-RO" smtClean="0"/>
              <a:pPr/>
              <a:t>10.02.2025</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5AF275EF-5CE7-4AA5-AAC6-BEBE96F3D51C}" type="slidenum">
              <a:rPr lang="ro-RO" smtClean="0"/>
              <a:pPr/>
              <a:t>‹#›</a:t>
            </a:fld>
            <a:endParaRPr lang="ro-RO"/>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15EBE1-08B6-4F88-9E66-7179EABAD3C2}" type="datetimeFigureOut">
              <a:rPr lang="ro-RO" smtClean="0"/>
              <a:pPr/>
              <a:t>10.02.2025</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5AF275EF-5CE7-4AA5-AAC6-BEBE96F3D51C}" type="slidenum">
              <a:rPr lang="ro-RO" smtClean="0"/>
              <a:pPr/>
              <a:t>‹#›</a:t>
            </a:fld>
            <a:endParaRPr lang="ro-R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5EBE1-08B6-4F88-9E66-7179EABAD3C2}" type="datetimeFigureOut">
              <a:rPr lang="ro-RO" smtClean="0"/>
              <a:pPr/>
              <a:t>10.02.2025</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5AF275EF-5CE7-4AA5-AAC6-BEBE96F3D51C}" type="slidenum">
              <a:rPr lang="ro-RO" smtClean="0"/>
              <a:pPr/>
              <a:t>‹#›</a:t>
            </a:fld>
            <a:endParaRPr lang="ro-R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a:t>Click to edit Master title style</a:t>
            </a:r>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15EBE1-08B6-4F88-9E66-7179EABAD3C2}" type="datetimeFigureOut">
              <a:rPr lang="ro-RO" smtClean="0"/>
              <a:pPr/>
              <a:t>10.02.2025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5AF275EF-5CE7-4AA5-AAC6-BEBE96F3D51C}" type="slidenum">
              <a:rPr lang="ro-RO" smtClean="0"/>
              <a:pPr/>
              <a:t>‹#›</a:t>
            </a:fld>
            <a:endParaRPr lang="ro-RO"/>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15EBE1-08B6-4F88-9E66-7179EABAD3C2}" type="datetimeFigureOut">
              <a:rPr lang="ro-RO" smtClean="0"/>
              <a:pPr/>
              <a:t>10.02.2025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5AF275EF-5CE7-4AA5-AAC6-BEBE96F3D51C}" type="slidenum">
              <a:rPr lang="ro-RO" smtClean="0"/>
              <a:pPr/>
              <a:t>‹#›</a:t>
            </a:fld>
            <a:endParaRPr lang="ro-R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8815EBE1-08B6-4F88-9E66-7179EABAD3C2}" type="datetimeFigureOut">
              <a:rPr lang="ro-RO" smtClean="0"/>
              <a:pPr/>
              <a:t>10.02.2025</a:t>
            </a:fld>
            <a:endParaRPr lang="ro-RO"/>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ro-RO"/>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5AF275EF-5CE7-4AA5-AAC6-BEBE96F3D51C}" type="slidenum">
              <a:rPr lang="ro-RO" smtClean="0"/>
              <a:pPr/>
              <a:t>‹#›</a:t>
            </a:fld>
            <a:endParaRPr lang="ro-RO"/>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oradea.ro/urbanism/gi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a:t>RAPORT DE ACTIVITATE 2024 </a:t>
            </a:r>
            <a:endParaRPr lang="ro-RO" sz="4800" dirty="0"/>
          </a:p>
        </p:txBody>
      </p:sp>
      <p:sp>
        <p:nvSpPr>
          <p:cNvPr id="3" name="Subtitle 2"/>
          <p:cNvSpPr>
            <a:spLocks noGrp="1"/>
          </p:cNvSpPr>
          <p:nvPr>
            <p:ph type="subTitle" idx="1"/>
          </p:nvPr>
        </p:nvSpPr>
        <p:spPr/>
        <p:txBody>
          <a:bodyPr/>
          <a:lstStyle/>
          <a:p>
            <a:r>
              <a:rPr lang="ro-RO" dirty="0"/>
              <a:t>DIRECȚIA</a:t>
            </a:r>
            <a:r>
              <a:rPr lang="en-US" dirty="0"/>
              <a:t> </a:t>
            </a:r>
            <a:r>
              <a:rPr lang="ro-RO" dirty="0"/>
              <a:t> </a:t>
            </a:r>
            <a:r>
              <a:rPr lang="en-US" dirty="0"/>
              <a:t>ARHITECT ȘEF</a:t>
            </a:r>
            <a:endParaRPr lang="ro-RO" dirty="0"/>
          </a:p>
        </p:txBody>
      </p:sp>
      <p:pic>
        <p:nvPicPr>
          <p:cNvPr id="5" name="Picture 4"/>
          <p:cNvPicPr>
            <a:picLocks noChangeAspect="1"/>
          </p:cNvPicPr>
          <p:nvPr/>
        </p:nvPicPr>
        <p:blipFill>
          <a:blip r:embed="rId2"/>
          <a:stretch>
            <a:fillRect/>
          </a:stretch>
        </p:blipFill>
        <p:spPr>
          <a:xfrm>
            <a:off x="2667000" y="28284"/>
            <a:ext cx="3581400" cy="2916729"/>
          </a:xfrm>
          <a:prstGeom prst="ellipse">
            <a:avLst/>
          </a:prstGeom>
          <a:ln>
            <a:noFill/>
          </a:ln>
          <a:effectLst>
            <a:softEdge rad="112500"/>
          </a:effectLst>
        </p:spPr>
      </p:pic>
    </p:spTree>
    <p:extLst>
      <p:ext uri="{BB962C8B-B14F-4D97-AF65-F5344CB8AC3E}">
        <p14:creationId xmlns:p14="http://schemas.microsoft.com/office/powerpoint/2010/main" val="1204906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0"/>
            <a:ext cx="8305800" cy="1600200"/>
          </a:xfrm>
        </p:spPr>
        <p:txBody>
          <a:bodyPr>
            <a:noAutofit/>
          </a:bodyPr>
          <a:lstStyle/>
          <a:p>
            <a:pPr indent="449580" algn="just">
              <a:lnSpc>
                <a:spcPct val="125000"/>
              </a:lnSpc>
              <a:spcAft>
                <a:spcPts val="900"/>
              </a:spcAft>
            </a:pPr>
            <a:br>
              <a:rPr lang="en-US" sz="18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rPr>
            </a:br>
            <a:r>
              <a:rPr lang="pt-PT" sz="1800" kern="1400"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br>
              <a:rPr lang="en-US" sz="18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rPr>
            </a:br>
            <a:r>
              <a:rPr kumimoji="0" lang="en-US" sz="1200" b="0" i="0" u="none" strike="noStrike" kern="1200" cap="none" spc="0" normalizeH="0" baseline="0" noProof="0" dirty="0">
                <a:ln>
                  <a:noFill/>
                </a:ln>
                <a:solidFill>
                  <a:prstClr val="black">
                    <a:lumMod val="85000"/>
                    <a:lumOff val="15000"/>
                  </a:prstClr>
                </a:solidFill>
                <a:effectLst/>
                <a:uLnTx/>
                <a:uFillTx/>
                <a:latin typeface="Impact"/>
                <a:ea typeface="+mj-ea"/>
                <a:cs typeface="+mj-cs"/>
              </a:rPr>
              <a:t>	</a:t>
            </a:r>
            <a:r>
              <a:rPr lang="pt-PT" sz="12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Astfel: certificatele de urbanism emise în regim de urgenta reprezinta 29,14 % din numarul total de certificate, ceea ce inseamna numeric o crestere de 134 de astfel de acte;  autorizatiile de construire 25,18 % din totalul autorizatiilor, ceea ce inseamna o crestere în procente de 7,34%, iar numeric 35 de acte.</a:t>
            </a:r>
            <a:br>
              <a:rPr lang="en-US" sz="12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br>
            <a:r>
              <a:rPr lang="pt-PT" sz="12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Aproximativ la jumătatea anului 2021, am început să emitem certificate de urbanism online.</a:t>
            </a:r>
            <a:br>
              <a:rPr lang="en-US" sz="12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br>
            <a:r>
              <a:rPr lang="pt-PT" sz="12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In anul 2024 am emis 688 certificate online eliberate pentru cladiri, 28 pentru rețele și 58 pentru publicitate, în total 774 deastfel de acte ceea ce reprezinta 13,28% din nr. total de certificate si o usoara crestere ( aproximativ 2,21%), fata de anul trecut.</a:t>
            </a:r>
            <a:endParaRPr lang="ro-RO" sz="1800" dirty="0">
              <a:solidFill>
                <a:schemeClr val="tx1"/>
              </a:solidFill>
            </a:endParaRPr>
          </a:p>
        </p:txBody>
      </p:sp>
      <p:graphicFrame>
        <p:nvGraphicFramePr>
          <p:cNvPr id="6" name="Content Placeholder 5">
            <a:extLst>
              <a:ext uri="{FF2B5EF4-FFF2-40B4-BE49-F238E27FC236}">
                <a16:creationId xmlns:a16="http://schemas.microsoft.com/office/drawing/2014/main" id="{D5BAB456-96FB-68B3-5C8F-0867F3F6A47A}"/>
              </a:ext>
            </a:extLst>
          </p:cNvPr>
          <p:cNvGraphicFramePr>
            <a:graphicFrameLocks noGrp="1"/>
          </p:cNvGraphicFramePr>
          <p:nvPr>
            <p:ph idx="1"/>
            <p:extLst>
              <p:ext uri="{D42A27DB-BD31-4B8C-83A1-F6EECF244321}">
                <p14:modId xmlns:p14="http://schemas.microsoft.com/office/powerpoint/2010/main" val="4231675878"/>
              </p:ext>
            </p:extLst>
          </p:nvPr>
        </p:nvGraphicFramePr>
        <p:xfrm>
          <a:off x="762000" y="685800"/>
          <a:ext cx="7543800" cy="3886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47463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029200"/>
            <a:ext cx="7543800" cy="1143000"/>
          </a:xfrm>
        </p:spPr>
        <p:txBody>
          <a:bodyPr>
            <a:normAutofit fontScale="90000"/>
          </a:bodyPr>
          <a:lstStyle/>
          <a:p>
            <a:pPr algn="ctr"/>
            <a:r>
              <a:rPr lang="en-US" sz="3000" dirty="0"/>
              <a:t>	</a:t>
            </a:r>
            <a:r>
              <a:rPr lang="en-US" sz="3000" dirty="0" err="1"/>
              <a:t>Cereri</a:t>
            </a:r>
            <a:r>
              <a:rPr lang="en-US" sz="3000" dirty="0"/>
              <a:t>  </a:t>
            </a:r>
            <a:r>
              <a:rPr lang="en-US" sz="3000" dirty="0" err="1"/>
              <a:t>înregistrate</a:t>
            </a:r>
            <a:r>
              <a:rPr lang="en-US" sz="3000" dirty="0"/>
              <a:t> – </a:t>
            </a:r>
            <a:r>
              <a:rPr lang="en-US" sz="3000" dirty="0" err="1"/>
              <a:t>pe</a:t>
            </a:r>
            <a:r>
              <a:rPr lang="en-US" sz="3000" dirty="0"/>
              <a:t> </a:t>
            </a:r>
            <a:r>
              <a:rPr lang="en-US" sz="3000" dirty="0" err="1"/>
              <a:t>tipuri</a:t>
            </a:r>
            <a:r>
              <a:rPr lang="en-US" sz="3000" dirty="0"/>
              <a:t> de </a:t>
            </a:r>
            <a:r>
              <a:rPr lang="en-US" sz="3000" dirty="0" err="1"/>
              <a:t>categorii</a:t>
            </a:r>
            <a:r>
              <a:rPr lang="en-US" sz="3000" dirty="0"/>
              <a:t> -</a:t>
            </a:r>
            <a:br>
              <a:rPr lang="en-US" sz="3000" dirty="0"/>
            </a:br>
            <a:r>
              <a:rPr lang="en-US" sz="3000" dirty="0" err="1"/>
              <a:t>Compartiment</a:t>
            </a:r>
            <a:r>
              <a:rPr lang="en-US" sz="3000" dirty="0"/>
              <a:t> </a:t>
            </a:r>
            <a:r>
              <a:rPr lang="en-US" sz="3000" dirty="0" err="1"/>
              <a:t>Finalizări</a:t>
            </a:r>
            <a:r>
              <a:rPr lang="en-US" sz="3000" dirty="0"/>
              <a:t> </a:t>
            </a:r>
            <a:r>
              <a:rPr lang="en-US" sz="3000" dirty="0" err="1"/>
              <a:t>Construcții</a:t>
            </a:r>
            <a:endParaRPr lang="ro-RO" sz="3000" dirty="0"/>
          </a:p>
        </p:txBody>
      </p:sp>
      <p:graphicFrame>
        <p:nvGraphicFramePr>
          <p:cNvPr id="5" name="Content Placeholder 4">
            <a:extLst>
              <a:ext uri="{FF2B5EF4-FFF2-40B4-BE49-F238E27FC236}">
                <a16:creationId xmlns:a16="http://schemas.microsoft.com/office/drawing/2014/main" id="{3CFB71C5-9BAC-16CD-F991-B453A82BE8D7}"/>
              </a:ext>
            </a:extLst>
          </p:cNvPr>
          <p:cNvGraphicFramePr>
            <a:graphicFrameLocks noGrp="1"/>
          </p:cNvGraphicFramePr>
          <p:nvPr>
            <p:ph idx="1"/>
          </p:nvPr>
        </p:nvGraphicFramePr>
        <p:xfrm>
          <a:off x="762000" y="685800"/>
          <a:ext cx="7543800" cy="3886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19504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638800"/>
            <a:ext cx="7848600" cy="533400"/>
          </a:xfrm>
        </p:spPr>
        <p:txBody>
          <a:bodyPr>
            <a:normAutofit/>
          </a:bodyPr>
          <a:lstStyle/>
          <a:p>
            <a:pPr algn="ctr"/>
            <a:r>
              <a:rPr lang="en-US" sz="2000" dirty="0" err="1"/>
              <a:t>Situația</a:t>
            </a:r>
            <a:r>
              <a:rPr lang="en-US" sz="2000" dirty="0"/>
              <a:t> </a:t>
            </a:r>
            <a:r>
              <a:rPr lang="en-US" sz="2000" dirty="0" err="1"/>
              <a:t>cererilor</a:t>
            </a:r>
            <a:r>
              <a:rPr lang="en-US" sz="2000" dirty="0"/>
              <a:t> </a:t>
            </a:r>
            <a:r>
              <a:rPr lang="en-US" sz="2000" dirty="0" err="1"/>
              <a:t>înregistrate</a:t>
            </a:r>
            <a:r>
              <a:rPr lang="en-US" sz="2000" dirty="0"/>
              <a:t>, pe </a:t>
            </a:r>
            <a:r>
              <a:rPr lang="en-US" sz="2000" dirty="0" err="1"/>
              <a:t>tipuri</a:t>
            </a:r>
            <a:r>
              <a:rPr lang="en-US" sz="2000" dirty="0"/>
              <a:t> de </a:t>
            </a:r>
            <a:r>
              <a:rPr lang="en-US" sz="2000" dirty="0" err="1"/>
              <a:t>acte</a:t>
            </a:r>
            <a:r>
              <a:rPr lang="en-US" sz="2000" dirty="0"/>
              <a:t> </a:t>
            </a:r>
            <a:r>
              <a:rPr lang="en-US" sz="2000" dirty="0" err="1"/>
              <a:t>prezentată</a:t>
            </a:r>
            <a:r>
              <a:rPr lang="en-US" sz="2000" dirty="0"/>
              <a:t> </a:t>
            </a:r>
            <a:r>
              <a:rPr lang="en-US" sz="2000" dirty="0" err="1"/>
              <a:t>și</a:t>
            </a:r>
            <a:r>
              <a:rPr lang="en-US" sz="2000" dirty="0"/>
              <a:t> în </a:t>
            </a:r>
            <a:r>
              <a:rPr lang="en-US" sz="2000" dirty="0" err="1"/>
              <a:t>tabel</a:t>
            </a:r>
            <a:endParaRPr lang="ro-RO"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49765479"/>
              </p:ext>
            </p:extLst>
          </p:nvPr>
        </p:nvGraphicFramePr>
        <p:xfrm>
          <a:off x="762000" y="533396"/>
          <a:ext cx="7772400" cy="4303581"/>
        </p:xfrm>
        <a:graphic>
          <a:graphicData uri="http://schemas.openxmlformats.org/drawingml/2006/table">
            <a:tbl>
              <a:tblPr firstRow="1" firstCol="1" bandRow="1">
                <a:tableStyleId>{BC89EF96-8CEA-46FF-86C4-4CE0E7609802}</a:tableStyleId>
              </a:tblPr>
              <a:tblGrid>
                <a:gridCol w="5024582">
                  <a:extLst>
                    <a:ext uri="{9D8B030D-6E8A-4147-A177-3AD203B41FA5}">
                      <a16:colId xmlns:a16="http://schemas.microsoft.com/office/drawing/2014/main" val="20000"/>
                    </a:ext>
                  </a:extLst>
                </a:gridCol>
                <a:gridCol w="2747818">
                  <a:extLst>
                    <a:ext uri="{9D8B030D-6E8A-4147-A177-3AD203B41FA5}">
                      <a16:colId xmlns:a16="http://schemas.microsoft.com/office/drawing/2014/main" val="20001"/>
                    </a:ext>
                  </a:extLst>
                </a:gridCol>
              </a:tblGrid>
              <a:tr h="467456">
                <a:tc>
                  <a:txBody>
                    <a:bodyPr/>
                    <a:lstStyle/>
                    <a:p>
                      <a:pPr marL="0" marR="0" algn="ctr">
                        <a:lnSpc>
                          <a:spcPct val="150000"/>
                        </a:lnSpc>
                        <a:spcBef>
                          <a:spcPts val="0"/>
                        </a:spcBef>
                        <a:spcAft>
                          <a:spcPts val="900"/>
                        </a:spcAft>
                      </a:pPr>
                      <a:r>
                        <a:rPr lang="pt-PT" sz="1200" b="1" kern="1400" dirty="0">
                          <a:effectLst/>
                        </a:rPr>
                        <a:t>Tip de cerere</a:t>
                      </a:r>
                      <a:endParaRPr lang="ro-RO" sz="1200" b="1" kern="1400" dirty="0">
                        <a:solidFill>
                          <a:srgbClr val="000000"/>
                        </a:solidFill>
                        <a:effectLst/>
                        <a:latin typeface="Arial"/>
                        <a:ea typeface="Times New Roman"/>
                        <a:cs typeface="Times New Roman"/>
                      </a:endParaRPr>
                    </a:p>
                  </a:txBody>
                  <a:tcPr marL="68580" marR="68580" marT="0" marB="0" anchor="ctr"/>
                </a:tc>
                <a:tc>
                  <a:txBody>
                    <a:bodyPr/>
                    <a:lstStyle/>
                    <a:p>
                      <a:pPr marL="0" marR="0" algn="ctr">
                        <a:lnSpc>
                          <a:spcPct val="150000"/>
                        </a:lnSpc>
                        <a:spcBef>
                          <a:spcPts val="0"/>
                        </a:spcBef>
                        <a:spcAft>
                          <a:spcPts val="900"/>
                        </a:spcAft>
                      </a:pPr>
                      <a:r>
                        <a:rPr lang="pt-PT" sz="1200" b="1" kern="1400" dirty="0">
                          <a:effectLst/>
                        </a:rPr>
                        <a:t>Nr.  cereri  inregistrate</a:t>
                      </a:r>
                      <a:endParaRPr lang="ro-RO" sz="1200" b="1" kern="1400" dirty="0">
                        <a:solidFill>
                          <a:srgbClr val="000000"/>
                        </a:solidFill>
                        <a:effectLst/>
                        <a:latin typeface="Arial"/>
                        <a:ea typeface="Times New Roman"/>
                        <a:cs typeface="Times New Roman"/>
                      </a:endParaRPr>
                    </a:p>
                  </a:txBody>
                  <a:tcPr marL="68580" marR="68580" marT="0" marB="0" anchor="ctr"/>
                </a:tc>
                <a:extLst>
                  <a:ext uri="{0D108BD9-81ED-4DB2-BD59-A6C34878D82A}">
                    <a16:rowId xmlns:a16="http://schemas.microsoft.com/office/drawing/2014/main" val="10000"/>
                  </a:ext>
                </a:extLst>
              </a:tr>
              <a:tr h="442855">
                <a:tc>
                  <a:txBody>
                    <a:bodyPr/>
                    <a:lstStyle/>
                    <a:p>
                      <a:pPr marL="0" marR="0" algn="l">
                        <a:lnSpc>
                          <a:spcPct val="150000"/>
                        </a:lnSpc>
                        <a:spcBef>
                          <a:spcPts val="0"/>
                        </a:spcBef>
                        <a:spcAft>
                          <a:spcPts val="900"/>
                        </a:spcAft>
                      </a:pPr>
                      <a:r>
                        <a:rPr lang="pt-PT" sz="1200" b="1" kern="1400" dirty="0">
                          <a:effectLst/>
                        </a:rPr>
                        <a:t>Regularizarea taxei de autorizare + ALF (Persoane fizice/juridice)</a:t>
                      </a:r>
                      <a:endParaRPr lang="ro-RO" sz="1200" b="1" kern="1400" dirty="0">
                        <a:solidFill>
                          <a:srgbClr val="000000"/>
                        </a:solidFill>
                        <a:effectLst/>
                        <a:latin typeface="Arial"/>
                        <a:ea typeface="Times New Roman"/>
                        <a:cs typeface="Times New Roman"/>
                      </a:endParaRPr>
                    </a:p>
                  </a:txBody>
                  <a:tcPr marL="68580" marR="68580" marT="0" marB="0" anchor="ctr"/>
                </a:tc>
                <a:tc>
                  <a:txBody>
                    <a:bodyPr/>
                    <a:lstStyle/>
                    <a:p>
                      <a:pPr algn="ctr">
                        <a:lnSpc>
                          <a:spcPct val="125000"/>
                        </a:lnSpc>
                        <a:spcAft>
                          <a:spcPts val="600"/>
                        </a:spcAft>
                      </a:pPr>
                      <a:r>
                        <a:rPr lang="pt-PT" sz="1000" kern="1400">
                          <a:solidFill>
                            <a:srgbClr val="C00000"/>
                          </a:solidFill>
                          <a:effectLst/>
                          <a:latin typeface="Arial" panose="020B0604020202020204" pitchFamily="34" charset="0"/>
                          <a:ea typeface="Times New Roman" panose="02020603050405020304" pitchFamily="18" charset="0"/>
                          <a:cs typeface="Arial" panose="020B0604020202020204" pitchFamily="34" charset="0"/>
                        </a:rPr>
                        <a:t>1752</a:t>
                      </a:r>
                      <a:endParaRPr lang="en-US" sz="1200" kern="140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20822">
                <a:tc>
                  <a:txBody>
                    <a:bodyPr/>
                    <a:lstStyle/>
                    <a:p>
                      <a:pPr marL="0" marR="0" algn="l">
                        <a:lnSpc>
                          <a:spcPct val="150000"/>
                        </a:lnSpc>
                        <a:spcBef>
                          <a:spcPts val="0"/>
                        </a:spcBef>
                        <a:spcAft>
                          <a:spcPts val="900"/>
                        </a:spcAft>
                      </a:pPr>
                      <a:r>
                        <a:rPr lang="pt-PT" sz="1200" b="1" kern="1400" dirty="0">
                          <a:effectLst/>
                        </a:rPr>
                        <a:t>Certificate de atestare a edificarii constructiilor</a:t>
                      </a:r>
                      <a:endParaRPr lang="ro-RO" sz="1200" b="1" kern="1400" dirty="0">
                        <a:solidFill>
                          <a:srgbClr val="000000"/>
                        </a:solidFill>
                        <a:effectLst/>
                        <a:latin typeface="Arial"/>
                        <a:ea typeface="Times New Roman"/>
                        <a:cs typeface="Times New Roman"/>
                      </a:endParaRPr>
                    </a:p>
                  </a:txBody>
                  <a:tcPr marL="68580" marR="68580" marT="0" marB="0" anchor="ctr"/>
                </a:tc>
                <a:tc>
                  <a:txBody>
                    <a:bodyPr/>
                    <a:lstStyle/>
                    <a:p>
                      <a:pPr algn="ctr">
                        <a:lnSpc>
                          <a:spcPct val="125000"/>
                        </a:lnSpc>
                        <a:spcAft>
                          <a:spcPts val="600"/>
                        </a:spcAft>
                      </a:pPr>
                      <a:r>
                        <a:rPr lang="en-US" sz="1000" kern="1400">
                          <a:solidFill>
                            <a:srgbClr val="C00000"/>
                          </a:solidFill>
                          <a:effectLst/>
                          <a:latin typeface="Arial" panose="020B0604020202020204" pitchFamily="34" charset="0"/>
                          <a:ea typeface="Times New Roman" panose="02020603050405020304" pitchFamily="18" charset="0"/>
                          <a:cs typeface="Arial" panose="020B0604020202020204" pitchFamily="34" charset="0"/>
                        </a:rPr>
                        <a:t>976</a:t>
                      </a:r>
                      <a:endParaRPr lang="en-US" sz="1200" kern="140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420822">
                <a:tc>
                  <a:txBody>
                    <a:bodyPr/>
                    <a:lstStyle/>
                    <a:p>
                      <a:pPr marL="0" marR="0" algn="l">
                        <a:lnSpc>
                          <a:spcPct val="150000"/>
                        </a:lnSpc>
                        <a:spcBef>
                          <a:spcPts val="0"/>
                        </a:spcBef>
                        <a:spcAft>
                          <a:spcPts val="900"/>
                        </a:spcAft>
                      </a:pPr>
                      <a:r>
                        <a:rPr lang="pt-PT" sz="1200" b="1" kern="1400" dirty="0">
                          <a:effectLst/>
                        </a:rPr>
                        <a:t>Certificate de radiere a constructiilor</a:t>
                      </a:r>
                      <a:endParaRPr lang="ro-RO" sz="1200" b="1" kern="1400" dirty="0">
                        <a:solidFill>
                          <a:srgbClr val="000000"/>
                        </a:solidFill>
                        <a:effectLst/>
                        <a:latin typeface="Arial"/>
                        <a:ea typeface="Times New Roman"/>
                        <a:cs typeface="Times New Roman"/>
                      </a:endParaRPr>
                    </a:p>
                  </a:txBody>
                  <a:tcPr marL="68580" marR="68580" marT="0" marB="0" anchor="ctr"/>
                </a:tc>
                <a:tc>
                  <a:txBody>
                    <a:bodyPr/>
                    <a:lstStyle/>
                    <a:p>
                      <a:pPr algn="ctr">
                        <a:lnSpc>
                          <a:spcPct val="125000"/>
                        </a:lnSpc>
                        <a:spcAft>
                          <a:spcPts val="600"/>
                        </a:spcAft>
                      </a:pPr>
                      <a:r>
                        <a:rPr lang="en-US" sz="1000" kern="1400">
                          <a:solidFill>
                            <a:srgbClr val="C00000"/>
                          </a:solidFill>
                          <a:effectLst/>
                          <a:latin typeface="Arial" panose="020B0604020202020204" pitchFamily="34" charset="0"/>
                          <a:ea typeface="Times New Roman" panose="02020603050405020304" pitchFamily="18" charset="0"/>
                          <a:cs typeface="Arial" panose="020B0604020202020204" pitchFamily="34" charset="0"/>
                        </a:rPr>
                        <a:t>148</a:t>
                      </a:r>
                      <a:endParaRPr lang="en-US" sz="1200" kern="140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420822">
                <a:tc>
                  <a:txBody>
                    <a:bodyPr/>
                    <a:lstStyle/>
                    <a:p>
                      <a:pPr marL="0" marR="0" algn="l">
                        <a:lnSpc>
                          <a:spcPct val="150000"/>
                        </a:lnSpc>
                        <a:spcBef>
                          <a:spcPts val="0"/>
                        </a:spcBef>
                        <a:spcAft>
                          <a:spcPts val="900"/>
                        </a:spcAft>
                      </a:pPr>
                      <a:r>
                        <a:rPr lang="en-US" sz="1200" b="1" kern="1400" dirty="0" err="1">
                          <a:effectLst/>
                        </a:rPr>
                        <a:t>Adeverinte</a:t>
                      </a:r>
                      <a:r>
                        <a:rPr lang="en-US" sz="1200" b="1" kern="1400" dirty="0">
                          <a:effectLst/>
                        </a:rPr>
                        <a:t> </a:t>
                      </a:r>
                      <a:r>
                        <a:rPr lang="en-US" sz="1200" b="1" kern="1400" dirty="0" err="1">
                          <a:effectLst/>
                        </a:rPr>
                        <a:t>intravilan</a:t>
                      </a:r>
                      <a:r>
                        <a:rPr lang="en-US" sz="1200" b="1" kern="1400" dirty="0">
                          <a:effectLst/>
                        </a:rPr>
                        <a:t>/</a:t>
                      </a:r>
                      <a:r>
                        <a:rPr lang="en-US" sz="1200" b="1" kern="1400" dirty="0" err="1">
                          <a:effectLst/>
                        </a:rPr>
                        <a:t>extravilan</a:t>
                      </a:r>
                      <a:endParaRPr lang="ro-RO" sz="1200" b="1" kern="1400" dirty="0">
                        <a:solidFill>
                          <a:srgbClr val="000000"/>
                        </a:solidFill>
                        <a:effectLst/>
                        <a:latin typeface="Arial"/>
                        <a:ea typeface="Times New Roman"/>
                        <a:cs typeface="Times New Roman"/>
                      </a:endParaRPr>
                    </a:p>
                  </a:txBody>
                  <a:tcPr marL="68580" marR="68580" marT="0" marB="0" anchor="ctr"/>
                </a:tc>
                <a:tc>
                  <a:txBody>
                    <a:bodyPr/>
                    <a:lstStyle/>
                    <a:p>
                      <a:pPr algn="ctr">
                        <a:lnSpc>
                          <a:spcPct val="125000"/>
                        </a:lnSpc>
                        <a:spcAft>
                          <a:spcPts val="600"/>
                        </a:spcAft>
                      </a:pPr>
                      <a:r>
                        <a:rPr lang="en-US" sz="1000" kern="1400">
                          <a:solidFill>
                            <a:srgbClr val="C00000"/>
                          </a:solidFill>
                          <a:effectLst/>
                          <a:latin typeface="Arial" panose="020B0604020202020204" pitchFamily="34" charset="0"/>
                          <a:ea typeface="Times New Roman" panose="02020603050405020304" pitchFamily="18" charset="0"/>
                          <a:cs typeface="Arial" panose="020B0604020202020204" pitchFamily="34" charset="0"/>
                        </a:rPr>
                        <a:t>105</a:t>
                      </a:r>
                      <a:endParaRPr lang="en-US" sz="1200" kern="140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420822">
                <a:tc>
                  <a:txBody>
                    <a:bodyPr/>
                    <a:lstStyle/>
                    <a:p>
                      <a:pPr marL="0" marR="0" algn="l">
                        <a:lnSpc>
                          <a:spcPct val="150000"/>
                        </a:lnSpc>
                        <a:spcBef>
                          <a:spcPts val="0"/>
                        </a:spcBef>
                        <a:spcAft>
                          <a:spcPts val="900"/>
                        </a:spcAft>
                      </a:pPr>
                      <a:r>
                        <a:rPr lang="pt-PT" sz="1200" b="1" kern="1400" dirty="0">
                          <a:effectLst/>
                        </a:rPr>
                        <a:t>Certificate nomenclatura stradala si adresa</a:t>
                      </a:r>
                      <a:endParaRPr lang="ro-RO" sz="1200" b="1" kern="1400" dirty="0">
                        <a:solidFill>
                          <a:srgbClr val="000000"/>
                        </a:solidFill>
                        <a:effectLst/>
                        <a:latin typeface="Arial"/>
                        <a:ea typeface="Times New Roman"/>
                        <a:cs typeface="Times New Roman"/>
                      </a:endParaRPr>
                    </a:p>
                  </a:txBody>
                  <a:tcPr marL="68580" marR="68580" marT="0" marB="0" anchor="ctr"/>
                </a:tc>
                <a:tc>
                  <a:txBody>
                    <a:bodyPr/>
                    <a:lstStyle/>
                    <a:p>
                      <a:pPr algn="ctr">
                        <a:lnSpc>
                          <a:spcPct val="125000"/>
                        </a:lnSpc>
                        <a:spcAft>
                          <a:spcPts val="600"/>
                        </a:spcAft>
                      </a:pPr>
                      <a:r>
                        <a:rPr lang="en-US" sz="1000" kern="1400">
                          <a:solidFill>
                            <a:srgbClr val="C00000"/>
                          </a:solidFill>
                          <a:effectLst/>
                          <a:latin typeface="Arial" panose="020B0604020202020204" pitchFamily="34" charset="0"/>
                          <a:ea typeface="Times New Roman" panose="02020603050405020304" pitchFamily="18" charset="0"/>
                          <a:cs typeface="Arial" panose="020B0604020202020204" pitchFamily="34" charset="0"/>
                        </a:rPr>
                        <a:t>2465</a:t>
                      </a:r>
                      <a:endParaRPr lang="en-US" sz="1200" kern="140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447516">
                <a:tc>
                  <a:txBody>
                    <a:bodyPr/>
                    <a:lstStyle/>
                    <a:p>
                      <a:pPr marL="0" marR="0" algn="l">
                        <a:lnSpc>
                          <a:spcPct val="150000"/>
                        </a:lnSpc>
                        <a:spcBef>
                          <a:spcPts val="0"/>
                        </a:spcBef>
                        <a:spcAft>
                          <a:spcPts val="900"/>
                        </a:spcAft>
                      </a:pPr>
                      <a:r>
                        <a:rPr lang="pt-PT" sz="1200" b="1" kern="1400" dirty="0">
                          <a:effectLst/>
                        </a:rPr>
                        <a:t>Cereri, adrese, note interne, contestatii</a:t>
                      </a:r>
                      <a:endParaRPr lang="ro-RO" sz="1200" b="1" kern="1400" dirty="0">
                        <a:solidFill>
                          <a:srgbClr val="000000"/>
                        </a:solidFill>
                        <a:effectLst/>
                        <a:latin typeface="Arial"/>
                        <a:ea typeface="Times New Roman"/>
                        <a:cs typeface="Times New Roman"/>
                      </a:endParaRPr>
                    </a:p>
                  </a:txBody>
                  <a:tcPr marL="68580" marR="68580" marT="0" marB="0" anchor="ctr"/>
                </a:tc>
                <a:tc>
                  <a:txBody>
                    <a:bodyPr/>
                    <a:lstStyle/>
                    <a:p>
                      <a:pPr algn="ctr">
                        <a:lnSpc>
                          <a:spcPct val="125000"/>
                        </a:lnSpc>
                        <a:spcAft>
                          <a:spcPts val="600"/>
                        </a:spcAft>
                      </a:pPr>
                      <a:r>
                        <a:rPr lang="en-US" sz="1000" kern="1400">
                          <a:solidFill>
                            <a:srgbClr val="C00000"/>
                          </a:solidFill>
                          <a:effectLst/>
                          <a:latin typeface="Arial" panose="020B0604020202020204" pitchFamily="34" charset="0"/>
                          <a:ea typeface="Times New Roman" panose="02020603050405020304" pitchFamily="18" charset="0"/>
                          <a:cs typeface="Arial" panose="020B0604020202020204" pitchFamily="34" charset="0"/>
                        </a:rPr>
                        <a:t>373</a:t>
                      </a:r>
                      <a:endParaRPr lang="en-US" sz="1200" kern="140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420822">
                <a:tc>
                  <a:txBody>
                    <a:bodyPr/>
                    <a:lstStyle/>
                    <a:p>
                      <a:pPr marL="0" marR="0" algn="l">
                        <a:lnSpc>
                          <a:spcPct val="150000"/>
                        </a:lnSpc>
                        <a:spcBef>
                          <a:spcPts val="0"/>
                        </a:spcBef>
                        <a:spcAft>
                          <a:spcPts val="900"/>
                        </a:spcAft>
                      </a:pPr>
                      <a:r>
                        <a:rPr lang="en-US" sz="1200" b="1" kern="1400">
                          <a:effectLst/>
                        </a:rPr>
                        <a:t>Instiintari incepere lucrari</a:t>
                      </a:r>
                      <a:endParaRPr lang="ro-RO" sz="1200" b="1" kern="1400">
                        <a:solidFill>
                          <a:srgbClr val="000000"/>
                        </a:solidFill>
                        <a:effectLst/>
                        <a:latin typeface="Arial"/>
                        <a:ea typeface="Times New Roman"/>
                        <a:cs typeface="Times New Roman"/>
                      </a:endParaRPr>
                    </a:p>
                  </a:txBody>
                  <a:tcPr marL="68580" marR="68580" marT="0" marB="0" anchor="ctr"/>
                </a:tc>
                <a:tc>
                  <a:txBody>
                    <a:bodyPr/>
                    <a:lstStyle/>
                    <a:p>
                      <a:pPr algn="ctr">
                        <a:lnSpc>
                          <a:spcPct val="125000"/>
                        </a:lnSpc>
                        <a:spcAft>
                          <a:spcPts val="600"/>
                        </a:spcAft>
                      </a:pPr>
                      <a:r>
                        <a:rPr lang="en-US" sz="1000" kern="1400">
                          <a:solidFill>
                            <a:srgbClr val="C00000"/>
                          </a:solidFill>
                          <a:effectLst/>
                          <a:latin typeface="Arial" panose="020B0604020202020204" pitchFamily="34" charset="0"/>
                          <a:ea typeface="Times New Roman" panose="02020603050405020304" pitchFamily="18" charset="0"/>
                          <a:cs typeface="Arial" panose="020B0604020202020204" pitchFamily="34" charset="0"/>
                        </a:rPr>
                        <a:t>979</a:t>
                      </a:r>
                      <a:endParaRPr lang="en-US" sz="1200" kern="140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420822">
                <a:tc>
                  <a:txBody>
                    <a:bodyPr/>
                    <a:lstStyle/>
                    <a:p>
                      <a:pPr marL="0" marR="0" algn="l">
                        <a:lnSpc>
                          <a:spcPct val="150000"/>
                        </a:lnSpc>
                        <a:spcBef>
                          <a:spcPts val="0"/>
                        </a:spcBef>
                        <a:spcAft>
                          <a:spcPts val="900"/>
                        </a:spcAft>
                      </a:pPr>
                      <a:r>
                        <a:rPr lang="en-US" sz="1200" b="1" kern="1400" dirty="0" err="1">
                          <a:effectLst/>
                        </a:rPr>
                        <a:t>Instiintari</a:t>
                      </a:r>
                      <a:r>
                        <a:rPr lang="en-US" sz="1200" b="1" kern="1400" dirty="0">
                          <a:effectLst/>
                        </a:rPr>
                        <a:t> </a:t>
                      </a:r>
                      <a:r>
                        <a:rPr lang="en-US" sz="1200" b="1" kern="1400" dirty="0" err="1">
                          <a:effectLst/>
                        </a:rPr>
                        <a:t>finalizare</a:t>
                      </a:r>
                      <a:r>
                        <a:rPr lang="en-US" sz="1200" b="1" kern="1400" dirty="0">
                          <a:effectLst/>
                        </a:rPr>
                        <a:t> lucrari</a:t>
                      </a:r>
                      <a:endParaRPr lang="ro-RO" sz="1200" b="1" kern="1400" dirty="0">
                        <a:solidFill>
                          <a:srgbClr val="000000"/>
                        </a:solidFill>
                        <a:effectLst/>
                        <a:latin typeface="Arial"/>
                        <a:ea typeface="Times New Roman"/>
                        <a:cs typeface="Times New Roman"/>
                      </a:endParaRPr>
                    </a:p>
                  </a:txBody>
                  <a:tcPr marL="68580" marR="68580" marT="0" marB="0" anchor="ctr"/>
                </a:tc>
                <a:tc>
                  <a:txBody>
                    <a:bodyPr/>
                    <a:lstStyle/>
                    <a:p>
                      <a:pPr algn="ctr">
                        <a:lnSpc>
                          <a:spcPct val="125000"/>
                        </a:lnSpc>
                        <a:spcAft>
                          <a:spcPts val="600"/>
                        </a:spcAft>
                      </a:pPr>
                      <a:r>
                        <a:rPr lang="en-US" sz="1000" kern="1400">
                          <a:solidFill>
                            <a:srgbClr val="C00000"/>
                          </a:solidFill>
                          <a:effectLst/>
                          <a:latin typeface="Arial" panose="020B0604020202020204" pitchFamily="34" charset="0"/>
                          <a:ea typeface="Times New Roman" panose="02020603050405020304" pitchFamily="18" charset="0"/>
                          <a:cs typeface="Arial" panose="020B0604020202020204" pitchFamily="34" charset="0"/>
                        </a:rPr>
                        <a:t>1616</a:t>
                      </a:r>
                      <a:endParaRPr lang="en-US" sz="1200" kern="140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420822">
                <a:tc>
                  <a:txBody>
                    <a:bodyPr/>
                    <a:lstStyle/>
                    <a:p>
                      <a:pPr marL="0" marR="0" algn="l">
                        <a:lnSpc>
                          <a:spcPct val="150000"/>
                        </a:lnSpc>
                        <a:spcBef>
                          <a:spcPts val="0"/>
                        </a:spcBef>
                        <a:spcAft>
                          <a:spcPts val="900"/>
                        </a:spcAft>
                      </a:pPr>
                      <a:r>
                        <a:rPr lang="en-US" sz="1200" b="1" kern="1400" dirty="0" err="1">
                          <a:effectLst/>
                        </a:rPr>
                        <a:t>Invitatii</a:t>
                      </a:r>
                      <a:r>
                        <a:rPr lang="en-US" sz="1200" b="1" kern="1400" dirty="0">
                          <a:effectLst/>
                        </a:rPr>
                        <a:t> + </a:t>
                      </a:r>
                      <a:r>
                        <a:rPr lang="en-US" sz="1200" b="1" kern="1400" dirty="0" err="1">
                          <a:effectLst/>
                        </a:rPr>
                        <a:t>somatii</a:t>
                      </a:r>
                      <a:endParaRPr lang="ro-RO" sz="1200" b="1" kern="1400" dirty="0">
                        <a:solidFill>
                          <a:srgbClr val="000000"/>
                        </a:solidFill>
                        <a:effectLst/>
                        <a:latin typeface="Arial"/>
                        <a:ea typeface="Times New Roman"/>
                        <a:cs typeface="Times New Roman"/>
                      </a:endParaRPr>
                    </a:p>
                  </a:txBody>
                  <a:tcPr marL="68580" marR="68580" marT="0" marB="0" anchor="ctr"/>
                </a:tc>
                <a:tc>
                  <a:txBody>
                    <a:bodyPr/>
                    <a:lstStyle/>
                    <a:p>
                      <a:pPr algn="ctr">
                        <a:lnSpc>
                          <a:spcPct val="125000"/>
                        </a:lnSpc>
                        <a:spcAft>
                          <a:spcPts val="600"/>
                        </a:spcAft>
                      </a:pPr>
                      <a:r>
                        <a:rPr lang="en-US" sz="10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2054</a:t>
                      </a:r>
                      <a:endParaRPr lang="en-US" sz="12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689536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05400"/>
            <a:ext cx="7543800" cy="1066800"/>
          </a:xfrm>
        </p:spPr>
        <p:txBody>
          <a:bodyPr>
            <a:normAutofit/>
          </a:bodyPr>
          <a:lstStyle/>
          <a:p>
            <a:pPr algn="just"/>
            <a:r>
              <a:rPr lang="en-US" sz="3000" dirty="0"/>
              <a:t>	</a:t>
            </a:r>
            <a:r>
              <a:rPr lang="en-US" sz="2000" dirty="0" err="1"/>
              <a:t>Acte</a:t>
            </a:r>
            <a:r>
              <a:rPr lang="en-US" sz="2000" dirty="0"/>
              <a:t> </a:t>
            </a:r>
            <a:r>
              <a:rPr lang="en-US" sz="2000" dirty="0" err="1"/>
              <a:t>emise</a:t>
            </a:r>
            <a:r>
              <a:rPr lang="en-US" sz="2000" dirty="0"/>
              <a:t> de </a:t>
            </a:r>
            <a:r>
              <a:rPr lang="en-US" sz="2000" dirty="0" err="1"/>
              <a:t>către</a:t>
            </a:r>
            <a:r>
              <a:rPr lang="en-US" sz="2000" dirty="0"/>
              <a:t> </a:t>
            </a:r>
            <a:r>
              <a:rPr lang="en-US" sz="2000" dirty="0" err="1"/>
              <a:t>Compartimentul</a:t>
            </a:r>
            <a:r>
              <a:rPr lang="en-US" sz="2000" dirty="0"/>
              <a:t> </a:t>
            </a:r>
            <a:r>
              <a:rPr lang="en-US" sz="2000" dirty="0" err="1"/>
              <a:t>Finalizări</a:t>
            </a:r>
            <a:r>
              <a:rPr lang="en-US" sz="2000" dirty="0"/>
              <a:t> </a:t>
            </a:r>
            <a:r>
              <a:rPr lang="en-US" sz="2000" dirty="0" err="1"/>
              <a:t>Construcții</a:t>
            </a:r>
            <a:r>
              <a:rPr lang="en-US" sz="2000" dirty="0"/>
              <a:t>. </a:t>
            </a:r>
            <a:endParaRPr lang="ro-RO" sz="2000" dirty="0"/>
          </a:p>
        </p:txBody>
      </p:sp>
      <p:graphicFrame>
        <p:nvGraphicFramePr>
          <p:cNvPr id="6" name="Object 4">
            <a:extLst>
              <a:ext uri="{FF2B5EF4-FFF2-40B4-BE49-F238E27FC236}">
                <a16:creationId xmlns:a16="http://schemas.microsoft.com/office/drawing/2014/main" id="{80C1A329-B269-1548-84D0-09B526D3AECF}"/>
              </a:ext>
            </a:extLst>
          </p:cNvPr>
          <p:cNvGraphicFramePr>
            <a:graphicFrameLocks noGrp="1"/>
          </p:cNvGraphicFramePr>
          <p:nvPr>
            <p:ph idx="1"/>
            <p:extLst>
              <p:ext uri="{D42A27DB-BD31-4B8C-83A1-F6EECF244321}">
                <p14:modId xmlns:p14="http://schemas.microsoft.com/office/powerpoint/2010/main" val="179737081"/>
              </p:ext>
            </p:extLst>
          </p:nvPr>
        </p:nvGraphicFramePr>
        <p:xfrm>
          <a:off x="762000" y="685800"/>
          <a:ext cx="75438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11142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715000"/>
            <a:ext cx="7543800" cy="457200"/>
          </a:xfrm>
        </p:spPr>
        <p:txBody>
          <a:bodyPr>
            <a:normAutofit/>
          </a:bodyPr>
          <a:lstStyle/>
          <a:p>
            <a:pPr algn="ctr"/>
            <a:r>
              <a:rPr lang="en-US" sz="2000" dirty="0" err="1"/>
              <a:t>Dinamica</a:t>
            </a:r>
            <a:r>
              <a:rPr lang="en-US" sz="2000" dirty="0"/>
              <a:t> </a:t>
            </a:r>
            <a:r>
              <a:rPr lang="en-US" sz="2000" dirty="0" err="1"/>
              <a:t>actelor</a:t>
            </a:r>
            <a:r>
              <a:rPr lang="en-US" sz="2000" dirty="0"/>
              <a:t> </a:t>
            </a:r>
            <a:r>
              <a:rPr lang="en-US" sz="2000" dirty="0" err="1"/>
              <a:t>emise</a:t>
            </a:r>
            <a:r>
              <a:rPr lang="en-US" sz="2000" dirty="0"/>
              <a:t> de </a:t>
            </a:r>
            <a:r>
              <a:rPr lang="en-US" sz="2000" dirty="0" err="1"/>
              <a:t>către</a:t>
            </a:r>
            <a:r>
              <a:rPr lang="en-US" sz="2000" dirty="0"/>
              <a:t> </a:t>
            </a:r>
            <a:r>
              <a:rPr lang="en-US" sz="2000" dirty="0" err="1"/>
              <a:t>Compartimentul</a:t>
            </a:r>
            <a:r>
              <a:rPr lang="en-US" sz="2000" dirty="0"/>
              <a:t> </a:t>
            </a:r>
            <a:r>
              <a:rPr lang="en-US" sz="2000" dirty="0" err="1"/>
              <a:t>Finalizări</a:t>
            </a:r>
            <a:r>
              <a:rPr lang="en-US" sz="2000" dirty="0"/>
              <a:t> </a:t>
            </a:r>
            <a:r>
              <a:rPr lang="en-US" sz="2000" dirty="0" err="1"/>
              <a:t>Construcții</a:t>
            </a:r>
            <a:endParaRPr lang="ro-RO"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42081616"/>
              </p:ext>
            </p:extLst>
          </p:nvPr>
        </p:nvGraphicFramePr>
        <p:xfrm>
          <a:off x="838200" y="838198"/>
          <a:ext cx="6528133" cy="3962990"/>
        </p:xfrm>
        <a:graphic>
          <a:graphicData uri="http://schemas.openxmlformats.org/drawingml/2006/table">
            <a:tbl>
              <a:tblPr firstRow="1" firstCol="1" bandRow="1">
                <a:tableStyleId>{BC89EF96-8CEA-46FF-86C4-4CE0E7609802}</a:tableStyleId>
              </a:tblPr>
              <a:tblGrid>
                <a:gridCol w="662661">
                  <a:extLst>
                    <a:ext uri="{9D8B030D-6E8A-4147-A177-3AD203B41FA5}">
                      <a16:colId xmlns:a16="http://schemas.microsoft.com/office/drawing/2014/main" val="20000"/>
                    </a:ext>
                  </a:extLst>
                </a:gridCol>
                <a:gridCol w="1160022">
                  <a:extLst>
                    <a:ext uri="{9D8B030D-6E8A-4147-A177-3AD203B41FA5}">
                      <a16:colId xmlns:a16="http://schemas.microsoft.com/office/drawing/2014/main" val="20001"/>
                    </a:ext>
                  </a:extLst>
                </a:gridCol>
                <a:gridCol w="1206101">
                  <a:extLst>
                    <a:ext uri="{9D8B030D-6E8A-4147-A177-3AD203B41FA5}">
                      <a16:colId xmlns:a16="http://schemas.microsoft.com/office/drawing/2014/main" val="20002"/>
                    </a:ext>
                  </a:extLst>
                </a:gridCol>
                <a:gridCol w="1001305">
                  <a:extLst>
                    <a:ext uri="{9D8B030D-6E8A-4147-A177-3AD203B41FA5}">
                      <a16:colId xmlns:a16="http://schemas.microsoft.com/office/drawing/2014/main" val="20003"/>
                    </a:ext>
                  </a:extLst>
                </a:gridCol>
                <a:gridCol w="1015202">
                  <a:extLst>
                    <a:ext uri="{9D8B030D-6E8A-4147-A177-3AD203B41FA5}">
                      <a16:colId xmlns:a16="http://schemas.microsoft.com/office/drawing/2014/main" val="20004"/>
                    </a:ext>
                  </a:extLst>
                </a:gridCol>
                <a:gridCol w="974509">
                  <a:extLst>
                    <a:ext uri="{9D8B030D-6E8A-4147-A177-3AD203B41FA5}">
                      <a16:colId xmlns:a16="http://schemas.microsoft.com/office/drawing/2014/main" val="20005"/>
                    </a:ext>
                  </a:extLst>
                </a:gridCol>
                <a:gridCol w="508333">
                  <a:extLst>
                    <a:ext uri="{9D8B030D-6E8A-4147-A177-3AD203B41FA5}">
                      <a16:colId xmlns:a16="http://schemas.microsoft.com/office/drawing/2014/main" val="20007"/>
                    </a:ext>
                  </a:extLst>
                </a:gridCol>
              </a:tblGrid>
              <a:tr h="2056668">
                <a:tc>
                  <a:txBody>
                    <a:bodyPr/>
                    <a:lstStyle/>
                    <a:p>
                      <a:pPr marL="0" marR="0" algn="ctr">
                        <a:lnSpc>
                          <a:spcPct val="125000"/>
                        </a:lnSpc>
                        <a:spcBef>
                          <a:spcPts val="0"/>
                        </a:spcBef>
                        <a:spcAft>
                          <a:spcPts val="900"/>
                        </a:spcAft>
                      </a:pPr>
                      <a:r>
                        <a:rPr lang="en-US" sz="1400" kern="1400" dirty="0">
                          <a:effectLst/>
                          <a:latin typeface="+mn-lt"/>
                        </a:rPr>
                        <a:t>ANUL</a:t>
                      </a:r>
                      <a:endParaRPr lang="ro-RO" sz="1400" kern="1400" dirty="0">
                        <a:solidFill>
                          <a:srgbClr val="000000"/>
                        </a:solidFill>
                        <a:effectLst/>
                        <a:latin typeface="+mn-lt"/>
                        <a:ea typeface="Times New Roman"/>
                        <a:cs typeface="Times New Roman"/>
                      </a:endParaRPr>
                    </a:p>
                  </a:txBody>
                  <a:tcPr marL="68580" marR="68580" marT="0" marB="0" anchor="ctr"/>
                </a:tc>
                <a:tc>
                  <a:txBody>
                    <a:bodyPr/>
                    <a:lstStyle/>
                    <a:p>
                      <a:pPr marL="0" marR="0" algn="ctr">
                        <a:lnSpc>
                          <a:spcPct val="125000"/>
                        </a:lnSpc>
                        <a:spcBef>
                          <a:spcPts val="0"/>
                        </a:spcBef>
                        <a:spcAft>
                          <a:spcPts val="900"/>
                        </a:spcAft>
                      </a:pPr>
                      <a:r>
                        <a:rPr lang="it-IT" sz="1400" kern="1400" dirty="0">
                          <a:effectLst/>
                          <a:latin typeface="+mn-lt"/>
                        </a:rPr>
                        <a:t>Regularizarea taxei de autorizare cu/fara ALF</a:t>
                      </a:r>
                      <a:endParaRPr lang="ro-RO" sz="1400" kern="1400" dirty="0">
                        <a:solidFill>
                          <a:srgbClr val="000000"/>
                        </a:solidFill>
                        <a:effectLst/>
                        <a:latin typeface="+mn-lt"/>
                        <a:ea typeface="Times New Roman"/>
                        <a:cs typeface="Times New Roman"/>
                      </a:endParaRPr>
                    </a:p>
                  </a:txBody>
                  <a:tcPr marL="68580" marR="68580" marT="0" marB="0" anchor="ctr"/>
                </a:tc>
                <a:tc>
                  <a:txBody>
                    <a:bodyPr/>
                    <a:lstStyle/>
                    <a:p>
                      <a:pPr marL="0" marR="0" algn="ctr">
                        <a:lnSpc>
                          <a:spcPct val="125000"/>
                        </a:lnSpc>
                        <a:spcBef>
                          <a:spcPts val="0"/>
                        </a:spcBef>
                        <a:spcAft>
                          <a:spcPts val="900"/>
                        </a:spcAft>
                      </a:pPr>
                      <a:r>
                        <a:rPr lang="pt-PT" sz="1400" kern="1400" dirty="0">
                          <a:effectLst/>
                          <a:latin typeface="+mn-lt"/>
                        </a:rPr>
                        <a:t>Certificate de atestare a edificarii / extinderii constructiei</a:t>
                      </a:r>
                      <a:endParaRPr lang="ro-RO" sz="1400" kern="1400" dirty="0">
                        <a:solidFill>
                          <a:srgbClr val="000000"/>
                        </a:solidFill>
                        <a:effectLst/>
                        <a:latin typeface="+mn-lt"/>
                        <a:ea typeface="Times New Roman"/>
                        <a:cs typeface="Times New Roman"/>
                      </a:endParaRPr>
                    </a:p>
                  </a:txBody>
                  <a:tcPr marL="68580" marR="68580" marT="0" marB="0" anchor="ctr"/>
                </a:tc>
                <a:tc>
                  <a:txBody>
                    <a:bodyPr/>
                    <a:lstStyle/>
                    <a:p>
                      <a:pPr marL="0" marR="0" algn="ctr">
                        <a:lnSpc>
                          <a:spcPct val="125000"/>
                        </a:lnSpc>
                        <a:spcBef>
                          <a:spcPts val="0"/>
                        </a:spcBef>
                        <a:spcAft>
                          <a:spcPts val="900"/>
                        </a:spcAft>
                      </a:pPr>
                      <a:r>
                        <a:rPr lang="en-US" sz="1400" kern="1400" dirty="0">
                          <a:effectLst/>
                          <a:latin typeface="+mn-lt"/>
                        </a:rPr>
                        <a:t>Certificate de </a:t>
                      </a:r>
                      <a:r>
                        <a:rPr lang="en-US" sz="1400" kern="1400" dirty="0" err="1">
                          <a:effectLst/>
                          <a:latin typeface="+mn-lt"/>
                        </a:rPr>
                        <a:t>atestare</a:t>
                      </a:r>
                      <a:r>
                        <a:rPr lang="en-US" sz="1400" kern="1400" dirty="0">
                          <a:effectLst/>
                          <a:latin typeface="+mn-lt"/>
                        </a:rPr>
                        <a:t>/  </a:t>
                      </a:r>
                      <a:r>
                        <a:rPr lang="en-US" sz="1400" kern="1400" dirty="0" err="1">
                          <a:effectLst/>
                          <a:latin typeface="+mn-lt"/>
                        </a:rPr>
                        <a:t>radiere</a:t>
                      </a:r>
                      <a:r>
                        <a:rPr lang="en-US" sz="1400" kern="1400" dirty="0">
                          <a:effectLst/>
                          <a:latin typeface="+mn-lt"/>
                        </a:rPr>
                        <a:t> </a:t>
                      </a:r>
                      <a:r>
                        <a:rPr lang="en-US" sz="1400" kern="1400" dirty="0" err="1">
                          <a:effectLst/>
                          <a:latin typeface="+mn-lt"/>
                        </a:rPr>
                        <a:t>constructie</a:t>
                      </a:r>
                      <a:endParaRPr lang="ro-RO" sz="1400" kern="1400" dirty="0">
                        <a:solidFill>
                          <a:srgbClr val="000000"/>
                        </a:solidFill>
                        <a:effectLst/>
                        <a:latin typeface="+mn-lt"/>
                        <a:ea typeface="Times New Roman"/>
                        <a:cs typeface="Times New Roman"/>
                      </a:endParaRPr>
                    </a:p>
                  </a:txBody>
                  <a:tcPr marL="68580" marR="68580" marT="0" marB="0" anchor="ctr"/>
                </a:tc>
                <a:tc>
                  <a:txBody>
                    <a:bodyPr/>
                    <a:lstStyle/>
                    <a:p>
                      <a:pPr marL="0" marR="0" algn="ctr">
                        <a:lnSpc>
                          <a:spcPct val="125000"/>
                        </a:lnSpc>
                        <a:spcBef>
                          <a:spcPts val="0"/>
                        </a:spcBef>
                        <a:spcAft>
                          <a:spcPts val="900"/>
                        </a:spcAft>
                      </a:pPr>
                      <a:r>
                        <a:rPr lang="en-US" sz="1400" kern="1400" dirty="0" err="1">
                          <a:effectLst/>
                          <a:latin typeface="+mn-lt"/>
                        </a:rPr>
                        <a:t>Adeverinte</a:t>
                      </a:r>
                      <a:r>
                        <a:rPr lang="en-US" sz="1400" kern="1400" dirty="0">
                          <a:effectLst/>
                          <a:latin typeface="+mn-lt"/>
                        </a:rPr>
                        <a:t> </a:t>
                      </a:r>
                      <a:r>
                        <a:rPr lang="en-US" sz="1400" kern="1400" dirty="0" err="1">
                          <a:effectLst/>
                          <a:latin typeface="+mn-lt"/>
                        </a:rPr>
                        <a:t>intravilan</a:t>
                      </a:r>
                      <a:endParaRPr lang="ro-RO" sz="1400" kern="1400" dirty="0">
                        <a:solidFill>
                          <a:srgbClr val="000000"/>
                        </a:solidFill>
                        <a:effectLst/>
                        <a:latin typeface="+mn-lt"/>
                        <a:ea typeface="Times New Roman"/>
                        <a:cs typeface="Times New Roman"/>
                      </a:endParaRPr>
                    </a:p>
                  </a:txBody>
                  <a:tcPr marL="68580" marR="68580" marT="0" marB="0" anchor="ctr"/>
                </a:tc>
                <a:tc>
                  <a:txBody>
                    <a:bodyPr/>
                    <a:lstStyle/>
                    <a:p>
                      <a:pPr marL="0" marR="0" algn="ctr">
                        <a:lnSpc>
                          <a:spcPct val="125000"/>
                        </a:lnSpc>
                        <a:spcBef>
                          <a:spcPts val="0"/>
                        </a:spcBef>
                        <a:spcAft>
                          <a:spcPts val="900"/>
                        </a:spcAft>
                      </a:pPr>
                      <a:r>
                        <a:rPr lang="pt-PT" sz="1400" kern="1400">
                          <a:effectLst/>
                          <a:latin typeface="+mn-lt"/>
                        </a:rPr>
                        <a:t>Certificate de nomencla  tura stradala</a:t>
                      </a:r>
                      <a:endParaRPr lang="ro-RO" sz="1400" kern="1400">
                        <a:solidFill>
                          <a:srgbClr val="000000"/>
                        </a:solidFill>
                        <a:effectLst/>
                        <a:latin typeface="+mn-lt"/>
                        <a:ea typeface="Times New Roman"/>
                        <a:cs typeface="Times New Roman"/>
                      </a:endParaRPr>
                    </a:p>
                  </a:txBody>
                  <a:tcPr marL="68580" marR="68580" marT="0" marB="0" anchor="ctr"/>
                </a:tc>
                <a:tc>
                  <a:txBody>
                    <a:bodyPr/>
                    <a:lstStyle/>
                    <a:p>
                      <a:pPr marL="0" marR="0" algn="ctr">
                        <a:lnSpc>
                          <a:spcPct val="125000"/>
                        </a:lnSpc>
                        <a:spcBef>
                          <a:spcPts val="0"/>
                        </a:spcBef>
                        <a:spcAft>
                          <a:spcPts val="900"/>
                        </a:spcAft>
                      </a:pPr>
                      <a:r>
                        <a:rPr lang="it-IT" sz="1400" kern="1400">
                          <a:effectLst/>
                          <a:latin typeface="+mn-lt"/>
                        </a:rPr>
                        <a:t> </a:t>
                      </a:r>
                      <a:endParaRPr lang="ro-RO" sz="1400" kern="1400">
                        <a:effectLst/>
                        <a:latin typeface="+mn-lt"/>
                      </a:endParaRPr>
                    </a:p>
                    <a:p>
                      <a:pPr marL="0" marR="0" algn="ctr">
                        <a:lnSpc>
                          <a:spcPct val="125000"/>
                        </a:lnSpc>
                        <a:spcBef>
                          <a:spcPts val="0"/>
                        </a:spcBef>
                        <a:spcAft>
                          <a:spcPts val="900"/>
                        </a:spcAft>
                      </a:pPr>
                      <a:r>
                        <a:rPr lang="it-IT" sz="1400" kern="1400">
                          <a:effectLst/>
                          <a:latin typeface="+mn-lt"/>
                        </a:rPr>
                        <a:t>ALF</a:t>
                      </a:r>
                      <a:endParaRPr lang="ro-RO" sz="1400" kern="1400">
                        <a:solidFill>
                          <a:srgbClr val="000000"/>
                        </a:solidFill>
                        <a:effectLst/>
                        <a:latin typeface="+mn-lt"/>
                        <a:ea typeface="Times New Roman"/>
                        <a:cs typeface="Times New Roman"/>
                      </a:endParaRPr>
                    </a:p>
                  </a:txBody>
                  <a:tcPr marL="68580" marR="68580" marT="0" marB="0"/>
                </a:tc>
                <a:extLst>
                  <a:ext uri="{0D108BD9-81ED-4DB2-BD59-A6C34878D82A}">
                    <a16:rowId xmlns:a16="http://schemas.microsoft.com/office/drawing/2014/main" val="10000"/>
                  </a:ext>
                </a:extLst>
              </a:tr>
              <a:tr h="381734">
                <a:tc>
                  <a:txBody>
                    <a:bodyPr/>
                    <a:lstStyle/>
                    <a:p>
                      <a:pPr algn="ctr">
                        <a:lnSpc>
                          <a:spcPct val="125000"/>
                        </a:lnSpc>
                        <a:spcAft>
                          <a:spcPts val="900"/>
                        </a:spcAft>
                      </a:pPr>
                      <a:r>
                        <a:rPr lang="en-US" sz="1000"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2020</a:t>
                      </a:r>
                      <a:endParaRPr lang="en-US" sz="1200" kern="140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5000"/>
                        </a:lnSpc>
                        <a:spcAft>
                          <a:spcPts val="900"/>
                        </a:spcAft>
                      </a:pPr>
                      <a:r>
                        <a:rPr lang="en-US" sz="1000" kern="1400">
                          <a:solidFill>
                            <a:srgbClr val="C00000"/>
                          </a:solidFill>
                          <a:effectLst/>
                          <a:latin typeface="Arial" panose="020B0604020202020204" pitchFamily="34" charset="0"/>
                          <a:ea typeface="Times New Roman" panose="02020603050405020304" pitchFamily="18" charset="0"/>
                          <a:cs typeface="Arial" panose="020B0604020202020204" pitchFamily="34" charset="0"/>
                        </a:rPr>
                        <a:t>2273</a:t>
                      </a:r>
                      <a:endParaRPr lang="en-US" sz="1200" kern="140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5000"/>
                        </a:lnSpc>
                        <a:spcAft>
                          <a:spcPts val="900"/>
                        </a:spcAft>
                      </a:pPr>
                      <a:r>
                        <a:rPr lang="en-US" sz="1000" kern="1400">
                          <a:solidFill>
                            <a:srgbClr val="C00000"/>
                          </a:solidFill>
                          <a:effectLst/>
                          <a:latin typeface="Arial" panose="020B0604020202020204" pitchFamily="34" charset="0"/>
                          <a:ea typeface="Times New Roman" panose="02020603050405020304" pitchFamily="18" charset="0"/>
                          <a:cs typeface="Arial" panose="020B0604020202020204" pitchFamily="34" charset="0"/>
                        </a:rPr>
                        <a:t>946</a:t>
                      </a:r>
                      <a:endParaRPr lang="en-US" sz="1200" kern="140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5000"/>
                        </a:lnSpc>
                        <a:spcAft>
                          <a:spcPts val="900"/>
                        </a:spcAft>
                      </a:pPr>
                      <a:r>
                        <a:rPr lang="en-US" sz="1000" kern="1400">
                          <a:solidFill>
                            <a:srgbClr val="C00000"/>
                          </a:solidFill>
                          <a:effectLst/>
                          <a:latin typeface="Arial" panose="020B0604020202020204" pitchFamily="34" charset="0"/>
                          <a:ea typeface="Times New Roman" panose="02020603050405020304" pitchFamily="18" charset="0"/>
                          <a:cs typeface="Arial" panose="020B0604020202020204" pitchFamily="34" charset="0"/>
                        </a:rPr>
                        <a:t>104</a:t>
                      </a:r>
                      <a:endParaRPr lang="en-US" sz="1200" kern="140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5000"/>
                        </a:lnSpc>
                        <a:spcAft>
                          <a:spcPts val="900"/>
                        </a:spcAft>
                      </a:pPr>
                      <a:r>
                        <a:rPr lang="en-US" sz="1000" kern="1400">
                          <a:solidFill>
                            <a:srgbClr val="C00000"/>
                          </a:solidFill>
                          <a:effectLst/>
                          <a:latin typeface="Arial" panose="020B0604020202020204" pitchFamily="34" charset="0"/>
                          <a:ea typeface="Times New Roman" panose="02020603050405020304" pitchFamily="18" charset="0"/>
                          <a:cs typeface="Arial" panose="020B0604020202020204" pitchFamily="34" charset="0"/>
                        </a:rPr>
                        <a:t>108</a:t>
                      </a:r>
                      <a:endParaRPr lang="en-US" sz="1200" kern="140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5000"/>
                        </a:lnSpc>
                        <a:spcAft>
                          <a:spcPts val="900"/>
                        </a:spcAft>
                      </a:pPr>
                      <a:r>
                        <a:rPr lang="en-US" sz="10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4440</a:t>
                      </a:r>
                      <a:endParaRPr lang="en-US" sz="12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5000"/>
                        </a:lnSpc>
                        <a:spcAft>
                          <a:spcPts val="900"/>
                        </a:spcAft>
                      </a:pPr>
                      <a:r>
                        <a:rPr lang="en-US" sz="10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752</a:t>
                      </a:r>
                      <a:endParaRPr lang="en-US" sz="12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81147">
                <a:tc>
                  <a:txBody>
                    <a:bodyPr/>
                    <a:lstStyle/>
                    <a:p>
                      <a:pPr algn="ctr">
                        <a:lnSpc>
                          <a:spcPct val="125000"/>
                        </a:lnSpc>
                        <a:spcAft>
                          <a:spcPts val="900"/>
                        </a:spcAft>
                      </a:pPr>
                      <a:r>
                        <a:rPr lang="en-US" sz="1000"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2021</a:t>
                      </a:r>
                      <a:endParaRPr lang="en-US" sz="1200" kern="140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5000"/>
                        </a:lnSpc>
                        <a:spcAft>
                          <a:spcPts val="900"/>
                        </a:spcAft>
                      </a:pPr>
                      <a:r>
                        <a:rPr lang="en-US" sz="1000" kern="1400">
                          <a:solidFill>
                            <a:srgbClr val="C00000"/>
                          </a:solidFill>
                          <a:effectLst/>
                          <a:latin typeface="Arial" panose="020B0604020202020204" pitchFamily="34" charset="0"/>
                          <a:ea typeface="Times New Roman" panose="02020603050405020304" pitchFamily="18" charset="0"/>
                          <a:cs typeface="Arial" panose="020B0604020202020204" pitchFamily="34" charset="0"/>
                        </a:rPr>
                        <a:t>1893</a:t>
                      </a:r>
                      <a:endParaRPr lang="en-US" sz="1200" kern="140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5000"/>
                        </a:lnSpc>
                        <a:spcAft>
                          <a:spcPts val="900"/>
                        </a:spcAft>
                      </a:pPr>
                      <a:r>
                        <a:rPr lang="en-US" sz="1000" kern="1400">
                          <a:solidFill>
                            <a:srgbClr val="C00000"/>
                          </a:solidFill>
                          <a:effectLst/>
                          <a:latin typeface="Arial" panose="020B0604020202020204" pitchFamily="34" charset="0"/>
                          <a:ea typeface="Times New Roman" panose="02020603050405020304" pitchFamily="18" charset="0"/>
                          <a:cs typeface="Arial" panose="020B0604020202020204" pitchFamily="34" charset="0"/>
                        </a:rPr>
                        <a:t>1061</a:t>
                      </a:r>
                      <a:endParaRPr lang="en-US" sz="1200" kern="140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5000"/>
                        </a:lnSpc>
                        <a:spcAft>
                          <a:spcPts val="900"/>
                        </a:spcAft>
                      </a:pPr>
                      <a:r>
                        <a:rPr lang="en-US" sz="1000" kern="1400">
                          <a:solidFill>
                            <a:srgbClr val="C00000"/>
                          </a:solidFill>
                          <a:effectLst/>
                          <a:latin typeface="Arial" panose="020B0604020202020204" pitchFamily="34" charset="0"/>
                          <a:ea typeface="Times New Roman" panose="02020603050405020304" pitchFamily="18" charset="0"/>
                          <a:cs typeface="Arial" panose="020B0604020202020204" pitchFamily="34" charset="0"/>
                        </a:rPr>
                        <a:t>95</a:t>
                      </a:r>
                      <a:endParaRPr lang="en-US" sz="1200" kern="140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5000"/>
                        </a:lnSpc>
                        <a:spcAft>
                          <a:spcPts val="900"/>
                        </a:spcAft>
                      </a:pPr>
                      <a:r>
                        <a:rPr lang="en-US" sz="1000" kern="1400">
                          <a:solidFill>
                            <a:srgbClr val="C00000"/>
                          </a:solidFill>
                          <a:effectLst/>
                          <a:latin typeface="Arial" panose="020B0604020202020204" pitchFamily="34" charset="0"/>
                          <a:ea typeface="Times New Roman" panose="02020603050405020304" pitchFamily="18" charset="0"/>
                          <a:cs typeface="Arial" panose="020B0604020202020204" pitchFamily="34" charset="0"/>
                        </a:rPr>
                        <a:t>187</a:t>
                      </a:r>
                      <a:endParaRPr lang="en-US" sz="1200" kern="140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5000"/>
                        </a:lnSpc>
                        <a:spcAft>
                          <a:spcPts val="900"/>
                        </a:spcAft>
                      </a:pPr>
                      <a:r>
                        <a:rPr lang="en-US" sz="1000" kern="1400">
                          <a:solidFill>
                            <a:srgbClr val="C00000"/>
                          </a:solidFill>
                          <a:effectLst/>
                          <a:latin typeface="Arial" panose="020B0604020202020204" pitchFamily="34" charset="0"/>
                          <a:ea typeface="Times New Roman" panose="02020603050405020304" pitchFamily="18" charset="0"/>
                          <a:cs typeface="Arial" panose="020B0604020202020204" pitchFamily="34" charset="0"/>
                        </a:rPr>
                        <a:t>4422</a:t>
                      </a:r>
                      <a:endParaRPr lang="en-US" sz="1200" kern="140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5000"/>
                        </a:lnSpc>
                        <a:spcAft>
                          <a:spcPts val="900"/>
                        </a:spcAft>
                      </a:pPr>
                      <a:r>
                        <a:rPr lang="en-US" sz="10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680</a:t>
                      </a:r>
                      <a:endParaRPr lang="en-US" sz="12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81147">
                <a:tc>
                  <a:txBody>
                    <a:bodyPr/>
                    <a:lstStyle/>
                    <a:p>
                      <a:pPr algn="ctr">
                        <a:lnSpc>
                          <a:spcPct val="125000"/>
                        </a:lnSpc>
                        <a:spcAft>
                          <a:spcPts val="900"/>
                        </a:spcAft>
                      </a:pPr>
                      <a:r>
                        <a:rPr lang="en-US" sz="1000"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2022</a:t>
                      </a:r>
                      <a:endParaRPr lang="en-US" sz="1200" kern="140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5000"/>
                        </a:lnSpc>
                        <a:spcAft>
                          <a:spcPts val="900"/>
                        </a:spcAft>
                      </a:pPr>
                      <a:r>
                        <a:rPr lang="en-US" sz="1000" kern="1400">
                          <a:solidFill>
                            <a:srgbClr val="C00000"/>
                          </a:solidFill>
                          <a:effectLst/>
                          <a:latin typeface="Arial" panose="020B0604020202020204" pitchFamily="34" charset="0"/>
                          <a:ea typeface="Times New Roman" panose="02020603050405020304" pitchFamily="18" charset="0"/>
                          <a:cs typeface="Arial" panose="020B0604020202020204" pitchFamily="34" charset="0"/>
                        </a:rPr>
                        <a:t>2145</a:t>
                      </a:r>
                      <a:endParaRPr lang="en-US" sz="1200" kern="140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5000"/>
                        </a:lnSpc>
                        <a:spcAft>
                          <a:spcPts val="900"/>
                        </a:spcAft>
                      </a:pPr>
                      <a:r>
                        <a:rPr lang="en-US" sz="1000" kern="1400">
                          <a:solidFill>
                            <a:srgbClr val="C00000"/>
                          </a:solidFill>
                          <a:effectLst/>
                          <a:latin typeface="Arial" panose="020B0604020202020204" pitchFamily="34" charset="0"/>
                          <a:ea typeface="Times New Roman" panose="02020603050405020304" pitchFamily="18" charset="0"/>
                          <a:cs typeface="Arial" panose="020B0604020202020204" pitchFamily="34" charset="0"/>
                        </a:rPr>
                        <a:t>1287</a:t>
                      </a:r>
                      <a:endParaRPr lang="en-US" sz="1200" kern="140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5000"/>
                        </a:lnSpc>
                        <a:spcAft>
                          <a:spcPts val="900"/>
                        </a:spcAft>
                      </a:pPr>
                      <a:r>
                        <a:rPr lang="en-US" sz="1000" kern="1400">
                          <a:solidFill>
                            <a:srgbClr val="C00000"/>
                          </a:solidFill>
                          <a:effectLst/>
                          <a:latin typeface="Arial" panose="020B0604020202020204" pitchFamily="34" charset="0"/>
                          <a:ea typeface="Times New Roman" panose="02020603050405020304" pitchFamily="18" charset="0"/>
                          <a:cs typeface="Arial" panose="020B0604020202020204" pitchFamily="34" charset="0"/>
                        </a:rPr>
                        <a:t>124</a:t>
                      </a:r>
                      <a:endParaRPr lang="en-US" sz="1200" kern="140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5000"/>
                        </a:lnSpc>
                        <a:spcAft>
                          <a:spcPts val="900"/>
                        </a:spcAft>
                      </a:pPr>
                      <a:r>
                        <a:rPr lang="en-US" sz="1000" kern="1400">
                          <a:solidFill>
                            <a:srgbClr val="C00000"/>
                          </a:solidFill>
                          <a:effectLst/>
                          <a:latin typeface="Arial" panose="020B0604020202020204" pitchFamily="34" charset="0"/>
                          <a:ea typeface="Times New Roman" panose="02020603050405020304" pitchFamily="18" charset="0"/>
                          <a:cs typeface="Arial" panose="020B0604020202020204" pitchFamily="34" charset="0"/>
                        </a:rPr>
                        <a:t>150</a:t>
                      </a:r>
                      <a:endParaRPr lang="en-US" sz="1200" kern="140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5000"/>
                        </a:lnSpc>
                        <a:spcAft>
                          <a:spcPts val="900"/>
                        </a:spcAft>
                      </a:pPr>
                      <a:r>
                        <a:rPr lang="en-US" sz="1000" kern="1400">
                          <a:solidFill>
                            <a:srgbClr val="C00000"/>
                          </a:solidFill>
                          <a:effectLst/>
                          <a:latin typeface="Arial" panose="020B0604020202020204" pitchFamily="34" charset="0"/>
                          <a:ea typeface="Times New Roman" panose="02020603050405020304" pitchFamily="18" charset="0"/>
                          <a:cs typeface="Arial" panose="020B0604020202020204" pitchFamily="34" charset="0"/>
                        </a:rPr>
                        <a:t>2251</a:t>
                      </a:r>
                      <a:endParaRPr lang="en-US" sz="1200" kern="140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5000"/>
                        </a:lnSpc>
                        <a:spcAft>
                          <a:spcPts val="900"/>
                        </a:spcAft>
                      </a:pPr>
                      <a:r>
                        <a:rPr lang="en-US" sz="10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950</a:t>
                      </a:r>
                      <a:endParaRPr lang="en-US" sz="12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81147">
                <a:tc>
                  <a:txBody>
                    <a:bodyPr/>
                    <a:lstStyle/>
                    <a:p>
                      <a:pPr algn="ctr">
                        <a:lnSpc>
                          <a:spcPct val="125000"/>
                        </a:lnSpc>
                        <a:spcAft>
                          <a:spcPts val="900"/>
                        </a:spcAft>
                      </a:pPr>
                      <a:r>
                        <a:rPr lang="en-US" sz="1000"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2023</a:t>
                      </a:r>
                      <a:endParaRPr lang="en-US" sz="1200" kern="140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5000"/>
                        </a:lnSpc>
                        <a:spcAft>
                          <a:spcPts val="900"/>
                        </a:spcAft>
                      </a:pPr>
                      <a:r>
                        <a:rPr lang="en-US" sz="1000" kern="1400">
                          <a:solidFill>
                            <a:srgbClr val="C00000"/>
                          </a:solidFill>
                          <a:effectLst/>
                          <a:latin typeface="Arial" panose="020B0604020202020204" pitchFamily="34" charset="0"/>
                          <a:ea typeface="Times New Roman" panose="02020603050405020304" pitchFamily="18" charset="0"/>
                          <a:cs typeface="Arial" panose="020B0604020202020204" pitchFamily="34" charset="0"/>
                        </a:rPr>
                        <a:t>1905</a:t>
                      </a:r>
                      <a:endParaRPr lang="en-US" sz="1200" kern="140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5000"/>
                        </a:lnSpc>
                        <a:spcAft>
                          <a:spcPts val="900"/>
                        </a:spcAft>
                      </a:pPr>
                      <a:r>
                        <a:rPr lang="en-US" sz="1000" kern="1400">
                          <a:solidFill>
                            <a:srgbClr val="C00000"/>
                          </a:solidFill>
                          <a:effectLst/>
                          <a:latin typeface="Arial" panose="020B0604020202020204" pitchFamily="34" charset="0"/>
                          <a:ea typeface="Times New Roman" panose="02020603050405020304" pitchFamily="18" charset="0"/>
                          <a:cs typeface="Arial" panose="020B0604020202020204" pitchFamily="34" charset="0"/>
                        </a:rPr>
                        <a:t>1033</a:t>
                      </a:r>
                      <a:endParaRPr lang="en-US" sz="1200" kern="140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5000"/>
                        </a:lnSpc>
                        <a:spcAft>
                          <a:spcPts val="900"/>
                        </a:spcAft>
                      </a:pPr>
                      <a:r>
                        <a:rPr lang="en-US" sz="1000" kern="1400">
                          <a:solidFill>
                            <a:srgbClr val="C00000"/>
                          </a:solidFill>
                          <a:effectLst/>
                          <a:latin typeface="Arial" panose="020B0604020202020204" pitchFamily="34" charset="0"/>
                          <a:ea typeface="Times New Roman" panose="02020603050405020304" pitchFamily="18" charset="0"/>
                          <a:cs typeface="Arial" panose="020B0604020202020204" pitchFamily="34" charset="0"/>
                        </a:rPr>
                        <a:t>147</a:t>
                      </a:r>
                      <a:endParaRPr lang="en-US" sz="1200" kern="140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5000"/>
                        </a:lnSpc>
                        <a:spcAft>
                          <a:spcPts val="900"/>
                        </a:spcAft>
                      </a:pPr>
                      <a:r>
                        <a:rPr lang="en-US" sz="1000" kern="1400">
                          <a:solidFill>
                            <a:srgbClr val="C00000"/>
                          </a:solidFill>
                          <a:effectLst/>
                          <a:latin typeface="Arial" panose="020B0604020202020204" pitchFamily="34" charset="0"/>
                          <a:ea typeface="Times New Roman" panose="02020603050405020304" pitchFamily="18" charset="0"/>
                          <a:cs typeface="Arial" panose="020B0604020202020204" pitchFamily="34" charset="0"/>
                        </a:rPr>
                        <a:t>110</a:t>
                      </a:r>
                      <a:endParaRPr lang="en-US" sz="1200" kern="140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5000"/>
                        </a:lnSpc>
                        <a:spcAft>
                          <a:spcPts val="900"/>
                        </a:spcAft>
                      </a:pPr>
                      <a:r>
                        <a:rPr lang="en-US" sz="1000" kern="1400">
                          <a:solidFill>
                            <a:srgbClr val="C00000"/>
                          </a:solidFill>
                          <a:effectLst/>
                          <a:latin typeface="Arial" panose="020B0604020202020204" pitchFamily="34" charset="0"/>
                          <a:ea typeface="Times New Roman" panose="02020603050405020304" pitchFamily="18" charset="0"/>
                          <a:cs typeface="Arial" panose="020B0604020202020204" pitchFamily="34" charset="0"/>
                        </a:rPr>
                        <a:t>2309</a:t>
                      </a:r>
                      <a:endParaRPr lang="en-US" sz="1200" kern="140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5000"/>
                        </a:lnSpc>
                        <a:spcAft>
                          <a:spcPts val="900"/>
                        </a:spcAft>
                      </a:pPr>
                      <a:r>
                        <a:rPr lang="en-US" sz="10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745</a:t>
                      </a:r>
                      <a:endParaRPr lang="en-US" sz="12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81147">
                <a:tc>
                  <a:txBody>
                    <a:bodyPr/>
                    <a:lstStyle/>
                    <a:p>
                      <a:pPr algn="ctr">
                        <a:lnSpc>
                          <a:spcPct val="125000"/>
                        </a:lnSpc>
                        <a:spcAft>
                          <a:spcPts val="900"/>
                        </a:spcAft>
                      </a:pPr>
                      <a:r>
                        <a:rPr lang="en-US" sz="1000"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2024</a:t>
                      </a:r>
                      <a:endParaRPr lang="en-US" sz="1200" kern="140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5000"/>
                        </a:lnSpc>
                        <a:spcAft>
                          <a:spcPts val="900"/>
                        </a:spcAft>
                      </a:pPr>
                      <a:r>
                        <a:rPr lang="en-US" sz="1000" kern="1400">
                          <a:solidFill>
                            <a:srgbClr val="C00000"/>
                          </a:solidFill>
                          <a:effectLst/>
                          <a:latin typeface="Arial" panose="020B0604020202020204" pitchFamily="34" charset="0"/>
                          <a:ea typeface="Times New Roman" panose="02020603050405020304" pitchFamily="18" charset="0"/>
                          <a:cs typeface="Arial" panose="020B0604020202020204" pitchFamily="34" charset="0"/>
                        </a:rPr>
                        <a:t>1752</a:t>
                      </a:r>
                      <a:endParaRPr lang="en-US" sz="1200" kern="140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5000"/>
                        </a:lnSpc>
                        <a:spcAft>
                          <a:spcPts val="900"/>
                        </a:spcAft>
                      </a:pPr>
                      <a:r>
                        <a:rPr lang="en-US" sz="1000" kern="1400">
                          <a:solidFill>
                            <a:srgbClr val="C00000"/>
                          </a:solidFill>
                          <a:effectLst/>
                          <a:latin typeface="Arial" panose="020B0604020202020204" pitchFamily="34" charset="0"/>
                          <a:ea typeface="Times New Roman" panose="02020603050405020304" pitchFamily="18" charset="0"/>
                          <a:cs typeface="Arial" panose="020B0604020202020204" pitchFamily="34" charset="0"/>
                        </a:rPr>
                        <a:t>976</a:t>
                      </a:r>
                      <a:endParaRPr lang="en-US" sz="1200" kern="140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5000"/>
                        </a:lnSpc>
                        <a:spcAft>
                          <a:spcPts val="900"/>
                        </a:spcAft>
                      </a:pPr>
                      <a:r>
                        <a:rPr lang="en-US" sz="1000" kern="1400">
                          <a:solidFill>
                            <a:srgbClr val="C00000"/>
                          </a:solidFill>
                          <a:effectLst/>
                          <a:latin typeface="Arial" panose="020B0604020202020204" pitchFamily="34" charset="0"/>
                          <a:ea typeface="Times New Roman" panose="02020603050405020304" pitchFamily="18" charset="0"/>
                          <a:cs typeface="Arial" panose="020B0604020202020204" pitchFamily="34" charset="0"/>
                        </a:rPr>
                        <a:t>148</a:t>
                      </a:r>
                      <a:endParaRPr lang="en-US" sz="1200" kern="140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5000"/>
                        </a:lnSpc>
                        <a:spcAft>
                          <a:spcPts val="900"/>
                        </a:spcAft>
                      </a:pPr>
                      <a:r>
                        <a:rPr lang="en-US" sz="1000" kern="1400">
                          <a:solidFill>
                            <a:srgbClr val="C00000"/>
                          </a:solidFill>
                          <a:effectLst/>
                          <a:latin typeface="Arial" panose="020B0604020202020204" pitchFamily="34" charset="0"/>
                          <a:ea typeface="Times New Roman" panose="02020603050405020304" pitchFamily="18" charset="0"/>
                          <a:cs typeface="Arial" panose="020B0604020202020204" pitchFamily="34" charset="0"/>
                        </a:rPr>
                        <a:t>105</a:t>
                      </a:r>
                      <a:endParaRPr lang="en-US" sz="1200" kern="140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5000"/>
                        </a:lnSpc>
                        <a:spcAft>
                          <a:spcPts val="900"/>
                        </a:spcAft>
                      </a:pPr>
                      <a:r>
                        <a:rPr lang="en-US" sz="1000" kern="1400">
                          <a:solidFill>
                            <a:srgbClr val="C00000"/>
                          </a:solidFill>
                          <a:effectLst/>
                          <a:latin typeface="Arial" panose="020B0604020202020204" pitchFamily="34" charset="0"/>
                          <a:ea typeface="Times New Roman" panose="02020603050405020304" pitchFamily="18" charset="0"/>
                          <a:cs typeface="Arial" panose="020B0604020202020204" pitchFamily="34" charset="0"/>
                        </a:rPr>
                        <a:t>2465</a:t>
                      </a:r>
                      <a:endParaRPr lang="en-US" sz="1200" kern="140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25000"/>
                        </a:lnSpc>
                        <a:spcAft>
                          <a:spcPts val="900"/>
                        </a:spcAft>
                      </a:pPr>
                      <a:r>
                        <a:rPr lang="en-US" sz="10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681</a:t>
                      </a:r>
                      <a:endParaRPr lang="en-US" sz="12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9252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86400"/>
            <a:ext cx="7543800" cy="685800"/>
          </a:xfrm>
        </p:spPr>
        <p:txBody>
          <a:bodyPr>
            <a:normAutofit/>
          </a:bodyPr>
          <a:lstStyle/>
          <a:p>
            <a:r>
              <a:rPr lang="en-US" sz="3000" dirty="0" err="1"/>
              <a:t>Documentații</a:t>
            </a:r>
            <a:r>
              <a:rPr lang="en-US" sz="3000" dirty="0"/>
              <a:t> de urbanism</a:t>
            </a:r>
            <a:endParaRPr lang="ro-RO" sz="3000" dirty="0"/>
          </a:p>
        </p:txBody>
      </p:sp>
      <p:sp>
        <p:nvSpPr>
          <p:cNvPr id="3" name="Content Placeholder 2"/>
          <p:cNvSpPr>
            <a:spLocks noGrp="1"/>
          </p:cNvSpPr>
          <p:nvPr>
            <p:ph idx="1"/>
          </p:nvPr>
        </p:nvSpPr>
        <p:spPr>
          <a:xfrm>
            <a:off x="762000" y="457200"/>
            <a:ext cx="7543800" cy="5486400"/>
          </a:xfrm>
        </p:spPr>
        <p:txBody>
          <a:bodyPr>
            <a:normAutofit fontScale="92500"/>
          </a:bodyPr>
          <a:lstStyle/>
          <a:p>
            <a:pPr algn="just">
              <a:lnSpc>
                <a:spcPct val="125000"/>
              </a:lnSpc>
              <a:spcAft>
                <a:spcPts val="900"/>
              </a:spcAft>
            </a:pPr>
            <a:r>
              <a:rPr lang="pt-BR" sz="1800" kern="1400" dirty="0" err="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Activitatea</a:t>
            </a:r>
            <a:r>
              <a:rPr lang="pt-BR" sz="18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pt-BR" sz="1800" kern="1400" dirty="0" err="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Comisiei</a:t>
            </a:r>
            <a:r>
              <a:rPr lang="pt-BR" sz="18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pt-BR" sz="1800" kern="1400" dirty="0" err="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Municipale</a:t>
            </a:r>
            <a:r>
              <a:rPr lang="pt-BR" sz="18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de </a:t>
            </a:r>
            <a:r>
              <a:rPr lang="pt-BR" sz="1800" kern="1400" dirty="0" err="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Urbanism</a:t>
            </a:r>
            <a:r>
              <a:rPr lang="pt-BR" sz="18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pt-BR" sz="1800" kern="1400" dirty="0" err="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și</a:t>
            </a:r>
            <a:r>
              <a:rPr lang="pt-BR" sz="18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pt-BR" sz="1800" kern="1400" dirty="0" err="1">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AmenajareaTeritoriului</a:t>
            </a:r>
            <a:r>
              <a:rPr lang="pt-PT" sz="1800" b="1" kern="1400" cap="small" dirty="0">
                <a:solidFill>
                  <a:srgbClr val="C0504D"/>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indent="457200" algn="just">
              <a:lnSpc>
                <a:spcPct val="125000"/>
              </a:lnSpc>
              <a:spcAft>
                <a:spcPts val="900"/>
              </a:spcAft>
            </a:pPr>
            <a:r>
              <a:rPr lang="fr-FR"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În</a:t>
            </a:r>
            <a:r>
              <a:rPr lang="fr-FR"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anul</a:t>
            </a:r>
            <a:r>
              <a:rPr lang="fr-FR"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2024, </a:t>
            </a:r>
            <a:r>
              <a:rPr lang="fr-FR" sz="1800" kern="1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în</a:t>
            </a:r>
            <a:r>
              <a:rPr lang="fr-FR" sz="1800"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1800" kern="1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cadrul</a:t>
            </a:r>
            <a:r>
              <a:rPr lang="fr-FR" sz="1800"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1800" kern="1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Compartimentului</a:t>
            </a:r>
            <a:r>
              <a:rPr lang="fr-FR" sz="1800"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1800" kern="1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Urbanism</a:t>
            </a:r>
            <a:r>
              <a:rPr lang="fr-FR"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si Avize, au </a:t>
            </a:r>
            <a:r>
              <a:rPr lang="fr-FR"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fost</a:t>
            </a:r>
            <a:r>
              <a:rPr lang="fr-FR"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prelucrate</a:t>
            </a:r>
            <a:r>
              <a:rPr lang="fr-FR"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un </a:t>
            </a:r>
            <a:r>
              <a:rPr lang="fr-FR"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număr</a:t>
            </a:r>
            <a:r>
              <a:rPr lang="fr-FR"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de 4213 documente:</a:t>
            </a:r>
            <a:endParaRPr lang="en-US" sz="18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l">
              <a:lnSpc>
                <a:spcPct val="125000"/>
              </a:lnSpc>
              <a:spcAft>
                <a:spcPts val="900"/>
              </a:spcAft>
              <a:buFont typeface="Wingdings" panose="05000000000000000000" pitchFamily="2" charset="2"/>
              <a:buChar char=""/>
              <a:tabLst>
                <a:tab pos="571500" algn="l"/>
              </a:tabLst>
            </a:pPr>
            <a:r>
              <a:rPr lang="it-IT"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2767  solicitări referitoare la analiza unor documentaţii  în cadrul comisiei CMUAT;</a:t>
            </a:r>
            <a:endParaRPr lang="en-US" sz="18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900"/>
              </a:spcAft>
              <a:buFont typeface="Wingdings" panose="05000000000000000000" pitchFamily="2" charset="2"/>
              <a:buChar char=""/>
              <a:tabLst>
                <a:tab pos="571500" algn="l"/>
              </a:tabLst>
            </a:pPr>
            <a:r>
              <a:rPr lang="it-IT"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118 solicitări referitoare la promovarea unor documentaţii în şedinţele Consilului Local Oradea (din care 113 au fost promovate, restul fiind în curs de promovare sau completari la documentatii);  </a:t>
            </a:r>
            <a:endParaRPr lang="en-US" sz="18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900"/>
              </a:spcAft>
              <a:buFont typeface="Wingdings" panose="05000000000000000000" pitchFamily="2" charset="2"/>
              <a:buChar char=""/>
              <a:tabLst>
                <a:tab pos="571500" algn="l"/>
              </a:tabLst>
            </a:pPr>
            <a:r>
              <a:rPr lang="it-IT"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177 solicitări referitoare la consultarea populaţiei în elaborarea şi revizuirea de planuri urbanistice;</a:t>
            </a:r>
            <a:endParaRPr lang="en-US" sz="18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900"/>
              </a:spcAft>
              <a:buFont typeface="Wingdings" panose="05000000000000000000" pitchFamily="2" charset="2"/>
              <a:buChar char=""/>
              <a:tabLst>
                <a:tab pos="571500" algn="l"/>
              </a:tabLst>
            </a:pPr>
            <a:r>
              <a:rPr lang="it-IT"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531 documente interne (note interne, rapoarte, planuri procese informare și consultare public, referate..)</a:t>
            </a:r>
            <a:endParaRPr lang="en-US" sz="18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900"/>
              </a:spcAft>
              <a:buFont typeface="Wingdings" panose="05000000000000000000" pitchFamily="2" charset="2"/>
              <a:buChar char=""/>
              <a:tabLst>
                <a:tab pos="571500" algn="l"/>
              </a:tabLst>
            </a:pPr>
            <a:r>
              <a:rPr lang="it-IT"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620 diverse ( cereri, sesizări, reclamaţii, adrese externe...);</a:t>
            </a:r>
            <a:endParaRPr lang="en-US" sz="18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ro-RO" dirty="0"/>
          </a:p>
        </p:txBody>
      </p:sp>
    </p:spTree>
    <p:extLst>
      <p:ext uri="{BB962C8B-B14F-4D97-AF65-F5344CB8AC3E}">
        <p14:creationId xmlns:p14="http://schemas.microsoft.com/office/powerpoint/2010/main" val="761695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29534-523B-28A2-7600-95E75F7E2595}"/>
              </a:ext>
            </a:extLst>
          </p:cNvPr>
          <p:cNvSpPr>
            <a:spLocks noGrp="1"/>
          </p:cNvSpPr>
          <p:nvPr>
            <p:ph type="title"/>
          </p:nvPr>
        </p:nvSpPr>
        <p:spPr>
          <a:xfrm>
            <a:off x="762000" y="5410200"/>
            <a:ext cx="6629400" cy="762000"/>
          </a:xfrm>
        </p:spPr>
        <p:txBody>
          <a:bodyPr>
            <a:normAutofit/>
          </a:bodyPr>
          <a:lstStyle/>
          <a:p>
            <a:r>
              <a:rPr lang="en-US" sz="2400" dirty="0" err="1"/>
              <a:t>Documente</a:t>
            </a:r>
            <a:r>
              <a:rPr lang="en-US" sz="2400" dirty="0"/>
              <a:t> </a:t>
            </a:r>
            <a:r>
              <a:rPr lang="en-US" sz="2400" dirty="0" err="1"/>
              <a:t>prelucrate</a:t>
            </a:r>
            <a:r>
              <a:rPr lang="en-US" sz="2400" dirty="0"/>
              <a:t> in 2024</a:t>
            </a:r>
          </a:p>
        </p:txBody>
      </p:sp>
      <p:graphicFrame>
        <p:nvGraphicFramePr>
          <p:cNvPr id="6" name="Content Placeholder 5">
            <a:extLst>
              <a:ext uri="{FF2B5EF4-FFF2-40B4-BE49-F238E27FC236}">
                <a16:creationId xmlns:a16="http://schemas.microsoft.com/office/drawing/2014/main" id="{E54FC881-E47B-9EF9-B2C7-A006A44404DF}"/>
              </a:ext>
            </a:extLst>
          </p:cNvPr>
          <p:cNvGraphicFramePr>
            <a:graphicFrameLocks noGrp="1" noChangeAspect="1"/>
          </p:cNvGraphicFramePr>
          <p:nvPr>
            <p:ph idx="1"/>
            <p:extLst>
              <p:ext uri="{D42A27DB-BD31-4B8C-83A1-F6EECF244321}">
                <p14:modId xmlns:p14="http://schemas.microsoft.com/office/powerpoint/2010/main" val="2326451444"/>
              </p:ext>
            </p:extLst>
          </p:nvPr>
        </p:nvGraphicFramePr>
        <p:xfrm>
          <a:off x="762000" y="685800"/>
          <a:ext cx="7543800" cy="48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42218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81600"/>
            <a:ext cx="7543800" cy="990600"/>
          </a:xfrm>
        </p:spPr>
        <p:txBody>
          <a:bodyPr>
            <a:normAutofit/>
          </a:bodyPr>
          <a:lstStyle/>
          <a:p>
            <a:r>
              <a:rPr lang="it-IT" sz="2200" dirty="0"/>
              <a:t>Avize CMUAT</a:t>
            </a:r>
            <a:endParaRPr lang="ro-RO" sz="2200" dirty="0"/>
          </a:p>
        </p:txBody>
      </p:sp>
      <p:graphicFrame>
        <p:nvGraphicFramePr>
          <p:cNvPr id="4" name="Content Placeholder 3">
            <a:extLst>
              <a:ext uri="{FF2B5EF4-FFF2-40B4-BE49-F238E27FC236}">
                <a16:creationId xmlns:a16="http://schemas.microsoft.com/office/drawing/2014/main" id="{AC89B84E-DF7F-4926-9DAE-A83AD38D5C1D}"/>
              </a:ext>
            </a:extLst>
          </p:cNvPr>
          <p:cNvGraphicFramePr>
            <a:graphicFrameLocks noGrp="1"/>
          </p:cNvGraphicFramePr>
          <p:nvPr>
            <p:ph idx="1"/>
            <p:extLst>
              <p:ext uri="{D42A27DB-BD31-4B8C-83A1-F6EECF244321}">
                <p14:modId xmlns:p14="http://schemas.microsoft.com/office/powerpoint/2010/main" val="611110586"/>
              </p:ext>
            </p:extLst>
          </p:nvPr>
        </p:nvGraphicFramePr>
        <p:xfrm>
          <a:off x="762000" y="685800"/>
          <a:ext cx="7543800" cy="4495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3F71F9EF-79D4-72E3-23EF-28612E794948}"/>
              </a:ext>
            </a:extLst>
          </p:cNvPr>
          <p:cNvGraphicFramePr>
            <a:graphicFrameLocks/>
          </p:cNvGraphicFramePr>
          <p:nvPr>
            <p:extLst>
              <p:ext uri="{D42A27DB-BD31-4B8C-83A1-F6EECF244321}">
                <p14:modId xmlns:p14="http://schemas.microsoft.com/office/powerpoint/2010/main" val="2126489069"/>
              </p:ext>
            </p:extLst>
          </p:nvPr>
        </p:nvGraphicFramePr>
        <p:xfrm>
          <a:off x="838200" y="762000"/>
          <a:ext cx="7467600" cy="48005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6450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CFBDA-AD4D-3AA3-89F1-38A7A8DF2E62}"/>
              </a:ext>
            </a:extLst>
          </p:cNvPr>
          <p:cNvSpPr>
            <a:spLocks noGrp="1"/>
          </p:cNvSpPr>
          <p:nvPr>
            <p:ph type="title"/>
          </p:nvPr>
        </p:nvSpPr>
        <p:spPr>
          <a:xfrm>
            <a:off x="609600" y="5638800"/>
            <a:ext cx="7696200" cy="533400"/>
          </a:xfrm>
        </p:spPr>
        <p:txBody>
          <a:bodyPr>
            <a:normAutofit/>
          </a:bodyPr>
          <a:lstStyle/>
          <a:p>
            <a:r>
              <a:rPr kumimoji="0" lang="it-IT" sz="2000" b="0" i="0" u="none" strike="noStrike" kern="1200" cap="none" spc="0" normalizeH="0" baseline="0" noProof="0" dirty="0">
                <a:ln>
                  <a:noFill/>
                </a:ln>
                <a:solidFill>
                  <a:prstClr val="black">
                    <a:lumMod val="85000"/>
                    <a:lumOff val="15000"/>
                  </a:prstClr>
                </a:solidFill>
                <a:effectLst/>
                <a:uLnTx/>
                <a:uFillTx/>
                <a:latin typeface="Impact"/>
                <a:ea typeface="+mj-ea"/>
                <a:cs typeface="+mj-cs"/>
              </a:rPr>
              <a:t>Documentaţiile de urbanism  aprobate in cursul anului 2023 au studiat:</a:t>
            </a:r>
            <a:endParaRPr lang="en-US" sz="2000" dirty="0"/>
          </a:p>
        </p:txBody>
      </p:sp>
      <p:sp>
        <p:nvSpPr>
          <p:cNvPr id="3" name="Content Placeholder 2">
            <a:extLst>
              <a:ext uri="{FF2B5EF4-FFF2-40B4-BE49-F238E27FC236}">
                <a16:creationId xmlns:a16="http://schemas.microsoft.com/office/drawing/2014/main" id="{5B07A54E-5612-8102-185C-DEFECAAD9871}"/>
              </a:ext>
            </a:extLst>
          </p:cNvPr>
          <p:cNvSpPr>
            <a:spLocks noGrp="1"/>
          </p:cNvSpPr>
          <p:nvPr>
            <p:ph idx="1"/>
          </p:nvPr>
        </p:nvSpPr>
        <p:spPr>
          <a:xfrm>
            <a:off x="762000" y="685800"/>
            <a:ext cx="7543800" cy="4953000"/>
          </a:xfrm>
        </p:spPr>
        <p:txBody>
          <a:bodyPr>
            <a:normAutofit fontScale="70000" lnSpcReduction="20000"/>
          </a:bodyPr>
          <a:lstStyle/>
          <a:p>
            <a:pPr marL="457200" algn="just">
              <a:lnSpc>
                <a:spcPct val="125000"/>
              </a:lnSpc>
              <a:spcAft>
                <a:spcPts val="900"/>
              </a:spcAft>
            </a:pPr>
            <a:r>
              <a:rPr lang="it-IT" sz="2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Dintre acestea:</a:t>
            </a:r>
            <a:endParaRPr lang="en-US" sz="24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900"/>
              </a:spcAft>
              <a:buFont typeface="Wingdings" panose="05000000000000000000" pitchFamily="2" charset="2"/>
              <a:buChar char=""/>
              <a:tabLst>
                <a:tab pos="571500" algn="l"/>
              </a:tabLst>
            </a:pPr>
            <a:r>
              <a:rPr lang="it-IT" sz="24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484 au fost documentaţii de urbanism (301 favorabile,  183 nefavorabile);</a:t>
            </a:r>
            <a:endParaRPr lang="en-US" sz="24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900"/>
              </a:spcAft>
              <a:buFont typeface="Wingdings" panose="05000000000000000000" pitchFamily="2" charset="2"/>
              <a:buChar char=""/>
              <a:tabLst>
                <a:tab pos="571500" algn="l"/>
              </a:tabLst>
            </a:pPr>
            <a:r>
              <a:rPr lang="it-IT" sz="24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303 documentaţii pentru avize de oportunitate (71 favorabile şi 232 nefavorabile);</a:t>
            </a:r>
            <a:endParaRPr lang="en-US" sz="24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25000"/>
              </a:lnSpc>
              <a:spcAft>
                <a:spcPts val="900"/>
              </a:spcAft>
            </a:pPr>
            <a:r>
              <a:rPr lang="it-IT" sz="24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Prin toate cele 71 avize de oportunitate favorabile, s-a solicitat întocmire documentaţie de urbanism de tip PUZ (nu s-au mai emis avize de oportunitate pentru PUD sau fara documentatie de urbanism).  </a:t>
            </a:r>
            <a:endParaRPr lang="en-US" sz="24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900"/>
              </a:spcAft>
              <a:buFont typeface="Wingdings" panose="05000000000000000000" pitchFamily="2" charset="2"/>
              <a:buChar char=""/>
              <a:tabLst>
                <a:tab pos="571500" algn="l"/>
              </a:tabLst>
            </a:pPr>
            <a:r>
              <a:rPr lang="it-IT" sz="24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1626 documentaţii pentru lucrări de arhitectură  (908 favorabile şi 718 nefavorabile); </a:t>
            </a:r>
            <a:endParaRPr lang="en-US" sz="24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900"/>
              </a:spcAft>
              <a:buFont typeface="Wingdings" panose="05000000000000000000" pitchFamily="2" charset="2"/>
              <a:buChar char=""/>
              <a:tabLst>
                <a:tab pos="571500" algn="l"/>
              </a:tabLst>
            </a:pPr>
            <a:r>
              <a:rPr lang="it-IT" sz="24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354 documentaţii prin care s-a solicitat consultarea comisiei CMUAT în vederea emiterii unui aviz consultativ</a:t>
            </a:r>
            <a:endParaRPr lang="en-US" sz="24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878401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715000"/>
            <a:ext cx="8763000" cy="457200"/>
          </a:xfrm>
        </p:spPr>
        <p:txBody>
          <a:bodyPr>
            <a:normAutofit fontScale="90000"/>
          </a:bodyPr>
          <a:lstStyle/>
          <a:p>
            <a:pPr algn="ctr"/>
            <a:br>
              <a:rPr lang="ro-RO" dirty="0"/>
            </a:br>
            <a:br>
              <a:rPr lang="it-IT" sz="2200" dirty="0"/>
            </a:br>
            <a:br>
              <a:rPr lang="it-IT" sz="2200" dirty="0"/>
            </a:br>
            <a:r>
              <a:rPr lang="it-IT" sz="2000" dirty="0"/>
              <a:t>Documentaţiile de urbanism initiate de Primaria Municipiului Oradea în cursul anului 2024:</a:t>
            </a:r>
            <a:endParaRPr lang="ro-RO" sz="2200" dirty="0"/>
          </a:p>
        </p:txBody>
      </p:sp>
      <p:sp>
        <p:nvSpPr>
          <p:cNvPr id="3" name="Content Placeholder 2"/>
          <p:cNvSpPr>
            <a:spLocks noGrp="1"/>
          </p:cNvSpPr>
          <p:nvPr>
            <p:ph idx="1"/>
          </p:nvPr>
        </p:nvSpPr>
        <p:spPr>
          <a:xfrm>
            <a:off x="609600" y="533400"/>
            <a:ext cx="8077200" cy="5181600"/>
          </a:xfrm>
        </p:spPr>
        <p:txBody>
          <a:bodyPr>
            <a:normAutofit fontScale="85000" lnSpcReduction="10000"/>
          </a:bodyPr>
          <a:lstStyle/>
          <a:p>
            <a:pPr marL="342900" lvl="0" indent="-342900" algn="just">
              <a:lnSpc>
                <a:spcPct val="125000"/>
              </a:lnSpc>
              <a:spcAft>
                <a:spcPts val="600"/>
              </a:spcAft>
              <a:buFont typeface="Wingdings" panose="05000000000000000000" pitchFamily="2" charset="2"/>
              <a:buChar char=""/>
              <a:tabLst>
                <a:tab pos="571500" algn="l"/>
              </a:tabLst>
            </a:pPr>
            <a:r>
              <a:rPr lang="ro-RO"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PUZ- Organizare </a:t>
            </a:r>
            <a:r>
              <a:rPr lang="ro-RO"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functionala</a:t>
            </a:r>
            <a:r>
              <a:rPr lang="ro-RO"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si amenajare spatii verzi in zona Veteranilor - </a:t>
            </a:r>
            <a:r>
              <a:rPr lang="ro-RO"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Trotusului</a:t>
            </a:r>
            <a:r>
              <a:rPr lang="it-IT"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8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600"/>
              </a:spcAft>
              <a:buFont typeface="Wingdings" panose="05000000000000000000" pitchFamily="2" charset="2"/>
              <a:buChar char=""/>
              <a:tabLst>
                <a:tab pos="571500" algn="l"/>
              </a:tabLst>
            </a:pPr>
            <a:r>
              <a:rPr lang="ro-RO"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PUZ - </a:t>
            </a:r>
            <a:r>
              <a:rPr lang="ro-RO"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Creere</a:t>
            </a:r>
            <a:r>
              <a:rPr lang="ro-RO"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accesibilitate din Calea Bihorului la parcelele limitrofe, reorganizare </a:t>
            </a:r>
            <a:r>
              <a:rPr lang="ro-RO"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functionala</a:t>
            </a:r>
            <a:r>
              <a:rPr lang="ro-RO"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pentru asigurarea coerentei urbane</a:t>
            </a:r>
            <a:r>
              <a:rPr lang="pt-BR"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8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600"/>
              </a:spcAft>
              <a:buFont typeface="Wingdings" panose="05000000000000000000" pitchFamily="2" charset="2"/>
              <a:buChar char=""/>
              <a:tabLst>
                <a:tab pos="571500" algn="l"/>
              </a:tabLst>
            </a:pPr>
            <a:r>
              <a:rPr lang="it-IT"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PUZ -   Construire drumuri colectoare în zona  șoselei de centură pe tronsonul dintre str.Nufărului și DC54 - Faza preliminară</a:t>
            </a:r>
            <a:endParaRPr lang="en-US" sz="18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600"/>
              </a:spcAft>
              <a:buFont typeface="Wingdings" panose="05000000000000000000" pitchFamily="2" charset="2"/>
              <a:buChar char=""/>
              <a:tabLst>
                <a:tab pos="571500" algn="l"/>
              </a:tabLst>
            </a:pPr>
            <a:r>
              <a:rPr lang="it-IT"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PUZ -  Cloud de servicii electronice locale, str.Alexandru Roman, Oradea (reavizare)</a:t>
            </a:r>
            <a:endParaRPr lang="en-US" sz="18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600"/>
              </a:spcAft>
              <a:buFont typeface="Wingdings" panose="05000000000000000000" pitchFamily="2" charset="2"/>
              <a:buChar char=""/>
              <a:tabLst>
                <a:tab pos="571500" algn="l"/>
              </a:tabLst>
            </a:pPr>
            <a:r>
              <a:rPr lang="it-IT"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PUZ- Înființare parc specializare inteligentă 2 Oradea, str.C.Baba (prin Agenția de Dezvoltare Locala Oradea)</a:t>
            </a:r>
            <a:endParaRPr lang="en-US" sz="18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600"/>
              </a:spcAft>
              <a:buFont typeface="Wingdings" panose="05000000000000000000" pitchFamily="2" charset="2"/>
              <a:buChar char=""/>
              <a:tabLst>
                <a:tab pos="571500" algn="l"/>
              </a:tabLst>
            </a:pPr>
            <a:r>
              <a:rPr lang="it-IT"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PUZ - Modificare PUZ aprobat cu HCL nr.963/2019 – Parcare publica Spitalul Județean</a:t>
            </a:r>
            <a:endParaRPr lang="en-US" sz="18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900"/>
              </a:spcAft>
              <a:buFont typeface="Wingdings" panose="05000000000000000000" pitchFamily="2" charset="2"/>
              <a:buChar char=""/>
              <a:tabLst>
                <a:tab pos="571500" algn="l"/>
              </a:tabLst>
            </a:pPr>
            <a:r>
              <a:rPr lang="ro-RO"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PUD - </a:t>
            </a:r>
            <a:r>
              <a:rPr lang="ro-RO" sz="1800" kern="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Desfiintare</a:t>
            </a:r>
            <a:r>
              <a:rPr lang="ro-RO"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800" kern="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cladire</a:t>
            </a:r>
            <a:r>
              <a:rPr lang="ro-RO"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existenta, construire </a:t>
            </a:r>
            <a:r>
              <a:rPr lang="ro-RO" sz="1800" kern="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cladire</a:t>
            </a:r>
            <a:r>
              <a:rPr lang="ro-RO"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administrativa, hala depozitare si amenajare incinta, </a:t>
            </a:r>
            <a:r>
              <a:rPr lang="ro-RO" sz="1800" kern="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str.Ion</a:t>
            </a:r>
            <a:r>
              <a:rPr lang="ro-RO"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Mihalache</a:t>
            </a:r>
            <a:endParaRPr lang="en-US" sz="18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900"/>
              </a:spcAft>
              <a:buFont typeface="Wingdings" panose="05000000000000000000" pitchFamily="2" charset="2"/>
              <a:buChar char=""/>
              <a:tabLst>
                <a:tab pos="571500" algn="l"/>
              </a:tabLst>
            </a:pPr>
            <a:r>
              <a:rPr lang="ro-RO"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PUD- Construire </a:t>
            </a:r>
            <a:r>
              <a:rPr lang="ro-RO" sz="1800" kern="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locuinte</a:t>
            </a:r>
            <a:r>
              <a:rPr lang="ro-RO"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pentru tineri destinate </a:t>
            </a:r>
            <a:r>
              <a:rPr lang="ro-RO" sz="1800" kern="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inchirierii</a:t>
            </a:r>
            <a:r>
              <a:rPr lang="ro-RO"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800" kern="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str.Cerbului</a:t>
            </a:r>
            <a:r>
              <a:rPr lang="ro-RO"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nr.9B;</a:t>
            </a:r>
            <a:endParaRPr lang="en-US" sz="18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ro-RO" dirty="0"/>
          </a:p>
        </p:txBody>
      </p:sp>
    </p:spTree>
    <p:extLst>
      <p:ext uri="{BB962C8B-B14F-4D97-AF65-F5344CB8AC3E}">
        <p14:creationId xmlns:p14="http://schemas.microsoft.com/office/powerpoint/2010/main" val="2339435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62600"/>
            <a:ext cx="7848600" cy="609600"/>
          </a:xfrm>
        </p:spPr>
        <p:txBody>
          <a:bodyPr>
            <a:normAutofit fontScale="90000"/>
          </a:bodyPr>
          <a:lstStyle/>
          <a:p>
            <a:pPr algn="just">
              <a:lnSpc>
                <a:spcPct val="125000"/>
              </a:lnSpc>
              <a:spcAft>
                <a:spcPts val="900"/>
              </a:spcAft>
            </a:pPr>
            <a:r>
              <a:rPr lang="pt-PT" sz="3200" b="1" kern="1400" cap="small" dirty="0">
                <a:solidFill>
                  <a:srgbClr val="C0504D"/>
                </a:solidFill>
                <a:effectLst/>
                <a:latin typeface="Arial" panose="020B0604020202020204" pitchFamily="34" charset="0"/>
                <a:ea typeface="Times New Roman" panose="02020603050405020304" pitchFamily="18" charset="0"/>
              </a:rPr>
              <a:t>Principalele atribu</a:t>
            </a:r>
            <a:r>
              <a:rPr lang="ro-RO" sz="3200" b="1" kern="1400" cap="small" dirty="0" err="1">
                <a:solidFill>
                  <a:srgbClr val="C0504D"/>
                </a:solidFill>
                <a:effectLst/>
                <a:latin typeface="Arial" panose="020B0604020202020204" pitchFamily="34" charset="0"/>
                <a:ea typeface="Times New Roman" panose="02020603050405020304" pitchFamily="18" charset="0"/>
              </a:rPr>
              <a:t>ţii</a:t>
            </a:r>
            <a:r>
              <a:rPr lang="ro-RO" sz="3200" b="1" kern="1400" cap="small" dirty="0">
                <a:solidFill>
                  <a:srgbClr val="C0504D"/>
                </a:solidFill>
                <a:effectLst/>
                <a:latin typeface="Arial" panose="020B0604020202020204" pitchFamily="34" charset="0"/>
                <a:ea typeface="Times New Roman" panose="02020603050405020304" pitchFamily="18" charset="0"/>
              </a:rPr>
              <a:t>:</a:t>
            </a:r>
            <a:endParaRPr lang="en-US" sz="3200" b="1" kern="1400" cap="small" dirty="0">
              <a:solidFill>
                <a:srgbClr val="C0504D"/>
              </a:solidFill>
              <a:effectLst/>
              <a:latin typeface="Arial" panose="020B0604020202020204" pitchFamily="34" charset="0"/>
              <a:ea typeface="Times New Roman" panose="02020603050405020304" pitchFamily="18" charset="0"/>
            </a:endParaRPr>
          </a:p>
        </p:txBody>
      </p:sp>
      <p:sp>
        <p:nvSpPr>
          <p:cNvPr id="3" name="Content Placeholder 2">
            <a:extLst>
              <a:ext uri="{FF2B5EF4-FFF2-40B4-BE49-F238E27FC236}">
                <a16:creationId xmlns:a16="http://schemas.microsoft.com/office/drawing/2014/main" id="{0086AB53-2941-3B2D-8C87-FE7DE0743108}"/>
              </a:ext>
            </a:extLst>
          </p:cNvPr>
          <p:cNvSpPr>
            <a:spLocks noGrp="1"/>
          </p:cNvSpPr>
          <p:nvPr>
            <p:ph idx="1"/>
          </p:nvPr>
        </p:nvSpPr>
        <p:spPr>
          <a:xfrm>
            <a:off x="762000" y="685800"/>
            <a:ext cx="7543800" cy="4724400"/>
          </a:xfrm>
        </p:spPr>
        <p:txBody>
          <a:bodyPr/>
          <a:lstStyle/>
          <a:p>
            <a:pPr marL="342900" lvl="0" indent="-342900" algn="just">
              <a:lnSpc>
                <a:spcPct val="125000"/>
              </a:lnSpc>
              <a:spcAft>
                <a:spcPts val="900"/>
              </a:spcAft>
              <a:buFont typeface="Book Antiqua" panose="02040602050305030304" pitchFamily="18" charset="0"/>
              <a:buChar char="-"/>
              <a:tabLst>
                <a:tab pos="457200" algn="l"/>
              </a:tabLst>
            </a:pPr>
            <a:r>
              <a:rPr lang="ro-RO" sz="24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asigurarea temeiului tehnic necesar emiterii actelor specifice</a:t>
            </a:r>
            <a:endParaRPr lang="en-US" sz="1400" kern="14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endParaRPr>
          </a:p>
          <a:p>
            <a:pPr marL="342900" lvl="0" indent="-342900" algn="just">
              <a:lnSpc>
                <a:spcPct val="125000"/>
              </a:lnSpc>
              <a:spcAft>
                <a:spcPts val="900"/>
              </a:spcAft>
              <a:buFont typeface="Book Antiqua" panose="02040602050305030304" pitchFamily="18" charset="0"/>
              <a:buChar char="-"/>
              <a:tabLst>
                <a:tab pos="457200" algn="l"/>
              </a:tabLst>
            </a:pPr>
            <a:r>
              <a:rPr lang="ro-RO" sz="24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organizarea activității de autorizare a lucrărilor de construcții în toate etapele ei, în vederea satisfacerii cerinței de simplificare a accesului cetățeanului la actul de autoritate al Administrației Publice.</a:t>
            </a:r>
            <a:endParaRPr lang="en-US" sz="1400" kern="1400" dirty="0">
              <a:solidFill>
                <a:srgbClr val="000000"/>
              </a:solidFill>
              <a:effectLst/>
              <a:latin typeface="Georgia" panose="02040502050405020303" pitchFamily="18"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194817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0"/>
            <a:ext cx="7543800" cy="838200"/>
          </a:xfrm>
        </p:spPr>
        <p:txBody>
          <a:bodyPr>
            <a:normAutofit/>
          </a:bodyPr>
          <a:lstStyle/>
          <a:p>
            <a:pPr algn="ctr"/>
            <a:r>
              <a:rPr lang="it-IT" sz="2000" dirty="0"/>
              <a:t>Alte documentaţii privind proiecte importante ale Primăriei municipiului Oradea analizate şi avizate în cadrul şedinţelor CMUAT:</a:t>
            </a:r>
            <a:endParaRPr lang="ro-RO" sz="2000" dirty="0"/>
          </a:p>
        </p:txBody>
      </p:sp>
      <p:sp>
        <p:nvSpPr>
          <p:cNvPr id="3" name="Content Placeholder 2"/>
          <p:cNvSpPr>
            <a:spLocks noGrp="1"/>
          </p:cNvSpPr>
          <p:nvPr>
            <p:ph idx="1"/>
          </p:nvPr>
        </p:nvSpPr>
        <p:spPr>
          <a:xfrm>
            <a:off x="381000" y="381000"/>
            <a:ext cx="8229600" cy="5181600"/>
          </a:xfrm>
        </p:spPr>
        <p:txBody>
          <a:bodyPr>
            <a:normAutofit fontScale="77500" lnSpcReduction="20000"/>
          </a:bodyPr>
          <a:lstStyle/>
          <a:p>
            <a:pPr marL="342900" lvl="0" indent="-342900" algn="just">
              <a:lnSpc>
                <a:spcPct val="125000"/>
              </a:lnSpc>
              <a:spcAft>
                <a:spcPts val="600"/>
              </a:spcAft>
              <a:buFont typeface="Wingdings" panose="05000000000000000000" pitchFamily="2" charset="2"/>
              <a:buChar char=""/>
              <a:tabLst>
                <a:tab pos="571500" algn="l"/>
              </a:tabLst>
            </a:pPr>
            <a:r>
              <a:rPr lang="ro-RO"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Reabilitare și </a:t>
            </a:r>
            <a:r>
              <a:rPr lang="ro-RO"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refunctionalizare</a:t>
            </a:r>
            <a:r>
              <a:rPr lang="ro-RO"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imobil - clădirea manejului din Ansamblul Cazarma Husarilor;</a:t>
            </a:r>
            <a:endParaRPr lang="en-US" sz="18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600"/>
              </a:spcAft>
              <a:buFont typeface="Wingdings" panose="05000000000000000000" pitchFamily="2" charset="2"/>
              <a:buChar char=""/>
              <a:tabLst>
                <a:tab pos="571500" algn="l"/>
              </a:tabLst>
            </a:pP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Amenajare</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accese</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auto si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spatii</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parcare</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in zona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Piata</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Emanuil</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Gojdu,Calea</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Maresal</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Averescu,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Str.Raului</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Calea</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Clujului</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8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600"/>
              </a:spcAft>
              <a:buFont typeface="Wingdings" panose="05000000000000000000" pitchFamily="2" charset="2"/>
              <a:buChar char=""/>
              <a:tabLst>
                <a:tab pos="571500" algn="l"/>
              </a:tabLst>
            </a:pP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Modernizare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strazi</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str.Lirei</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str</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Gheorghe</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Doja</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tronson</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zona de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intersecție</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cu</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str.Livezilor-pădure</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str.Micsandrelor</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str</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Episcop</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Petru</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Hristofor</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str.Efrem</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Beniamin</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str.Maczalik</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Alfred,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str.Ivanyi</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Odon</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str.J.J.Rousseu</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str.Merilor</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str.Ghe</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Tulbure</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str.Lucretia</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Suciu</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str.Episcop</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Valerian</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Zaharia</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str.Ghe.Ciuhandu</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str.Emile</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Zola,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str.Emil</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Cioran,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str.Dejului</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str.Bethlen</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Gabor,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str.George</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Bacovia</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str.Eugen</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Lovinescu</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str.Arinului</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str.Nicolae</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Toma,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str.Valentina</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Boștină</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str.Hadrian</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Daicoviciu</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str.Nichita</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Stănescu</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str.Barbu</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Lăutaru</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str.Radu</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Greceanu</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600"/>
              </a:spcAft>
              <a:buFont typeface="Wingdings" panose="05000000000000000000" pitchFamily="2" charset="2"/>
              <a:buChar char=""/>
              <a:tabLst>
                <a:tab pos="571500" algn="l"/>
              </a:tabLst>
            </a:pP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Amenajare</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accese</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auto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și</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spații</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parcare</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în</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zona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str.Costaforu</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B-</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dul</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D.Cantemir</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str.Anatole</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France,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str.Ariesului</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str.Plugarilor</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str.Sudului</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str.Brândușei</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str.Caius</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Iacob</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str.Mugurilor</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str.Vișinilor</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str.Atanasie</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Popa,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str.Vicar</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Hosszu</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Laszlo</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str.Calistrat</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Hogaș</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str.Colinelor</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str</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Romulus</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Guga</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tronson</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Pictor</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Traian</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Goga</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Liviu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Borcea</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str.Gorunului</a:t>
            </a:r>
            <a:endParaRPr lang="en-US" sz="18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600"/>
              </a:spcAft>
              <a:buFont typeface="Wingdings" panose="05000000000000000000" pitchFamily="2" charset="2"/>
              <a:buChar char=""/>
              <a:tabLst>
                <a:tab pos="571500" algn="l"/>
              </a:tabLst>
            </a:pP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Cresterea</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eficientei</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energetice</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si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gestionarea</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inteligenta</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energiei</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în</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cladirile</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publice</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cu</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destinatie</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de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unitati</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de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invatamant</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Colegiul</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Național</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Mihai</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Eminescu</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Scoala</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Gimnazială</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Lucretia</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Suciu</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Liceul</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Sanitar "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Vasile</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Voiculescu</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Liceul</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Constantin</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Brancusi</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Gradinita</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cu</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program</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prelungit</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nr.42,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Gradinita</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nr.14,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Scoala</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Gimnaziala</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Ion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Bogdan</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Liceul</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de Arte, CN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Emanuil</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Gojdu</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6700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8C3BFB-0901-1735-1FE2-87E896E269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1B1C70-9EC4-920F-931D-FEFAF21FB19A}"/>
              </a:ext>
            </a:extLst>
          </p:cNvPr>
          <p:cNvSpPr>
            <a:spLocks noGrp="1"/>
          </p:cNvSpPr>
          <p:nvPr>
            <p:ph type="title"/>
          </p:nvPr>
        </p:nvSpPr>
        <p:spPr>
          <a:xfrm>
            <a:off x="762000" y="5334000"/>
            <a:ext cx="7543800" cy="838200"/>
          </a:xfrm>
        </p:spPr>
        <p:txBody>
          <a:bodyPr>
            <a:normAutofit/>
          </a:bodyPr>
          <a:lstStyle/>
          <a:p>
            <a:pPr algn="ctr"/>
            <a:r>
              <a:rPr lang="it-IT" sz="2000" dirty="0"/>
              <a:t>Alte documentaţii privind proiecte importante ale Primăriei municipiului Oradea analizate şi avizate în cadrul şedinţelor CMUAT:</a:t>
            </a:r>
            <a:endParaRPr lang="ro-RO" sz="2000" dirty="0"/>
          </a:p>
        </p:txBody>
      </p:sp>
      <p:sp>
        <p:nvSpPr>
          <p:cNvPr id="3" name="Content Placeholder 2">
            <a:extLst>
              <a:ext uri="{FF2B5EF4-FFF2-40B4-BE49-F238E27FC236}">
                <a16:creationId xmlns:a16="http://schemas.microsoft.com/office/drawing/2014/main" id="{ACA26CCA-DE6B-5B35-C891-085C7D301105}"/>
              </a:ext>
            </a:extLst>
          </p:cNvPr>
          <p:cNvSpPr>
            <a:spLocks noGrp="1"/>
          </p:cNvSpPr>
          <p:nvPr>
            <p:ph idx="1"/>
          </p:nvPr>
        </p:nvSpPr>
        <p:spPr>
          <a:xfrm>
            <a:off x="381000" y="381000"/>
            <a:ext cx="8229600" cy="5181600"/>
          </a:xfrm>
        </p:spPr>
        <p:txBody>
          <a:bodyPr>
            <a:normAutofit fontScale="92500" lnSpcReduction="20000"/>
          </a:bodyPr>
          <a:lstStyle/>
          <a:p>
            <a:pPr marL="342900" lvl="0" indent="-342900" algn="just">
              <a:lnSpc>
                <a:spcPct val="125000"/>
              </a:lnSpc>
              <a:spcAft>
                <a:spcPts val="600"/>
              </a:spcAft>
              <a:buFont typeface="Wingdings" panose="05000000000000000000" pitchFamily="2" charset="2"/>
              <a:buChar char=""/>
              <a:tabLst>
                <a:tab pos="571500" algn="l"/>
              </a:tabLst>
            </a:pP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Cresterea</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eficientei</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energetice</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la sala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sporturilor</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Antonio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Alexe</a:t>
            </a:r>
            <a:endParaRPr lang="en-US" sz="18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600"/>
              </a:spcAft>
              <a:buFont typeface="Wingdings" panose="05000000000000000000" pitchFamily="2" charset="2"/>
              <a:buChar char=""/>
              <a:tabLst>
                <a:tab pos="571500" algn="l"/>
              </a:tabLst>
            </a:pP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Reabilitare</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si modernizare baza sportiva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Sovata</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8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600"/>
              </a:spcAft>
              <a:buFont typeface="Wingdings" panose="05000000000000000000" pitchFamily="2" charset="2"/>
              <a:buChar char=""/>
              <a:tabLst>
                <a:tab pos="571500" algn="l"/>
              </a:tabLst>
            </a:pP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Asigurare</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conectivitate</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zona Baile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Felix</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Baile 1 Mai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cu</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DN 1;</a:t>
            </a:r>
            <a:endParaRPr lang="en-US" sz="18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600"/>
              </a:spcAft>
              <a:buFont typeface="Wingdings" panose="05000000000000000000" pitchFamily="2" charset="2"/>
              <a:buChar char=""/>
              <a:tabLst>
                <a:tab pos="571500" algn="l"/>
              </a:tabLst>
            </a:pP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Construire</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școală</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nouă</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str.Tompa</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Mihaly</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8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600"/>
              </a:spcAft>
              <a:buFont typeface="Wingdings" panose="05000000000000000000" pitchFamily="2" charset="2"/>
              <a:buChar char=""/>
              <a:tabLst>
                <a:tab pos="571500" algn="l"/>
              </a:tabLst>
            </a:pP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Construire</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cresa mica,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str.Aluminei</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8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600"/>
              </a:spcAft>
              <a:buFont typeface="Wingdings" panose="05000000000000000000" pitchFamily="2" charset="2"/>
              <a:buChar char=""/>
              <a:tabLst>
                <a:tab pos="571500" algn="l"/>
              </a:tabLst>
            </a:pP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Amenajare</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spațiu</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public</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str.Libertății</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8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600"/>
              </a:spcAft>
              <a:buFont typeface="Wingdings" panose="05000000000000000000" pitchFamily="2" charset="2"/>
              <a:buChar char=""/>
              <a:tabLst>
                <a:tab pos="571500" algn="l"/>
              </a:tabLst>
            </a:pP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Pasaj</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pietonal</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Centura</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Oradea, Arena Sportiva";</a:t>
            </a:r>
            <a:endParaRPr lang="en-US" sz="18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600"/>
              </a:spcAft>
              <a:buFont typeface="Wingdings" panose="05000000000000000000" pitchFamily="2" charset="2"/>
              <a:buChar char=""/>
              <a:tabLst>
                <a:tab pos="571500" algn="l"/>
              </a:tabLst>
            </a:pP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Pasaj</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pietonal</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Centura</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Oradea-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str</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Czaran</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Gyula</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8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600"/>
              </a:spcAft>
              <a:buFont typeface="Wingdings" panose="05000000000000000000" pitchFamily="2" charset="2"/>
              <a:buChar char=""/>
              <a:tabLst>
                <a:tab pos="571500" algn="l"/>
              </a:tabLst>
            </a:pP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Pasaj</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pietonal</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zona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Soseaua</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de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Centură</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DN 76</a:t>
            </a:r>
            <a:endParaRPr lang="en-US" sz="18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600"/>
              </a:spcAft>
              <a:buFont typeface="Wingdings" panose="05000000000000000000" pitchFamily="2" charset="2"/>
              <a:buChar char=""/>
              <a:tabLst>
                <a:tab pos="571500" algn="l"/>
              </a:tabLst>
            </a:pP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Asigurarea</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conectivității</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comunei</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Paleu</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și</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zonei</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de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dealuri</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cu</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Șoseaua</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Borșului</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(DN1)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prin</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cartierele</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Oncea,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Soarelui</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respectiv</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str</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Uzinelor</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din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Municipiul</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Oradea;</a:t>
            </a:r>
            <a:endParaRPr lang="en-US" sz="18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600"/>
              </a:spcAft>
              <a:buFont typeface="Wingdings" panose="05000000000000000000" pitchFamily="2" charset="2"/>
              <a:buChar char=""/>
              <a:tabLst>
                <a:tab pos="571500" algn="l"/>
              </a:tabLst>
            </a:pP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Regenerare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urbană</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în</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Cartierul</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Europa -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Grădină</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publică</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urbană</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8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0439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3C0E3-6689-F888-076C-5DB0903327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C2A0E7-DC06-582F-7E5C-2BE755ED63B2}"/>
              </a:ext>
            </a:extLst>
          </p:cNvPr>
          <p:cNvSpPr>
            <a:spLocks noGrp="1"/>
          </p:cNvSpPr>
          <p:nvPr>
            <p:ph type="title"/>
          </p:nvPr>
        </p:nvSpPr>
        <p:spPr>
          <a:xfrm>
            <a:off x="762000" y="5334000"/>
            <a:ext cx="7543800" cy="838200"/>
          </a:xfrm>
        </p:spPr>
        <p:txBody>
          <a:bodyPr>
            <a:normAutofit/>
          </a:bodyPr>
          <a:lstStyle/>
          <a:p>
            <a:pPr algn="ctr"/>
            <a:r>
              <a:rPr lang="it-IT" sz="2000" dirty="0"/>
              <a:t>Alte documentaţii privind proiecte importante ale Primăriei municipiului Oradea analizate şi avizate în cadrul şedinţelor CMUAT:</a:t>
            </a:r>
            <a:endParaRPr lang="ro-RO" sz="2000" dirty="0"/>
          </a:p>
        </p:txBody>
      </p:sp>
      <p:sp>
        <p:nvSpPr>
          <p:cNvPr id="3" name="Content Placeholder 2">
            <a:extLst>
              <a:ext uri="{FF2B5EF4-FFF2-40B4-BE49-F238E27FC236}">
                <a16:creationId xmlns:a16="http://schemas.microsoft.com/office/drawing/2014/main" id="{D3DF3C70-3AFD-D53C-2D41-68B24A3F0588}"/>
              </a:ext>
            </a:extLst>
          </p:cNvPr>
          <p:cNvSpPr>
            <a:spLocks noGrp="1"/>
          </p:cNvSpPr>
          <p:nvPr>
            <p:ph idx="1"/>
          </p:nvPr>
        </p:nvSpPr>
        <p:spPr>
          <a:xfrm>
            <a:off x="381000" y="381000"/>
            <a:ext cx="8229600" cy="5181600"/>
          </a:xfrm>
        </p:spPr>
        <p:txBody>
          <a:bodyPr>
            <a:normAutofit fontScale="77500" lnSpcReduction="20000"/>
          </a:bodyPr>
          <a:lstStyle/>
          <a:p>
            <a:pPr marL="342900" lvl="0" indent="-342900" algn="just">
              <a:lnSpc>
                <a:spcPct val="125000"/>
              </a:lnSpc>
              <a:spcAft>
                <a:spcPts val="600"/>
              </a:spcAft>
              <a:buFont typeface="Wingdings" panose="05000000000000000000" pitchFamily="2" charset="2"/>
              <a:buChar char=""/>
              <a:tabLst>
                <a:tab pos="571500" algn="l"/>
              </a:tabLst>
            </a:pP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Construire</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parcare</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publica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subterana</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si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amenajare</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parc</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in zona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strazii</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Onisifor</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Ghibu</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8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600"/>
              </a:spcAft>
              <a:buFont typeface="Wingdings" panose="05000000000000000000" pitchFamily="2" charset="2"/>
              <a:buChar char=""/>
              <a:tabLst>
                <a:tab pos="571500" algn="l"/>
              </a:tabLst>
            </a:pP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Dezvoltarea</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si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optimizarea</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sistemului</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de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transport</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public</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la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nivelul</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municipiului</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oradea</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si a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zonei</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sale urbane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functionale</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prin</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amenajarea</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si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dotarea</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unei</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autobaze</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str.Anghel</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Saligny</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8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600"/>
              </a:spcAft>
              <a:buFont typeface="Wingdings" panose="05000000000000000000" pitchFamily="2" charset="2"/>
              <a:buChar char=""/>
              <a:tabLst>
                <a:tab pos="571500" algn="l"/>
              </a:tabLst>
            </a:pP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Modernizare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parc</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Nicolae</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Balcescu</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600"/>
              </a:spcAft>
              <a:buFont typeface="Wingdings" panose="05000000000000000000" pitchFamily="2" charset="2"/>
              <a:buChar char=""/>
              <a:tabLst>
                <a:tab pos="571500" algn="l"/>
              </a:tabLst>
            </a:pP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Creșterea</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eficienței</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energetice</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prin</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renovare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aprofundată</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blocurilor</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de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locuințe</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A1, A2, A3, A4, A5, A6, A7, C4A, C4B, C4C, C4D, C4E, C4F, C6A, C6B, C6C, C6D, B-</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dul</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D.Cantemir</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8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600"/>
              </a:spcAft>
              <a:buFont typeface="Wingdings" panose="05000000000000000000" pitchFamily="2" charset="2"/>
              <a:buChar char=""/>
              <a:tabLst>
                <a:tab pos="571500" algn="l"/>
              </a:tabLst>
            </a:pP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Construire</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și</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dotare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spital</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boli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infecțioase</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și</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pneumologie</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str.Vlădeasa</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600"/>
              </a:spcAft>
              <a:buFont typeface="Wingdings" panose="05000000000000000000" pitchFamily="2" charset="2"/>
              <a:buChar char=""/>
              <a:tabLst>
                <a:tab pos="571500" algn="l"/>
              </a:tabLst>
            </a:pP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Creare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conectivitate</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intre</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str</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Alexandru</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Cazaban si drum Oradea-</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Santandrei</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Desfiintare</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trecere</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Cale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Ferata</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Corneliu</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Baba; </a:t>
            </a:r>
            <a:endParaRPr lang="en-US" sz="18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600"/>
              </a:spcAft>
              <a:buFont typeface="Wingdings" panose="05000000000000000000" pitchFamily="2" charset="2"/>
              <a:buChar char=""/>
              <a:tabLst>
                <a:tab pos="571500" algn="l"/>
              </a:tabLst>
            </a:pP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Extindere</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ambulator</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corp</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B -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Spital</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Clinic</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de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Urgenta</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Oradea - Etapa 1 si Etapa 2 ";</a:t>
            </a:r>
            <a:endParaRPr lang="en-US" sz="18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600"/>
              </a:spcAft>
              <a:buFont typeface="Wingdings" panose="05000000000000000000" pitchFamily="2" charset="2"/>
              <a:buChar char=""/>
              <a:tabLst>
                <a:tab pos="571500" algn="l"/>
              </a:tabLst>
            </a:pP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Amenajare</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intersectie</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strada</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str.Tudor</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Vladimirescu</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str</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Plevnei</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8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600"/>
              </a:spcAft>
              <a:buFont typeface="Wingdings" panose="05000000000000000000" pitchFamily="2" charset="2"/>
              <a:buChar char=""/>
              <a:tabLst>
                <a:tab pos="571500" algn="l"/>
              </a:tabLst>
            </a:pP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Reabilitare</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Pod</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Decebal</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8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600"/>
              </a:spcAft>
              <a:buFont typeface="Wingdings" panose="05000000000000000000" pitchFamily="2" charset="2"/>
              <a:buChar char=""/>
              <a:tabLst>
                <a:tab pos="571500" algn="l"/>
              </a:tabLst>
            </a:pP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Realizare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coridor</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pietonal</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si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ciclistic</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intre</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Cetatea</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Oradea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și</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podul</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proiectat</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în</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zona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hotelului</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Hilton; </a:t>
            </a:r>
            <a:endParaRPr lang="en-US" sz="18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600"/>
              </a:spcAft>
              <a:buFont typeface="Wingdings" panose="05000000000000000000" pitchFamily="2" charset="2"/>
              <a:buChar char=""/>
              <a:tabLst>
                <a:tab pos="571500" algn="l"/>
              </a:tabLst>
            </a:pP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Pasaj</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denivelat</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s-ES_tradnl" sz="1800" kern="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intersecție</a:t>
            </a:r>
            <a:r>
              <a:rPr lang="es-ES_tradnl" sz="18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DN 19 - DJ 767N;</a:t>
            </a:r>
            <a:endParaRPr lang="en-US" sz="18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5912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715000"/>
            <a:ext cx="7543800" cy="457200"/>
          </a:xfrm>
        </p:spPr>
        <p:txBody>
          <a:bodyPr>
            <a:normAutofit fontScale="90000"/>
          </a:bodyPr>
          <a:lstStyle/>
          <a:p>
            <a:pPr algn="ctr"/>
            <a:br>
              <a:rPr lang="ro-RO" dirty="0"/>
            </a:br>
            <a:r>
              <a:rPr lang="en-US" sz="2200" dirty="0" err="1"/>
              <a:t>Fundatia</a:t>
            </a:r>
            <a:r>
              <a:rPr lang="en-US" sz="2200" dirty="0"/>
              <a:t> de </a:t>
            </a:r>
            <a:r>
              <a:rPr lang="en-US" sz="2200" dirty="0" err="1"/>
              <a:t>Protejare</a:t>
            </a:r>
            <a:r>
              <a:rPr lang="en-US" sz="2200" dirty="0"/>
              <a:t> a </a:t>
            </a:r>
            <a:r>
              <a:rPr lang="en-US" sz="2200" dirty="0" err="1"/>
              <a:t>Monumentelor</a:t>
            </a:r>
            <a:r>
              <a:rPr lang="en-US" sz="2200" dirty="0"/>
              <a:t> </a:t>
            </a:r>
            <a:r>
              <a:rPr lang="en-US" sz="2200" dirty="0" err="1"/>
              <a:t>Istorice</a:t>
            </a:r>
            <a:r>
              <a:rPr lang="en-US" sz="2200" dirty="0"/>
              <a:t> din </a:t>
            </a:r>
            <a:r>
              <a:rPr lang="en-US" sz="2200" dirty="0" err="1"/>
              <a:t>Judetul</a:t>
            </a:r>
            <a:r>
              <a:rPr lang="en-US" sz="2200" dirty="0"/>
              <a:t> Bihor</a:t>
            </a:r>
            <a:endParaRPr lang="ro-RO" sz="2200" dirty="0"/>
          </a:p>
        </p:txBody>
      </p:sp>
      <p:sp>
        <p:nvSpPr>
          <p:cNvPr id="3" name="Content Placeholder 2"/>
          <p:cNvSpPr>
            <a:spLocks noGrp="1"/>
          </p:cNvSpPr>
          <p:nvPr>
            <p:ph idx="1"/>
          </p:nvPr>
        </p:nvSpPr>
        <p:spPr>
          <a:xfrm>
            <a:off x="762000" y="685800"/>
            <a:ext cx="7543800" cy="4876800"/>
          </a:xfrm>
        </p:spPr>
        <p:txBody>
          <a:bodyPr>
            <a:normAutofit/>
          </a:bodyPr>
          <a:lstStyle/>
          <a:p>
            <a:endParaRPr lang="en-US" dirty="0"/>
          </a:p>
          <a:p>
            <a:endParaRPr lang="en-US" dirty="0"/>
          </a:p>
          <a:p>
            <a:pPr algn="just">
              <a:lnSpc>
                <a:spcPct val="125000"/>
              </a:lnSpc>
              <a:spcAft>
                <a:spcPts val="600"/>
              </a:spcAft>
            </a:pPr>
            <a:r>
              <a:rPr lang="en-US" dirty="0"/>
              <a:t>	</a:t>
            </a:r>
            <a:r>
              <a:rPr lang="it-IT" sz="24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Fundatia de Protejare a Monumentelor Istorice din Judetul Bihor  a depus spre analiza CMUAT proiecte de reabilitare a unor imobile din Ansamblului urban - Centrul istoric Oradea :</a:t>
            </a:r>
          </a:p>
          <a:p>
            <a:pPr marL="0" indent="0" algn="just">
              <a:lnSpc>
                <a:spcPct val="125000"/>
              </a:lnSpc>
              <a:spcAft>
                <a:spcPts val="600"/>
              </a:spcAft>
              <a:buNone/>
            </a:pPr>
            <a:endParaRPr lang="en-US" sz="24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600"/>
              </a:spcAft>
              <a:buFont typeface="Wingdings" panose="05000000000000000000" pitchFamily="2" charset="2"/>
              <a:buChar char=""/>
              <a:tabLst>
                <a:tab pos="571500" algn="l"/>
              </a:tabLst>
            </a:pPr>
            <a:r>
              <a:rPr lang="it-IT" sz="2400" kern="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Relocare statuia Mihai Viteazul;</a:t>
            </a:r>
            <a:endParaRPr lang="en-US" sz="24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ro-RO" dirty="0"/>
          </a:p>
          <a:p>
            <a:endParaRPr lang="ro-RO" dirty="0"/>
          </a:p>
        </p:txBody>
      </p:sp>
    </p:spTree>
    <p:extLst>
      <p:ext uri="{BB962C8B-B14F-4D97-AF65-F5344CB8AC3E}">
        <p14:creationId xmlns:p14="http://schemas.microsoft.com/office/powerpoint/2010/main" val="1968872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791200"/>
            <a:ext cx="7620000" cy="381000"/>
          </a:xfrm>
        </p:spPr>
        <p:txBody>
          <a:bodyPr>
            <a:normAutofit fontScale="90000"/>
          </a:bodyPr>
          <a:lstStyle/>
          <a:p>
            <a:pPr algn="just">
              <a:lnSpc>
                <a:spcPct val="125000"/>
              </a:lnSpc>
              <a:spcAft>
                <a:spcPts val="900"/>
              </a:spcAft>
            </a:pPr>
            <a:r>
              <a:rPr lang="it-IT" sz="1800" b="1" kern="1400" cap="small" dirty="0">
                <a:solidFill>
                  <a:srgbClr val="F79646"/>
                </a:solidFill>
                <a:effectLst/>
                <a:latin typeface="Arial" panose="020B0604020202020204" pitchFamily="34" charset="0"/>
                <a:ea typeface="Times New Roman" panose="02020603050405020304" pitchFamily="18" charset="0"/>
                <a:cs typeface="Arial" panose="020B0604020202020204" pitchFamily="34" charset="0"/>
              </a:rPr>
              <a:t> </a:t>
            </a:r>
            <a:br>
              <a:rPr lang="en-US" sz="18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rPr>
            </a:br>
            <a:r>
              <a:rPr kumimoji="0" lang="pt-PT" sz="1800" b="1" i="0" u="none" strike="noStrike" kern="1400" cap="small"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mj-cs"/>
              </a:rPr>
              <a:t>GIS - Întretinerea și actualizarea bazei de date urbane geospațiale a pmo</a:t>
            </a:r>
            <a:endParaRPr lang="ro-RO" sz="3000" dirty="0">
              <a:solidFill>
                <a:schemeClr val="tx1"/>
              </a:solidFill>
            </a:endParaRPr>
          </a:p>
        </p:txBody>
      </p:sp>
      <p:sp>
        <p:nvSpPr>
          <p:cNvPr id="3" name="Content Placeholder 2"/>
          <p:cNvSpPr>
            <a:spLocks noGrp="1"/>
          </p:cNvSpPr>
          <p:nvPr>
            <p:ph idx="1"/>
          </p:nvPr>
        </p:nvSpPr>
        <p:spPr>
          <a:xfrm>
            <a:off x="762000" y="457200"/>
            <a:ext cx="7543800" cy="5334000"/>
          </a:xfrm>
        </p:spPr>
        <p:txBody>
          <a:bodyPr>
            <a:normAutofit fontScale="85000" lnSpcReduction="20000"/>
          </a:bodyPr>
          <a:lstStyle/>
          <a:p>
            <a:pPr indent="361950" algn="just">
              <a:lnSpc>
                <a:spcPct val="125000"/>
              </a:lnSpc>
              <a:spcAft>
                <a:spcPts val="900"/>
              </a:spcAft>
            </a:pPr>
            <a:r>
              <a:rPr lang="fr-FR" sz="12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Î</a:t>
            </a:r>
            <a:r>
              <a:rPr lang="it-IT" sz="12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n 2024 s-a continuat standardizarea și actualizarea bazei de date urbane a primăriei prin:</a:t>
            </a:r>
            <a:endParaRPr lang="en-US" sz="12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900"/>
              </a:spcAft>
              <a:buFont typeface="Wingdings" panose="05000000000000000000" pitchFamily="2" charset="2"/>
              <a:buChar char=""/>
              <a:tabLst>
                <a:tab pos="228600" algn="l"/>
              </a:tabLst>
            </a:pPr>
            <a:r>
              <a:rPr lang="it-IT" sz="12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colectarea, stocarea, gestionarea şi administrarea datelor urbane şi a informaţiilor spaţiale</a:t>
            </a:r>
            <a:endParaRPr lang="en-US" sz="12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900"/>
              </a:spcAft>
              <a:buFont typeface="Wingdings" panose="05000000000000000000" pitchFamily="2" charset="2"/>
              <a:buChar char=""/>
              <a:tabLst>
                <a:tab pos="228600" algn="l"/>
              </a:tabLst>
            </a:pPr>
            <a:r>
              <a:rPr lang="it-IT" sz="12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realizarea analizelor spaţiale pe suport GIS</a:t>
            </a:r>
            <a:endParaRPr lang="en-US" sz="12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900"/>
              </a:spcAft>
              <a:buFont typeface="Wingdings" panose="05000000000000000000" pitchFamily="2" charset="2"/>
              <a:buChar char=""/>
              <a:tabLst>
                <a:tab pos="228600" algn="l"/>
              </a:tabLst>
            </a:pPr>
            <a:r>
              <a:rPr lang="pt-BR" sz="1200" kern="1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dezvoltarea</a:t>
            </a:r>
            <a:r>
              <a:rPr lang="pt-BR" sz="1200"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de </a:t>
            </a:r>
            <a:r>
              <a:rPr lang="pt-BR" sz="1200" kern="1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noi</a:t>
            </a:r>
            <a:r>
              <a:rPr lang="pt-BR" sz="1200"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pt-BR" sz="1200" kern="1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analize</a:t>
            </a:r>
            <a:r>
              <a:rPr lang="pt-BR" sz="1200"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pt-BR" sz="1200" kern="1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fluxuri</a:t>
            </a:r>
            <a:r>
              <a:rPr lang="pt-BR" sz="1200"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de </a:t>
            </a:r>
            <a:r>
              <a:rPr lang="pt-BR" sz="1200" kern="1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lucru</a:t>
            </a:r>
            <a:r>
              <a:rPr lang="pt-BR" sz="1200"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pt-BR" sz="1200" kern="1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și</a:t>
            </a:r>
            <a:r>
              <a:rPr lang="pt-BR" sz="1200"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pt-BR" sz="1200" kern="1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rapoarte</a:t>
            </a:r>
            <a:r>
              <a:rPr lang="pt-BR" sz="1200"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pt-BR" sz="1200" kern="1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particularizate</a:t>
            </a:r>
            <a:r>
              <a:rPr lang="pt-BR" sz="1200"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pt-BR" sz="1200" kern="1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pentru</a:t>
            </a:r>
            <a:r>
              <a:rPr lang="pt-BR" sz="1200"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pt-BR" sz="1200" kern="1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utilizatorii</a:t>
            </a:r>
            <a:r>
              <a:rPr lang="pt-BR" sz="1200"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pt-BR" sz="1200" kern="1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sistemului</a:t>
            </a:r>
            <a:endParaRPr lang="en-US" sz="12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900"/>
              </a:spcAft>
              <a:buFont typeface="Wingdings" panose="05000000000000000000" pitchFamily="2" charset="2"/>
              <a:buChar char=""/>
              <a:tabLst>
                <a:tab pos="228600" algn="l"/>
              </a:tabLst>
            </a:pPr>
            <a:r>
              <a:rPr lang="es-CO" sz="12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administrarea</a:t>
            </a:r>
            <a:r>
              <a:rPr lang="es-CO" sz="12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s-CO" sz="12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şi</a:t>
            </a:r>
            <a:r>
              <a:rPr lang="es-CO" sz="12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s-CO" sz="12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întreţinerea</a:t>
            </a:r>
            <a:r>
              <a:rPr lang="es-CO" sz="12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s-CO" sz="12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hărţilor</a:t>
            </a:r>
            <a:r>
              <a:rPr lang="es-CO" sz="12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it-IT" sz="12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punându-se la dispoziția publicului, categorii de informaţii, privind</a:t>
            </a:r>
            <a:r>
              <a:rPr lang="it-IT" sz="1200" b="1"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12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just">
              <a:lnSpc>
                <a:spcPct val="125000"/>
              </a:lnSpc>
              <a:spcAft>
                <a:spcPts val="900"/>
              </a:spcAft>
              <a:buFont typeface="Wingdings" panose="05000000000000000000" pitchFamily="2" charset="2"/>
              <a:buChar char=""/>
              <a:tabLst>
                <a:tab pos="685800" algn="l"/>
              </a:tabLst>
            </a:pPr>
            <a:r>
              <a:rPr lang="fr-FR" sz="12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Imobilele</a:t>
            </a:r>
            <a:r>
              <a:rPr lang="fr-FR" sz="12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12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terenuri</a:t>
            </a:r>
            <a:r>
              <a:rPr lang="fr-FR" sz="12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12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şi</a:t>
            </a:r>
            <a:r>
              <a:rPr lang="fr-FR" sz="12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a:t>
            </a:r>
            <a:r>
              <a:rPr lang="fr-FR" sz="12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sau</a:t>
            </a:r>
            <a:r>
              <a:rPr lang="fr-FR" sz="12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12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construcţii</a:t>
            </a:r>
            <a:r>
              <a:rPr lang="fr-FR" sz="12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12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infrastructură</a:t>
            </a:r>
            <a:r>
              <a:rPr lang="fr-FR" sz="12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just">
              <a:lnSpc>
                <a:spcPct val="125000"/>
              </a:lnSpc>
              <a:spcAft>
                <a:spcPts val="900"/>
              </a:spcAft>
              <a:buFont typeface="Wingdings" panose="05000000000000000000" pitchFamily="2" charset="2"/>
              <a:buChar char=""/>
              <a:tabLst>
                <a:tab pos="685800" algn="l"/>
              </a:tabLst>
            </a:pPr>
            <a:r>
              <a:rPr lang="it-IT" sz="12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Limitele  municipiului: administrativă, intravilan, extravilan </a:t>
            </a:r>
            <a:endParaRPr lang="en-US" sz="12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just">
              <a:lnSpc>
                <a:spcPct val="125000"/>
              </a:lnSpc>
              <a:spcAft>
                <a:spcPts val="900"/>
              </a:spcAft>
              <a:buFont typeface="Wingdings" panose="05000000000000000000" pitchFamily="2" charset="2"/>
              <a:buChar char=""/>
              <a:tabLst>
                <a:tab pos="685800" algn="l"/>
              </a:tabLst>
            </a:pPr>
            <a:r>
              <a:rPr lang="en-US" sz="12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Suport</a:t>
            </a:r>
            <a:r>
              <a:rPr lang="en-US" sz="12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12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pentru</a:t>
            </a:r>
            <a:r>
              <a:rPr lang="en-US" sz="12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12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puneri</a:t>
            </a:r>
            <a:r>
              <a:rPr lang="en-US" sz="12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12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în</a:t>
            </a:r>
            <a:r>
              <a:rPr lang="en-US" sz="12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12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posesie</a:t>
            </a:r>
            <a:r>
              <a:rPr lang="en-US" sz="12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just">
              <a:lnSpc>
                <a:spcPct val="125000"/>
              </a:lnSpc>
              <a:spcAft>
                <a:spcPts val="900"/>
              </a:spcAft>
              <a:buFont typeface="Wingdings" panose="05000000000000000000" pitchFamily="2" charset="2"/>
              <a:buChar char=""/>
              <a:tabLst>
                <a:tab pos="685800" algn="l"/>
              </a:tabLst>
            </a:pPr>
            <a:r>
              <a:rPr lang="en-US" sz="12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Date </a:t>
            </a:r>
            <a:r>
              <a:rPr lang="en-US" sz="12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statistice</a:t>
            </a:r>
            <a:r>
              <a:rPr lang="en-US" sz="12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12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specifice</a:t>
            </a:r>
            <a:r>
              <a:rPr lang="en-US" sz="12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GIS</a:t>
            </a:r>
            <a:endParaRPr lang="en-US" sz="12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just">
              <a:lnSpc>
                <a:spcPct val="125000"/>
              </a:lnSpc>
              <a:spcAft>
                <a:spcPts val="900"/>
              </a:spcAft>
              <a:buFont typeface="Wingdings" panose="05000000000000000000" pitchFamily="2" charset="2"/>
              <a:buChar char=""/>
              <a:tabLst>
                <a:tab pos="685800" algn="l"/>
              </a:tabLst>
            </a:pPr>
            <a:r>
              <a:rPr lang="fr-FR" sz="12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Hărți</a:t>
            </a:r>
            <a:r>
              <a:rPr lang="fr-FR" sz="12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12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tematice</a:t>
            </a:r>
            <a:endParaRPr lang="en-US" sz="12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just">
              <a:lnSpc>
                <a:spcPct val="125000"/>
              </a:lnSpc>
              <a:spcAft>
                <a:spcPts val="900"/>
              </a:spcAft>
              <a:buFont typeface="Wingdings" panose="05000000000000000000" pitchFamily="2" charset="2"/>
              <a:buChar char=""/>
              <a:tabLst>
                <a:tab pos="685800" algn="l"/>
              </a:tabLst>
            </a:pPr>
            <a:r>
              <a:rPr lang="fr-FR" sz="12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Suporturi</a:t>
            </a:r>
            <a:r>
              <a:rPr lang="fr-FR" sz="12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12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grafice</a:t>
            </a:r>
            <a:r>
              <a:rPr lang="fr-FR" sz="12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12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hărți</a:t>
            </a:r>
            <a:r>
              <a:rPr lang="fr-FR" sz="12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12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just">
              <a:lnSpc>
                <a:spcPct val="125000"/>
              </a:lnSpc>
              <a:spcAft>
                <a:spcPts val="900"/>
              </a:spcAft>
              <a:buFont typeface="Wingdings" panose="05000000000000000000" pitchFamily="2" charset="2"/>
              <a:buChar char=""/>
              <a:tabLst>
                <a:tab pos="685800" algn="l"/>
              </a:tabLst>
            </a:pPr>
            <a:r>
              <a:rPr lang="fr-FR" sz="12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Analize</a:t>
            </a:r>
            <a:r>
              <a:rPr lang="fr-FR" sz="12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12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spaţiale</a:t>
            </a:r>
            <a:r>
              <a:rPr lang="fr-FR" sz="12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2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just">
              <a:lnSpc>
                <a:spcPct val="125000"/>
              </a:lnSpc>
              <a:spcAft>
                <a:spcPts val="900"/>
              </a:spcAft>
              <a:buFont typeface="Wingdings" panose="05000000000000000000" pitchFamily="2" charset="2"/>
              <a:buChar char=""/>
              <a:tabLst>
                <a:tab pos="685800" algn="l"/>
              </a:tabLst>
            </a:pPr>
            <a:r>
              <a:rPr lang="it-IT" sz="12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Simulări urbane bazate pe suport grafic şi indicatori urbani</a:t>
            </a:r>
            <a:endParaRPr lang="en-US" sz="12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just">
              <a:lnSpc>
                <a:spcPct val="125000"/>
              </a:lnSpc>
              <a:spcAft>
                <a:spcPts val="900"/>
              </a:spcAft>
              <a:buFont typeface="Wingdings" panose="05000000000000000000" pitchFamily="2" charset="2"/>
              <a:buChar char=""/>
              <a:tabLst>
                <a:tab pos="685800" algn="l"/>
              </a:tabLst>
            </a:pPr>
            <a:r>
              <a:rPr lang="fr-FR" sz="12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Automatizarea</a:t>
            </a:r>
            <a:r>
              <a:rPr lang="fr-FR" sz="12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12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fluxurilor</a:t>
            </a:r>
            <a:r>
              <a:rPr lang="fr-FR" sz="12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de </a:t>
            </a:r>
            <a:r>
              <a:rPr lang="fr-FR" sz="12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lucru</a:t>
            </a:r>
            <a:r>
              <a:rPr lang="fr-FR" sz="12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12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în</a:t>
            </a:r>
            <a:r>
              <a:rPr lang="fr-FR" sz="12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12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domeniile</a:t>
            </a:r>
            <a:r>
              <a:rPr lang="fr-FR" sz="12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12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urbanismului</a:t>
            </a:r>
            <a:r>
              <a:rPr lang="fr-FR" sz="12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12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și</a:t>
            </a:r>
            <a:r>
              <a:rPr lang="fr-FR" sz="12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12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amenajării</a:t>
            </a:r>
            <a:r>
              <a:rPr lang="fr-FR" sz="12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12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teritoriului</a:t>
            </a:r>
            <a:endParaRPr lang="en-US" sz="12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just">
              <a:lnSpc>
                <a:spcPct val="125000"/>
              </a:lnSpc>
              <a:spcAft>
                <a:spcPts val="900"/>
              </a:spcAft>
              <a:buFont typeface="Wingdings" panose="05000000000000000000" pitchFamily="2" charset="2"/>
              <a:buChar char=""/>
              <a:tabLst>
                <a:tab pos="685800" algn="l"/>
              </a:tabLst>
            </a:pPr>
            <a:r>
              <a:rPr lang="fr-FR" sz="12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Fundamentarea</a:t>
            </a:r>
            <a:r>
              <a:rPr lang="fr-FR" sz="12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12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regimului</a:t>
            </a:r>
            <a:r>
              <a:rPr lang="fr-FR" sz="12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12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tehnic</a:t>
            </a:r>
            <a:r>
              <a:rPr lang="fr-FR" sz="12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12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prin</a:t>
            </a:r>
            <a:r>
              <a:rPr lang="fr-FR" sz="12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12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analize</a:t>
            </a:r>
            <a:r>
              <a:rPr lang="fr-FR" sz="12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direct </a:t>
            </a:r>
            <a:r>
              <a:rPr lang="fr-FR" sz="12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în</a:t>
            </a:r>
            <a:r>
              <a:rPr lang="fr-FR" sz="12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12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hartă</a:t>
            </a:r>
            <a:r>
              <a:rPr lang="fr-FR" sz="12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12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just">
              <a:lnSpc>
                <a:spcPct val="125000"/>
              </a:lnSpc>
              <a:spcAft>
                <a:spcPts val="900"/>
              </a:spcAft>
              <a:buFont typeface="Wingdings" panose="05000000000000000000" pitchFamily="2" charset="2"/>
              <a:buChar char=""/>
              <a:tabLst>
                <a:tab pos="685800" algn="l"/>
              </a:tabLst>
            </a:pPr>
            <a:r>
              <a:rPr lang="fr-FR" sz="12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Standardele</a:t>
            </a:r>
            <a:r>
              <a:rPr lang="fr-FR" sz="12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de model de date </a:t>
            </a:r>
            <a:r>
              <a:rPr lang="fr-FR" sz="12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și</a:t>
            </a:r>
            <a:r>
              <a:rPr lang="fr-FR" sz="12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de </a:t>
            </a:r>
            <a:r>
              <a:rPr lang="fr-FR" sz="12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tehnologie</a:t>
            </a:r>
            <a:r>
              <a:rPr lang="fr-FR" sz="12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ale </a:t>
            </a:r>
            <a:r>
              <a:rPr lang="fr-FR" sz="12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sistemului</a:t>
            </a:r>
            <a:r>
              <a:rPr lang="fr-FR" sz="12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12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implementat</a:t>
            </a:r>
            <a:r>
              <a:rPr lang="fr-FR" sz="12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permit </a:t>
            </a:r>
            <a:r>
              <a:rPr lang="fr-FR" sz="12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utilizarea</a:t>
            </a:r>
            <a:r>
              <a:rPr lang="fr-FR" sz="12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12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datelor</a:t>
            </a:r>
            <a:r>
              <a:rPr lang="fr-FR" sz="12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12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cu</a:t>
            </a:r>
            <a:r>
              <a:rPr lang="fr-FR" sz="12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12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orice</a:t>
            </a:r>
            <a:r>
              <a:rPr lang="fr-FR" sz="12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12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alte</a:t>
            </a:r>
            <a:r>
              <a:rPr lang="fr-FR" sz="12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12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aplicații</a:t>
            </a:r>
            <a:r>
              <a:rPr lang="fr-FR" sz="12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care </a:t>
            </a:r>
            <a:r>
              <a:rPr lang="fr-FR" sz="12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respectă</a:t>
            </a:r>
            <a:r>
              <a:rPr lang="fr-FR" sz="12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12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standardele</a:t>
            </a:r>
            <a:r>
              <a:rPr lang="fr-FR" sz="12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12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tehnologice</a:t>
            </a:r>
            <a:r>
              <a:rPr lang="fr-FR" sz="12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12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curente</a:t>
            </a:r>
            <a:r>
              <a:rPr lang="fr-FR" sz="12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12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25000"/>
              </a:lnSpc>
              <a:spcAft>
                <a:spcPts val="900"/>
              </a:spcAft>
            </a:pPr>
            <a:endParaRPr lang="en-US" sz="18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3323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638800"/>
            <a:ext cx="7543800" cy="533400"/>
          </a:xfrm>
        </p:spPr>
        <p:txBody>
          <a:bodyPr>
            <a:normAutofit fontScale="90000"/>
          </a:bodyPr>
          <a:lstStyle/>
          <a:p>
            <a:pPr algn="just">
              <a:lnSpc>
                <a:spcPct val="125000"/>
              </a:lnSpc>
              <a:spcAft>
                <a:spcPts val="900"/>
              </a:spcAft>
            </a:pPr>
            <a:br>
              <a:rPr lang="en-US" sz="1800"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rPr>
            </a:br>
            <a:r>
              <a:rPr lang="pt-PT" sz="1800" b="1" kern="1400" cap="small" dirty="0">
                <a:solidFill>
                  <a:schemeClr val="tx1"/>
                </a:solidFill>
                <a:effectLst/>
                <a:latin typeface="Arial" panose="020B0604020202020204" pitchFamily="34" charset="0"/>
                <a:ea typeface="Times New Roman" panose="02020603050405020304" pitchFamily="18" charset="0"/>
              </a:rPr>
              <a:t>GIS - Întretinerea și actualizarea bazei de date urbane geospațiale a pmo</a:t>
            </a:r>
            <a:endParaRPr lang="en-US" sz="1800" b="1" kern="1400" cap="small" dirty="0">
              <a:solidFill>
                <a:schemeClr val="tx1"/>
              </a:solidFill>
              <a:effectLst/>
              <a:latin typeface="Arial" panose="020B0604020202020204" pitchFamily="34" charset="0"/>
              <a:ea typeface="Times New Roman" panose="02020603050405020304" pitchFamily="18" charset="0"/>
            </a:endParaRPr>
          </a:p>
        </p:txBody>
      </p:sp>
      <p:sp>
        <p:nvSpPr>
          <p:cNvPr id="3" name="Content Placeholder 2"/>
          <p:cNvSpPr>
            <a:spLocks noGrp="1"/>
          </p:cNvSpPr>
          <p:nvPr>
            <p:ph idx="1"/>
          </p:nvPr>
        </p:nvSpPr>
        <p:spPr>
          <a:xfrm>
            <a:off x="762000" y="457200"/>
            <a:ext cx="7543800" cy="5105400"/>
          </a:xfrm>
        </p:spPr>
        <p:txBody>
          <a:bodyPr>
            <a:normAutofit fontScale="85000" lnSpcReduction="20000"/>
          </a:bodyPr>
          <a:lstStyle/>
          <a:p>
            <a:pPr marL="28575" indent="428625" algn="just">
              <a:lnSpc>
                <a:spcPct val="125000"/>
              </a:lnSpc>
              <a:spcAft>
                <a:spcPts val="900"/>
              </a:spcAft>
            </a:pPr>
            <a:r>
              <a:rPr lang="it-IT" dirty="0"/>
              <a:t> </a:t>
            </a:r>
            <a:r>
              <a:rPr lang="en-US" sz="24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Furnizare</a:t>
            </a:r>
            <a:r>
              <a:rPr lang="en-US" sz="2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date:</a:t>
            </a:r>
            <a:endParaRPr lang="en-US" sz="24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900"/>
              </a:spcAft>
              <a:buFont typeface="Symbol" panose="05050102010706020507" pitchFamily="18" charset="2"/>
              <a:buChar char=""/>
              <a:tabLst>
                <a:tab pos="685800" algn="l"/>
              </a:tabLst>
            </a:pPr>
            <a:r>
              <a:rPr lang="pt-BR" sz="24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au</a:t>
            </a:r>
            <a:r>
              <a:rPr lang="pt-BR" sz="2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pt-BR" sz="24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fost</a:t>
            </a:r>
            <a:r>
              <a:rPr lang="pt-BR" sz="2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pt-BR" sz="24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furnizate</a:t>
            </a:r>
            <a:r>
              <a:rPr lang="pt-BR" sz="2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date </a:t>
            </a:r>
            <a:r>
              <a:rPr lang="pt-BR" sz="24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privind</a:t>
            </a:r>
            <a:r>
              <a:rPr lang="pt-BR" sz="2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pt-BR" sz="24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arterele</a:t>
            </a:r>
            <a:r>
              <a:rPr lang="pt-BR" sz="2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pt-BR" sz="24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şi</a:t>
            </a:r>
            <a:r>
              <a:rPr lang="pt-BR" sz="2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pt-BR" sz="24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numerele</a:t>
            </a:r>
            <a:r>
              <a:rPr lang="pt-BR" sz="2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pt-BR" sz="24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administrative</a:t>
            </a:r>
            <a:r>
              <a:rPr lang="pt-BR" sz="2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pt-BR" sz="24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către</a:t>
            </a:r>
            <a:r>
              <a:rPr lang="pt-BR" sz="2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pt-BR" sz="24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Compania</a:t>
            </a:r>
            <a:r>
              <a:rPr lang="pt-BR" sz="2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de </a:t>
            </a:r>
            <a:r>
              <a:rPr lang="pt-BR" sz="24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Apă</a:t>
            </a:r>
            <a:r>
              <a:rPr lang="pt-BR" sz="2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ISU </a:t>
            </a:r>
            <a:r>
              <a:rPr lang="pt-BR" sz="24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Crişana</a:t>
            </a:r>
            <a:r>
              <a:rPr lang="pt-BR" sz="2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pt-BR" sz="24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Inspectoratul</a:t>
            </a:r>
            <a:r>
              <a:rPr lang="pt-BR" sz="2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de </a:t>
            </a:r>
            <a:r>
              <a:rPr lang="pt-BR" sz="24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Poliţie</a:t>
            </a:r>
            <a:r>
              <a:rPr lang="pt-BR" sz="2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 </a:t>
            </a:r>
            <a:r>
              <a:rPr lang="pt-BR" sz="24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Judeţului</a:t>
            </a:r>
            <a:r>
              <a:rPr lang="pt-BR" sz="2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pt-BR" sz="24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Bihor</a:t>
            </a:r>
            <a:r>
              <a:rPr lang="pt-BR" sz="2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pt-BR" sz="24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Consiliul</a:t>
            </a:r>
            <a:r>
              <a:rPr lang="pt-BR" sz="2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pt-BR" sz="24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Judeţean</a:t>
            </a:r>
            <a:r>
              <a:rPr lang="pt-BR" sz="2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pt-BR" sz="24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Electrocentrale</a:t>
            </a:r>
            <a:r>
              <a:rPr lang="pt-BR" sz="2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pt-BR" sz="24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Romtelecom</a:t>
            </a:r>
            <a:r>
              <a:rPr lang="pt-BR" sz="2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OJCPI, OTL, RDS.</a:t>
            </a:r>
            <a:endParaRPr lang="en-US" sz="24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900"/>
              </a:spcAft>
              <a:buFont typeface="Symbol" panose="05050102010706020507" pitchFamily="18" charset="2"/>
              <a:buChar char=""/>
              <a:tabLst>
                <a:tab pos="685800" algn="l"/>
              </a:tabLst>
            </a:pPr>
            <a:r>
              <a:rPr lang="en-US" sz="2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Am </a:t>
            </a:r>
            <a:r>
              <a:rPr lang="en-US" sz="24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trimis</a:t>
            </a:r>
            <a:r>
              <a:rPr lang="en-US" sz="2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date-</a:t>
            </a:r>
            <a:r>
              <a:rPr lang="en-US" sz="24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suport</a:t>
            </a:r>
            <a:r>
              <a:rPr lang="en-US" sz="2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inclusiv</a:t>
            </a:r>
            <a:r>
              <a:rPr lang="en-US" sz="2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hărți</a:t>
            </a:r>
            <a:r>
              <a:rPr lang="en-US" sz="2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tematice</a:t>
            </a:r>
            <a:r>
              <a:rPr lang="en-US" sz="2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către</a:t>
            </a:r>
            <a:r>
              <a:rPr lang="en-US" sz="2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toate</a:t>
            </a:r>
            <a:r>
              <a:rPr lang="en-US" sz="2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instituțiile</a:t>
            </a:r>
            <a:r>
              <a:rPr lang="en-US" sz="2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publice</a:t>
            </a:r>
            <a:r>
              <a:rPr lang="en-US" sz="2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care ne-au </a:t>
            </a:r>
            <a:r>
              <a:rPr lang="en-US" sz="24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solicitat</a:t>
            </a:r>
            <a:r>
              <a:rPr lang="en-US" sz="2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sprijinul</a:t>
            </a:r>
            <a:r>
              <a:rPr lang="en-US" sz="2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pt-BR" sz="2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pt-BR" sz="24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ex</a:t>
            </a:r>
            <a:r>
              <a:rPr lang="pt-BR" sz="2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pt-BR" sz="24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Inspectoratul</a:t>
            </a:r>
            <a:r>
              <a:rPr lang="pt-BR" sz="2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pt-BR" sz="24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Școlar</a:t>
            </a:r>
            <a:r>
              <a:rPr lang="pt-BR" sz="2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pt-BR" sz="24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Serviciul</a:t>
            </a:r>
            <a:r>
              <a:rPr lang="pt-BR" sz="2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de </a:t>
            </a:r>
            <a:r>
              <a:rPr lang="pt-BR" sz="24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Ambulanță</a:t>
            </a:r>
            <a:r>
              <a:rPr lang="pt-BR" sz="2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pt-BR" sz="24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Direcția</a:t>
            </a:r>
            <a:r>
              <a:rPr lang="pt-BR" sz="2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pt-BR" sz="24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Județeană</a:t>
            </a:r>
            <a:r>
              <a:rPr lang="pt-BR" sz="2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de </a:t>
            </a:r>
            <a:r>
              <a:rPr lang="pt-BR" sz="24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Cultură</a:t>
            </a:r>
            <a:r>
              <a:rPr lang="pt-BR" sz="2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pt-BR" sz="24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Consiliul</a:t>
            </a:r>
            <a:r>
              <a:rPr lang="pt-BR" sz="2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pt-BR" sz="24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Județean</a:t>
            </a:r>
            <a:r>
              <a:rPr lang="pt-BR" sz="2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etc.)</a:t>
            </a:r>
            <a:endParaRPr lang="en-US" sz="24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900"/>
              </a:spcAft>
              <a:buFont typeface="Symbol" panose="05050102010706020507" pitchFamily="18" charset="2"/>
              <a:buChar char=""/>
              <a:tabLst>
                <a:tab pos="685800" algn="l"/>
              </a:tabLst>
            </a:pPr>
            <a:r>
              <a:rPr lang="pt-BR" sz="2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Totodata, </a:t>
            </a:r>
            <a:r>
              <a:rPr lang="pt-BR" sz="24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pentru</a:t>
            </a:r>
            <a:r>
              <a:rPr lang="pt-BR" sz="2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 </a:t>
            </a:r>
            <a:r>
              <a:rPr lang="pt-BR" sz="24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veni</a:t>
            </a:r>
            <a:r>
              <a:rPr lang="pt-BR" sz="2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pt-BR" sz="24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în</a:t>
            </a:r>
            <a:r>
              <a:rPr lang="pt-BR" sz="2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pt-BR" sz="24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sprijinul</a:t>
            </a:r>
            <a:r>
              <a:rPr lang="pt-BR" sz="2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pt-BR" sz="24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tuturor</a:t>
            </a:r>
            <a:r>
              <a:rPr lang="pt-BR" sz="2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pt-BR" sz="24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cetatenilor</a:t>
            </a:r>
            <a:r>
              <a:rPr lang="pt-BR" sz="2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 </a:t>
            </a:r>
            <a:r>
              <a:rPr lang="pt-BR" sz="24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fost</a:t>
            </a:r>
            <a:r>
              <a:rPr lang="pt-BR" sz="2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pt-BR" sz="24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creată</a:t>
            </a:r>
            <a:r>
              <a:rPr lang="pt-BR" sz="2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pt-BR" sz="24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secțiunea</a:t>
            </a:r>
            <a:r>
              <a:rPr lang="pt-BR" sz="2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pt-BR" sz="24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pentru</a:t>
            </a:r>
            <a:r>
              <a:rPr lang="pt-BR" sz="2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pt-BR" sz="24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descărcări</a:t>
            </a:r>
            <a:r>
              <a:rPr lang="pt-BR" sz="2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de date:   </a:t>
            </a:r>
            <a:r>
              <a:rPr lang="pt-BR" sz="2400" u="sng"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hlinkClick r:id="rId2"/>
              </a:rPr>
              <a:t>https://oradea.ro/urbanism/gis/</a:t>
            </a:r>
            <a:r>
              <a:rPr lang="pt-BR" sz="2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pt-BR" sz="24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sectiunea</a:t>
            </a:r>
            <a:r>
              <a:rPr lang="pt-BR" sz="2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pt-BR" sz="24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Descarca</a:t>
            </a:r>
            <a:r>
              <a:rPr lang="pt-BR" sz="2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date </a:t>
            </a:r>
            <a:r>
              <a:rPr lang="pt-BR" sz="24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format</a:t>
            </a:r>
            <a:r>
              <a:rPr lang="pt-BR" sz="2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vector. </a:t>
            </a:r>
            <a:endParaRPr lang="en-US" sz="24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1467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62600"/>
            <a:ext cx="7543800" cy="609600"/>
          </a:xfrm>
        </p:spPr>
        <p:txBody>
          <a:bodyPr>
            <a:normAutofit/>
          </a:bodyPr>
          <a:lstStyle/>
          <a:p>
            <a:pPr lvl="0"/>
            <a:r>
              <a:rPr lang="en-US" sz="3000" dirty="0">
                <a:solidFill>
                  <a:prstClr val="black">
                    <a:lumMod val="85000"/>
                    <a:lumOff val="15000"/>
                  </a:prstClr>
                </a:solidFill>
              </a:rPr>
              <a:t>Proiecte în </a:t>
            </a:r>
            <a:r>
              <a:rPr lang="en-US" sz="3000" dirty="0" err="1">
                <a:solidFill>
                  <a:prstClr val="black">
                    <a:lumMod val="85000"/>
                    <a:lumOff val="15000"/>
                  </a:prstClr>
                </a:solidFill>
              </a:rPr>
              <a:t>derulare</a:t>
            </a:r>
            <a:r>
              <a:rPr lang="en-US" sz="3000" dirty="0">
                <a:solidFill>
                  <a:prstClr val="black">
                    <a:lumMod val="85000"/>
                    <a:lumOff val="15000"/>
                  </a:prstClr>
                </a:solidFill>
              </a:rPr>
              <a:t> – </a:t>
            </a:r>
            <a:r>
              <a:rPr lang="en-US" sz="3000" dirty="0" err="1">
                <a:solidFill>
                  <a:prstClr val="black">
                    <a:lumMod val="85000"/>
                    <a:lumOff val="15000"/>
                  </a:prstClr>
                </a:solidFill>
              </a:rPr>
              <a:t>Realizari</a:t>
            </a:r>
            <a:r>
              <a:rPr lang="en-US" sz="3000" dirty="0">
                <a:solidFill>
                  <a:prstClr val="black">
                    <a:lumMod val="85000"/>
                    <a:lumOff val="15000"/>
                  </a:prstClr>
                </a:solidFill>
              </a:rPr>
              <a:t> - Perspective</a:t>
            </a:r>
            <a:endParaRPr lang="ro-RO" sz="3000" dirty="0"/>
          </a:p>
        </p:txBody>
      </p:sp>
      <p:sp>
        <p:nvSpPr>
          <p:cNvPr id="3" name="Content Placeholder 2"/>
          <p:cNvSpPr>
            <a:spLocks noGrp="1"/>
          </p:cNvSpPr>
          <p:nvPr>
            <p:ph idx="1"/>
          </p:nvPr>
        </p:nvSpPr>
        <p:spPr>
          <a:xfrm>
            <a:off x="533400" y="533400"/>
            <a:ext cx="8001000" cy="5562600"/>
          </a:xfrm>
        </p:spPr>
        <p:txBody>
          <a:bodyPr>
            <a:normAutofit/>
          </a:bodyPr>
          <a:lstStyle/>
          <a:p>
            <a:r>
              <a:rPr lang="it-IT" sz="1700" b="1" dirty="0"/>
              <a:t>REFACEREA  ZONELOR PUBLICE CU IMPACT MAJOR ASUPRA VIETII ȘI IMAGINII URBANE</a:t>
            </a:r>
          </a:p>
          <a:p>
            <a:pPr marL="0" indent="0">
              <a:buNone/>
            </a:pPr>
            <a:endParaRPr lang="ro-RO" dirty="0"/>
          </a:p>
          <a:p>
            <a:pPr indent="457200" algn="just">
              <a:lnSpc>
                <a:spcPct val="125000"/>
              </a:lnSpc>
              <a:spcAft>
                <a:spcPts val="900"/>
              </a:spcAft>
            </a:pPr>
            <a:r>
              <a:rPr lang="it-IT" sz="1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In anul 2024 Directia Arhitect Sef a finalizat urmatoarele proiecte de amenajare a spatiilor publice importante din oras, dupa cum urmeaza:</a:t>
            </a:r>
            <a:endParaRPr lang="en-US" sz="14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25000"/>
              </a:lnSpc>
              <a:spcAft>
                <a:spcPts val="900"/>
              </a:spcAft>
            </a:pPr>
            <a:r>
              <a:rPr lang="fr-FR" sz="14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Realizarea</a:t>
            </a:r>
            <a:r>
              <a:rPr lang="fr-FR" sz="1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14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reamenajarilor</a:t>
            </a:r>
            <a:r>
              <a:rPr lang="fr-FR" sz="1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in </a:t>
            </a:r>
            <a:r>
              <a:rPr lang="fr-FR" sz="14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urmatoarele</a:t>
            </a:r>
            <a:r>
              <a:rPr lang="fr-FR" sz="1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zone care vor fi </a:t>
            </a:r>
            <a:r>
              <a:rPr lang="fr-FR" sz="14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supuse</a:t>
            </a:r>
            <a:r>
              <a:rPr lang="fr-FR" sz="1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14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proceselor</a:t>
            </a:r>
            <a:r>
              <a:rPr lang="fr-FR" sz="1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de </a:t>
            </a:r>
            <a:r>
              <a:rPr lang="fr-FR" sz="14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regenerare</a:t>
            </a:r>
            <a:r>
              <a:rPr lang="fr-FR" sz="1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14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urbana</a:t>
            </a:r>
            <a:r>
              <a:rPr lang="fr-FR" sz="1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14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prin</a:t>
            </a:r>
            <a:r>
              <a:rPr lang="fr-FR" sz="1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14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elaborarea</a:t>
            </a:r>
            <a:r>
              <a:rPr lang="fr-FR" sz="1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14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documentatiilor</a:t>
            </a:r>
            <a:r>
              <a:rPr lang="fr-FR" sz="1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la </a:t>
            </a:r>
            <a:r>
              <a:rPr lang="fr-FR" sz="14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faza</a:t>
            </a:r>
            <a:r>
              <a:rPr lang="fr-FR" sz="1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de </a:t>
            </a:r>
            <a:r>
              <a:rPr lang="fr-FR" sz="14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studiu</a:t>
            </a:r>
            <a:r>
              <a:rPr lang="fr-FR" sz="1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de </a:t>
            </a:r>
            <a:r>
              <a:rPr lang="fr-FR" sz="14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fezabilitate</a:t>
            </a:r>
            <a:r>
              <a:rPr lang="fr-FR" sz="1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14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sau</a:t>
            </a:r>
            <a:r>
              <a:rPr lang="fr-FR" sz="1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fr-FR" sz="14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studii</a:t>
            </a:r>
            <a:r>
              <a:rPr lang="fr-FR" sz="1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de </a:t>
            </a:r>
            <a:r>
              <a:rPr lang="fr-FR" sz="14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urbanism</a:t>
            </a:r>
            <a:r>
              <a:rPr lang="fr-FR" sz="1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4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pt-PT" sz="1400" dirty="0">
                <a:effectLst/>
                <a:latin typeface="Arial" panose="020B0604020202020204" pitchFamily="34" charset="0"/>
                <a:ea typeface="Calibri" panose="020F0502020204030204" pitchFamily="34" charset="0"/>
                <a:cs typeface="Times New Roman" panose="02020603050405020304" pitchFamily="18" charset="0"/>
              </a:rPr>
              <a:t>PUZ  regenerare urbana zona str. Meiului, Vavilov, Lotus – Gradina urbana Nufarul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Masterplan PUZ – </a:t>
            </a:r>
            <a:r>
              <a:rPr lang="en-US" sz="14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creere</a:t>
            </a: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accesibilitate</a:t>
            </a: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din str. </a:t>
            </a:r>
            <a:r>
              <a:rPr lang="en-US" sz="14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Bihorului</a:t>
            </a: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la </a:t>
            </a:r>
            <a:r>
              <a:rPr lang="en-US" sz="14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parcelele</a:t>
            </a:r>
            <a:r>
              <a:rPr lang="en-US"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situate in </a:t>
            </a:r>
            <a:r>
              <a:rPr lang="en-US" sz="14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intravilan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pt-B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PUZ </a:t>
            </a:r>
            <a:r>
              <a:rPr lang="pt-BR" sz="14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modificator</a:t>
            </a:r>
            <a:r>
              <a:rPr lang="pt-B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o-RO" sz="1400" dirty="0">
                <a:effectLst/>
                <a:latin typeface="Arial" panose="020B0604020202020204" pitchFamily="34" charset="0"/>
                <a:ea typeface="Calibri" panose="020F0502020204030204" pitchFamily="34" charset="0"/>
                <a:cs typeface="Times New Roman" panose="02020603050405020304" pitchFamily="18" charset="0"/>
              </a:rPr>
              <a:t>la PUZ aprobat prin HCL nr. 936/2019 pentru reconversie zona de </a:t>
            </a:r>
            <a:r>
              <a:rPr lang="ro-RO" sz="1400" dirty="0" err="1">
                <a:effectLst/>
                <a:latin typeface="Arial" panose="020B0604020202020204" pitchFamily="34" charset="0"/>
                <a:ea typeface="Calibri" panose="020F0502020204030204" pitchFamily="34" charset="0"/>
                <a:cs typeface="Times New Roman" panose="02020603050405020304" pitchFamily="18" charset="0"/>
              </a:rPr>
              <a:t>locuinte</a:t>
            </a:r>
            <a:r>
              <a:rPr lang="ro-RO" sz="1400" dirty="0">
                <a:effectLst/>
                <a:latin typeface="Arial" panose="020B0604020202020204" pitchFamily="34" charset="0"/>
                <a:ea typeface="Calibri" panose="020F0502020204030204" pitchFamily="34" charset="0"/>
                <a:cs typeface="Times New Roman" panose="02020603050405020304" pitchFamily="18" charset="0"/>
              </a:rPr>
              <a:t> amplasata pe str. Gh. Doja in zona de „</a:t>
            </a:r>
            <a:r>
              <a:rPr lang="ro-RO" sz="1400" dirty="0" err="1">
                <a:effectLst/>
                <a:latin typeface="Arial" panose="020B0604020202020204" pitchFamily="34" charset="0"/>
                <a:ea typeface="Calibri" panose="020F0502020204030204" pitchFamily="34" charset="0"/>
                <a:cs typeface="Times New Roman" panose="02020603050405020304" pitchFamily="18" charset="0"/>
              </a:rPr>
              <a:t>institutii</a:t>
            </a:r>
            <a:r>
              <a:rPr lang="ro-RO" sz="1400" dirty="0">
                <a:effectLst/>
                <a:latin typeface="Arial" panose="020B0604020202020204" pitchFamily="34" charset="0"/>
                <a:ea typeface="Calibri" panose="020F0502020204030204" pitchFamily="34" charset="0"/>
                <a:cs typeface="Times New Roman" panose="02020603050405020304" pitchFamily="18" charset="0"/>
              </a:rPr>
              <a:t> si servicii publice”  - modificare accese</a:t>
            </a:r>
            <a:endParaRPr lang="en-US" sz="14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00994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62600"/>
            <a:ext cx="7543800" cy="609600"/>
          </a:xfrm>
        </p:spPr>
        <p:txBody>
          <a:bodyPr>
            <a:normAutofit/>
          </a:bodyPr>
          <a:lstStyle/>
          <a:p>
            <a:r>
              <a:rPr lang="en-US" sz="3000" dirty="0">
                <a:solidFill>
                  <a:prstClr val="black">
                    <a:lumMod val="85000"/>
                    <a:lumOff val="15000"/>
                  </a:prstClr>
                </a:solidFill>
              </a:rPr>
              <a:t>Proiecte în </a:t>
            </a:r>
            <a:r>
              <a:rPr lang="en-US" sz="3000" dirty="0" err="1">
                <a:solidFill>
                  <a:prstClr val="black">
                    <a:lumMod val="85000"/>
                    <a:lumOff val="15000"/>
                  </a:prstClr>
                </a:solidFill>
              </a:rPr>
              <a:t>derulare</a:t>
            </a:r>
            <a:r>
              <a:rPr lang="en-US" sz="3000" dirty="0">
                <a:solidFill>
                  <a:prstClr val="black">
                    <a:lumMod val="85000"/>
                    <a:lumOff val="15000"/>
                  </a:prstClr>
                </a:solidFill>
              </a:rPr>
              <a:t> – </a:t>
            </a:r>
            <a:r>
              <a:rPr lang="en-US" sz="3000" dirty="0" err="1">
                <a:solidFill>
                  <a:prstClr val="black">
                    <a:lumMod val="85000"/>
                    <a:lumOff val="15000"/>
                  </a:prstClr>
                </a:solidFill>
              </a:rPr>
              <a:t>Realizari</a:t>
            </a:r>
            <a:r>
              <a:rPr lang="en-US" sz="3000" dirty="0">
                <a:solidFill>
                  <a:prstClr val="black">
                    <a:lumMod val="85000"/>
                    <a:lumOff val="15000"/>
                  </a:prstClr>
                </a:solidFill>
              </a:rPr>
              <a:t> - Perspective</a:t>
            </a:r>
            <a:endParaRPr lang="ro-RO" dirty="0"/>
          </a:p>
        </p:txBody>
      </p:sp>
      <p:sp>
        <p:nvSpPr>
          <p:cNvPr id="3" name="Content Placeholder 2"/>
          <p:cNvSpPr>
            <a:spLocks noGrp="1"/>
          </p:cNvSpPr>
          <p:nvPr>
            <p:ph idx="1"/>
          </p:nvPr>
        </p:nvSpPr>
        <p:spPr>
          <a:xfrm>
            <a:off x="762000" y="304800"/>
            <a:ext cx="7543800" cy="5334000"/>
          </a:xfrm>
        </p:spPr>
        <p:txBody>
          <a:bodyPr>
            <a:normAutofit/>
          </a:bodyPr>
          <a:lstStyle/>
          <a:p>
            <a:pPr indent="228600" algn="just">
              <a:lnSpc>
                <a:spcPct val="150000"/>
              </a:lnSpc>
              <a:spcAft>
                <a:spcPts val="600"/>
              </a:spcAft>
            </a:pPr>
            <a:r>
              <a:rPr lang="ro-RO" sz="1400" kern="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De asemenea, ne propunem ca în anul 2024, sa demaram proiecte de interes major pentru comunitate, în domenii considerate deficitare,  cum sunt spatiile publice pentru comunitate sau spatiile verzi de calitate:</a:t>
            </a:r>
            <a:endParaRPr lang="en-US" sz="1400"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600"/>
              </a:spcAft>
              <a:buFont typeface="Symbol" panose="05050102010706020507" pitchFamily="18" charset="2"/>
              <a:buChar char=""/>
            </a:pPr>
            <a:r>
              <a:rPr lang="en-US" sz="1400" kern="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PUZCP zona </a:t>
            </a:r>
            <a:r>
              <a:rPr lang="en-US" sz="1400" kern="1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Cetatea</a:t>
            </a:r>
            <a:r>
              <a:rPr lang="en-US" sz="1400" kern="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Oradea</a:t>
            </a:r>
            <a:endParaRPr lang="en-US" sz="1400"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600"/>
              </a:spcAft>
              <a:buFont typeface="Symbol" panose="05050102010706020507" pitchFamily="18" charset="2"/>
              <a:buChar char=""/>
            </a:pPr>
            <a:r>
              <a:rPr lang="en-US" sz="1400" kern="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PUZ –  </a:t>
            </a:r>
            <a:r>
              <a:rPr lang="en-US" sz="1400" kern="1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strada</a:t>
            </a:r>
            <a:r>
              <a:rPr lang="en-US" sz="1400" kern="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de legatura </a:t>
            </a:r>
            <a:r>
              <a:rPr lang="en-US" sz="1400" kern="1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intre</a:t>
            </a:r>
            <a:r>
              <a:rPr lang="en-US" sz="1400" kern="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str. </a:t>
            </a:r>
            <a:r>
              <a:rPr lang="en-US" sz="1400" kern="1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Libertatii</a:t>
            </a:r>
            <a:r>
              <a:rPr lang="en-US" sz="1400" kern="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1400" kern="1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si</a:t>
            </a:r>
            <a:r>
              <a:rPr lang="en-US" sz="1400" kern="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1400" kern="1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Parcul</a:t>
            </a:r>
            <a:r>
              <a:rPr lang="en-US" sz="1400" kern="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Traian</a:t>
            </a:r>
            <a:endParaRPr lang="en-US" sz="1400"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600"/>
              </a:spcAft>
              <a:buFont typeface="Symbol" panose="05050102010706020507" pitchFamily="18" charset="2"/>
              <a:buChar char=""/>
            </a:pPr>
            <a:r>
              <a:rPr lang="en-US" sz="1400" kern="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Plan </a:t>
            </a:r>
            <a:r>
              <a:rPr lang="en-US" sz="1400" kern="1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regenerare</a:t>
            </a:r>
            <a:r>
              <a:rPr lang="en-US" sz="1400" kern="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1400" kern="1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urbana</a:t>
            </a:r>
            <a:r>
              <a:rPr lang="en-US" sz="1400" kern="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(PRU) - Zona </a:t>
            </a:r>
            <a:r>
              <a:rPr lang="en-US" sz="1400" kern="1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Metalica</a:t>
            </a:r>
            <a:r>
              <a:rPr lang="en-US" sz="1400" kern="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1400" kern="1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str.Ap</a:t>
            </a:r>
            <a:r>
              <a:rPr lang="en-US" sz="1400" kern="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Andrei, </a:t>
            </a:r>
            <a:r>
              <a:rPr lang="en-US" sz="1400" kern="1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str.Dobrestilor</a:t>
            </a:r>
            <a:r>
              <a:rPr lang="en-US" sz="1400" kern="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1400" kern="1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str.Sovata</a:t>
            </a:r>
            <a:endParaRPr lang="en-US" sz="1400"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algn="just">
              <a:lnSpc>
                <a:spcPct val="150000"/>
              </a:lnSpc>
              <a:spcAft>
                <a:spcPts val="1000"/>
              </a:spcAft>
            </a:pP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Totodată</a:t>
            </a: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avand</a:t>
            </a: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în </a:t>
            </a:r>
            <a:r>
              <a:rPr lang="en-US" sz="14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vedere</a:t>
            </a: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faptul</a:t>
            </a: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că</a:t>
            </a: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valabilitatea</a:t>
            </a: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Planului</a:t>
            </a: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Urbanistic General are o </a:t>
            </a:r>
            <a:r>
              <a:rPr lang="en-US" sz="14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durată</a:t>
            </a: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de 10 ani, care se </a:t>
            </a:r>
            <a:r>
              <a:rPr lang="en-US" sz="14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va</a:t>
            </a: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implini</a:t>
            </a: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în </a:t>
            </a:r>
            <a:r>
              <a:rPr lang="en-US" sz="14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anul</a:t>
            </a: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2026, precum </a:t>
            </a:r>
            <a:r>
              <a:rPr lang="en-US" sz="14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si</a:t>
            </a: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tinand</a:t>
            </a: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cont</a:t>
            </a: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de </a:t>
            </a:r>
            <a:r>
              <a:rPr lang="en-US" sz="14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demersul</a:t>
            </a: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complex pe care </a:t>
            </a:r>
            <a:r>
              <a:rPr lang="en-US" sz="14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elaborarea</a:t>
            </a: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unui</a:t>
            </a: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astfel</a:t>
            </a: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de document o </a:t>
            </a:r>
            <a:r>
              <a:rPr lang="en-US" sz="14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presupune</a:t>
            </a: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vom</a:t>
            </a: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incepe în </a:t>
            </a:r>
            <a:r>
              <a:rPr lang="en-US" sz="14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anul</a:t>
            </a: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2024 cu prima </a:t>
            </a:r>
            <a:r>
              <a:rPr lang="en-US" sz="14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etapa</a:t>
            </a: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cea</a:t>
            </a: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de </a:t>
            </a:r>
            <a:r>
              <a:rPr lang="en-US" sz="14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realizarea</a:t>
            </a: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 </a:t>
            </a:r>
            <a:r>
              <a:rPr lang="en-US" sz="14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studiilor</a:t>
            </a: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de </a:t>
            </a:r>
            <a:r>
              <a:rPr lang="en-US" sz="14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fundamentare</a:t>
            </a: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dirty="0" err="1">
                <a:solidFill>
                  <a:schemeClr val="tx1"/>
                </a:solidFill>
                <a:effectLst/>
                <a:latin typeface="Arial" panose="020B0604020202020204" pitchFamily="34" charset="0"/>
                <a:ea typeface="Calibri" panose="020F0502020204030204" pitchFamily="34" charset="0"/>
                <a:cs typeface="Times New Roman" panose="02020603050405020304" pitchFamily="18" charset="0"/>
              </a:rPr>
              <a:t>necesare</a:t>
            </a:r>
            <a:r>
              <a:rPr lang="en-US"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endParaRPr lang="en-US" sz="1400"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320040" lvl="1" indent="0">
              <a:buNone/>
            </a:pPr>
            <a:endParaRPr lang="ro-RO" sz="2000" dirty="0"/>
          </a:p>
        </p:txBody>
      </p:sp>
    </p:spTree>
    <p:extLst>
      <p:ext uri="{BB962C8B-B14F-4D97-AF65-F5344CB8AC3E}">
        <p14:creationId xmlns:p14="http://schemas.microsoft.com/office/powerpoint/2010/main" val="21014801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62600"/>
            <a:ext cx="7543800" cy="609600"/>
          </a:xfrm>
        </p:spPr>
        <p:txBody>
          <a:bodyPr/>
          <a:lstStyle/>
          <a:p>
            <a:r>
              <a:rPr lang="en-US" sz="3000" dirty="0">
                <a:solidFill>
                  <a:prstClr val="black">
                    <a:lumMod val="85000"/>
                    <a:lumOff val="15000"/>
                  </a:prstClr>
                </a:solidFill>
              </a:rPr>
              <a:t>Proiecte în </a:t>
            </a:r>
            <a:r>
              <a:rPr lang="en-US" sz="3000" dirty="0" err="1">
                <a:solidFill>
                  <a:prstClr val="black">
                    <a:lumMod val="85000"/>
                    <a:lumOff val="15000"/>
                  </a:prstClr>
                </a:solidFill>
              </a:rPr>
              <a:t>derulare</a:t>
            </a:r>
            <a:r>
              <a:rPr lang="en-US" sz="3000" dirty="0">
                <a:solidFill>
                  <a:prstClr val="black">
                    <a:lumMod val="85000"/>
                    <a:lumOff val="15000"/>
                  </a:prstClr>
                </a:solidFill>
              </a:rPr>
              <a:t> – </a:t>
            </a:r>
            <a:r>
              <a:rPr lang="en-US" sz="3000" dirty="0" err="1">
                <a:solidFill>
                  <a:prstClr val="black">
                    <a:lumMod val="85000"/>
                    <a:lumOff val="15000"/>
                  </a:prstClr>
                </a:solidFill>
              </a:rPr>
              <a:t>Realizari</a:t>
            </a:r>
            <a:r>
              <a:rPr lang="en-US" sz="3000" dirty="0">
                <a:solidFill>
                  <a:prstClr val="black">
                    <a:lumMod val="85000"/>
                    <a:lumOff val="15000"/>
                  </a:prstClr>
                </a:solidFill>
              </a:rPr>
              <a:t> - Perspective</a:t>
            </a:r>
            <a:endParaRPr lang="ro-RO" dirty="0"/>
          </a:p>
        </p:txBody>
      </p:sp>
      <p:sp>
        <p:nvSpPr>
          <p:cNvPr id="3" name="Content Placeholder 2"/>
          <p:cNvSpPr>
            <a:spLocks noGrp="1"/>
          </p:cNvSpPr>
          <p:nvPr>
            <p:ph idx="1"/>
          </p:nvPr>
        </p:nvSpPr>
        <p:spPr>
          <a:xfrm>
            <a:off x="762000" y="533400"/>
            <a:ext cx="7543800" cy="4953000"/>
          </a:xfrm>
        </p:spPr>
        <p:txBody>
          <a:bodyPr>
            <a:normAutofit fontScale="70000" lnSpcReduction="20000"/>
          </a:bodyPr>
          <a:lstStyle/>
          <a:p>
            <a:pPr marL="0" indent="0" algn="ctr">
              <a:buNone/>
            </a:pPr>
            <a:endParaRPr lang="it-IT" b="1" dirty="0"/>
          </a:p>
          <a:p>
            <a:pPr indent="228600" algn="just">
              <a:lnSpc>
                <a:spcPct val="125000"/>
              </a:lnSpc>
              <a:spcAft>
                <a:spcPts val="900"/>
              </a:spcAft>
            </a:pPr>
            <a:r>
              <a:rPr lang="it-IT" sz="2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In anul 2025  Directia Arhitect Sef isi propune sa continue proiectele de amenajare a spatiilor publice importante din oras, dupa cum urmeaza:</a:t>
            </a:r>
            <a:endParaRPr lang="en-US" sz="24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pt-BR" sz="2400" dirty="0" err="1">
                <a:effectLst/>
                <a:latin typeface="Arial" panose="020B0604020202020204" pitchFamily="34" charset="0"/>
                <a:ea typeface="Calibri" panose="020F0502020204030204" pitchFamily="34" charset="0"/>
                <a:cs typeface="Times New Roman" panose="02020603050405020304" pitchFamily="18" charset="0"/>
              </a:rPr>
              <a:t>Studiul</a:t>
            </a:r>
            <a:r>
              <a:rPr lang="pt-BR" sz="2400" dirty="0">
                <a:effectLst/>
                <a:latin typeface="Arial" panose="020B0604020202020204" pitchFamily="34" charset="0"/>
                <a:ea typeface="Calibri" panose="020F0502020204030204" pitchFamily="34" charset="0"/>
                <a:cs typeface="Times New Roman" panose="02020603050405020304" pitchFamily="18" charset="0"/>
              </a:rPr>
              <a:t> de </a:t>
            </a:r>
            <a:r>
              <a:rPr lang="pt-BR" sz="2400" dirty="0" err="1">
                <a:effectLst/>
                <a:latin typeface="Arial" panose="020B0604020202020204" pitchFamily="34" charset="0"/>
                <a:ea typeface="Calibri" panose="020F0502020204030204" pitchFamily="34" charset="0"/>
                <a:cs typeface="Times New Roman" panose="02020603050405020304" pitchFamily="18" charset="0"/>
              </a:rPr>
              <a:t>fezabilitate</a:t>
            </a:r>
            <a:r>
              <a:rPr lang="pt-BR" sz="2400" dirty="0">
                <a:effectLst/>
                <a:latin typeface="Arial" panose="020B0604020202020204" pitchFamily="34" charset="0"/>
                <a:ea typeface="Calibri" panose="020F0502020204030204" pitchFamily="34" charset="0"/>
                <a:cs typeface="Times New Roman" panose="02020603050405020304" pitchFamily="18" charset="0"/>
              </a:rPr>
              <a:t> </a:t>
            </a:r>
            <a:r>
              <a:rPr lang="pt-BR" sz="2400" dirty="0" err="1">
                <a:effectLst/>
                <a:latin typeface="Arial" panose="020B0604020202020204" pitchFamily="34" charset="0"/>
                <a:ea typeface="Calibri" panose="020F0502020204030204" pitchFamily="34" charset="0"/>
                <a:cs typeface="Times New Roman" panose="02020603050405020304" pitchFamily="18" charset="0"/>
              </a:rPr>
              <a:t>privind</a:t>
            </a:r>
            <a:r>
              <a:rPr lang="pt-BR" sz="2400" dirty="0">
                <a:effectLst/>
                <a:latin typeface="Arial" panose="020B0604020202020204" pitchFamily="34" charset="0"/>
                <a:ea typeface="Calibri" panose="020F0502020204030204" pitchFamily="34" charset="0"/>
                <a:cs typeface="Times New Roman" panose="02020603050405020304" pitchFamily="18" charset="0"/>
              </a:rPr>
              <a:t> </a:t>
            </a:r>
            <a:r>
              <a:rPr lang="pt-BR" sz="2400" dirty="0" err="1">
                <a:effectLst/>
                <a:latin typeface="Arial" panose="020B0604020202020204" pitchFamily="34" charset="0"/>
                <a:ea typeface="Calibri" panose="020F0502020204030204" pitchFamily="34" charset="0"/>
                <a:cs typeface="Times New Roman" panose="02020603050405020304" pitchFamily="18" charset="0"/>
              </a:rPr>
              <a:t>reamenajarea</a:t>
            </a:r>
            <a:r>
              <a:rPr lang="pt-BR" sz="2400" dirty="0">
                <a:effectLst/>
                <a:latin typeface="Arial" panose="020B0604020202020204" pitchFamily="34" charset="0"/>
                <a:ea typeface="Calibri" panose="020F0502020204030204" pitchFamily="34" charset="0"/>
                <a:cs typeface="Times New Roman" panose="02020603050405020304" pitchFamily="18" charset="0"/>
              </a:rPr>
              <a:t> </a:t>
            </a:r>
            <a:r>
              <a:rPr lang="pt-BR" sz="2400" dirty="0" err="1">
                <a:effectLst/>
                <a:latin typeface="Arial" panose="020B0604020202020204" pitchFamily="34" charset="0"/>
                <a:ea typeface="Calibri" panose="020F0502020204030204" pitchFamily="34" charset="0"/>
                <a:cs typeface="Times New Roman" panose="02020603050405020304" pitchFamily="18" charset="0"/>
              </a:rPr>
              <a:t>str</a:t>
            </a:r>
            <a:r>
              <a:rPr lang="pt-BR" sz="2400" dirty="0">
                <a:effectLst/>
                <a:latin typeface="Arial" panose="020B0604020202020204" pitchFamily="34" charset="0"/>
                <a:ea typeface="Calibri" panose="020F0502020204030204" pitchFamily="34" charset="0"/>
                <a:cs typeface="Times New Roman" panose="02020603050405020304" pitchFamily="18" charset="0"/>
              </a:rPr>
              <a:t>. </a:t>
            </a:r>
            <a:r>
              <a:rPr lang="pt-BR" sz="2400" dirty="0" err="1">
                <a:effectLst/>
                <a:latin typeface="Arial" panose="020B0604020202020204" pitchFamily="34" charset="0"/>
                <a:ea typeface="Calibri" panose="020F0502020204030204" pitchFamily="34" charset="0"/>
                <a:cs typeface="Times New Roman" panose="02020603050405020304" pitchFamily="18" charset="0"/>
              </a:rPr>
              <a:t>Primariei</a:t>
            </a:r>
            <a:r>
              <a:rPr lang="pt-BR" sz="2400" dirty="0">
                <a:effectLst/>
                <a:latin typeface="Arial" panose="020B0604020202020204" pitchFamily="34" charset="0"/>
                <a:ea typeface="Calibri" panose="020F0502020204030204" pitchFamily="34" charset="0"/>
                <a:cs typeface="Times New Roman" panose="02020603050405020304" pitchFamily="18" charset="0"/>
              </a:rPr>
              <a:t> si </a:t>
            </a:r>
            <a:r>
              <a:rPr lang="pt-BR" sz="2400" dirty="0" err="1">
                <a:effectLst/>
                <a:latin typeface="Arial" panose="020B0604020202020204" pitchFamily="34" charset="0"/>
                <a:ea typeface="Calibri" panose="020F0502020204030204" pitchFamily="34" charset="0"/>
                <a:cs typeface="Times New Roman" panose="02020603050405020304" pitchFamily="18" charset="0"/>
              </a:rPr>
              <a:t>Piata</a:t>
            </a:r>
            <a:r>
              <a:rPr lang="pt-BR" sz="2400" dirty="0">
                <a:effectLst/>
                <a:latin typeface="Arial" panose="020B0604020202020204" pitchFamily="34" charset="0"/>
                <a:ea typeface="Calibri" panose="020F0502020204030204" pitchFamily="34" charset="0"/>
                <a:cs typeface="Times New Roman" panose="02020603050405020304" pitchFamily="18" charset="0"/>
              </a:rPr>
              <a:t> </a:t>
            </a:r>
            <a:r>
              <a:rPr lang="pt-BR" sz="2400" dirty="0" err="1">
                <a:effectLst/>
                <a:latin typeface="Arial" panose="020B0604020202020204" pitchFamily="34" charset="0"/>
                <a:ea typeface="Calibri" panose="020F0502020204030204" pitchFamily="34" charset="0"/>
                <a:cs typeface="Times New Roman" panose="02020603050405020304" pitchFamily="18" charset="0"/>
              </a:rPr>
              <a:t>Rahovei</a:t>
            </a:r>
            <a:r>
              <a:rPr lang="pt-BR" sz="2400" dirty="0">
                <a:effectLst/>
                <a:latin typeface="Arial" panose="020B0604020202020204" pitchFamily="34" charset="0"/>
                <a:ea typeface="Calibri" panose="020F0502020204030204" pitchFamily="34" charset="0"/>
                <a:cs typeface="Times New Roman" panose="02020603050405020304" pitchFamily="18" charset="0"/>
              </a:rPr>
              <a:t> (</a:t>
            </a:r>
            <a:r>
              <a:rPr lang="pt-BR" sz="2400" dirty="0" err="1">
                <a:effectLst/>
                <a:latin typeface="Arial" panose="020B0604020202020204" pitchFamily="34" charset="0"/>
                <a:ea typeface="Calibri" panose="020F0502020204030204" pitchFamily="34" charset="0"/>
                <a:cs typeface="Times New Roman" panose="02020603050405020304" pitchFamily="18" charset="0"/>
              </a:rPr>
              <a:t>propusa</a:t>
            </a:r>
            <a:r>
              <a:rPr lang="pt-BR" sz="2400" dirty="0">
                <a:effectLst/>
                <a:latin typeface="Arial" panose="020B0604020202020204" pitchFamily="34" charset="0"/>
                <a:ea typeface="Calibri" panose="020F0502020204030204" pitchFamily="34" charset="0"/>
                <a:cs typeface="Times New Roman" panose="02020603050405020304" pitchFamily="18" charset="0"/>
              </a:rPr>
              <a:t> </a:t>
            </a:r>
            <a:r>
              <a:rPr lang="pt-BR" sz="2400" dirty="0" err="1">
                <a:effectLst/>
                <a:latin typeface="Arial" panose="020B0604020202020204" pitchFamily="34" charset="0"/>
                <a:ea typeface="Calibri" panose="020F0502020204030204" pitchFamily="34" charset="0"/>
                <a:cs typeface="Times New Roman" panose="02020603050405020304" pitchFamily="18" charset="0"/>
              </a:rPr>
              <a:t>Piata</a:t>
            </a:r>
            <a:r>
              <a:rPr lang="pt-BR" sz="2400" dirty="0">
                <a:effectLst/>
                <a:latin typeface="Arial" panose="020B0604020202020204" pitchFamily="34" charset="0"/>
                <a:ea typeface="Calibri" panose="020F0502020204030204" pitchFamily="34" charset="0"/>
                <a:cs typeface="Times New Roman" panose="02020603050405020304" pitchFamily="18" charset="0"/>
              </a:rPr>
              <a:t> </a:t>
            </a:r>
            <a:r>
              <a:rPr lang="pt-BR" sz="2400" dirty="0" err="1">
                <a:effectLst/>
                <a:latin typeface="Arial" panose="020B0604020202020204" pitchFamily="34" charset="0"/>
                <a:ea typeface="Calibri" panose="020F0502020204030204" pitchFamily="34" charset="0"/>
                <a:cs typeface="Times New Roman" panose="02020603050405020304" pitchFamily="18" charset="0"/>
              </a:rPr>
              <a:t>Concordiei</a:t>
            </a:r>
            <a:r>
              <a:rPr lang="pt-BR" sz="2400" dirty="0">
                <a:effectLst/>
                <a:latin typeface="Arial" panose="020B0604020202020204" pitchFamily="34" charset="0"/>
                <a:ea typeface="Calibri" panose="020F0502020204030204" pitchFamily="34" charset="0"/>
                <a:cs typeface="Times New Roman" panose="02020603050405020304" pitchFamily="18" charset="0"/>
              </a:rPr>
              <a:t>)  in </a:t>
            </a:r>
            <a:r>
              <a:rPr lang="pt-BR" sz="2400" dirty="0" err="1">
                <a:effectLst/>
                <a:latin typeface="Arial" panose="020B0604020202020204" pitchFamily="34" charset="0"/>
                <a:ea typeface="Calibri" panose="020F0502020204030204" pitchFamily="34" charset="0"/>
                <a:cs typeface="Times New Roman" panose="02020603050405020304" pitchFamily="18" charset="0"/>
              </a:rPr>
              <a:t>vederea</a:t>
            </a:r>
            <a:r>
              <a:rPr lang="pt-BR" sz="2400" dirty="0">
                <a:effectLst/>
                <a:latin typeface="Arial" panose="020B0604020202020204" pitchFamily="34" charset="0"/>
                <a:ea typeface="Calibri" panose="020F0502020204030204" pitchFamily="34" charset="0"/>
                <a:cs typeface="Times New Roman" panose="02020603050405020304" pitchFamily="18" charset="0"/>
              </a:rPr>
              <a:t> </a:t>
            </a:r>
            <a:r>
              <a:rPr lang="pt-BR" sz="2400" dirty="0" err="1">
                <a:effectLst/>
                <a:latin typeface="Arial" panose="020B0604020202020204" pitchFamily="34" charset="0"/>
                <a:ea typeface="Calibri" panose="020F0502020204030204" pitchFamily="34" charset="0"/>
                <a:cs typeface="Times New Roman" panose="02020603050405020304" pitchFamily="18" charset="0"/>
              </a:rPr>
              <a:t>cresterii</a:t>
            </a:r>
            <a:r>
              <a:rPr lang="pt-BR" sz="2400" dirty="0">
                <a:effectLst/>
                <a:latin typeface="Arial" panose="020B0604020202020204" pitchFamily="34" charset="0"/>
                <a:ea typeface="Calibri" panose="020F0502020204030204" pitchFamily="34" charset="0"/>
                <a:cs typeface="Times New Roman" panose="02020603050405020304" pitchFamily="18" charset="0"/>
              </a:rPr>
              <a:t> </a:t>
            </a:r>
            <a:r>
              <a:rPr lang="pt-BR" sz="2400" dirty="0" err="1">
                <a:effectLst/>
                <a:latin typeface="Arial" panose="020B0604020202020204" pitchFamily="34" charset="0"/>
                <a:ea typeface="Calibri" panose="020F0502020204030204" pitchFamily="34" charset="0"/>
                <a:cs typeface="Times New Roman" panose="02020603050405020304" pitchFamily="18" charset="0"/>
              </a:rPr>
              <a:t>calitatii</a:t>
            </a:r>
            <a:r>
              <a:rPr lang="pt-BR" sz="2400" dirty="0">
                <a:effectLst/>
                <a:latin typeface="Arial" panose="020B0604020202020204" pitchFamily="34" charset="0"/>
                <a:ea typeface="Calibri" panose="020F0502020204030204" pitchFamily="34" charset="0"/>
                <a:cs typeface="Times New Roman" panose="02020603050405020304" pitchFamily="18" charset="0"/>
              </a:rPr>
              <a:t> </a:t>
            </a:r>
            <a:r>
              <a:rPr lang="pt-BR" sz="2400" dirty="0" err="1">
                <a:effectLst/>
                <a:latin typeface="Arial" panose="020B0604020202020204" pitchFamily="34" charset="0"/>
                <a:ea typeface="Calibri" panose="020F0502020204030204" pitchFamily="34" charset="0"/>
                <a:cs typeface="Times New Roman" panose="02020603050405020304" pitchFamily="18" charset="0"/>
              </a:rPr>
              <a:t>spatiilor</a:t>
            </a:r>
            <a:r>
              <a:rPr lang="pt-BR" sz="2400" dirty="0">
                <a:effectLst/>
                <a:latin typeface="Arial" panose="020B0604020202020204" pitchFamily="34" charset="0"/>
                <a:ea typeface="Calibri" panose="020F0502020204030204" pitchFamily="34" charset="0"/>
                <a:cs typeface="Times New Roman" panose="02020603050405020304" pitchFamily="18" charset="0"/>
              </a:rPr>
              <a:t> publice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pt-PT"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PUZ Veteranilor –Trotusului</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U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PUZ – </a:t>
            </a:r>
            <a:r>
              <a:rPr lang="en-US" sz="24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creere</a:t>
            </a:r>
            <a:r>
              <a:rPr lang="en-U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accesibilitate</a:t>
            </a:r>
            <a:r>
              <a:rPr lang="en-U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din str. </a:t>
            </a:r>
            <a:r>
              <a:rPr lang="en-US" sz="24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Bihorului</a:t>
            </a:r>
            <a:r>
              <a:rPr lang="en-U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la </a:t>
            </a:r>
            <a:r>
              <a:rPr lang="en-US" sz="24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parcelele</a:t>
            </a:r>
            <a:r>
              <a:rPr lang="en-U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situate in </a:t>
            </a:r>
            <a:r>
              <a:rPr lang="en-US" sz="24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intravilan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pt-BR"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PUZ </a:t>
            </a:r>
            <a:r>
              <a:rPr lang="pt-BR" sz="24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constituire</a:t>
            </a:r>
            <a:r>
              <a:rPr lang="pt-BR"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pt-BR" sz="24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drumuri</a:t>
            </a:r>
            <a:r>
              <a:rPr lang="pt-BR"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pt-BR" sz="24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colectoare</a:t>
            </a:r>
            <a:r>
              <a:rPr lang="pt-BR"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zona </a:t>
            </a:r>
            <a:r>
              <a:rPr lang="pt-BR" sz="24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centurii</a:t>
            </a:r>
            <a:r>
              <a:rPr lang="pt-BR"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Oradea, </a:t>
            </a:r>
            <a:r>
              <a:rPr lang="pt-BR" sz="24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calea</a:t>
            </a:r>
            <a:r>
              <a:rPr lang="pt-BR"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pt-BR" sz="24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Ogorului</a:t>
            </a:r>
            <a:r>
              <a:rPr lang="pt-BR"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pt-BR" sz="24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tronson</a:t>
            </a:r>
            <a:r>
              <a:rPr lang="pt-BR"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pt-BR" sz="24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intre</a:t>
            </a:r>
            <a:r>
              <a:rPr lang="pt-BR"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pt-BR" sz="24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str</a:t>
            </a:r>
            <a:r>
              <a:rPr lang="pt-BR"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24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Nufarului</a:t>
            </a:r>
            <a:r>
              <a:rPr lang="en-U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DC54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pt-BR"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PUZ ZONA AEROPORT – </a:t>
            </a:r>
            <a:r>
              <a:rPr lang="pt-BR" sz="24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a:t>
            </a:r>
            <a:r>
              <a:rPr lang="pt-BR"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pt-BR" sz="24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urmare</a:t>
            </a:r>
            <a:r>
              <a:rPr lang="pt-BR"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 </a:t>
            </a:r>
            <a:r>
              <a:rPr lang="pt-BR" sz="24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Masterplanului</a:t>
            </a:r>
            <a:r>
              <a:rPr lang="pt-BR"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pt-BR" sz="24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aprobat</a:t>
            </a:r>
            <a:r>
              <a:rPr lang="pt-BR"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anterior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pt-BR" sz="2400" dirty="0">
                <a:effectLst/>
                <a:latin typeface="Arial" panose="020B0604020202020204" pitchFamily="34" charset="0"/>
                <a:ea typeface="Calibri" panose="020F0502020204030204" pitchFamily="34" charset="0"/>
                <a:cs typeface="Times New Roman" panose="02020603050405020304" pitchFamily="18" charset="0"/>
              </a:rPr>
              <a:t>PUZ </a:t>
            </a:r>
            <a:r>
              <a:rPr lang="pt-BR" sz="2400" dirty="0" err="1">
                <a:effectLst/>
                <a:latin typeface="Arial" panose="020B0604020202020204" pitchFamily="34" charset="0"/>
                <a:ea typeface="Calibri" panose="020F0502020204030204" pitchFamily="34" charset="0"/>
                <a:cs typeface="Times New Roman" panose="02020603050405020304" pitchFamily="18" charset="0"/>
              </a:rPr>
              <a:t>regenerare</a:t>
            </a:r>
            <a:r>
              <a:rPr lang="pt-BR" sz="2400" dirty="0">
                <a:effectLst/>
                <a:latin typeface="Arial" panose="020B0604020202020204" pitchFamily="34" charset="0"/>
                <a:ea typeface="Calibri" panose="020F0502020204030204" pitchFamily="34" charset="0"/>
                <a:cs typeface="Times New Roman" panose="02020603050405020304" pitchFamily="18" charset="0"/>
              </a:rPr>
              <a:t> urbana </a:t>
            </a:r>
            <a:r>
              <a:rPr lang="pt-BR" sz="2400" dirty="0" err="1">
                <a:effectLst/>
                <a:latin typeface="Arial" panose="020B0604020202020204" pitchFamily="34" charset="0"/>
                <a:ea typeface="Calibri" panose="020F0502020204030204" pitchFamily="34" charset="0"/>
                <a:cs typeface="Times New Roman" panose="02020603050405020304" pitchFamily="18" charset="0"/>
              </a:rPr>
              <a:t>Rogerius</a:t>
            </a:r>
            <a:r>
              <a:rPr lang="pt-BR" sz="2400" dirty="0">
                <a:effectLst/>
                <a:latin typeface="Arial" panose="020B0604020202020204" pitchFamily="34" charset="0"/>
                <a:ea typeface="Calibri" panose="020F0502020204030204" pitchFamily="34" charset="0"/>
                <a:cs typeface="Times New Roman" panose="02020603050405020304" pitchFamily="18" charset="0"/>
              </a:rPr>
              <a:t>- Zona </a:t>
            </a:r>
            <a:r>
              <a:rPr lang="pt-BR" sz="2400" dirty="0" err="1">
                <a:effectLst/>
                <a:latin typeface="Arial" panose="020B0604020202020204" pitchFamily="34" charset="0"/>
                <a:ea typeface="Calibri" panose="020F0502020204030204" pitchFamily="34" charset="0"/>
                <a:cs typeface="Times New Roman" panose="02020603050405020304" pitchFamily="18" charset="0"/>
              </a:rPr>
              <a:t>blvd.Dacia</a:t>
            </a:r>
            <a:r>
              <a:rPr lang="pt-BR" sz="2400" dirty="0">
                <a:effectLst/>
                <a:latin typeface="Arial" panose="020B0604020202020204" pitchFamily="34" charset="0"/>
                <a:ea typeface="Calibri" panose="020F0502020204030204" pitchFamily="34" charset="0"/>
                <a:cs typeface="Times New Roman" panose="02020603050405020304" pitchFamily="18" charset="0"/>
              </a:rPr>
              <a:t>, </a:t>
            </a:r>
            <a:r>
              <a:rPr lang="pt-BR" sz="2400" dirty="0" err="1">
                <a:effectLst/>
                <a:latin typeface="Arial" panose="020B0604020202020204" pitchFamily="34" charset="0"/>
                <a:ea typeface="Calibri" panose="020F0502020204030204" pitchFamily="34" charset="0"/>
                <a:cs typeface="Times New Roman" panose="02020603050405020304" pitchFamily="18" charset="0"/>
              </a:rPr>
              <a:t>Transilvania</a:t>
            </a:r>
            <a:r>
              <a:rPr lang="pt-BR" sz="2400" dirty="0">
                <a:effectLst/>
                <a:latin typeface="Arial" panose="020B0604020202020204" pitchFamily="34" charset="0"/>
                <a:ea typeface="Calibri" panose="020F0502020204030204" pitchFamily="34" charset="0"/>
                <a:cs typeface="Times New Roman" panose="02020603050405020304" pitchFamily="18" charset="0"/>
              </a:rPr>
              <a:t>, </a:t>
            </a:r>
            <a:r>
              <a:rPr lang="pt-BR" sz="2400" dirty="0" err="1">
                <a:effectLst/>
                <a:latin typeface="Arial" panose="020B0604020202020204" pitchFamily="34" charset="0"/>
                <a:ea typeface="Calibri" panose="020F0502020204030204" pitchFamily="34" charset="0"/>
                <a:cs typeface="Times New Roman" panose="02020603050405020304" pitchFamily="18" charset="0"/>
              </a:rPr>
              <a:t>C.Coposu</a:t>
            </a:r>
            <a:r>
              <a:rPr lang="pt-BR" sz="2400" dirty="0">
                <a:effectLst/>
                <a:latin typeface="Arial" panose="020B0604020202020204" pitchFamily="34" charset="0"/>
                <a:ea typeface="Calibri" panose="020F0502020204030204" pitchFamily="34" charset="0"/>
                <a:cs typeface="Times New Roman" panose="02020603050405020304" pitchFamily="18" charset="0"/>
              </a:rPr>
              <a:t>, </a:t>
            </a:r>
            <a:r>
              <a:rPr lang="pt-BR" sz="2400" dirty="0" err="1">
                <a:effectLst/>
                <a:latin typeface="Arial" panose="020B0604020202020204" pitchFamily="34" charset="0"/>
                <a:ea typeface="Calibri" panose="020F0502020204030204" pitchFamily="34" charset="0"/>
                <a:cs typeface="Times New Roman" panose="02020603050405020304" pitchFamily="18" charset="0"/>
              </a:rPr>
              <a:t>Spitalul</a:t>
            </a:r>
            <a:r>
              <a:rPr lang="pt-BR" sz="2400" dirty="0">
                <a:effectLst/>
                <a:latin typeface="Arial" panose="020B0604020202020204" pitchFamily="34" charset="0"/>
                <a:ea typeface="Calibri" panose="020F0502020204030204" pitchFamily="34" charset="0"/>
                <a:cs typeface="Times New Roman" panose="02020603050405020304" pitchFamily="18" charset="0"/>
              </a:rPr>
              <a:t> municipal - </a:t>
            </a:r>
            <a:r>
              <a:rPr lang="pt-BR" sz="24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a:t>
            </a:r>
            <a:r>
              <a:rPr lang="pt-BR"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pt-BR" sz="24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urmare</a:t>
            </a:r>
            <a:r>
              <a:rPr lang="pt-BR"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 </a:t>
            </a:r>
            <a:r>
              <a:rPr lang="pt-BR" sz="24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Masterplanului</a:t>
            </a:r>
            <a:r>
              <a:rPr lang="pt-BR"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pt-BR" sz="24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aprobat</a:t>
            </a:r>
            <a:r>
              <a:rPr lang="pt-BR"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anterior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31744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E4F84-AF0A-3636-EA4B-886F3F2F5B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1016AA-DB34-FC98-E901-FE35C1BDBB1C}"/>
              </a:ext>
            </a:extLst>
          </p:cNvPr>
          <p:cNvSpPr>
            <a:spLocks noGrp="1"/>
          </p:cNvSpPr>
          <p:nvPr>
            <p:ph type="title"/>
          </p:nvPr>
        </p:nvSpPr>
        <p:spPr>
          <a:xfrm>
            <a:off x="762000" y="5562600"/>
            <a:ext cx="7543800" cy="609600"/>
          </a:xfrm>
        </p:spPr>
        <p:txBody>
          <a:bodyPr/>
          <a:lstStyle/>
          <a:p>
            <a:r>
              <a:rPr lang="en-US" sz="3000" dirty="0">
                <a:solidFill>
                  <a:prstClr val="black">
                    <a:lumMod val="85000"/>
                    <a:lumOff val="15000"/>
                  </a:prstClr>
                </a:solidFill>
              </a:rPr>
              <a:t>Proiecte în </a:t>
            </a:r>
            <a:r>
              <a:rPr lang="en-US" sz="3000" dirty="0" err="1">
                <a:solidFill>
                  <a:prstClr val="black">
                    <a:lumMod val="85000"/>
                    <a:lumOff val="15000"/>
                  </a:prstClr>
                </a:solidFill>
              </a:rPr>
              <a:t>derulare</a:t>
            </a:r>
            <a:r>
              <a:rPr lang="en-US" sz="3000" dirty="0">
                <a:solidFill>
                  <a:prstClr val="black">
                    <a:lumMod val="85000"/>
                    <a:lumOff val="15000"/>
                  </a:prstClr>
                </a:solidFill>
              </a:rPr>
              <a:t> – </a:t>
            </a:r>
            <a:r>
              <a:rPr lang="en-US" sz="3000" dirty="0" err="1">
                <a:solidFill>
                  <a:prstClr val="black">
                    <a:lumMod val="85000"/>
                    <a:lumOff val="15000"/>
                  </a:prstClr>
                </a:solidFill>
              </a:rPr>
              <a:t>Realizari</a:t>
            </a:r>
            <a:r>
              <a:rPr lang="en-US" sz="3000" dirty="0">
                <a:solidFill>
                  <a:prstClr val="black">
                    <a:lumMod val="85000"/>
                    <a:lumOff val="15000"/>
                  </a:prstClr>
                </a:solidFill>
              </a:rPr>
              <a:t> - Perspective</a:t>
            </a:r>
            <a:endParaRPr lang="ro-RO" dirty="0"/>
          </a:p>
        </p:txBody>
      </p:sp>
      <p:sp>
        <p:nvSpPr>
          <p:cNvPr id="3" name="Content Placeholder 2">
            <a:extLst>
              <a:ext uri="{FF2B5EF4-FFF2-40B4-BE49-F238E27FC236}">
                <a16:creationId xmlns:a16="http://schemas.microsoft.com/office/drawing/2014/main" id="{942B10D7-761E-3D71-D516-B5AFE90F471E}"/>
              </a:ext>
            </a:extLst>
          </p:cNvPr>
          <p:cNvSpPr>
            <a:spLocks noGrp="1"/>
          </p:cNvSpPr>
          <p:nvPr>
            <p:ph idx="1"/>
          </p:nvPr>
        </p:nvSpPr>
        <p:spPr>
          <a:xfrm>
            <a:off x="762000" y="533400"/>
            <a:ext cx="7543800" cy="4953000"/>
          </a:xfrm>
        </p:spPr>
        <p:txBody>
          <a:bodyPr>
            <a:normAutofit fontScale="47500" lnSpcReduction="20000"/>
          </a:bodyPr>
          <a:lstStyle/>
          <a:p>
            <a:pPr marL="0" indent="0" algn="ctr">
              <a:buNone/>
            </a:pPr>
            <a:endParaRPr lang="it-IT" b="1" dirty="0"/>
          </a:p>
          <a:p>
            <a:pPr indent="228600" algn="just">
              <a:lnSpc>
                <a:spcPct val="200000"/>
              </a:lnSpc>
              <a:spcAft>
                <a:spcPts val="600"/>
              </a:spcAft>
            </a:pPr>
            <a:r>
              <a:rPr lang="ro-RO"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De asemenea, ne propunem ca in anul 2025, sa demaram proiecte de interes major pentru comunitate, in domenii considerate deficitare,  cum sunt spatiile publice pentru comunitate sau spatiile verzi de calitate:</a:t>
            </a:r>
            <a:endParaRPr lang="en-US"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200000"/>
              </a:lnSpc>
              <a:spcAft>
                <a:spcPts val="600"/>
              </a:spcAft>
              <a:buFont typeface="Symbol" panose="05050102010706020507" pitchFamily="18" charset="2"/>
              <a:buChar char=""/>
            </a:pPr>
            <a:r>
              <a:rPr lang="en-US"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PUZCP zona </a:t>
            </a:r>
            <a:r>
              <a:rPr lang="en-US" kern="1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Cetatea</a:t>
            </a:r>
            <a:r>
              <a:rPr lang="en-US"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Oradea</a:t>
            </a:r>
            <a:endParaRPr lang="en-US"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200000"/>
              </a:lnSpc>
              <a:spcAft>
                <a:spcPts val="600"/>
              </a:spcAft>
              <a:buFont typeface="Symbol" panose="05050102010706020507" pitchFamily="18" charset="2"/>
              <a:buChar char=""/>
            </a:pPr>
            <a:r>
              <a:rPr lang="pt-BR"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PUZ –  </a:t>
            </a:r>
            <a:r>
              <a:rPr lang="pt-BR" kern="1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strada</a:t>
            </a:r>
            <a:r>
              <a:rPr lang="pt-BR"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de </a:t>
            </a:r>
            <a:r>
              <a:rPr lang="pt-BR" kern="1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legatura</a:t>
            </a:r>
            <a:r>
              <a:rPr lang="pt-BR"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pt-BR" kern="1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intre</a:t>
            </a:r>
            <a:r>
              <a:rPr lang="pt-BR"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pt-BR" kern="1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str</a:t>
            </a:r>
            <a:r>
              <a:rPr lang="pt-BR"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kern="1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Libertatii</a:t>
            </a:r>
            <a:r>
              <a:rPr lang="en-US"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kern="1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si</a:t>
            </a:r>
            <a:r>
              <a:rPr lang="en-US"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kern="1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Parcul</a:t>
            </a:r>
            <a:r>
              <a:rPr lang="en-US"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Traian</a:t>
            </a:r>
            <a:endParaRPr lang="en-US"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200000"/>
              </a:lnSpc>
              <a:spcAft>
                <a:spcPts val="600"/>
              </a:spcAft>
              <a:buFont typeface="Symbol" panose="05050102010706020507" pitchFamily="18" charset="2"/>
              <a:buChar char=""/>
            </a:pPr>
            <a:r>
              <a:rPr lang="pt-BR" kern="1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Plan</a:t>
            </a:r>
            <a:r>
              <a:rPr lang="pt-BR"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pt-BR" kern="1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regenerare</a:t>
            </a:r>
            <a:r>
              <a:rPr lang="pt-BR"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urbana (PRU) - Zona </a:t>
            </a:r>
            <a:r>
              <a:rPr lang="pt-BR" kern="1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Metalica</a:t>
            </a:r>
            <a:r>
              <a:rPr lang="pt-BR"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pt-BR" kern="1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str.Ap</a:t>
            </a:r>
            <a:r>
              <a:rPr lang="pt-BR"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Andrei, </a:t>
            </a:r>
            <a:r>
              <a:rPr lang="pt-BR" kern="1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str.Dobrestilor</a:t>
            </a:r>
            <a:r>
              <a:rPr lang="pt-BR"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pt-BR" kern="1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str.Sovata</a:t>
            </a:r>
            <a:endParaRPr lang="en-US"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200000"/>
              </a:lnSpc>
              <a:spcAft>
                <a:spcPts val="600"/>
              </a:spcAft>
              <a:buFont typeface="Symbol" panose="05050102010706020507" pitchFamily="18" charset="2"/>
              <a:buChar char=""/>
            </a:pPr>
            <a:r>
              <a:rPr lang="pt-BR" kern="1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Studii</a:t>
            </a:r>
            <a:r>
              <a:rPr lang="pt-BR"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urbanistice de </a:t>
            </a:r>
            <a:r>
              <a:rPr lang="pt-BR" kern="1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Regenerare</a:t>
            </a:r>
            <a:r>
              <a:rPr lang="pt-BR"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urbana </a:t>
            </a:r>
            <a:r>
              <a:rPr lang="pt-BR" kern="1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pentru</a:t>
            </a:r>
            <a:r>
              <a:rPr lang="pt-BR"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pt-BR" kern="1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Parcul</a:t>
            </a:r>
            <a:r>
              <a:rPr lang="pt-BR"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 </a:t>
            </a:r>
            <a:r>
              <a:rPr lang="pt-BR" kern="1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Decembrie</a:t>
            </a:r>
            <a:r>
              <a:rPr lang="pt-BR"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si </a:t>
            </a:r>
            <a:r>
              <a:rPr lang="pt-BR" kern="1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pentru</a:t>
            </a:r>
            <a:r>
              <a:rPr lang="pt-BR"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pt-BR" kern="1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Parcul</a:t>
            </a:r>
            <a:r>
              <a:rPr lang="pt-BR"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Ion I.C. </a:t>
            </a:r>
            <a:r>
              <a:rPr lang="pt-BR" kern="1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Bratianu</a:t>
            </a:r>
            <a:endParaRPr lang="en-US"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pt-BR" dirty="0">
                <a:effectLst/>
                <a:latin typeface="Arial" panose="020B0604020202020204" pitchFamily="34" charset="0"/>
                <a:ea typeface="Calibri" panose="020F0502020204030204" pitchFamily="34" charset="0"/>
                <a:cs typeface="Times New Roman" panose="02020603050405020304" pitchFamily="18" charset="0"/>
              </a:rPr>
              <a:t>PUZ </a:t>
            </a:r>
            <a:r>
              <a:rPr lang="pt-BR" dirty="0" err="1">
                <a:effectLst/>
                <a:latin typeface="Arial" panose="020B0604020202020204" pitchFamily="34" charset="0"/>
                <a:ea typeface="Calibri" panose="020F0502020204030204" pitchFamily="34" charset="0"/>
                <a:cs typeface="Times New Roman" panose="02020603050405020304" pitchFamily="18" charset="0"/>
              </a:rPr>
              <a:t>modificator-realizare</a:t>
            </a:r>
            <a:r>
              <a:rPr lang="pt-BR" dirty="0">
                <a:effectLst/>
                <a:latin typeface="Arial" panose="020B0604020202020204" pitchFamily="34" charset="0"/>
                <a:ea typeface="Calibri" panose="020F0502020204030204" pitchFamily="34" charset="0"/>
                <a:cs typeface="Times New Roman" panose="02020603050405020304" pitchFamily="18" charset="0"/>
              </a:rPr>
              <a:t> </a:t>
            </a:r>
            <a:r>
              <a:rPr lang="pt-BR" dirty="0" err="1">
                <a:effectLst/>
                <a:latin typeface="Arial" panose="020B0604020202020204" pitchFamily="34" charset="0"/>
                <a:ea typeface="Calibri" panose="020F0502020204030204" pitchFamily="34" charset="0"/>
                <a:cs typeface="Times New Roman" panose="02020603050405020304" pitchFamily="18" charset="0"/>
              </a:rPr>
              <a:t>colectoare</a:t>
            </a:r>
            <a:r>
              <a:rPr lang="pt-BR" dirty="0">
                <a:effectLst/>
                <a:latin typeface="Arial" panose="020B0604020202020204" pitchFamily="34" charset="0"/>
                <a:ea typeface="Calibri" panose="020F0502020204030204" pitchFamily="34" charset="0"/>
                <a:cs typeface="Times New Roman" panose="02020603050405020304" pitchFamily="18" charset="0"/>
              </a:rPr>
              <a:t> zona Era-Leroy Merlin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pt-BR" dirty="0">
                <a:effectLst/>
                <a:latin typeface="Arial" panose="020B0604020202020204" pitchFamily="34" charset="0"/>
                <a:ea typeface="Calibri" panose="020F0502020204030204" pitchFamily="34" charset="0"/>
                <a:cs typeface="Times New Roman" panose="02020603050405020304" pitchFamily="18" charset="0"/>
              </a:rPr>
              <a:t>PUZ-</a:t>
            </a:r>
            <a:r>
              <a:rPr lang="pt-BR" dirty="0" err="1">
                <a:effectLst/>
                <a:latin typeface="Arial" panose="020B0604020202020204" pitchFamily="34" charset="0"/>
                <a:ea typeface="Calibri" panose="020F0502020204030204" pitchFamily="34" charset="0"/>
                <a:cs typeface="Times New Roman" panose="02020603050405020304" pitchFamily="18" charset="0"/>
              </a:rPr>
              <a:t>realizare</a:t>
            </a:r>
            <a:r>
              <a:rPr lang="pt-BR" dirty="0">
                <a:effectLst/>
                <a:latin typeface="Arial" panose="020B0604020202020204" pitchFamily="34" charset="0"/>
                <a:ea typeface="Calibri" panose="020F0502020204030204" pitchFamily="34" charset="0"/>
                <a:cs typeface="Times New Roman" panose="02020603050405020304" pitchFamily="18" charset="0"/>
              </a:rPr>
              <a:t> </a:t>
            </a:r>
            <a:r>
              <a:rPr lang="pt-BR" dirty="0" err="1">
                <a:effectLst/>
                <a:latin typeface="Arial" panose="020B0604020202020204" pitchFamily="34" charset="0"/>
                <a:ea typeface="Calibri" panose="020F0502020204030204" pitchFamily="34" charset="0"/>
                <a:cs typeface="Times New Roman" panose="02020603050405020304" pitchFamily="18" charset="0"/>
              </a:rPr>
              <a:t>colectoare</a:t>
            </a:r>
            <a:r>
              <a:rPr lang="pt-BR" dirty="0">
                <a:effectLst/>
                <a:latin typeface="Arial" panose="020B0604020202020204" pitchFamily="34" charset="0"/>
                <a:ea typeface="Calibri" panose="020F0502020204030204" pitchFamily="34" charset="0"/>
                <a:cs typeface="Times New Roman" panose="02020603050405020304" pitchFamily="18" charset="0"/>
              </a:rPr>
              <a:t> si </a:t>
            </a:r>
            <a:r>
              <a:rPr lang="pt-BR" dirty="0" err="1">
                <a:effectLst/>
                <a:latin typeface="Arial" panose="020B0604020202020204" pitchFamily="34" charset="0"/>
                <a:ea typeface="Calibri" panose="020F0502020204030204" pitchFamily="34" charset="0"/>
                <a:cs typeface="Times New Roman" panose="02020603050405020304" pitchFamily="18" charset="0"/>
              </a:rPr>
              <a:t>accesibilitate</a:t>
            </a:r>
            <a:r>
              <a:rPr lang="pt-BR" dirty="0">
                <a:effectLst/>
                <a:latin typeface="Arial" panose="020B0604020202020204" pitchFamily="34" charset="0"/>
                <a:ea typeface="Calibri" panose="020F0502020204030204" pitchFamily="34" charset="0"/>
                <a:cs typeface="Times New Roman" panose="02020603050405020304" pitchFamily="18" charset="0"/>
              </a:rPr>
              <a:t> </a:t>
            </a:r>
            <a:r>
              <a:rPr lang="pt-BR" dirty="0" err="1">
                <a:effectLst/>
                <a:latin typeface="Arial" panose="020B0604020202020204" pitchFamily="34" charset="0"/>
                <a:ea typeface="Calibri" panose="020F0502020204030204" pitchFamily="34" charset="0"/>
                <a:cs typeface="Times New Roman" panose="02020603050405020304" pitchFamily="18" charset="0"/>
              </a:rPr>
              <a:t>calea</a:t>
            </a:r>
            <a:r>
              <a:rPr lang="pt-BR" dirty="0">
                <a:effectLst/>
                <a:latin typeface="Arial" panose="020B0604020202020204" pitchFamily="34" charset="0"/>
                <a:ea typeface="Calibri" panose="020F0502020204030204" pitchFamily="34" charset="0"/>
                <a:cs typeface="Times New Roman" panose="02020603050405020304" pitchFamily="18" charset="0"/>
              </a:rPr>
              <a:t> </a:t>
            </a:r>
            <a:r>
              <a:rPr lang="pt-BR" dirty="0" err="1">
                <a:effectLst/>
                <a:latin typeface="Arial" panose="020B0604020202020204" pitchFamily="34" charset="0"/>
                <a:ea typeface="Calibri" panose="020F0502020204030204" pitchFamily="34" charset="0"/>
                <a:cs typeface="Times New Roman" panose="02020603050405020304" pitchFamily="18" charset="0"/>
              </a:rPr>
              <a:t>Borsului</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1000"/>
              </a:spcAft>
              <a:buNone/>
            </a:pPr>
            <a:endParaRPr lang="en-US"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algn="just">
              <a:lnSpc>
                <a:spcPct val="115000"/>
              </a:lnSpc>
              <a:spcAft>
                <a:spcPts val="1000"/>
              </a:spcAft>
            </a:pPr>
            <a:r>
              <a:rPr lang="pt-BR"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Totodata, </a:t>
            </a:r>
            <a:r>
              <a:rPr lang="pt-BR" dirty="0" err="1">
                <a:solidFill>
                  <a:srgbClr val="C00000"/>
                </a:solidFill>
                <a:effectLst/>
                <a:latin typeface="Arial" panose="020B0604020202020204" pitchFamily="34" charset="0"/>
                <a:ea typeface="Calibri" panose="020F0502020204030204" pitchFamily="34" charset="0"/>
                <a:cs typeface="Times New Roman" panose="02020603050405020304" pitchFamily="18" charset="0"/>
              </a:rPr>
              <a:t>avand</a:t>
            </a:r>
            <a:r>
              <a:rPr lang="pt-BR"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 in </a:t>
            </a:r>
            <a:r>
              <a:rPr lang="pt-BR" dirty="0" err="1">
                <a:solidFill>
                  <a:srgbClr val="C00000"/>
                </a:solidFill>
                <a:effectLst/>
                <a:latin typeface="Arial" panose="020B0604020202020204" pitchFamily="34" charset="0"/>
                <a:ea typeface="Calibri" panose="020F0502020204030204" pitchFamily="34" charset="0"/>
                <a:cs typeface="Times New Roman" panose="02020603050405020304" pitchFamily="18" charset="0"/>
              </a:rPr>
              <a:t>vedere</a:t>
            </a:r>
            <a:r>
              <a:rPr lang="pt-BR"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 </a:t>
            </a:r>
            <a:r>
              <a:rPr lang="pt-BR" dirty="0" err="1">
                <a:solidFill>
                  <a:srgbClr val="C00000"/>
                </a:solidFill>
                <a:effectLst/>
                <a:latin typeface="Arial" panose="020B0604020202020204" pitchFamily="34" charset="0"/>
                <a:ea typeface="Calibri" panose="020F0502020204030204" pitchFamily="34" charset="0"/>
                <a:cs typeface="Times New Roman" panose="02020603050405020304" pitchFamily="18" charset="0"/>
              </a:rPr>
              <a:t>faptul</a:t>
            </a:r>
            <a:r>
              <a:rPr lang="pt-BR"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 </a:t>
            </a:r>
            <a:r>
              <a:rPr lang="pt-BR" dirty="0" err="1">
                <a:solidFill>
                  <a:srgbClr val="C00000"/>
                </a:solidFill>
                <a:effectLst/>
                <a:latin typeface="Arial" panose="020B0604020202020204" pitchFamily="34" charset="0"/>
                <a:ea typeface="Calibri" panose="020F0502020204030204" pitchFamily="34" charset="0"/>
                <a:cs typeface="Times New Roman" panose="02020603050405020304" pitchFamily="18" charset="0"/>
              </a:rPr>
              <a:t>ca</a:t>
            </a:r>
            <a:r>
              <a:rPr lang="pt-BR"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 </a:t>
            </a:r>
            <a:r>
              <a:rPr lang="pt-BR" dirty="0" err="1">
                <a:solidFill>
                  <a:srgbClr val="C00000"/>
                </a:solidFill>
                <a:effectLst/>
                <a:latin typeface="Arial" panose="020B0604020202020204" pitchFamily="34" charset="0"/>
                <a:ea typeface="Calibri" panose="020F0502020204030204" pitchFamily="34" charset="0"/>
                <a:cs typeface="Times New Roman" panose="02020603050405020304" pitchFamily="18" charset="0"/>
              </a:rPr>
              <a:t>valabilitatea</a:t>
            </a:r>
            <a:r>
              <a:rPr lang="pt-BR"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 </a:t>
            </a:r>
            <a:r>
              <a:rPr lang="pt-BR" dirty="0" err="1">
                <a:solidFill>
                  <a:srgbClr val="C00000"/>
                </a:solidFill>
                <a:effectLst/>
                <a:latin typeface="Arial" panose="020B0604020202020204" pitchFamily="34" charset="0"/>
                <a:ea typeface="Calibri" panose="020F0502020204030204" pitchFamily="34" charset="0"/>
                <a:cs typeface="Times New Roman" panose="02020603050405020304" pitchFamily="18" charset="0"/>
              </a:rPr>
              <a:t>Planului</a:t>
            </a:r>
            <a:r>
              <a:rPr lang="pt-BR"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 </a:t>
            </a:r>
            <a:r>
              <a:rPr lang="pt-BR" dirty="0" err="1">
                <a:solidFill>
                  <a:srgbClr val="C00000"/>
                </a:solidFill>
                <a:effectLst/>
                <a:latin typeface="Arial" panose="020B0604020202020204" pitchFamily="34" charset="0"/>
                <a:ea typeface="Calibri" panose="020F0502020204030204" pitchFamily="34" charset="0"/>
                <a:cs typeface="Times New Roman" panose="02020603050405020304" pitchFamily="18" charset="0"/>
              </a:rPr>
              <a:t>Urbanistic</a:t>
            </a:r>
            <a:r>
              <a:rPr lang="pt-BR"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 General are o </a:t>
            </a:r>
            <a:r>
              <a:rPr lang="pt-BR" dirty="0" err="1">
                <a:solidFill>
                  <a:srgbClr val="C00000"/>
                </a:solidFill>
                <a:effectLst/>
                <a:latin typeface="Arial" panose="020B0604020202020204" pitchFamily="34" charset="0"/>
                <a:ea typeface="Calibri" panose="020F0502020204030204" pitchFamily="34" charset="0"/>
                <a:cs typeface="Times New Roman" panose="02020603050405020304" pitchFamily="18" charset="0"/>
              </a:rPr>
              <a:t>durata</a:t>
            </a:r>
            <a:r>
              <a:rPr lang="pt-BR"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 de 10 </a:t>
            </a:r>
            <a:r>
              <a:rPr lang="pt-BR" dirty="0" err="1">
                <a:solidFill>
                  <a:srgbClr val="C00000"/>
                </a:solidFill>
                <a:effectLst/>
                <a:latin typeface="Arial" panose="020B0604020202020204" pitchFamily="34" charset="0"/>
                <a:ea typeface="Calibri" panose="020F0502020204030204" pitchFamily="34" charset="0"/>
                <a:cs typeface="Times New Roman" panose="02020603050405020304" pitchFamily="18" charset="0"/>
              </a:rPr>
              <a:t>ani</a:t>
            </a:r>
            <a:r>
              <a:rPr lang="pt-BR"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 </a:t>
            </a:r>
            <a:r>
              <a:rPr lang="pt-BR" dirty="0" err="1">
                <a:solidFill>
                  <a:srgbClr val="C00000"/>
                </a:solidFill>
                <a:effectLst/>
                <a:latin typeface="Arial" panose="020B0604020202020204" pitchFamily="34" charset="0"/>
                <a:ea typeface="Calibri" panose="020F0502020204030204" pitchFamily="34" charset="0"/>
                <a:cs typeface="Times New Roman" panose="02020603050405020304" pitchFamily="18" charset="0"/>
              </a:rPr>
              <a:t>care</a:t>
            </a:r>
            <a:r>
              <a:rPr lang="pt-BR"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 se </a:t>
            </a:r>
            <a:r>
              <a:rPr lang="pt-BR" dirty="0" err="1">
                <a:solidFill>
                  <a:srgbClr val="C00000"/>
                </a:solidFill>
                <a:effectLst/>
                <a:latin typeface="Arial" panose="020B0604020202020204" pitchFamily="34" charset="0"/>
                <a:ea typeface="Calibri" panose="020F0502020204030204" pitchFamily="34" charset="0"/>
                <a:cs typeface="Times New Roman" panose="02020603050405020304" pitchFamily="18" charset="0"/>
              </a:rPr>
              <a:t>va</a:t>
            </a:r>
            <a:r>
              <a:rPr lang="pt-BR"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 </a:t>
            </a:r>
            <a:r>
              <a:rPr lang="pt-BR" dirty="0" err="1">
                <a:solidFill>
                  <a:srgbClr val="C00000"/>
                </a:solidFill>
                <a:effectLst/>
                <a:latin typeface="Arial" panose="020B0604020202020204" pitchFamily="34" charset="0"/>
                <a:ea typeface="Calibri" panose="020F0502020204030204" pitchFamily="34" charset="0"/>
                <a:cs typeface="Times New Roman" panose="02020603050405020304" pitchFamily="18" charset="0"/>
              </a:rPr>
              <a:t>implini</a:t>
            </a:r>
            <a:r>
              <a:rPr lang="pt-BR"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 in </a:t>
            </a:r>
            <a:r>
              <a:rPr lang="pt-BR" dirty="0" err="1">
                <a:solidFill>
                  <a:srgbClr val="C00000"/>
                </a:solidFill>
                <a:effectLst/>
                <a:latin typeface="Arial" panose="020B0604020202020204" pitchFamily="34" charset="0"/>
                <a:ea typeface="Calibri" panose="020F0502020204030204" pitchFamily="34" charset="0"/>
                <a:cs typeface="Times New Roman" panose="02020603050405020304" pitchFamily="18" charset="0"/>
              </a:rPr>
              <a:t>anul</a:t>
            </a:r>
            <a:r>
              <a:rPr lang="pt-BR"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 2026, </a:t>
            </a:r>
            <a:r>
              <a:rPr lang="pt-BR" dirty="0" err="1">
                <a:solidFill>
                  <a:srgbClr val="C00000"/>
                </a:solidFill>
                <a:effectLst/>
                <a:latin typeface="Arial" panose="020B0604020202020204" pitchFamily="34" charset="0"/>
                <a:ea typeface="Calibri" panose="020F0502020204030204" pitchFamily="34" charset="0"/>
                <a:cs typeface="Times New Roman" panose="02020603050405020304" pitchFamily="18" charset="0"/>
              </a:rPr>
              <a:t>precum</a:t>
            </a:r>
            <a:r>
              <a:rPr lang="pt-BR"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 si </a:t>
            </a:r>
            <a:r>
              <a:rPr lang="pt-BR" dirty="0" err="1">
                <a:solidFill>
                  <a:srgbClr val="C00000"/>
                </a:solidFill>
                <a:effectLst/>
                <a:latin typeface="Arial" panose="020B0604020202020204" pitchFamily="34" charset="0"/>
                <a:ea typeface="Calibri" panose="020F0502020204030204" pitchFamily="34" charset="0"/>
                <a:cs typeface="Times New Roman" panose="02020603050405020304" pitchFamily="18" charset="0"/>
              </a:rPr>
              <a:t>tinand</a:t>
            </a:r>
            <a:r>
              <a:rPr lang="pt-BR"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 </a:t>
            </a:r>
            <a:r>
              <a:rPr lang="pt-BR" dirty="0" err="1">
                <a:solidFill>
                  <a:srgbClr val="C00000"/>
                </a:solidFill>
                <a:effectLst/>
                <a:latin typeface="Arial" panose="020B0604020202020204" pitchFamily="34" charset="0"/>
                <a:ea typeface="Calibri" panose="020F0502020204030204" pitchFamily="34" charset="0"/>
                <a:cs typeface="Times New Roman" panose="02020603050405020304" pitchFamily="18" charset="0"/>
              </a:rPr>
              <a:t>cont</a:t>
            </a:r>
            <a:r>
              <a:rPr lang="pt-BR"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 de </a:t>
            </a:r>
            <a:r>
              <a:rPr lang="pt-BR" dirty="0" err="1">
                <a:solidFill>
                  <a:srgbClr val="C00000"/>
                </a:solidFill>
                <a:effectLst/>
                <a:latin typeface="Arial" panose="020B0604020202020204" pitchFamily="34" charset="0"/>
                <a:ea typeface="Calibri" panose="020F0502020204030204" pitchFamily="34" charset="0"/>
                <a:cs typeface="Times New Roman" panose="02020603050405020304" pitchFamily="18" charset="0"/>
              </a:rPr>
              <a:t>demersul</a:t>
            </a:r>
            <a:r>
              <a:rPr lang="pt-BR"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 </a:t>
            </a:r>
            <a:r>
              <a:rPr lang="pt-BR" dirty="0" err="1">
                <a:solidFill>
                  <a:srgbClr val="C00000"/>
                </a:solidFill>
                <a:effectLst/>
                <a:latin typeface="Arial" panose="020B0604020202020204" pitchFamily="34" charset="0"/>
                <a:ea typeface="Calibri" panose="020F0502020204030204" pitchFamily="34" charset="0"/>
                <a:cs typeface="Times New Roman" panose="02020603050405020304" pitchFamily="18" charset="0"/>
              </a:rPr>
              <a:t>complex</a:t>
            </a:r>
            <a:r>
              <a:rPr lang="pt-BR"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 </a:t>
            </a:r>
            <a:r>
              <a:rPr lang="pt-BR" dirty="0" err="1">
                <a:solidFill>
                  <a:srgbClr val="C00000"/>
                </a:solidFill>
                <a:effectLst/>
                <a:latin typeface="Arial" panose="020B0604020202020204" pitchFamily="34" charset="0"/>
                <a:ea typeface="Calibri" panose="020F0502020204030204" pitchFamily="34" charset="0"/>
                <a:cs typeface="Times New Roman" panose="02020603050405020304" pitchFamily="18" charset="0"/>
              </a:rPr>
              <a:t>pe</a:t>
            </a:r>
            <a:r>
              <a:rPr lang="pt-BR"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 </a:t>
            </a:r>
            <a:r>
              <a:rPr lang="pt-BR" dirty="0" err="1">
                <a:solidFill>
                  <a:srgbClr val="C00000"/>
                </a:solidFill>
                <a:effectLst/>
                <a:latin typeface="Arial" panose="020B0604020202020204" pitchFamily="34" charset="0"/>
                <a:ea typeface="Calibri" panose="020F0502020204030204" pitchFamily="34" charset="0"/>
                <a:cs typeface="Times New Roman" panose="02020603050405020304" pitchFamily="18" charset="0"/>
              </a:rPr>
              <a:t>care</a:t>
            </a:r>
            <a:r>
              <a:rPr lang="pt-BR"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 </a:t>
            </a:r>
            <a:r>
              <a:rPr lang="pt-BR" dirty="0" err="1">
                <a:solidFill>
                  <a:srgbClr val="C00000"/>
                </a:solidFill>
                <a:effectLst/>
                <a:latin typeface="Arial" panose="020B0604020202020204" pitchFamily="34" charset="0"/>
                <a:ea typeface="Calibri" panose="020F0502020204030204" pitchFamily="34" charset="0"/>
                <a:cs typeface="Times New Roman" panose="02020603050405020304" pitchFamily="18" charset="0"/>
              </a:rPr>
              <a:t>elaborarea</a:t>
            </a:r>
            <a:r>
              <a:rPr lang="pt-BR"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 </a:t>
            </a:r>
            <a:r>
              <a:rPr lang="pt-BR" dirty="0" err="1">
                <a:solidFill>
                  <a:srgbClr val="C00000"/>
                </a:solidFill>
                <a:effectLst/>
                <a:latin typeface="Arial" panose="020B0604020202020204" pitchFamily="34" charset="0"/>
                <a:ea typeface="Calibri" panose="020F0502020204030204" pitchFamily="34" charset="0"/>
                <a:cs typeface="Times New Roman" panose="02020603050405020304" pitchFamily="18" charset="0"/>
              </a:rPr>
              <a:t>unui</a:t>
            </a:r>
            <a:r>
              <a:rPr lang="pt-BR"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 </a:t>
            </a:r>
            <a:r>
              <a:rPr lang="pt-BR" dirty="0" err="1">
                <a:solidFill>
                  <a:srgbClr val="C00000"/>
                </a:solidFill>
                <a:effectLst/>
                <a:latin typeface="Arial" panose="020B0604020202020204" pitchFamily="34" charset="0"/>
                <a:ea typeface="Calibri" panose="020F0502020204030204" pitchFamily="34" charset="0"/>
                <a:cs typeface="Times New Roman" panose="02020603050405020304" pitchFamily="18" charset="0"/>
              </a:rPr>
              <a:t>astfel</a:t>
            </a:r>
            <a:r>
              <a:rPr lang="pt-BR"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 de </a:t>
            </a:r>
            <a:r>
              <a:rPr lang="pt-BR" dirty="0" err="1">
                <a:solidFill>
                  <a:srgbClr val="C00000"/>
                </a:solidFill>
                <a:effectLst/>
                <a:latin typeface="Arial" panose="020B0604020202020204" pitchFamily="34" charset="0"/>
                <a:ea typeface="Calibri" panose="020F0502020204030204" pitchFamily="34" charset="0"/>
                <a:cs typeface="Times New Roman" panose="02020603050405020304" pitchFamily="18" charset="0"/>
              </a:rPr>
              <a:t>document</a:t>
            </a:r>
            <a:r>
              <a:rPr lang="pt-BR"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 o </a:t>
            </a:r>
            <a:r>
              <a:rPr lang="pt-BR" dirty="0" err="1">
                <a:solidFill>
                  <a:srgbClr val="C00000"/>
                </a:solidFill>
                <a:effectLst/>
                <a:latin typeface="Arial" panose="020B0604020202020204" pitchFamily="34" charset="0"/>
                <a:ea typeface="Calibri" panose="020F0502020204030204" pitchFamily="34" charset="0"/>
                <a:cs typeface="Times New Roman" panose="02020603050405020304" pitchFamily="18" charset="0"/>
              </a:rPr>
              <a:t>presupune</a:t>
            </a:r>
            <a:r>
              <a:rPr lang="pt-BR"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 in </a:t>
            </a:r>
            <a:r>
              <a:rPr lang="pt-BR" dirty="0" err="1">
                <a:solidFill>
                  <a:srgbClr val="C00000"/>
                </a:solidFill>
                <a:effectLst/>
                <a:latin typeface="Arial" panose="020B0604020202020204" pitchFamily="34" charset="0"/>
                <a:ea typeface="Calibri" panose="020F0502020204030204" pitchFamily="34" charset="0"/>
                <a:cs typeface="Times New Roman" panose="02020603050405020304" pitchFamily="18" charset="0"/>
              </a:rPr>
              <a:t>anul</a:t>
            </a:r>
            <a:r>
              <a:rPr lang="pt-BR"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 2025 </a:t>
            </a:r>
            <a:r>
              <a:rPr lang="pt-BR" dirty="0" err="1">
                <a:solidFill>
                  <a:srgbClr val="C00000"/>
                </a:solidFill>
                <a:effectLst/>
                <a:latin typeface="Arial" panose="020B0604020202020204" pitchFamily="34" charset="0"/>
                <a:ea typeface="Calibri" panose="020F0502020204030204" pitchFamily="34" charset="0"/>
                <a:cs typeface="Times New Roman" panose="02020603050405020304" pitchFamily="18" charset="0"/>
              </a:rPr>
              <a:t>va</a:t>
            </a:r>
            <a:r>
              <a:rPr lang="pt-BR"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 </a:t>
            </a:r>
            <a:r>
              <a:rPr lang="pt-BR" dirty="0" err="1">
                <a:solidFill>
                  <a:srgbClr val="C00000"/>
                </a:solidFill>
                <a:effectLst/>
                <a:latin typeface="Arial" panose="020B0604020202020204" pitchFamily="34" charset="0"/>
                <a:ea typeface="Calibri" panose="020F0502020204030204" pitchFamily="34" charset="0"/>
                <a:cs typeface="Times New Roman" panose="02020603050405020304" pitchFamily="18" charset="0"/>
              </a:rPr>
              <a:t>fi</a:t>
            </a:r>
            <a:r>
              <a:rPr lang="pt-BR"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 </a:t>
            </a:r>
            <a:r>
              <a:rPr lang="pt-BR" dirty="0" err="1">
                <a:solidFill>
                  <a:srgbClr val="C00000"/>
                </a:solidFill>
                <a:effectLst/>
                <a:latin typeface="Arial" panose="020B0604020202020204" pitchFamily="34" charset="0"/>
                <a:ea typeface="Calibri" panose="020F0502020204030204" pitchFamily="34" charset="0"/>
                <a:cs typeface="Times New Roman" panose="02020603050405020304" pitchFamily="18" charset="0"/>
              </a:rPr>
              <a:t>demarata</a:t>
            </a:r>
            <a:r>
              <a:rPr lang="pt-BR"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 prima etapa, </a:t>
            </a:r>
            <a:r>
              <a:rPr lang="pt-BR" dirty="0" err="1">
                <a:solidFill>
                  <a:srgbClr val="C00000"/>
                </a:solidFill>
                <a:effectLst/>
                <a:latin typeface="Arial" panose="020B0604020202020204" pitchFamily="34" charset="0"/>
                <a:ea typeface="Calibri" panose="020F0502020204030204" pitchFamily="34" charset="0"/>
                <a:cs typeface="Times New Roman" panose="02020603050405020304" pitchFamily="18" charset="0"/>
              </a:rPr>
              <a:t>cea</a:t>
            </a:r>
            <a:r>
              <a:rPr lang="pt-BR"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 de </a:t>
            </a:r>
            <a:r>
              <a:rPr lang="pt-BR" dirty="0" err="1">
                <a:solidFill>
                  <a:srgbClr val="C00000"/>
                </a:solidFill>
                <a:effectLst/>
                <a:latin typeface="Arial" panose="020B0604020202020204" pitchFamily="34" charset="0"/>
                <a:ea typeface="Calibri" panose="020F0502020204030204" pitchFamily="34" charset="0"/>
                <a:cs typeface="Times New Roman" panose="02020603050405020304" pitchFamily="18" charset="0"/>
              </a:rPr>
              <a:t>realizarea</a:t>
            </a:r>
            <a:r>
              <a:rPr lang="pt-BR"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 a </a:t>
            </a:r>
            <a:r>
              <a:rPr lang="pt-BR" dirty="0" err="1">
                <a:solidFill>
                  <a:srgbClr val="C00000"/>
                </a:solidFill>
                <a:effectLst/>
                <a:latin typeface="Arial" panose="020B0604020202020204" pitchFamily="34" charset="0"/>
                <a:ea typeface="Calibri" panose="020F0502020204030204" pitchFamily="34" charset="0"/>
                <a:cs typeface="Times New Roman" panose="02020603050405020304" pitchFamily="18" charset="0"/>
              </a:rPr>
              <a:t>studiilor</a:t>
            </a:r>
            <a:r>
              <a:rPr lang="pt-BR"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 de </a:t>
            </a:r>
            <a:r>
              <a:rPr lang="pt-BR" dirty="0" err="1">
                <a:solidFill>
                  <a:srgbClr val="C00000"/>
                </a:solidFill>
                <a:effectLst/>
                <a:latin typeface="Arial" panose="020B0604020202020204" pitchFamily="34" charset="0"/>
                <a:ea typeface="Calibri" panose="020F0502020204030204" pitchFamily="34" charset="0"/>
                <a:cs typeface="Times New Roman" panose="02020603050405020304" pitchFamily="18" charset="0"/>
              </a:rPr>
              <a:t>fundamentare</a:t>
            </a:r>
            <a:r>
              <a:rPr lang="pt-BR"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 </a:t>
            </a:r>
            <a:r>
              <a:rPr lang="pt-BR" dirty="0" err="1">
                <a:solidFill>
                  <a:srgbClr val="C00000"/>
                </a:solidFill>
                <a:effectLst/>
                <a:latin typeface="Arial" panose="020B0604020202020204" pitchFamily="34" charset="0"/>
                <a:ea typeface="Calibri" panose="020F0502020204030204" pitchFamily="34" charset="0"/>
                <a:cs typeface="Times New Roman" panose="02020603050405020304" pitchFamily="18" charset="0"/>
              </a:rPr>
              <a:t>necesare</a:t>
            </a:r>
            <a:r>
              <a:rPr lang="pt-BR"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925830" indent="0" algn="just">
              <a:lnSpc>
                <a:spcPct val="150000"/>
              </a:lnSpc>
              <a:spcAft>
                <a:spcPts val="1000"/>
              </a:spcAft>
              <a:buNone/>
            </a:pPr>
            <a:r>
              <a:rPr lang="it-IT" sz="1100"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76753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86400"/>
            <a:ext cx="7543800" cy="685800"/>
          </a:xfrm>
        </p:spPr>
        <p:txBody>
          <a:bodyPr>
            <a:normAutofit/>
          </a:bodyPr>
          <a:lstStyle/>
          <a:p>
            <a:r>
              <a:rPr lang="en-US" sz="3000" dirty="0"/>
              <a:t>	 </a:t>
            </a:r>
            <a:r>
              <a:rPr lang="en-US" sz="3000" dirty="0" err="1"/>
              <a:t>Dinamica</a:t>
            </a:r>
            <a:r>
              <a:rPr lang="en-US" sz="3000" dirty="0"/>
              <a:t> </a:t>
            </a:r>
            <a:r>
              <a:rPr lang="en-US" sz="3000" dirty="0" err="1"/>
              <a:t>actelor</a:t>
            </a:r>
            <a:r>
              <a:rPr lang="en-US" sz="3000" dirty="0"/>
              <a:t> </a:t>
            </a:r>
            <a:r>
              <a:rPr lang="en-US" sz="3000" dirty="0" err="1"/>
              <a:t>emise</a:t>
            </a:r>
            <a:r>
              <a:rPr lang="en-US" sz="3000" dirty="0"/>
              <a:t> </a:t>
            </a:r>
            <a:r>
              <a:rPr lang="en-US" sz="3000" dirty="0" err="1"/>
              <a:t>pe</a:t>
            </a:r>
            <a:r>
              <a:rPr lang="en-US" sz="3000" dirty="0"/>
              <a:t> </a:t>
            </a:r>
            <a:r>
              <a:rPr lang="en-US" sz="3000" dirty="0" err="1"/>
              <a:t>categorii</a:t>
            </a:r>
            <a:endParaRPr lang="ro-RO" sz="3000" dirty="0"/>
          </a:p>
        </p:txBody>
      </p:sp>
      <p:graphicFrame>
        <p:nvGraphicFramePr>
          <p:cNvPr id="8" name="Object 1">
            <a:extLst>
              <a:ext uri="{FF2B5EF4-FFF2-40B4-BE49-F238E27FC236}">
                <a16:creationId xmlns:a16="http://schemas.microsoft.com/office/drawing/2014/main" id="{0E30B478-BF52-73E6-D8D7-462DBC5C5296}"/>
              </a:ext>
            </a:extLst>
          </p:cNvPr>
          <p:cNvGraphicFramePr>
            <a:graphicFrameLocks noGrp="1"/>
          </p:cNvGraphicFramePr>
          <p:nvPr>
            <p:ph idx="1"/>
            <p:extLst>
              <p:ext uri="{D42A27DB-BD31-4B8C-83A1-F6EECF244321}">
                <p14:modId xmlns:p14="http://schemas.microsoft.com/office/powerpoint/2010/main" val="3132719437"/>
              </p:ext>
            </p:extLst>
          </p:nvPr>
        </p:nvGraphicFramePr>
        <p:xfrm>
          <a:off x="762000" y="685800"/>
          <a:ext cx="76200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360268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16136-FD92-083D-4F88-5A0CBB181A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39C48E-D21A-4469-8F46-085E4E254393}"/>
              </a:ext>
            </a:extLst>
          </p:cNvPr>
          <p:cNvSpPr>
            <a:spLocks noGrp="1"/>
          </p:cNvSpPr>
          <p:nvPr>
            <p:ph type="title"/>
          </p:nvPr>
        </p:nvSpPr>
        <p:spPr>
          <a:xfrm>
            <a:off x="762000" y="5562600"/>
            <a:ext cx="7543800" cy="609600"/>
          </a:xfrm>
        </p:spPr>
        <p:txBody>
          <a:bodyPr/>
          <a:lstStyle/>
          <a:p>
            <a:r>
              <a:rPr lang="en-US" sz="3000" dirty="0">
                <a:solidFill>
                  <a:prstClr val="black">
                    <a:lumMod val="85000"/>
                    <a:lumOff val="15000"/>
                  </a:prstClr>
                </a:solidFill>
              </a:rPr>
              <a:t>Proiecte în </a:t>
            </a:r>
            <a:r>
              <a:rPr lang="en-US" sz="3000" dirty="0" err="1">
                <a:solidFill>
                  <a:prstClr val="black">
                    <a:lumMod val="85000"/>
                    <a:lumOff val="15000"/>
                  </a:prstClr>
                </a:solidFill>
              </a:rPr>
              <a:t>derulare</a:t>
            </a:r>
            <a:r>
              <a:rPr lang="en-US" sz="3000" dirty="0">
                <a:solidFill>
                  <a:prstClr val="black">
                    <a:lumMod val="85000"/>
                    <a:lumOff val="15000"/>
                  </a:prstClr>
                </a:solidFill>
              </a:rPr>
              <a:t> – </a:t>
            </a:r>
            <a:r>
              <a:rPr lang="en-US" sz="3000" dirty="0" err="1">
                <a:solidFill>
                  <a:prstClr val="black">
                    <a:lumMod val="85000"/>
                    <a:lumOff val="15000"/>
                  </a:prstClr>
                </a:solidFill>
              </a:rPr>
              <a:t>Realizari</a:t>
            </a:r>
            <a:r>
              <a:rPr lang="en-US" sz="3000" dirty="0">
                <a:solidFill>
                  <a:prstClr val="black">
                    <a:lumMod val="85000"/>
                    <a:lumOff val="15000"/>
                  </a:prstClr>
                </a:solidFill>
              </a:rPr>
              <a:t> - Perspective</a:t>
            </a:r>
            <a:endParaRPr lang="ro-RO" dirty="0"/>
          </a:p>
        </p:txBody>
      </p:sp>
      <p:sp>
        <p:nvSpPr>
          <p:cNvPr id="3" name="Content Placeholder 2">
            <a:extLst>
              <a:ext uri="{FF2B5EF4-FFF2-40B4-BE49-F238E27FC236}">
                <a16:creationId xmlns:a16="http://schemas.microsoft.com/office/drawing/2014/main" id="{037E04B6-003D-860C-AD84-E70F8A6BD653}"/>
              </a:ext>
            </a:extLst>
          </p:cNvPr>
          <p:cNvSpPr>
            <a:spLocks noGrp="1"/>
          </p:cNvSpPr>
          <p:nvPr>
            <p:ph idx="1"/>
          </p:nvPr>
        </p:nvSpPr>
        <p:spPr>
          <a:xfrm>
            <a:off x="762000" y="533400"/>
            <a:ext cx="7543800" cy="4953000"/>
          </a:xfrm>
        </p:spPr>
        <p:txBody>
          <a:bodyPr>
            <a:normAutofit fontScale="85000" lnSpcReduction="10000"/>
          </a:bodyPr>
          <a:lstStyle/>
          <a:p>
            <a:pPr marL="0" indent="0" algn="ctr">
              <a:buNone/>
            </a:pPr>
            <a:endParaRPr lang="it-IT" b="1" dirty="0"/>
          </a:p>
          <a:p>
            <a:pPr algn="just">
              <a:lnSpc>
                <a:spcPct val="125000"/>
              </a:lnSpc>
              <a:spcAft>
                <a:spcPts val="900"/>
              </a:spcAft>
            </a:pPr>
            <a:r>
              <a:rPr lang="ro-RO" sz="24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REABILITAREA FONDULUI CONSTRUIT DIN ZONA CENTRALA A MUNICIPIULUI ORADEA  </a:t>
            </a:r>
            <a:endParaRPr lang="en-US" sz="24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algn="just">
              <a:lnSpc>
                <a:spcPct val="200000"/>
              </a:lnSpc>
              <a:spcAft>
                <a:spcPts val="600"/>
              </a:spcAft>
            </a:pPr>
            <a:r>
              <a:rPr lang="ro-RO" sz="2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Prin acest program de reabilitare demarat in anul 2012 , care deja este </a:t>
            </a:r>
            <a:r>
              <a:rPr lang="ro-RO" sz="24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binecunoscut</a:t>
            </a:r>
            <a:r>
              <a:rPr lang="ro-RO" sz="2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ro-RO" sz="24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comunitatii</a:t>
            </a:r>
            <a:r>
              <a:rPr lang="ro-RO" sz="2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ro-RO" sz="24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oradene</a:t>
            </a:r>
            <a:r>
              <a:rPr lang="ro-RO" sz="2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municipalitatea, in pofida bugetului </a:t>
            </a:r>
            <a:r>
              <a:rPr lang="ro-RO" sz="24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micsorat</a:t>
            </a:r>
            <a:r>
              <a:rPr lang="ro-RO" sz="2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 </a:t>
            </a:r>
            <a:r>
              <a:rPr lang="ro-RO" sz="24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reusit</a:t>
            </a:r>
            <a:r>
              <a:rPr lang="ro-RO" sz="2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sa finalizeze in 2024, urmatoarele </a:t>
            </a:r>
            <a:r>
              <a:rPr lang="ro-RO" sz="24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cladiri</a:t>
            </a:r>
            <a:r>
              <a:rPr lang="ro-RO" sz="2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4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Wingdings" panose="05000000000000000000" pitchFamily="2" charset="2"/>
              <a:buChar char=""/>
            </a:pPr>
            <a:r>
              <a:rPr lang="it-IT" sz="2400" dirty="0">
                <a:effectLst/>
                <a:latin typeface="Arial" panose="020B0604020202020204" pitchFamily="34" charset="0"/>
                <a:ea typeface="Calibri" panose="020F0502020204030204" pitchFamily="34" charset="0"/>
                <a:cs typeface="Times New Roman" panose="02020603050405020304" pitchFamily="18" charset="0"/>
              </a:rPr>
              <a:t>Hotelul Parc – str. Republicii, nr. 5 – monument istoric</a:t>
            </a:r>
            <a:r>
              <a:rPr lang="ro-RO" sz="2400" dirty="0">
                <a:effectLst/>
                <a:latin typeface="Arial" panose="020B060402020202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Wingdings" panose="05000000000000000000" pitchFamily="2" charset="2"/>
              <a:buChar char=""/>
              <a:tabLst>
                <a:tab pos="1350645" algn="l"/>
              </a:tabLst>
            </a:pPr>
            <a:r>
              <a:rPr lang="it-IT" sz="2400" dirty="0">
                <a:effectLst/>
                <a:latin typeface="Arial" panose="020B0604020202020204" pitchFamily="34" charset="0"/>
                <a:ea typeface="Calibri" panose="020F0502020204030204" pitchFamily="34" charset="0"/>
                <a:cs typeface="Times New Roman" panose="02020603050405020304" pitchFamily="18" charset="0"/>
              </a:rPr>
              <a:t>Casa Markovits-Matheser – str. Aurel Lazar, nr. 21 – monument istoric</a:t>
            </a:r>
            <a:endParaRPr lang="en-US" sz="24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1083310" indent="0" algn="just">
              <a:lnSpc>
                <a:spcPct val="150000"/>
              </a:lnSpc>
              <a:spcAft>
                <a:spcPts val="1000"/>
              </a:spcAft>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58667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E2279-713C-9C80-F272-EF2AF0738E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BB598A-B4C3-6686-7578-6F9BA9F677CC}"/>
              </a:ext>
            </a:extLst>
          </p:cNvPr>
          <p:cNvSpPr>
            <a:spLocks noGrp="1"/>
          </p:cNvSpPr>
          <p:nvPr>
            <p:ph type="title"/>
          </p:nvPr>
        </p:nvSpPr>
        <p:spPr>
          <a:xfrm>
            <a:off x="762000" y="5562600"/>
            <a:ext cx="7543800" cy="609600"/>
          </a:xfrm>
        </p:spPr>
        <p:txBody>
          <a:bodyPr/>
          <a:lstStyle/>
          <a:p>
            <a:r>
              <a:rPr lang="en-US" sz="3000" dirty="0">
                <a:solidFill>
                  <a:prstClr val="black">
                    <a:lumMod val="85000"/>
                    <a:lumOff val="15000"/>
                  </a:prstClr>
                </a:solidFill>
              </a:rPr>
              <a:t>Proiecte în </a:t>
            </a:r>
            <a:r>
              <a:rPr lang="en-US" sz="3000" dirty="0" err="1">
                <a:solidFill>
                  <a:prstClr val="black">
                    <a:lumMod val="85000"/>
                    <a:lumOff val="15000"/>
                  </a:prstClr>
                </a:solidFill>
              </a:rPr>
              <a:t>derulare</a:t>
            </a:r>
            <a:r>
              <a:rPr lang="en-US" sz="3000" dirty="0">
                <a:solidFill>
                  <a:prstClr val="black">
                    <a:lumMod val="85000"/>
                    <a:lumOff val="15000"/>
                  </a:prstClr>
                </a:solidFill>
              </a:rPr>
              <a:t> – </a:t>
            </a:r>
            <a:r>
              <a:rPr lang="en-US" sz="3000" dirty="0" err="1">
                <a:solidFill>
                  <a:prstClr val="black">
                    <a:lumMod val="85000"/>
                    <a:lumOff val="15000"/>
                  </a:prstClr>
                </a:solidFill>
              </a:rPr>
              <a:t>Realizari</a:t>
            </a:r>
            <a:r>
              <a:rPr lang="en-US" sz="3000" dirty="0">
                <a:solidFill>
                  <a:prstClr val="black">
                    <a:lumMod val="85000"/>
                    <a:lumOff val="15000"/>
                  </a:prstClr>
                </a:solidFill>
              </a:rPr>
              <a:t> - Perspective</a:t>
            </a:r>
            <a:endParaRPr lang="ro-RO" dirty="0"/>
          </a:p>
        </p:txBody>
      </p:sp>
      <p:sp>
        <p:nvSpPr>
          <p:cNvPr id="3" name="Content Placeholder 2">
            <a:extLst>
              <a:ext uri="{FF2B5EF4-FFF2-40B4-BE49-F238E27FC236}">
                <a16:creationId xmlns:a16="http://schemas.microsoft.com/office/drawing/2014/main" id="{6981B165-AB6A-C24C-7076-9260BC600F77}"/>
              </a:ext>
            </a:extLst>
          </p:cNvPr>
          <p:cNvSpPr>
            <a:spLocks noGrp="1"/>
          </p:cNvSpPr>
          <p:nvPr>
            <p:ph idx="1"/>
          </p:nvPr>
        </p:nvSpPr>
        <p:spPr>
          <a:xfrm>
            <a:off x="762000" y="533400"/>
            <a:ext cx="7543800" cy="4953000"/>
          </a:xfrm>
        </p:spPr>
        <p:txBody>
          <a:bodyPr>
            <a:normAutofit fontScale="92500" lnSpcReduction="20000"/>
          </a:bodyPr>
          <a:lstStyle/>
          <a:p>
            <a:pPr marL="0" indent="0" algn="ctr">
              <a:buNone/>
            </a:pPr>
            <a:endParaRPr lang="it-IT" b="1" dirty="0"/>
          </a:p>
          <a:p>
            <a:pPr indent="457200" algn="just">
              <a:lnSpc>
                <a:spcPct val="125000"/>
              </a:lnSpc>
              <a:spcAft>
                <a:spcPts val="900"/>
              </a:spcAft>
            </a:pPr>
            <a:r>
              <a:rPr lang="ro-RO" sz="2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Programul multianual a </a:t>
            </a:r>
            <a:r>
              <a:rPr lang="ro-RO" sz="24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lucrarilor</a:t>
            </a:r>
            <a:r>
              <a:rPr lang="ro-RO" sz="2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de protejare și </a:t>
            </a:r>
            <a:r>
              <a:rPr lang="ro-RO" sz="24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interventie</a:t>
            </a:r>
            <a:r>
              <a:rPr lang="ro-RO" sz="2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asupra </a:t>
            </a:r>
            <a:r>
              <a:rPr lang="ro-RO" sz="2400" kern="14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cladirilor</a:t>
            </a:r>
            <a:r>
              <a:rPr lang="ro-RO" sz="2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cu valoare cultural-arhitecturala situate în „Ansamblul urban – Centru istoric Oradea”, program aprobat prin HCL nr. 643/2012 actualizat prin HCL nr. 865 /  2022,  include pentru perioada 2025</a:t>
            </a:r>
            <a:r>
              <a:rPr lang="ro-RO" sz="2400" kern="1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4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Wingdings" panose="05000000000000000000" pitchFamily="2" charset="2"/>
              <a:buChar char=""/>
            </a:pPr>
            <a:r>
              <a:rPr lang="ro-RO" sz="2400" dirty="0">
                <a:effectLst/>
                <a:latin typeface="Arial" panose="020B0604020202020204" pitchFamily="34" charset="0"/>
                <a:ea typeface="Calibri" panose="020F0502020204030204" pitchFamily="34" charset="0"/>
                <a:cs typeface="Times New Roman" panose="02020603050405020304" pitchFamily="18" charset="0"/>
              </a:rPr>
              <a:t>Un </a:t>
            </a:r>
            <a:r>
              <a:rPr lang="ro-RO" sz="2400" dirty="0" err="1">
                <a:effectLst/>
                <a:latin typeface="Arial" panose="020B0604020202020204" pitchFamily="34" charset="0"/>
                <a:ea typeface="Calibri" panose="020F0502020204030204" pitchFamily="34" charset="0"/>
                <a:cs typeface="Times New Roman" panose="02020603050405020304" pitchFamily="18" charset="0"/>
              </a:rPr>
              <a:t>numar</a:t>
            </a:r>
            <a:r>
              <a:rPr lang="ro-RO" sz="2400" dirty="0">
                <a:effectLst/>
                <a:latin typeface="Arial" panose="020B0604020202020204" pitchFamily="34" charset="0"/>
                <a:ea typeface="Calibri" panose="020F0502020204030204" pitchFamily="34" charset="0"/>
                <a:cs typeface="Times New Roman" panose="02020603050405020304" pitchFamily="18" charset="0"/>
              </a:rPr>
              <a:t> de 21  </a:t>
            </a:r>
            <a:r>
              <a:rPr lang="ro-RO" sz="2400" dirty="0" err="1">
                <a:effectLst/>
                <a:latin typeface="Arial" panose="020B0604020202020204" pitchFamily="34" charset="0"/>
                <a:ea typeface="Calibri" panose="020F0502020204030204" pitchFamily="34" charset="0"/>
                <a:cs typeface="Times New Roman" panose="02020603050405020304" pitchFamily="18" charset="0"/>
              </a:rPr>
              <a:t>cladiri</a:t>
            </a:r>
            <a:r>
              <a:rPr lang="ro-RO" sz="2400" dirty="0">
                <a:effectLst/>
                <a:latin typeface="Arial" panose="020B0604020202020204" pitchFamily="34" charset="0"/>
                <a:ea typeface="Calibri" panose="020F0502020204030204" pitchFamily="34" charset="0"/>
                <a:cs typeface="Times New Roman" panose="02020603050405020304" pitchFamily="18" charset="0"/>
              </a:rPr>
              <a:t> in vederea </a:t>
            </a:r>
            <a:r>
              <a:rPr lang="ro-RO" sz="2400" dirty="0" err="1">
                <a:effectLst/>
                <a:latin typeface="Arial" panose="020B0604020202020204" pitchFamily="34" charset="0"/>
                <a:ea typeface="Calibri" panose="020F0502020204030204" pitchFamily="34" charset="0"/>
                <a:cs typeface="Times New Roman" panose="02020603050405020304" pitchFamily="18" charset="0"/>
              </a:rPr>
              <a:t>executiei</a:t>
            </a:r>
            <a:r>
              <a:rPr lang="ro-RO" sz="2400" dirty="0">
                <a:effectLst/>
                <a:latin typeface="Arial" panose="020B0604020202020204" pitchFamily="34" charset="0"/>
                <a:ea typeface="Calibri" panose="020F0502020204030204" pitchFamily="34" charset="0"/>
                <a:cs typeface="Times New Roman" panose="02020603050405020304" pitchFamily="18" charset="0"/>
              </a:rPr>
              <a:t> </a:t>
            </a:r>
            <a:r>
              <a:rPr lang="ro-RO" sz="2400" dirty="0" err="1">
                <a:effectLst/>
                <a:latin typeface="Arial" panose="020B0604020202020204" pitchFamily="34" charset="0"/>
                <a:ea typeface="Calibri" panose="020F0502020204030204" pitchFamily="34" charset="0"/>
                <a:cs typeface="Times New Roman" panose="02020603050405020304" pitchFamily="18" charset="0"/>
              </a:rPr>
              <a:t>lucrarilor</a:t>
            </a:r>
            <a:r>
              <a:rPr lang="ro-RO" sz="2400" dirty="0">
                <a:effectLst/>
                <a:latin typeface="Arial" panose="020B0604020202020204" pitchFamily="34" charset="0"/>
                <a:ea typeface="Calibri" panose="020F0502020204030204" pitchFamily="34" charset="0"/>
                <a:cs typeface="Times New Roman" panose="02020603050405020304" pitchFamily="18" charset="0"/>
              </a:rPr>
              <a:t>, monumente istorice clasate sau </a:t>
            </a:r>
            <a:r>
              <a:rPr lang="ro-RO" sz="2400" dirty="0" err="1">
                <a:effectLst/>
                <a:latin typeface="Arial" panose="020B0604020202020204" pitchFamily="34" charset="0"/>
                <a:ea typeface="Calibri" panose="020F0502020204030204" pitchFamily="34" charset="0"/>
                <a:cs typeface="Times New Roman" panose="02020603050405020304" pitchFamily="18" charset="0"/>
              </a:rPr>
              <a:t>cladiri</a:t>
            </a:r>
            <a:r>
              <a:rPr lang="ro-RO" sz="2400" dirty="0">
                <a:effectLst/>
                <a:latin typeface="Arial" panose="020B0604020202020204" pitchFamily="34" charset="0"/>
                <a:ea typeface="Calibri" panose="020F0502020204030204" pitchFamily="34" charset="0"/>
                <a:cs typeface="Times New Roman" panose="02020603050405020304" pitchFamily="18" charset="0"/>
              </a:rPr>
              <a:t> cu valoare arhitecturala deosebita, amplasate în zona de maxima vizibilitate, pentru care au fost / vor fi demarate/continuate </a:t>
            </a:r>
            <a:r>
              <a:rPr lang="ro-RO" sz="2400" dirty="0" err="1">
                <a:effectLst/>
                <a:latin typeface="Arial" panose="020B0604020202020204" pitchFamily="34" charset="0"/>
                <a:ea typeface="Calibri" panose="020F0502020204030204" pitchFamily="34" charset="0"/>
                <a:cs typeface="Times New Roman" panose="02020603050405020304" pitchFamily="18" charset="0"/>
              </a:rPr>
              <a:t>lucrarile</a:t>
            </a:r>
            <a:r>
              <a:rPr lang="ro-RO" sz="2400" dirty="0">
                <a:effectLst/>
                <a:latin typeface="Arial" panose="020B0604020202020204" pitchFamily="34" charset="0"/>
                <a:ea typeface="Calibri" panose="020F0502020204030204" pitchFamily="34" charset="0"/>
                <a:cs typeface="Times New Roman" panose="02020603050405020304" pitchFamily="18" charset="0"/>
              </a:rPr>
              <a:t> de reabilitare a </a:t>
            </a:r>
            <a:r>
              <a:rPr lang="ro-RO" sz="2400" dirty="0" err="1">
                <a:effectLst/>
                <a:latin typeface="Arial" panose="020B0604020202020204" pitchFamily="34" charset="0"/>
                <a:ea typeface="Calibri" panose="020F0502020204030204" pitchFamily="34" charset="0"/>
                <a:cs typeface="Times New Roman" panose="02020603050405020304" pitchFamily="18" charset="0"/>
              </a:rPr>
              <a:t>fatadelor</a:t>
            </a:r>
            <a:r>
              <a:rPr lang="ro-RO" sz="2400" dirty="0">
                <a:effectLst/>
                <a:latin typeface="Arial" panose="020B0604020202020204" pitchFamily="34" charset="0"/>
                <a:ea typeface="Calibri" panose="020F0502020204030204" pitchFamily="34" charset="0"/>
                <a:cs typeface="Times New Roman" panose="02020603050405020304" pitchFamily="18" charset="0"/>
              </a:rPr>
              <a:t>/ </a:t>
            </a:r>
            <a:r>
              <a:rPr lang="ro-RO" sz="2400" dirty="0" err="1">
                <a:effectLst/>
                <a:latin typeface="Arial" panose="020B0604020202020204" pitchFamily="34" charset="0"/>
                <a:ea typeface="Calibri" panose="020F0502020204030204" pitchFamily="34" charset="0"/>
                <a:cs typeface="Times New Roman" panose="02020603050405020304" pitchFamily="18" charset="0"/>
              </a:rPr>
              <a:t>documentatiile</a:t>
            </a:r>
            <a:r>
              <a:rPr lang="ro-RO" sz="2400" dirty="0">
                <a:effectLst/>
                <a:latin typeface="Arial" panose="020B0604020202020204" pitchFamily="34" charset="0"/>
                <a:ea typeface="Calibri" panose="020F0502020204030204" pitchFamily="34" charset="0"/>
                <a:cs typeface="Times New Roman" panose="02020603050405020304" pitchFamily="18" charset="0"/>
              </a:rPr>
              <a:t> tehnice, astfel: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1083310" indent="0" algn="just">
              <a:lnSpc>
                <a:spcPct val="150000"/>
              </a:lnSpc>
              <a:spcAft>
                <a:spcPts val="1000"/>
              </a:spcAft>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34958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1CBE6-3F25-C8A5-3895-A1E47B64A1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AA38A5-AD9B-25C0-DD07-CD0E56639A89}"/>
              </a:ext>
            </a:extLst>
          </p:cNvPr>
          <p:cNvSpPr>
            <a:spLocks noGrp="1"/>
          </p:cNvSpPr>
          <p:nvPr>
            <p:ph type="title"/>
          </p:nvPr>
        </p:nvSpPr>
        <p:spPr>
          <a:xfrm>
            <a:off x="762000" y="5562600"/>
            <a:ext cx="7543800" cy="609600"/>
          </a:xfrm>
        </p:spPr>
        <p:txBody>
          <a:bodyPr/>
          <a:lstStyle/>
          <a:p>
            <a:r>
              <a:rPr lang="en-US" sz="3000" dirty="0">
                <a:solidFill>
                  <a:prstClr val="black">
                    <a:lumMod val="85000"/>
                    <a:lumOff val="15000"/>
                  </a:prstClr>
                </a:solidFill>
              </a:rPr>
              <a:t>Proiecte în </a:t>
            </a:r>
            <a:r>
              <a:rPr lang="en-US" sz="3000" dirty="0" err="1">
                <a:solidFill>
                  <a:prstClr val="black">
                    <a:lumMod val="85000"/>
                    <a:lumOff val="15000"/>
                  </a:prstClr>
                </a:solidFill>
              </a:rPr>
              <a:t>derulare</a:t>
            </a:r>
            <a:r>
              <a:rPr lang="en-US" sz="3000" dirty="0">
                <a:solidFill>
                  <a:prstClr val="black">
                    <a:lumMod val="85000"/>
                    <a:lumOff val="15000"/>
                  </a:prstClr>
                </a:solidFill>
              </a:rPr>
              <a:t> – </a:t>
            </a:r>
            <a:r>
              <a:rPr lang="en-US" sz="3000" dirty="0" err="1">
                <a:solidFill>
                  <a:prstClr val="black">
                    <a:lumMod val="85000"/>
                    <a:lumOff val="15000"/>
                  </a:prstClr>
                </a:solidFill>
              </a:rPr>
              <a:t>Realizari</a:t>
            </a:r>
            <a:r>
              <a:rPr lang="en-US" sz="3000" dirty="0">
                <a:solidFill>
                  <a:prstClr val="black">
                    <a:lumMod val="85000"/>
                    <a:lumOff val="15000"/>
                  </a:prstClr>
                </a:solidFill>
              </a:rPr>
              <a:t> - Perspective</a:t>
            </a:r>
            <a:endParaRPr lang="ro-RO" dirty="0"/>
          </a:p>
        </p:txBody>
      </p:sp>
      <p:sp>
        <p:nvSpPr>
          <p:cNvPr id="3" name="Content Placeholder 2">
            <a:extLst>
              <a:ext uri="{FF2B5EF4-FFF2-40B4-BE49-F238E27FC236}">
                <a16:creationId xmlns:a16="http://schemas.microsoft.com/office/drawing/2014/main" id="{383DA4E0-D64A-2B2C-34D9-0A7D86C3188B}"/>
              </a:ext>
            </a:extLst>
          </p:cNvPr>
          <p:cNvSpPr>
            <a:spLocks noGrp="1"/>
          </p:cNvSpPr>
          <p:nvPr>
            <p:ph idx="1"/>
          </p:nvPr>
        </p:nvSpPr>
        <p:spPr>
          <a:xfrm>
            <a:off x="762000" y="533400"/>
            <a:ext cx="7543800" cy="4953000"/>
          </a:xfrm>
        </p:spPr>
        <p:txBody>
          <a:bodyPr>
            <a:normAutofit/>
          </a:bodyPr>
          <a:lstStyle/>
          <a:p>
            <a:pPr marL="0" indent="0" algn="ctr">
              <a:buNone/>
            </a:pPr>
            <a:endParaRPr lang="it-IT" b="1" dirty="0"/>
          </a:p>
          <a:p>
            <a:pPr marL="742950" lvl="1" indent="-285750" algn="just">
              <a:lnSpc>
                <a:spcPct val="115000"/>
              </a:lnSpc>
              <a:buFont typeface="+mj-lt"/>
              <a:buAutoNum type="alphaLcPeriod"/>
            </a:pPr>
            <a:r>
              <a:rPr lang="pt-PT" sz="1800" b="1" dirty="0">
                <a:effectLst/>
                <a:latin typeface="Arial" panose="020B0604020202020204" pitchFamily="34" charset="0"/>
                <a:ea typeface="Calibri" panose="020F0502020204030204" pitchFamily="34" charset="0"/>
                <a:cs typeface="Times New Roman" panose="02020603050405020304" pitchFamily="18" charset="0"/>
              </a:rPr>
              <a:t>Efectuarea lucrarilor de reabilitare și urmarirea executiei</a:t>
            </a:r>
            <a:r>
              <a:rPr lang="pt-PT" sz="1800" dirty="0">
                <a:effectLst/>
                <a:latin typeface="Arial" panose="020B0604020202020204" pitchFamily="34" charset="0"/>
                <a:ea typeface="Calibri" panose="020F0502020204030204" pitchFamily="34" charset="0"/>
                <a:cs typeface="Times New Roman" panose="02020603050405020304" pitchFamily="18" charset="0"/>
              </a:rPr>
              <a:t> la un numar de 8 imobile , pentru care s-a semnat contractul de executie in anul 2023 sau au fost începute în anii anteriori, printre care amintim: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tabLst>
                <a:tab pos="1350645" algn="l"/>
              </a:tabLst>
            </a:pPr>
            <a:r>
              <a:rPr lang="pt-PT" sz="1800" dirty="0">
                <a:effectLst/>
                <a:latin typeface="Arial" panose="020B0604020202020204" pitchFamily="34" charset="0"/>
                <a:ea typeface="Calibri" panose="020F0502020204030204" pitchFamily="34" charset="0"/>
                <a:cs typeface="Times New Roman" panose="02020603050405020304" pitchFamily="18" charset="0"/>
              </a:rPr>
              <a:t> </a:t>
            </a:r>
            <a:r>
              <a:rPr lang="ro-RO" sz="1800" dirty="0">
                <a:effectLst/>
                <a:latin typeface="Arial" panose="020B0604020202020204" pitchFamily="34" charset="0"/>
                <a:ea typeface="Calibri" panose="020F0502020204030204" pitchFamily="34" charset="0"/>
                <a:cs typeface="Times New Roman" panose="02020603050405020304" pitchFamily="18" charset="0"/>
              </a:rPr>
              <a:t>Palatul </a:t>
            </a:r>
            <a:r>
              <a:rPr lang="ro-RO" sz="1800" dirty="0" err="1">
                <a:effectLst/>
                <a:latin typeface="Arial" panose="020B0604020202020204" pitchFamily="34" charset="0"/>
                <a:ea typeface="Calibri" panose="020F0502020204030204" pitchFamily="34" charset="0"/>
                <a:cs typeface="Times New Roman" panose="02020603050405020304" pitchFamily="18" charset="0"/>
              </a:rPr>
              <a:t>Levay</a:t>
            </a:r>
            <a:r>
              <a:rPr lang="ro-RO" sz="1800" dirty="0">
                <a:effectLst/>
                <a:latin typeface="Arial" panose="020B0604020202020204" pitchFamily="34" charset="0"/>
                <a:ea typeface="Calibri" panose="020F0502020204030204" pitchFamily="34" charset="0"/>
                <a:cs typeface="Times New Roman" panose="02020603050405020304" pitchFamily="18" charset="0"/>
              </a:rPr>
              <a:t> – str. </a:t>
            </a:r>
            <a:r>
              <a:rPr lang="ro-RO" sz="1800" dirty="0" err="1">
                <a:effectLst/>
                <a:latin typeface="Arial" panose="020B0604020202020204" pitchFamily="34" charset="0"/>
                <a:ea typeface="Calibri" panose="020F0502020204030204" pitchFamily="34" charset="0"/>
                <a:cs typeface="Times New Roman" panose="02020603050405020304" pitchFamily="18" charset="0"/>
              </a:rPr>
              <a:t>Libertatii</a:t>
            </a:r>
            <a:r>
              <a:rPr lang="ro-RO" sz="1800" dirty="0">
                <a:effectLst/>
                <a:latin typeface="Arial" panose="020B0604020202020204" pitchFamily="34" charset="0"/>
                <a:ea typeface="Calibri" panose="020F0502020204030204" pitchFamily="34" charset="0"/>
                <a:cs typeface="Times New Roman" panose="02020603050405020304" pitchFamily="18" charset="0"/>
              </a:rPr>
              <a:t> nr. 2-4,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ro-RO" sz="1800" dirty="0">
                <a:effectLst/>
                <a:latin typeface="Arial" panose="020B0604020202020204" pitchFamily="34" charset="0"/>
                <a:ea typeface="Calibri" panose="020F0502020204030204" pitchFamily="34" charset="0"/>
                <a:cs typeface="Times New Roman" panose="02020603050405020304" pitchFamily="18" charset="0"/>
              </a:rPr>
              <a:t>Palatul </a:t>
            </a:r>
            <a:r>
              <a:rPr lang="ro-RO" sz="1800" dirty="0" err="1">
                <a:effectLst/>
                <a:latin typeface="Arial" panose="020B0604020202020204" pitchFamily="34" charset="0"/>
                <a:ea typeface="Calibri" panose="020F0502020204030204" pitchFamily="34" charset="0"/>
                <a:cs typeface="Times New Roman" panose="02020603050405020304" pitchFamily="18" charset="0"/>
              </a:rPr>
              <a:t>Adorian</a:t>
            </a:r>
            <a:r>
              <a:rPr lang="ro-RO" sz="1800" dirty="0">
                <a:effectLst/>
                <a:latin typeface="Arial" panose="020B0604020202020204" pitchFamily="34" charset="0"/>
                <a:ea typeface="Calibri" panose="020F0502020204030204" pitchFamily="34" charset="0"/>
                <a:cs typeface="Times New Roman" panose="02020603050405020304" pitchFamily="18" charset="0"/>
              </a:rPr>
              <a:t> I </a:t>
            </a:r>
            <a:r>
              <a:rPr lang="ro-RO" sz="1800" dirty="0" err="1">
                <a:effectLst/>
                <a:latin typeface="Arial" panose="020B0604020202020204" pitchFamily="34" charset="0"/>
                <a:ea typeface="Calibri" panose="020F0502020204030204" pitchFamily="34" charset="0"/>
                <a:cs typeface="Times New Roman" panose="02020603050405020304" pitchFamily="18" charset="0"/>
              </a:rPr>
              <a:t>şi</a:t>
            </a:r>
            <a:r>
              <a:rPr lang="ro-RO" sz="1800" dirty="0">
                <a:effectLst/>
                <a:latin typeface="Arial" panose="020B0604020202020204" pitchFamily="34" charset="0"/>
                <a:ea typeface="Calibri" panose="020F0502020204030204" pitchFamily="34" charset="0"/>
                <a:cs typeface="Times New Roman" panose="02020603050405020304" pitchFamily="18" charset="0"/>
              </a:rPr>
              <a:t> II - str. </a:t>
            </a:r>
            <a:r>
              <a:rPr lang="ro-RO" sz="1800" dirty="0" err="1">
                <a:effectLst/>
                <a:latin typeface="Arial" panose="020B0604020202020204" pitchFamily="34" charset="0"/>
                <a:ea typeface="Calibri" panose="020F0502020204030204" pitchFamily="34" charset="0"/>
                <a:cs typeface="Times New Roman" panose="02020603050405020304" pitchFamily="18" charset="0"/>
              </a:rPr>
              <a:t>Patrioţilor</a:t>
            </a:r>
            <a:r>
              <a:rPr lang="ro-RO" sz="1800" dirty="0">
                <a:effectLst/>
                <a:latin typeface="Arial" panose="020B0604020202020204" pitchFamily="34" charset="0"/>
                <a:ea typeface="Calibri" panose="020F0502020204030204" pitchFamily="34" charset="0"/>
                <a:cs typeface="Times New Roman" panose="02020603050405020304" pitchFamily="18" charset="0"/>
              </a:rPr>
              <a:t> </a:t>
            </a:r>
            <a:r>
              <a:rPr lang="ro-RO" sz="1800" dirty="0" err="1">
                <a:effectLst/>
                <a:latin typeface="Arial" panose="020B0604020202020204" pitchFamily="34" charset="0"/>
                <a:ea typeface="Calibri" panose="020F0502020204030204" pitchFamily="34" charset="0"/>
                <a:cs typeface="Times New Roman" panose="02020603050405020304" pitchFamily="18" charset="0"/>
              </a:rPr>
              <a:t>şi</a:t>
            </a:r>
            <a:r>
              <a:rPr lang="ro-RO" sz="1800" dirty="0">
                <a:effectLst/>
                <a:latin typeface="Arial" panose="020B0604020202020204" pitchFamily="34" charset="0"/>
                <a:ea typeface="Calibri" panose="020F0502020204030204" pitchFamily="34" charset="0"/>
                <a:cs typeface="Times New Roman" panose="02020603050405020304" pitchFamily="18" charset="0"/>
              </a:rPr>
              <a:t> Moscovei – monument istoric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ro-RO" sz="1800" dirty="0">
                <a:effectLst/>
                <a:latin typeface="Arial" panose="020B0604020202020204" pitchFamily="34" charset="0"/>
                <a:ea typeface="Calibri" panose="020F0502020204030204" pitchFamily="34" charset="0"/>
                <a:cs typeface="Times New Roman" panose="02020603050405020304" pitchFamily="18" charset="0"/>
              </a:rPr>
              <a:t>Palatul </a:t>
            </a:r>
            <a:r>
              <a:rPr lang="ro-RO" sz="1800" dirty="0" err="1">
                <a:effectLst/>
                <a:latin typeface="Arial" panose="020B0604020202020204" pitchFamily="34" charset="0"/>
                <a:ea typeface="Calibri" panose="020F0502020204030204" pitchFamily="34" charset="0"/>
                <a:cs typeface="Times New Roman" panose="02020603050405020304" pitchFamily="18" charset="0"/>
              </a:rPr>
              <a:t>Ullman</a:t>
            </a:r>
            <a:r>
              <a:rPr lang="ro-RO" sz="1800" dirty="0">
                <a:effectLst/>
                <a:latin typeface="Arial" panose="020B0604020202020204" pitchFamily="34" charset="0"/>
                <a:ea typeface="Calibri" panose="020F0502020204030204" pitchFamily="34" charset="0"/>
                <a:cs typeface="Times New Roman" panose="02020603050405020304" pitchFamily="18" charset="0"/>
              </a:rPr>
              <a:t> - </a:t>
            </a:r>
            <a:r>
              <a:rPr lang="ro-RO" sz="1800" dirty="0" err="1">
                <a:effectLst/>
                <a:latin typeface="Arial" panose="020B0604020202020204" pitchFamily="34" charset="0"/>
                <a:ea typeface="Calibri" panose="020F0502020204030204" pitchFamily="34" charset="0"/>
                <a:cs typeface="Times New Roman" panose="02020603050405020304" pitchFamily="18" charset="0"/>
              </a:rPr>
              <a:t>Piaţa</a:t>
            </a:r>
            <a:r>
              <a:rPr lang="ro-RO" sz="1800" dirty="0">
                <a:effectLst/>
                <a:latin typeface="Arial" panose="020B0604020202020204" pitchFamily="34" charset="0"/>
                <a:ea typeface="Calibri" panose="020F0502020204030204" pitchFamily="34" charset="0"/>
                <a:cs typeface="Times New Roman" panose="02020603050405020304" pitchFamily="18" charset="0"/>
              </a:rPr>
              <a:t> 1 Decembrie nr. 9 – monument istoric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ro-RO" sz="1800" dirty="0">
                <a:effectLst/>
                <a:latin typeface="Arial" panose="020B0604020202020204" pitchFamily="34" charset="0"/>
                <a:ea typeface="Calibri" panose="020F0502020204030204" pitchFamily="34" charset="0"/>
                <a:cs typeface="Times New Roman" panose="02020603050405020304" pitchFamily="18" charset="0"/>
              </a:rPr>
              <a:t>Str. Aurel Lazar nr. 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ro-RO" sz="1800" dirty="0">
                <a:effectLst/>
                <a:latin typeface="Arial" panose="020B0604020202020204" pitchFamily="34" charset="0"/>
                <a:ea typeface="Calibri" panose="020F0502020204030204" pitchFamily="34" charset="0"/>
                <a:cs typeface="Times New Roman" panose="02020603050405020304" pitchFamily="18" charset="0"/>
              </a:rPr>
              <a:t>Str. Iosif Vulcan nr.3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ro-RO" sz="1800" dirty="0">
                <a:effectLst/>
                <a:latin typeface="Arial" panose="020B0604020202020204" pitchFamily="34" charset="0"/>
                <a:ea typeface="Calibri" panose="020F0502020204030204" pitchFamily="34" charset="0"/>
                <a:cs typeface="Times New Roman" panose="02020603050405020304" pitchFamily="18" charset="0"/>
              </a:rPr>
              <a:t>Str. Iosif Vulcan nr. 14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tabLst>
                <a:tab pos="1350645" algn="l"/>
              </a:tabLst>
            </a:pPr>
            <a:r>
              <a:rPr lang="it-IT" sz="1800" dirty="0">
                <a:effectLst/>
                <a:latin typeface="Arial" panose="020B0604020202020204" pitchFamily="34" charset="0"/>
                <a:ea typeface="Calibri" panose="020F0502020204030204" pitchFamily="34" charset="0"/>
                <a:cs typeface="Times New Roman" panose="02020603050405020304" pitchFamily="18" charset="0"/>
              </a:rPr>
              <a:t>Piata Unirii nr. 7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706930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EDA1F7-8C42-D4B3-EDB7-4DB66AE251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5A620C-1597-6BC7-F73C-7A27D867A075}"/>
              </a:ext>
            </a:extLst>
          </p:cNvPr>
          <p:cNvSpPr>
            <a:spLocks noGrp="1"/>
          </p:cNvSpPr>
          <p:nvPr>
            <p:ph type="title"/>
          </p:nvPr>
        </p:nvSpPr>
        <p:spPr>
          <a:xfrm>
            <a:off x="762000" y="5562600"/>
            <a:ext cx="7543800" cy="609600"/>
          </a:xfrm>
        </p:spPr>
        <p:txBody>
          <a:bodyPr/>
          <a:lstStyle/>
          <a:p>
            <a:r>
              <a:rPr lang="en-US" sz="3000" dirty="0">
                <a:solidFill>
                  <a:prstClr val="black">
                    <a:lumMod val="85000"/>
                    <a:lumOff val="15000"/>
                  </a:prstClr>
                </a:solidFill>
              </a:rPr>
              <a:t>Proiecte în </a:t>
            </a:r>
            <a:r>
              <a:rPr lang="en-US" sz="3000" dirty="0" err="1">
                <a:solidFill>
                  <a:prstClr val="black">
                    <a:lumMod val="85000"/>
                    <a:lumOff val="15000"/>
                  </a:prstClr>
                </a:solidFill>
              </a:rPr>
              <a:t>derulare</a:t>
            </a:r>
            <a:r>
              <a:rPr lang="en-US" sz="3000" dirty="0">
                <a:solidFill>
                  <a:prstClr val="black">
                    <a:lumMod val="85000"/>
                    <a:lumOff val="15000"/>
                  </a:prstClr>
                </a:solidFill>
              </a:rPr>
              <a:t> – </a:t>
            </a:r>
            <a:r>
              <a:rPr lang="en-US" sz="3000" dirty="0" err="1">
                <a:solidFill>
                  <a:prstClr val="black">
                    <a:lumMod val="85000"/>
                    <a:lumOff val="15000"/>
                  </a:prstClr>
                </a:solidFill>
              </a:rPr>
              <a:t>Realizari</a:t>
            </a:r>
            <a:r>
              <a:rPr lang="en-US" sz="3000" dirty="0">
                <a:solidFill>
                  <a:prstClr val="black">
                    <a:lumMod val="85000"/>
                    <a:lumOff val="15000"/>
                  </a:prstClr>
                </a:solidFill>
              </a:rPr>
              <a:t> - Perspective</a:t>
            </a:r>
            <a:endParaRPr lang="ro-RO" dirty="0"/>
          </a:p>
        </p:txBody>
      </p:sp>
      <p:sp>
        <p:nvSpPr>
          <p:cNvPr id="3" name="Content Placeholder 2">
            <a:extLst>
              <a:ext uri="{FF2B5EF4-FFF2-40B4-BE49-F238E27FC236}">
                <a16:creationId xmlns:a16="http://schemas.microsoft.com/office/drawing/2014/main" id="{14EEDFC0-18F2-BC7C-1280-A860BA72F67B}"/>
              </a:ext>
            </a:extLst>
          </p:cNvPr>
          <p:cNvSpPr>
            <a:spLocks noGrp="1"/>
          </p:cNvSpPr>
          <p:nvPr>
            <p:ph idx="1"/>
          </p:nvPr>
        </p:nvSpPr>
        <p:spPr>
          <a:xfrm>
            <a:off x="762000" y="533400"/>
            <a:ext cx="7543800" cy="4953000"/>
          </a:xfrm>
        </p:spPr>
        <p:txBody>
          <a:bodyPr>
            <a:normAutofit/>
          </a:bodyPr>
          <a:lstStyle/>
          <a:p>
            <a:pPr marL="0" indent="0" algn="ctr">
              <a:buNone/>
            </a:pPr>
            <a:endParaRPr lang="it-IT" b="1" dirty="0"/>
          </a:p>
          <a:p>
            <a:pPr marL="742950" lvl="1" indent="-285750" algn="just">
              <a:lnSpc>
                <a:spcPct val="115000"/>
              </a:lnSpc>
              <a:spcAft>
                <a:spcPts val="1000"/>
              </a:spcAft>
              <a:buFont typeface="+mj-lt"/>
              <a:buAutoNum type="alphaLcPeriod"/>
            </a:pPr>
            <a:r>
              <a:rPr lang="it-IT" sz="1400" b="1" dirty="0">
                <a:effectLst/>
                <a:latin typeface="Arial" panose="020B0604020202020204" pitchFamily="34" charset="0"/>
                <a:ea typeface="Calibri" panose="020F0502020204030204" pitchFamily="34" charset="0"/>
                <a:cs typeface="Times New Roman" panose="02020603050405020304" pitchFamily="18" charset="0"/>
              </a:rPr>
              <a:t>Alte imobile la care se va incepe reabilitarea in 2025: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indent="900430" algn="just">
              <a:lnSpc>
                <a:spcPct val="125000"/>
              </a:lnSpc>
              <a:spcAft>
                <a:spcPts val="900"/>
              </a:spcAft>
            </a:pPr>
            <a:r>
              <a:rPr lang="ro-RO" sz="1400" b="1"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Imobile Monumente Istorice sau propuse pentru clasare </a:t>
            </a:r>
            <a:r>
              <a:rPr lang="ro-RO" sz="1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4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ro-RO" sz="1400" dirty="0" err="1">
                <a:effectLst/>
                <a:latin typeface="Arial" panose="020B0604020202020204" pitchFamily="34" charset="0"/>
                <a:ea typeface="Calibri" panose="020F0502020204030204" pitchFamily="34" charset="0"/>
                <a:cs typeface="Times New Roman" panose="02020603050405020304" pitchFamily="18" charset="0"/>
              </a:rPr>
              <a:t>Cladirea</a:t>
            </a:r>
            <a:r>
              <a:rPr lang="ro-RO" sz="1400" dirty="0">
                <a:effectLst/>
                <a:latin typeface="Arial" panose="020B0604020202020204" pitchFamily="34" charset="0"/>
                <a:ea typeface="Calibri" panose="020F0502020204030204" pitchFamily="34" charset="0"/>
                <a:cs typeface="Times New Roman" panose="02020603050405020304" pitchFamily="18" charset="0"/>
              </a:rPr>
              <a:t> Bazar – str. </a:t>
            </a:r>
            <a:r>
              <a:rPr lang="ro-RO" sz="1400" dirty="0" err="1">
                <a:effectLst/>
                <a:latin typeface="Arial" panose="020B0604020202020204" pitchFamily="34" charset="0"/>
                <a:ea typeface="Calibri" panose="020F0502020204030204" pitchFamily="34" charset="0"/>
                <a:cs typeface="Times New Roman" panose="02020603050405020304" pitchFamily="18" charset="0"/>
              </a:rPr>
              <a:t>Madach</a:t>
            </a:r>
            <a:r>
              <a:rPr lang="ro-RO" sz="1400" dirty="0">
                <a:effectLst/>
                <a:latin typeface="Arial" panose="020B0604020202020204" pitchFamily="34" charset="0"/>
                <a:ea typeface="Calibri" panose="020F0502020204030204" pitchFamily="34" charset="0"/>
                <a:cs typeface="Times New Roman" panose="02020603050405020304" pitchFamily="18" charset="0"/>
              </a:rPr>
              <a:t> Imre nr.1-5 – propusa pentru clasare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ro-RO" sz="1400" dirty="0">
                <a:effectLst/>
                <a:latin typeface="Arial" panose="020B0604020202020204" pitchFamily="34" charset="0"/>
                <a:ea typeface="Calibri" panose="020F0502020204030204" pitchFamily="34" charset="0"/>
                <a:cs typeface="Times New Roman" panose="02020603050405020304" pitchFamily="18" charset="0"/>
              </a:rPr>
              <a:t>Aleea </a:t>
            </a:r>
            <a:r>
              <a:rPr lang="ro-RO" sz="1400" dirty="0" err="1">
                <a:effectLst/>
                <a:latin typeface="Arial" panose="020B0604020202020204" pitchFamily="34" charset="0"/>
                <a:ea typeface="Calibri" panose="020F0502020204030204" pitchFamily="34" charset="0"/>
                <a:cs typeface="Times New Roman" panose="02020603050405020304" pitchFamily="18" charset="0"/>
              </a:rPr>
              <a:t>Gojdu</a:t>
            </a:r>
            <a:r>
              <a:rPr lang="ro-RO" sz="1400" dirty="0">
                <a:effectLst/>
                <a:latin typeface="Arial" panose="020B0604020202020204" pitchFamily="34" charset="0"/>
                <a:ea typeface="Calibri" panose="020F0502020204030204" pitchFamily="34" charset="0"/>
                <a:cs typeface="Times New Roman" panose="02020603050405020304" pitchFamily="18" charset="0"/>
              </a:rPr>
              <a:t> nr. 2 - propusa pentru clasare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ro-RO" sz="1400" dirty="0">
                <a:effectLst/>
                <a:latin typeface="Arial" panose="020B0604020202020204" pitchFamily="34" charset="0"/>
                <a:ea typeface="Calibri" panose="020F0502020204030204" pitchFamily="34" charset="0"/>
                <a:cs typeface="Times New Roman" panose="02020603050405020304" pitchFamily="18" charset="0"/>
              </a:rPr>
              <a:t>Casa Turceasca  - str. Avram Iancu nr. 1 – monument istoric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5000"/>
              </a:lnSpc>
              <a:spcAft>
                <a:spcPts val="900"/>
              </a:spcAft>
              <a:tabLst>
                <a:tab pos="1350645" algn="l"/>
              </a:tabLst>
            </a:pPr>
            <a:r>
              <a:rPr lang="it-IT" sz="1400" b="1"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4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25000"/>
              </a:lnSpc>
              <a:spcAft>
                <a:spcPts val="900"/>
              </a:spcAft>
              <a:tabLst>
                <a:tab pos="1350645" algn="l"/>
              </a:tabLst>
            </a:pPr>
            <a:r>
              <a:rPr lang="it-IT" sz="1400" b="1"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Alte imobile din Centrul istoric</a:t>
            </a:r>
            <a:endParaRPr lang="en-US" sz="14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ro-RO" sz="1400" dirty="0">
                <a:effectLst/>
                <a:latin typeface="Arial" panose="020B0604020202020204" pitchFamily="34" charset="0"/>
                <a:ea typeface="Calibri" panose="020F0502020204030204" pitchFamily="34" charset="0"/>
                <a:cs typeface="Times New Roman" panose="02020603050405020304" pitchFamily="18" charset="0"/>
              </a:rPr>
              <a:t>Str. Republicii nr. 3-5 (</a:t>
            </a:r>
            <a:r>
              <a:rPr lang="ro-RO" sz="1400" dirty="0" err="1">
                <a:effectLst/>
                <a:latin typeface="Arial" panose="020B0604020202020204" pitchFamily="34" charset="0"/>
                <a:ea typeface="Calibri" panose="020F0502020204030204" pitchFamily="34" charset="0"/>
                <a:cs typeface="Times New Roman" panose="02020603050405020304" pitchFamily="18" charset="0"/>
              </a:rPr>
              <a:t>Cladirea</a:t>
            </a:r>
            <a:r>
              <a:rPr lang="ro-RO" sz="1400" dirty="0">
                <a:effectLst/>
                <a:latin typeface="Arial" panose="020B0604020202020204" pitchFamily="34" charset="0"/>
                <a:ea typeface="Calibri" panose="020F0502020204030204" pitchFamily="34" charset="0"/>
                <a:cs typeface="Times New Roman" panose="02020603050405020304" pitchFamily="18" charset="0"/>
              </a:rPr>
              <a:t> Mercur)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ro-RO" sz="1400" dirty="0">
                <a:effectLst/>
                <a:latin typeface="Arial" panose="020B0604020202020204" pitchFamily="34" charset="0"/>
                <a:ea typeface="Calibri" panose="020F0502020204030204" pitchFamily="34" charset="0"/>
                <a:cs typeface="Times New Roman" panose="02020603050405020304" pitchFamily="18" charset="0"/>
              </a:rPr>
              <a:t>Str. </a:t>
            </a:r>
            <a:r>
              <a:rPr lang="ro-RO" sz="1400" dirty="0" err="1">
                <a:effectLst/>
                <a:latin typeface="Arial" panose="020B0604020202020204" pitchFamily="34" charset="0"/>
                <a:ea typeface="Calibri" panose="020F0502020204030204" pitchFamily="34" charset="0"/>
                <a:cs typeface="Times New Roman" panose="02020603050405020304" pitchFamily="18" charset="0"/>
              </a:rPr>
              <a:t>Libertatii</a:t>
            </a:r>
            <a:r>
              <a:rPr lang="ro-RO" sz="1400" dirty="0">
                <a:effectLst/>
                <a:latin typeface="Arial" panose="020B0604020202020204" pitchFamily="34" charset="0"/>
                <a:ea typeface="Calibri" panose="020F0502020204030204" pitchFamily="34" charset="0"/>
                <a:cs typeface="Times New Roman" panose="02020603050405020304" pitchFamily="18" charset="0"/>
              </a:rPr>
              <a:t> nr. 10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ro-RO" sz="1400" dirty="0">
                <a:effectLst/>
                <a:latin typeface="Arial" panose="020B0604020202020204" pitchFamily="34" charset="0"/>
                <a:ea typeface="Calibri" panose="020F0502020204030204" pitchFamily="34" charset="0"/>
                <a:cs typeface="Times New Roman" panose="02020603050405020304" pitchFamily="18" charset="0"/>
              </a:rPr>
              <a:t>Str. Iosif Vulcan nr. 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ro-RO" sz="1400" dirty="0">
                <a:effectLst/>
                <a:latin typeface="Arial" panose="020B0604020202020204" pitchFamily="34" charset="0"/>
                <a:ea typeface="Calibri" panose="020F0502020204030204" pitchFamily="34" charset="0"/>
                <a:cs typeface="Times New Roman" panose="02020603050405020304" pitchFamily="18" charset="0"/>
              </a:rPr>
              <a:t>Str. Iosif Vulcan nr. 10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ro-RO" sz="1400" dirty="0" err="1">
                <a:effectLst/>
                <a:latin typeface="Arial" panose="020B0604020202020204" pitchFamily="34" charset="0"/>
                <a:ea typeface="Calibri" panose="020F0502020204030204" pitchFamily="34" charset="0"/>
                <a:cs typeface="Times New Roman" panose="02020603050405020304" pitchFamily="18" charset="0"/>
              </a:rPr>
              <a:t>Piata</a:t>
            </a:r>
            <a:r>
              <a:rPr lang="ro-RO" sz="1400" dirty="0">
                <a:effectLst/>
                <a:latin typeface="Arial" panose="020B0604020202020204" pitchFamily="34" charset="0"/>
                <a:ea typeface="Calibri" panose="020F0502020204030204" pitchFamily="34" charset="0"/>
                <a:cs typeface="Times New Roman" panose="02020603050405020304" pitchFamily="18" charset="0"/>
              </a:rPr>
              <a:t> 1 Decembrie nr. 12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ro-RO" sz="1400" dirty="0">
                <a:effectLst/>
                <a:latin typeface="Arial" panose="020B0604020202020204" pitchFamily="34" charset="0"/>
                <a:ea typeface="Calibri" panose="020F0502020204030204" pitchFamily="34" charset="0"/>
                <a:cs typeface="Times New Roman" panose="02020603050405020304" pitchFamily="18" charset="0"/>
              </a:rPr>
              <a:t>Str. Mihai </a:t>
            </a:r>
            <a:r>
              <a:rPr lang="ro-RO" sz="1400" dirty="0" err="1">
                <a:effectLst/>
                <a:latin typeface="Arial" panose="020B0604020202020204" pitchFamily="34" charset="0"/>
                <a:ea typeface="Calibri" panose="020F0502020204030204" pitchFamily="34" charset="0"/>
                <a:cs typeface="Times New Roman" panose="02020603050405020304" pitchFamily="18" charset="0"/>
              </a:rPr>
              <a:t>Kogalniceanu</a:t>
            </a:r>
            <a:r>
              <a:rPr lang="ro-RO" sz="1400" dirty="0">
                <a:effectLst/>
                <a:latin typeface="Arial" panose="020B0604020202020204" pitchFamily="34" charset="0"/>
                <a:ea typeface="Calibri" panose="020F0502020204030204" pitchFamily="34" charset="0"/>
                <a:cs typeface="Times New Roman" panose="02020603050405020304" pitchFamily="18" charset="0"/>
              </a:rPr>
              <a:t> nr. 46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72425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685800"/>
            <a:ext cx="8259843" cy="5423412"/>
          </a:xfrm>
          <a:prstGeom prst="rect">
            <a:avLst/>
          </a:prstGeom>
          <a:ln>
            <a:noFill/>
          </a:ln>
          <a:effectLst>
            <a:softEdge rad="112500"/>
          </a:effectLst>
        </p:spPr>
      </p:pic>
      <p:sp>
        <p:nvSpPr>
          <p:cNvPr id="3" name="Content Placeholder 2"/>
          <p:cNvSpPr>
            <a:spLocks noGrp="1"/>
          </p:cNvSpPr>
          <p:nvPr>
            <p:ph idx="1"/>
          </p:nvPr>
        </p:nvSpPr>
        <p:spPr>
          <a:xfrm>
            <a:off x="762000" y="685800"/>
            <a:ext cx="7543800" cy="2286000"/>
          </a:xfrm>
        </p:spPr>
        <p:txBody>
          <a:bodyPr>
            <a:normAutofit/>
          </a:bodyPr>
          <a:lstStyle/>
          <a:p>
            <a:pPr marL="0" indent="0" algn="ctr">
              <a:buNone/>
            </a:pPr>
            <a:r>
              <a:rPr lang="en-US" sz="4000" dirty="0" err="1"/>
              <a:t>Vă</a:t>
            </a:r>
            <a:r>
              <a:rPr lang="en-US" sz="4000" dirty="0"/>
              <a:t> </a:t>
            </a:r>
            <a:r>
              <a:rPr lang="en-US" sz="4000" dirty="0" err="1"/>
              <a:t>mulțumim</a:t>
            </a:r>
            <a:r>
              <a:rPr lang="en-US" sz="4000" dirty="0"/>
              <a:t> </a:t>
            </a:r>
            <a:r>
              <a:rPr lang="en-US" sz="4000" dirty="0" err="1"/>
              <a:t>pentru</a:t>
            </a:r>
            <a:r>
              <a:rPr lang="en-US" sz="4000" dirty="0"/>
              <a:t> </a:t>
            </a:r>
            <a:r>
              <a:rPr lang="en-US" sz="4000" dirty="0" err="1"/>
              <a:t>atenție</a:t>
            </a:r>
            <a:r>
              <a:rPr lang="en-US" sz="4000" dirty="0"/>
              <a:t>! </a:t>
            </a:r>
          </a:p>
          <a:p>
            <a:pPr marL="0" indent="0" algn="ctr">
              <a:buNone/>
            </a:pPr>
            <a:r>
              <a:rPr lang="en-US" sz="4000" dirty="0" err="1"/>
              <a:t>Întrebări</a:t>
            </a:r>
            <a:r>
              <a:rPr lang="en-US" sz="4000" dirty="0"/>
              <a:t>?</a:t>
            </a:r>
            <a:endParaRPr lang="ro-RO" sz="4000" dirty="0"/>
          </a:p>
        </p:txBody>
      </p:sp>
    </p:spTree>
    <p:extLst>
      <p:ext uri="{BB962C8B-B14F-4D97-AF65-F5344CB8AC3E}">
        <p14:creationId xmlns:p14="http://schemas.microsoft.com/office/powerpoint/2010/main" val="2676925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486400"/>
            <a:ext cx="7543800" cy="685800"/>
          </a:xfrm>
        </p:spPr>
        <p:txBody>
          <a:bodyPr>
            <a:normAutofit/>
          </a:bodyPr>
          <a:lstStyle/>
          <a:p>
            <a:r>
              <a:rPr lang="en-US" sz="3000" dirty="0"/>
              <a:t>	</a:t>
            </a:r>
            <a:r>
              <a:rPr lang="en-US" sz="3000" dirty="0" err="1"/>
              <a:t>Dinamica</a:t>
            </a:r>
            <a:r>
              <a:rPr lang="en-US" sz="3000" dirty="0"/>
              <a:t> </a:t>
            </a:r>
            <a:r>
              <a:rPr lang="en-US" sz="3000" dirty="0" err="1"/>
              <a:t>actelor</a:t>
            </a:r>
            <a:r>
              <a:rPr lang="en-US" sz="3000" dirty="0"/>
              <a:t> </a:t>
            </a:r>
            <a:r>
              <a:rPr lang="en-US" sz="3000" dirty="0" err="1"/>
              <a:t>emise</a:t>
            </a:r>
            <a:r>
              <a:rPr lang="en-US" sz="3000" dirty="0"/>
              <a:t> </a:t>
            </a:r>
            <a:r>
              <a:rPr lang="en-US" sz="3000" dirty="0" err="1"/>
              <a:t>pe</a:t>
            </a:r>
            <a:r>
              <a:rPr lang="en-US" sz="3000" dirty="0"/>
              <a:t> </a:t>
            </a:r>
            <a:r>
              <a:rPr lang="en-US" sz="3000" dirty="0" err="1"/>
              <a:t>categorii</a:t>
            </a:r>
            <a:endParaRPr lang="ro-RO" sz="3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15433768"/>
              </p:ext>
            </p:extLst>
          </p:nvPr>
        </p:nvGraphicFramePr>
        <p:xfrm>
          <a:off x="838200" y="914401"/>
          <a:ext cx="7543800" cy="4467266"/>
        </p:xfrm>
        <a:graphic>
          <a:graphicData uri="http://schemas.openxmlformats.org/drawingml/2006/table">
            <a:tbl>
              <a:tblPr firstRow="1" firstCol="1" bandRow="1" bandCol="1">
                <a:tableStyleId>{5C22544A-7EE6-4342-B048-85BDC9FD1C3A}</a:tableStyleId>
              </a:tblPr>
              <a:tblGrid>
                <a:gridCol w="633151">
                  <a:extLst>
                    <a:ext uri="{9D8B030D-6E8A-4147-A177-3AD203B41FA5}">
                      <a16:colId xmlns:a16="http://schemas.microsoft.com/office/drawing/2014/main" val="20000"/>
                    </a:ext>
                  </a:extLst>
                </a:gridCol>
                <a:gridCol w="1771138">
                  <a:extLst>
                    <a:ext uri="{9D8B030D-6E8A-4147-A177-3AD203B41FA5}">
                      <a16:colId xmlns:a16="http://schemas.microsoft.com/office/drawing/2014/main" val="20001"/>
                    </a:ext>
                  </a:extLst>
                </a:gridCol>
                <a:gridCol w="1864845">
                  <a:extLst>
                    <a:ext uri="{9D8B030D-6E8A-4147-A177-3AD203B41FA5}">
                      <a16:colId xmlns:a16="http://schemas.microsoft.com/office/drawing/2014/main" val="20002"/>
                    </a:ext>
                  </a:extLst>
                </a:gridCol>
                <a:gridCol w="1121947">
                  <a:extLst>
                    <a:ext uri="{9D8B030D-6E8A-4147-A177-3AD203B41FA5}">
                      <a16:colId xmlns:a16="http://schemas.microsoft.com/office/drawing/2014/main" val="20003"/>
                    </a:ext>
                  </a:extLst>
                </a:gridCol>
                <a:gridCol w="1050190">
                  <a:extLst>
                    <a:ext uri="{9D8B030D-6E8A-4147-A177-3AD203B41FA5}">
                      <a16:colId xmlns:a16="http://schemas.microsoft.com/office/drawing/2014/main" val="20004"/>
                    </a:ext>
                  </a:extLst>
                </a:gridCol>
                <a:gridCol w="1102529">
                  <a:extLst>
                    <a:ext uri="{9D8B030D-6E8A-4147-A177-3AD203B41FA5}">
                      <a16:colId xmlns:a16="http://schemas.microsoft.com/office/drawing/2014/main" val="20005"/>
                    </a:ext>
                  </a:extLst>
                </a:gridCol>
              </a:tblGrid>
              <a:tr h="1313596">
                <a:tc>
                  <a:txBody>
                    <a:bodyPr/>
                    <a:lstStyle/>
                    <a:p>
                      <a:pPr marL="0" marR="0" algn="ctr">
                        <a:lnSpc>
                          <a:spcPct val="125000"/>
                        </a:lnSpc>
                        <a:spcBef>
                          <a:spcPts val="0"/>
                        </a:spcBef>
                        <a:spcAft>
                          <a:spcPts val="900"/>
                        </a:spcAft>
                      </a:pPr>
                      <a:r>
                        <a:rPr lang="it-IT" sz="1200" kern="1400" dirty="0">
                          <a:effectLst/>
                        </a:rPr>
                        <a:t> </a:t>
                      </a:r>
                      <a:endParaRPr lang="ro-RO" sz="1200" kern="1400" dirty="0">
                        <a:solidFill>
                          <a:srgbClr val="000000"/>
                        </a:solidFill>
                        <a:effectLst/>
                        <a:latin typeface="Arial"/>
                        <a:ea typeface="Times New Roman"/>
                        <a:cs typeface="Times New Roman"/>
                      </a:endParaRPr>
                    </a:p>
                  </a:txBody>
                  <a:tcPr marL="68580" marR="68580" marT="0" marB="0"/>
                </a:tc>
                <a:tc>
                  <a:txBody>
                    <a:bodyPr/>
                    <a:lstStyle/>
                    <a:p>
                      <a:pPr marL="0" marR="0" algn="ctr">
                        <a:lnSpc>
                          <a:spcPct val="125000"/>
                        </a:lnSpc>
                        <a:spcBef>
                          <a:spcPts val="0"/>
                        </a:spcBef>
                        <a:spcAft>
                          <a:spcPts val="900"/>
                        </a:spcAft>
                      </a:pPr>
                      <a:r>
                        <a:rPr lang="it-IT" sz="1200" kern="1400" dirty="0">
                          <a:effectLst/>
                        </a:rPr>
                        <a:t>Certificate de urbanism / cl</a:t>
                      </a:r>
                      <a:r>
                        <a:rPr lang="pt-PT" sz="1200" kern="1400" dirty="0">
                          <a:effectLst/>
                        </a:rPr>
                        <a:t>ă</a:t>
                      </a:r>
                      <a:r>
                        <a:rPr lang="it-IT" sz="1200" kern="1400" dirty="0">
                          <a:effectLst/>
                        </a:rPr>
                        <a:t>diri / publicitate / rețele</a:t>
                      </a:r>
                      <a:endParaRPr lang="ro-RO" sz="1200" kern="1400" dirty="0">
                        <a:solidFill>
                          <a:srgbClr val="000000"/>
                        </a:solidFill>
                        <a:effectLst/>
                        <a:latin typeface="Arial"/>
                        <a:ea typeface="Times New Roman"/>
                        <a:cs typeface="Times New Roman"/>
                      </a:endParaRPr>
                    </a:p>
                  </a:txBody>
                  <a:tcPr marL="68580" marR="68580" marT="0" marB="0"/>
                </a:tc>
                <a:tc>
                  <a:txBody>
                    <a:bodyPr/>
                    <a:lstStyle/>
                    <a:p>
                      <a:pPr marL="0" marR="0" algn="ctr">
                        <a:lnSpc>
                          <a:spcPct val="125000"/>
                        </a:lnSpc>
                        <a:spcBef>
                          <a:spcPts val="0"/>
                        </a:spcBef>
                        <a:spcAft>
                          <a:spcPts val="900"/>
                        </a:spcAft>
                      </a:pPr>
                      <a:r>
                        <a:rPr lang="pt-PT" sz="1200" kern="1400">
                          <a:effectLst/>
                        </a:rPr>
                        <a:t>Autorizații de construire/  clădiri / publicitate / rețele</a:t>
                      </a:r>
                      <a:endParaRPr lang="ro-RO" sz="1200" kern="1400">
                        <a:solidFill>
                          <a:srgbClr val="000000"/>
                        </a:solidFill>
                        <a:effectLst/>
                        <a:latin typeface="Arial"/>
                        <a:ea typeface="Times New Roman"/>
                        <a:cs typeface="Times New Roman"/>
                      </a:endParaRPr>
                    </a:p>
                  </a:txBody>
                  <a:tcPr marL="68580" marR="68580" marT="0" marB="0"/>
                </a:tc>
                <a:tc>
                  <a:txBody>
                    <a:bodyPr/>
                    <a:lstStyle/>
                    <a:p>
                      <a:pPr marL="0" marR="0" algn="ctr">
                        <a:lnSpc>
                          <a:spcPct val="125000"/>
                        </a:lnSpc>
                        <a:spcBef>
                          <a:spcPts val="0"/>
                        </a:spcBef>
                        <a:spcAft>
                          <a:spcPts val="900"/>
                        </a:spcAft>
                      </a:pPr>
                      <a:r>
                        <a:rPr lang="en-US" sz="1200" kern="1400">
                          <a:effectLst/>
                        </a:rPr>
                        <a:t>Autorizații de desființare</a:t>
                      </a:r>
                      <a:endParaRPr lang="ro-RO" sz="1200" kern="1400">
                        <a:solidFill>
                          <a:srgbClr val="000000"/>
                        </a:solidFill>
                        <a:effectLst/>
                        <a:latin typeface="Arial"/>
                        <a:ea typeface="Times New Roman"/>
                        <a:cs typeface="Times New Roman"/>
                      </a:endParaRPr>
                    </a:p>
                  </a:txBody>
                  <a:tcPr marL="68580" marR="68580" marT="0" marB="0"/>
                </a:tc>
                <a:tc>
                  <a:txBody>
                    <a:bodyPr/>
                    <a:lstStyle/>
                    <a:p>
                      <a:pPr marL="0" marR="0" algn="ctr">
                        <a:lnSpc>
                          <a:spcPct val="125000"/>
                        </a:lnSpc>
                        <a:spcBef>
                          <a:spcPts val="0"/>
                        </a:spcBef>
                        <a:spcAft>
                          <a:spcPts val="900"/>
                        </a:spcAft>
                      </a:pPr>
                      <a:r>
                        <a:rPr lang="en-US" sz="1200" kern="1400">
                          <a:effectLst/>
                        </a:rPr>
                        <a:t>Cereri,  sesizări, reclamații</a:t>
                      </a:r>
                      <a:endParaRPr lang="ro-RO" sz="1200" kern="1400">
                        <a:solidFill>
                          <a:srgbClr val="000000"/>
                        </a:solidFill>
                        <a:effectLst/>
                        <a:latin typeface="Arial"/>
                        <a:ea typeface="Times New Roman"/>
                        <a:cs typeface="Times New Roman"/>
                      </a:endParaRPr>
                    </a:p>
                  </a:txBody>
                  <a:tcPr marL="68580" marR="68580" marT="0" marB="0"/>
                </a:tc>
                <a:tc>
                  <a:txBody>
                    <a:bodyPr/>
                    <a:lstStyle/>
                    <a:p>
                      <a:pPr marL="0" marR="0" algn="ctr">
                        <a:lnSpc>
                          <a:spcPct val="125000"/>
                        </a:lnSpc>
                        <a:spcBef>
                          <a:spcPts val="0"/>
                        </a:spcBef>
                        <a:spcAft>
                          <a:spcPts val="900"/>
                        </a:spcAft>
                      </a:pPr>
                      <a:r>
                        <a:rPr lang="en-US" sz="1200" kern="1400">
                          <a:effectLst/>
                        </a:rPr>
                        <a:t>Cereri recepție lucrări</a:t>
                      </a:r>
                      <a:endParaRPr lang="ro-RO" sz="1200" kern="1400">
                        <a:solidFill>
                          <a:srgbClr val="000000"/>
                        </a:solidFill>
                        <a:effectLst/>
                        <a:latin typeface="Arial"/>
                        <a:ea typeface="Times New Roman"/>
                        <a:cs typeface="Times New Roman"/>
                      </a:endParaRPr>
                    </a:p>
                  </a:txBody>
                  <a:tcPr marL="68580" marR="68580" marT="0" marB="0"/>
                </a:tc>
                <a:extLst>
                  <a:ext uri="{0D108BD9-81ED-4DB2-BD59-A6C34878D82A}">
                    <a16:rowId xmlns:a16="http://schemas.microsoft.com/office/drawing/2014/main" val="10000"/>
                  </a:ext>
                </a:extLst>
              </a:tr>
              <a:tr h="630734">
                <a:tc>
                  <a:txBody>
                    <a:bodyPr/>
                    <a:lstStyle/>
                    <a:p>
                      <a:pPr algn="ctr">
                        <a:lnSpc>
                          <a:spcPct val="125000"/>
                        </a:lnSpc>
                        <a:spcAft>
                          <a:spcPts val="900"/>
                        </a:spcAft>
                      </a:pPr>
                      <a:r>
                        <a:rPr lang="en-US" sz="1200" b="1"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2020</a:t>
                      </a:r>
                      <a:endParaRPr lang="en-US" sz="1200" b="1"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5000"/>
                        </a:lnSpc>
                        <a:spcAft>
                          <a:spcPts val="900"/>
                        </a:spcAft>
                      </a:pPr>
                      <a:r>
                        <a:rPr lang="en-US" sz="1200" b="1"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6365</a:t>
                      </a:r>
                      <a:endParaRPr lang="en-US" sz="1200" b="1"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5000"/>
                        </a:lnSpc>
                        <a:spcAft>
                          <a:spcPts val="900"/>
                        </a:spcAft>
                      </a:pPr>
                      <a:r>
                        <a:rPr lang="en-US" sz="1200" b="1"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2481</a:t>
                      </a:r>
                      <a:endParaRPr lang="en-US" sz="1200" b="1"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5000"/>
                        </a:lnSpc>
                        <a:spcAft>
                          <a:spcPts val="900"/>
                        </a:spcAft>
                      </a:pPr>
                      <a:r>
                        <a:rPr lang="en-US" sz="1200" b="1"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116</a:t>
                      </a:r>
                      <a:endParaRPr lang="en-US" sz="1200" b="1"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5000"/>
                        </a:lnSpc>
                        <a:spcAft>
                          <a:spcPts val="900"/>
                        </a:spcAft>
                      </a:pPr>
                      <a:r>
                        <a:rPr lang="en-US" sz="12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1596</a:t>
                      </a:r>
                      <a:endParaRPr lang="en-US" sz="1200" b="1" kern="140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5000"/>
                        </a:lnSpc>
                        <a:spcAft>
                          <a:spcPts val="900"/>
                        </a:spcAft>
                      </a:pPr>
                      <a:r>
                        <a:rPr lang="en-US" sz="12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295</a:t>
                      </a:r>
                      <a:endParaRPr lang="en-US" sz="1200" b="1" kern="140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630734">
                <a:tc>
                  <a:txBody>
                    <a:bodyPr/>
                    <a:lstStyle/>
                    <a:p>
                      <a:pPr algn="ctr">
                        <a:lnSpc>
                          <a:spcPct val="125000"/>
                        </a:lnSpc>
                        <a:spcAft>
                          <a:spcPts val="900"/>
                        </a:spcAft>
                      </a:pPr>
                      <a:r>
                        <a:rPr lang="en-US" sz="12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2021</a:t>
                      </a:r>
                      <a:endParaRPr lang="en-US" sz="1200" b="1" kern="140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5000"/>
                        </a:lnSpc>
                        <a:spcAft>
                          <a:spcPts val="900"/>
                        </a:spcAft>
                      </a:pPr>
                      <a:r>
                        <a:rPr lang="en-US" sz="1200" b="1"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6378</a:t>
                      </a:r>
                      <a:endParaRPr lang="en-US" sz="1200" b="1"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5000"/>
                        </a:lnSpc>
                        <a:spcAft>
                          <a:spcPts val="900"/>
                        </a:spcAft>
                      </a:pPr>
                      <a:r>
                        <a:rPr lang="en-US" sz="12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2324</a:t>
                      </a:r>
                      <a:endParaRPr lang="en-US" sz="1200" b="1" kern="140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5000"/>
                        </a:lnSpc>
                        <a:spcAft>
                          <a:spcPts val="900"/>
                        </a:spcAft>
                      </a:pPr>
                      <a:r>
                        <a:rPr lang="en-US" sz="1200" b="1"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110</a:t>
                      </a:r>
                      <a:endParaRPr lang="en-US" sz="1200" b="1"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5000"/>
                        </a:lnSpc>
                        <a:spcAft>
                          <a:spcPts val="900"/>
                        </a:spcAft>
                      </a:pPr>
                      <a:r>
                        <a:rPr lang="en-US" sz="1200" b="1"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1820</a:t>
                      </a:r>
                      <a:endParaRPr lang="en-US" sz="1200" b="1"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5000"/>
                        </a:lnSpc>
                        <a:spcAft>
                          <a:spcPts val="900"/>
                        </a:spcAft>
                      </a:pPr>
                      <a:r>
                        <a:rPr lang="en-US" sz="12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335</a:t>
                      </a:r>
                      <a:endParaRPr lang="en-US" sz="1200" b="1" kern="140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17047458"/>
                  </a:ext>
                </a:extLst>
              </a:tr>
              <a:tr h="630734">
                <a:tc>
                  <a:txBody>
                    <a:bodyPr/>
                    <a:lstStyle/>
                    <a:p>
                      <a:pPr algn="ctr">
                        <a:lnSpc>
                          <a:spcPct val="125000"/>
                        </a:lnSpc>
                        <a:spcAft>
                          <a:spcPts val="900"/>
                        </a:spcAft>
                      </a:pPr>
                      <a:r>
                        <a:rPr lang="en-US" sz="12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2022</a:t>
                      </a:r>
                      <a:endParaRPr lang="en-US" sz="1200" b="1" kern="140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5000"/>
                        </a:lnSpc>
                        <a:spcAft>
                          <a:spcPts val="900"/>
                        </a:spcAft>
                      </a:pPr>
                      <a:r>
                        <a:rPr lang="en-US" sz="12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5826</a:t>
                      </a:r>
                      <a:endParaRPr lang="en-US" sz="1200" b="1" kern="140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5000"/>
                        </a:lnSpc>
                        <a:spcAft>
                          <a:spcPts val="900"/>
                        </a:spcAft>
                      </a:pPr>
                      <a:r>
                        <a:rPr lang="en-US" sz="1200" b="1"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1980</a:t>
                      </a:r>
                      <a:endParaRPr lang="en-US" sz="1200" b="1"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5000"/>
                        </a:lnSpc>
                        <a:spcAft>
                          <a:spcPts val="900"/>
                        </a:spcAft>
                      </a:pPr>
                      <a:r>
                        <a:rPr lang="en-US" sz="1200" b="1"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a:t>
                      </a:r>
                      <a:endParaRPr lang="en-US" sz="1200" b="1"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5000"/>
                        </a:lnSpc>
                        <a:spcAft>
                          <a:spcPts val="900"/>
                        </a:spcAft>
                      </a:pPr>
                      <a:r>
                        <a:rPr lang="en-US" sz="1200" b="1"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1751</a:t>
                      </a:r>
                      <a:endParaRPr lang="en-US" sz="1200" b="1"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5000"/>
                        </a:lnSpc>
                        <a:spcAft>
                          <a:spcPts val="900"/>
                        </a:spcAft>
                      </a:pPr>
                      <a:r>
                        <a:rPr lang="en-US" sz="1200" b="1"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364</a:t>
                      </a:r>
                      <a:endParaRPr lang="en-US" sz="1200" b="1"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7383425"/>
                  </a:ext>
                </a:extLst>
              </a:tr>
              <a:tr h="630734">
                <a:tc>
                  <a:txBody>
                    <a:bodyPr/>
                    <a:lstStyle/>
                    <a:p>
                      <a:pPr algn="ctr">
                        <a:lnSpc>
                          <a:spcPct val="125000"/>
                        </a:lnSpc>
                        <a:spcAft>
                          <a:spcPts val="900"/>
                        </a:spcAft>
                      </a:pPr>
                      <a:r>
                        <a:rPr lang="en-US" sz="12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2023</a:t>
                      </a:r>
                      <a:endParaRPr lang="en-US" sz="1200" b="1" kern="140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5000"/>
                        </a:lnSpc>
                        <a:spcAft>
                          <a:spcPts val="900"/>
                        </a:spcAft>
                      </a:pPr>
                      <a:r>
                        <a:rPr lang="en-US" sz="12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5500</a:t>
                      </a:r>
                      <a:endParaRPr lang="en-US" sz="1200" b="1" kern="140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5000"/>
                        </a:lnSpc>
                        <a:spcAft>
                          <a:spcPts val="900"/>
                        </a:spcAft>
                      </a:pPr>
                      <a:r>
                        <a:rPr lang="en-US" sz="12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1818</a:t>
                      </a:r>
                      <a:endParaRPr lang="en-US" sz="1200" b="1" kern="140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5000"/>
                        </a:lnSpc>
                        <a:spcAft>
                          <a:spcPts val="900"/>
                        </a:spcAft>
                      </a:pPr>
                      <a:r>
                        <a:rPr lang="en-US" sz="1200" b="1" kern="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106</a:t>
                      </a:r>
                      <a:endParaRPr lang="en-US" sz="1200" b="1" kern="140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5000"/>
                        </a:lnSpc>
                        <a:spcAft>
                          <a:spcPts val="900"/>
                        </a:spcAft>
                      </a:pPr>
                      <a:r>
                        <a:rPr lang="en-US" sz="1200" b="1"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1942</a:t>
                      </a:r>
                      <a:endParaRPr lang="en-US" sz="1200" b="1"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25000"/>
                        </a:lnSpc>
                        <a:spcAft>
                          <a:spcPts val="900"/>
                        </a:spcAft>
                      </a:pPr>
                      <a:r>
                        <a:rPr lang="en-US" sz="1200" b="1" kern="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362</a:t>
                      </a:r>
                      <a:endParaRPr lang="en-US" sz="1200" b="1" kern="1400" dirty="0">
                        <a:solidFill>
                          <a:srgbClr val="F79646"/>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18542336"/>
                  </a:ext>
                </a:extLst>
              </a:tr>
              <a:tr h="630734">
                <a:tc>
                  <a:txBody>
                    <a:bodyPr/>
                    <a:lstStyle/>
                    <a:p>
                      <a:pPr algn="ctr">
                        <a:lnSpc>
                          <a:spcPct val="125000"/>
                        </a:lnSpc>
                        <a:spcAft>
                          <a:spcPts val="900"/>
                        </a:spcAft>
                      </a:pPr>
                      <a:r>
                        <a:rPr lang="en-US" sz="1200" b="1"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2024</a:t>
                      </a:r>
                    </a:p>
                  </a:txBody>
                  <a:tcPr marL="68580" marR="68580" marT="0" marB="0"/>
                </a:tc>
                <a:tc>
                  <a:txBody>
                    <a:bodyPr/>
                    <a:lstStyle/>
                    <a:p>
                      <a:pPr algn="ctr">
                        <a:lnSpc>
                          <a:spcPct val="125000"/>
                        </a:lnSpc>
                        <a:spcAft>
                          <a:spcPts val="900"/>
                        </a:spcAft>
                      </a:pPr>
                      <a:r>
                        <a:rPr lang="en-US" sz="1200" b="1"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5828</a:t>
                      </a:r>
                    </a:p>
                  </a:txBody>
                  <a:tcPr marL="68580" marR="68580" marT="0" marB="0"/>
                </a:tc>
                <a:tc>
                  <a:txBody>
                    <a:bodyPr/>
                    <a:lstStyle/>
                    <a:p>
                      <a:pPr algn="ctr">
                        <a:lnSpc>
                          <a:spcPct val="125000"/>
                        </a:lnSpc>
                        <a:spcAft>
                          <a:spcPts val="900"/>
                        </a:spcAft>
                      </a:pPr>
                      <a:r>
                        <a:rPr lang="en-US" sz="1200" b="1"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2033</a:t>
                      </a:r>
                    </a:p>
                  </a:txBody>
                  <a:tcPr marL="68580" marR="68580" marT="0" marB="0"/>
                </a:tc>
                <a:tc>
                  <a:txBody>
                    <a:bodyPr/>
                    <a:lstStyle/>
                    <a:p>
                      <a:pPr algn="ctr">
                        <a:lnSpc>
                          <a:spcPct val="125000"/>
                        </a:lnSpc>
                        <a:spcAft>
                          <a:spcPts val="900"/>
                        </a:spcAft>
                      </a:pPr>
                      <a:r>
                        <a:rPr lang="en-US" sz="1200" b="1"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93</a:t>
                      </a:r>
                    </a:p>
                  </a:txBody>
                  <a:tcPr marL="68580" marR="68580" marT="0" marB="0"/>
                </a:tc>
                <a:tc>
                  <a:txBody>
                    <a:bodyPr/>
                    <a:lstStyle/>
                    <a:p>
                      <a:pPr algn="ctr">
                        <a:lnSpc>
                          <a:spcPct val="125000"/>
                        </a:lnSpc>
                        <a:spcAft>
                          <a:spcPts val="900"/>
                        </a:spcAft>
                      </a:pPr>
                      <a:r>
                        <a:rPr lang="en-US" sz="1200" b="1"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2505</a:t>
                      </a:r>
                    </a:p>
                  </a:txBody>
                  <a:tcPr marL="68580" marR="68580" marT="0" marB="0"/>
                </a:tc>
                <a:tc>
                  <a:txBody>
                    <a:bodyPr/>
                    <a:lstStyle/>
                    <a:p>
                      <a:pPr algn="ctr">
                        <a:lnSpc>
                          <a:spcPct val="125000"/>
                        </a:lnSpc>
                        <a:spcAft>
                          <a:spcPts val="900"/>
                        </a:spcAft>
                      </a:pPr>
                      <a:r>
                        <a:rPr lang="en-US" sz="1200" b="1" kern="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371</a:t>
                      </a:r>
                    </a:p>
                  </a:txBody>
                  <a:tcPr marL="68580" marR="68580" marT="0" marB="0"/>
                </a:tc>
                <a:extLst>
                  <a:ext uri="{0D108BD9-81ED-4DB2-BD59-A6C34878D82A}">
                    <a16:rowId xmlns:a16="http://schemas.microsoft.com/office/drawing/2014/main" val="2273606288"/>
                  </a:ext>
                </a:extLst>
              </a:tr>
            </a:tbl>
          </a:graphicData>
        </a:graphic>
      </p:graphicFrame>
    </p:spTree>
    <p:extLst>
      <p:ext uri="{BB962C8B-B14F-4D97-AF65-F5344CB8AC3E}">
        <p14:creationId xmlns:p14="http://schemas.microsoft.com/office/powerpoint/2010/main" val="1309809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638800"/>
            <a:ext cx="7543800" cy="533400"/>
          </a:xfrm>
        </p:spPr>
        <p:txBody>
          <a:bodyPr>
            <a:normAutofit fontScale="90000"/>
          </a:bodyPr>
          <a:lstStyle/>
          <a:p>
            <a:r>
              <a:rPr lang="en-US" sz="3000" dirty="0" err="1"/>
              <a:t>Acte</a:t>
            </a:r>
            <a:r>
              <a:rPr lang="en-US" sz="3000" dirty="0"/>
              <a:t> </a:t>
            </a:r>
            <a:r>
              <a:rPr lang="en-US" sz="3000" dirty="0" err="1"/>
              <a:t>emise</a:t>
            </a:r>
            <a:endParaRPr lang="ro-RO" sz="3000" dirty="0"/>
          </a:p>
        </p:txBody>
      </p:sp>
      <p:sp>
        <p:nvSpPr>
          <p:cNvPr id="3" name="Content Placeholder 2"/>
          <p:cNvSpPr>
            <a:spLocks noGrp="1"/>
          </p:cNvSpPr>
          <p:nvPr>
            <p:ph idx="1"/>
          </p:nvPr>
        </p:nvSpPr>
        <p:spPr>
          <a:xfrm>
            <a:off x="762000" y="685800"/>
            <a:ext cx="7543800" cy="4876800"/>
          </a:xfrm>
        </p:spPr>
        <p:txBody>
          <a:bodyPr>
            <a:normAutofit fontScale="92500" lnSpcReduction="20000"/>
          </a:bodyPr>
          <a:lstStyle/>
          <a:p>
            <a:pPr indent="450215" algn="just">
              <a:lnSpc>
                <a:spcPct val="125000"/>
              </a:lnSpc>
              <a:spcAft>
                <a:spcPts val="900"/>
              </a:spcAft>
            </a:pPr>
            <a:r>
              <a:rPr lang="it-IT" sz="2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Pe toate categoriile de acte emise, în comparaţie cu anul 2024 și anii anteriori (ultimii 4 ani) situatia se prezinta, astfel: </a:t>
            </a:r>
            <a:endParaRPr lang="en-US" sz="24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indent="450215" algn="just">
              <a:lnSpc>
                <a:spcPct val="125000"/>
              </a:lnSpc>
              <a:spcAft>
                <a:spcPts val="600"/>
              </a:spcAft>
            </a:pPr>
            <a:r>
              <a:rPr lang="it-IT" sz="2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numarul certificatelor de urbanism a crescut fata de anul trecut cu 5,96 %, iar fata de media anilor anteriori este cu 3,14 % mai mic.</a:t>
            </a:r>
            <a:endParaRPr lang="en-US" sz="24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indent="450215" algn="just">
              <a:lnSpc>
                <a:spcPct val="125000"/>
              </a:lnSpc>
              <a:spcAft>
                <a:spcPts val="600"/>
              </a:spcAft>
            </a:pPr>
            <a:r>
              <a:rPr lang="it-IT" sz="2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numarul autorizaţiilor de construire a crescut cu 11,8 %  fata de anul trecut si cu 5,49%  mai mic fata de media anilor anteriori</a:t>
            </a:r>
            <a:endParaRPr lang="en-US" sz="24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indent="450215" algn="just">
              <a:lnSpc>
                <a:spcPct val="125000"/>
              </a:lnSpc>
              <a:spcAft>
                <a:spcPts val="900"/>
              </a:spcAft>
            </a:pPr>
            <a:r>
              <a:rPr lang="it-IT" sz="24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numarul autorizaţiilor de desfiinţare cu 12,26 % mai mic fata de anul trecut si cu 13,89 % mai mic fata de media anilor anteriori</a:t>
            </a:r>
            <a:endParaRPr lang="en-US" sz="24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2579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05400"/>
            <a:ext cx="7543800" cy="1066800"/>
          </a:xfrm>
        </p:spPr>
        <p:txBody>
          <a:bodyPr>
            <a:normAutofit/>
          </a:bodyPr>
          <a:lstStyle/>
          <a:p>
            <a:pPr algn="just"/>
            <a:r>
              <a:rPr lang="en-US" sz="3000" dirty="0"/>
              <a:t>	</a:t>
            </a:r>
            <a:r>
              <a:rPr lang="en-US" sz="3000" dirty="0" err="1"/>
              <a:t>Situația</a:t>
            </a:r>
            <a:r>
              <a:rPr lang="en-US" sz="3000" dirty="0"/>
              <a:t> </a:t>
            </a:r>
            <a:r>
              <a:rPr lang="en-US" sz="3000" dirty="0" err="1"/>
              <a:t>autorizațiilor</a:t>
            </a:r>
            <a:r>
              <a:rPr lang="en-US" sz="3000" dirty="0"/>
              <a:t> de </a:t>
            </a:r>
            <a:r>
              <a:rPr lang="en-US" sz="3000" dirty="0" err="1"/>
              <a:t>construire</a:t>
            </a:r>
            <a:r>
              <a:rPr lang="en-US" sz="3000" dirty="0"/>
              <a:t> </a:t>
            </a:r>
            <a:r>
              <a:rPr lang="en-US" sz="3000" dirty="0" err="1"/>
              <a:t>este</a:t>
            </a:r>
            <a:r>
              <a:rPr lang="en-US" sz="3000" dirty="0"/>
              <a:t> </a:t>
            </a:r>
            <a:r>
              <a:rPr lang="en-US" sz="3000" dirty="0" err="1"/>
              <a:t>structurată</a:t>
            </a:r>
            <a:r>
              <a:rPr lang="en-US" sz="3000" dirty="0"/>
              <a:t> </a:t>
            </a:r>
            <a:r>
              <a:rPr lang="en-US" sz="3000" dirty="0" err="1"/>
              <a:t>pe</a:t>
            </a:r>
            <a:r>
              <a:rPr lang="en-US" sz="3000" dirty="0"/>
              <a:t> </a:t>
            </a:r>
            <a:r>
              <a:rPr lang="en-US" sz="3000" dirty="0" err="1"/>
              <a:t>tipuri</a:t>
            </a:r>
            <a:r>
              <a:rPr lang="en-US" sz="3000" dirty="0"/>
              <a:t> de </a:t>
            </a:r>
            <a:r>
              <a:rPr lang="en-US" sz="3000" dirty="0" err="1"/>
              <a:t>lucrări</a:t>
            </a:r>
            <a:r>
              <a:rPr lang="en-US" sz="3000" dirty="0"/>
              <a:t>.</a:t>
            </a:r>
            <a:endParaRPr lang="ro-RO" sz="3000" dirty="0"/>
          </a:p>
        </p:txBody>
      </p:sp>
      <p:graphicFrame>
        <p:nvGraphicFramePr>
          <p:cNvPr id="4" name="Object 2"/>
          <p:cNvGraphicFramePr>
            <a:graphicFrameLocks noGrp="1"/>
          </p:cNvGraphicFramePr>
          <p:nvPr>
            <p:ph idx="1"/>
            <p:extLst>
              <p:ext uri="{D42A27DB-BD31-4B8C-83A1-F6EECF244321}">
                <p14:modId xmlns:p14="http://schemas.microsoft.com/office/powerpoint/2010/main" val="2008460359"/>
              </p:ext>
            </p:extLst>
          </p:nvPr>
        </p:nvGraphicFramePr>
        <p:xfrm>
          <a:off x="762000" y="685800"/>
          <a:ext cx="7543800" cy="4419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Object 2"/>
          <p:cNvGraphicFramePr>
            <a:graphicFrameLocks/>
          </p:cNvGraphicFramePr>
          <p:nvPr>
            <p:extLst>
              <p:ext uri="{D42A27DB-BD31-4B8C-83A1-F6EECF244321}">
                <p14:modId xmlns:p14="http://schemas.microsoft.com/office/powerpoint/2010/main" val="2021571310"/>
              </p:ext>
            </p:extLst>
          </p:nvPr>
        </p:nvGraphicFramePr>
        <p:xfrm>
          <a:off x="1066800" y="990600"/>
          <a:ext cx="7238999" cy="4191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Object 2">
            <a:extLst>
              <a:ext uri="{FF2B5EF4-FFF2-40B4-BE49-F238E27FC236}">
                <a16:creationId xmlns:a16="http://schemas.microsoft.com/office/drawing/2014/main" id="{6AD521AE-29D4-2CB8-55FB-4BBE5E0AC1AD}"/>
              </a:ext>
            </a:extLst>
          </p:cNvPr>
          <p:cNvGraphicFramePr>
            <a:graphicFrameLocks/>
          </p:cNvGraphicFramePr>
          <p:nvPr>
            <p:extLst>
              <p:ext uri="{D42A27DB-BD31-4B8C-83A1-F6EECF244321}">
                <p14:modId xmlns:p14="http://schemas.microsoft.com/office/powerpoint/2010/main" val="4084712933"/>
              </p:ext>
            </p:extLst>
          </p:nvPr>
        </p:nvGraphicFramePr>
        <p:xfrm>
          <a:off x="838200" y="609600"/>
          <a:ext cx="7467599" cy="4648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3141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62600"/>
            <a:ext cx="7543800" cy="609600"/>
          </a:xfrm>
        </p:spPr>
        <p:txBody>
          <a:bodyPr>
            <a:normAutofit/>
          </a:bodyPr>
          <a:lstStyle/>
          <a:p>
            <a:r>
              <a:rPr lang="en-US" sz="3000" dirty="0" err="1"/>
              <a:t>Autorizații</a:t>
            </a:r>
            <a:r>
              <a:rPr lang="en-US" sz="3000" dirty="0"/>
              <a:t> </a:t>
            </a:r>
            <a:r>
              <a:rPr lang="en-US" sz="3000" dirty="0" err="1"/>
              <a:t>emise</a:t>
            </a:r>
            <a:r>
              <a:rPr lang="en-US" sz="3000" dirty="0"/>
              <a:t> </a:t>
            </a:r>
            <a:r>
              <a:rPr lang="en-US" sz="3000" dirty="0" err="1"/>
              <a:t>pe</a:t>
            </a:r>
            <a:r>
              <a:rPr lang="en-US" sz="3000" dirty="0"/>
              <a:t> </a:t>
            </a:r>
            <a:r>
              <a:rPr lang="en-US" sz="3000" dirty="0" err="1"/>
              <a:t>tipuri</a:t>
            </a:r>
            <a:r>
              <a:rPr lang="en-US" sz="3000" dirty="0"/>
              <a:t> de </a:t>
            </a:r>
            <a:r>
              <a:rPr lang="en-US" sz="3000" dirty="0" err="1"/>
              <a:t>construcții</a:t>
            </a:r>
            <a:endParaRPr lang="ro-RO" sz="3000" dirty="0"/>
          </a:p>
        </p:txBody>
      </p:sp>
      <p:sp>
        <p:nvSpPr>
          <p:cNvPr id="3" name="Content Placeholder 2"/>
          <p:cNvSpPr>
            <a:spLocks noGrp="1"/>
          </p:cNvSpPr>
          <p:nvPr>
            <p:ph idx="1"/>
          </p:nvPr>
        </p:nvSpPr>
        <p:spPr>
          <a:xfrm>
            <a:off x="762000" y="685800"/>
            <a:ext cx="7543800" cy="4495800"/>
          </a:xfrm>
        </p:spPr>
        <p:txBody>
          <a:bodyPr/>
          <a:lstStyle/>
          <a:p>
            <a:pPr marL="0" indent="0" algn="just">
              <a:buNone/>
            </a:pPr>
            <a:r>
              <a:rPr lang="it-IT" dirty="0"/>
              <a:t>	</a:t>
            </a:r>
          </a:p>
          <a:p>
            <a:pPr indent="457200" algn="just">
              <a:lnSpc>
                <a:spcPct val="125000"/>
              </a:lnSpc>
              <a:spcAft>
                <a:spcPts val="900"/>
              </a:spcAft>
            </a:pPr>
            <a:r>
              <a:rPr lang="it-IT" sz="18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Dacă analizăm autorizaţiile de construire emise în 2024, comparativ cu cele emise în 2023, pe tipuri de constructii, se constata urmatoarele:</a:t>
            </a:r>
            <a:endParaRPr lang="en-US" sz="18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900"/>
              </a:spcAft>
              <a:buFont typeface="Arial" panose="020B0604020202020204" pitchFamily="34" charset="0"/>
              <a:buChar char="-"/>
              <a:tabLst>
                <a:tab pos="685800" algn="l"/>
              </a:tabLst>
            </a:pPr>
            <a:r>
              <a:rPr lang="it-IT" sz="18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cladiri, o crestere cu 7,74%</a:t>
            </a:r>
            <a:endParaRPr lang="en-US" sz="18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900"/>
              </a:spcAft>
              <a:buFont typeface="Arial" panose="020B0604020202020204" pitchFamily="34" charset="0"/>
              <a:buChar char="-"/>
              <a:tabLst>
                <a:tab pos="685800" algn="l"/>
              </a:tabLst>
            </a:pPr>
            <a:r>
              <a:rPr lang="it-IT" sz="18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retele, valori apropiate (539 in 2023; 532 in 2024)</a:t>
            </a:r>
            <a:endParaRPr lang="en-US" sz="18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lnSpc>
                <a:spcPct val="125000"/>
              </a:lnSpc>
              <a:spcAft>
                <a:spcPts val="900"/>
              </a:spcAft>
              <a:buFont typeface="Arial" panose="020B0604020202020204" pitchFamily="34" charset="0"/>
              <a:buChar char="-"/>
              <a:tabLst>
                <a:tab pos="685800" algn="l"/>
              </a:tabLst>
            </a:pPr>
            <a:r>
              <a:rPr lang="it-IT" sz="18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publicitate, o crestere cu 41,6 % </a:t>
            </a:r>
            <a:endParaRPr lang="en-US" sz="18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indent="449580" algn="just">
              <a:lnSpc>
                <a:spcPct val="125000"/>
              </a:lnSpc>
              <a:spcAft>
                <a:spcPts val="900"/>
              </a:spcAft>
            </a:pPr>
            <a:r>
              <a:rPr lang="pt-PT" sz="18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În raport cu disciplina în construcţii situaţia autorizaţiilor emise pentru intrarea în legalitate, arată ca în graficul de mai jos:</a:t>
            </a:r>
            <a:endParaRPr lang="en-US" sz="18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ro-RO" dirty="0"/>
          </a:p>
        </p:txBody>
      </p:sp>
    </p:spTree>
    <p:extLst>
      <p:ext uri="{BB962C8B-B14F-4D97-AF65-F5344CB8AC3E}">
        <p14:creationId xmlns:p14="http://schemas.microsoft.com/office/powerpoint/2010/main" val="1956877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105400"/>
            <a:ext cx="7543800" cy="1066800"/>
          </a:xfrm>
        </p:spPr>
        <p:txBody>
          <a:bodyPr>
            <a:noAutofit/>
          </a:bodyPr>
          <a:lstStyle/>
          <a:p>
            <a:pPr algn="ctr"/>
            <a:r>
              <a:rPr lang="en-US" sz="3000" dirty="0"/>
              <a:t>	 </a:t>
            </a:r>
            <a:r>
              <a:rPr lang="en-US" sz="3000" dirty="0" err="1"/>
              <a:t>Situația</a:t>
            </a:r>
            <a:r>
              <a:rPr lang="en-US" sz="3000" dirty="0"/>
              <a:t> </a:t>
            </a:r>
            <a:r>
              <a:rPr lang="en-US" sz="3000" dirty="0" err="1"/>
              <a:t>autorizațiilor</a:t>
            </a:r>
            <a:r>
              <a:rPr lang="en-US" sz="3000" dirty="0"/>
              <a:t> </a:t>
            </a:r>
            <a:r>
              <a:rPr lang="en-US" sz="3000" dirty="0" err="1"/>
              <a:t>emise</a:t>
            </a:r>
            <a:r>
              <a:rPr lang="en-US" sz="3000" dirty="0"/>
              <a:t> </a:t>
            </a:r>
            <a:r>
              <a:rPr lang="en-US" sz="3000" dirty="0" err="1"/>
              <a:t>pentru</a:t>
            </a:r>
            <a:r>
              <a:rPr lang="en-US" sz="3000" dirty="0"/>
              <a:t> </a:t>
            </a:r>
            <a:r>
              <a:rPr lang="en-US" sz="3000" dirty="0" err="1"/>
              <a:t>intrarea</a:t>
            </a:r>
            <a:r>
              <a:rPr lang="en-US" sz="3000" dirty="0"/>
              <a:t> în </a:t>
            </a:r>
            <a:r>
              <a:rPr lang="en-US" sz="3000" dirty="0" err="1"/>
              <a:t>legalitate</a:t>
            </a:r>
            <a:endParaRPr lang="ro-RO" sz="3000" dirty="0"/>
          </a:p>
        </p:txBody>
      </p:sp>
      <p:graphicFrame>
        <p:nvGraphicFramePr>
          <p:cNvPr id="4" name="Object 6"/>
          <p:cNvGraphicFramePr>
            <a:graphicFrameLocks noGrp="1"/>
          </p:cNvGraphicFramePr>
          <p:nvPr>
            <p:ph idx="1"/>
            <p:extLst>
              <p:ext uri="{D42A27DB-BD31-4B8C-83A1-F6EECF244321}">
                <p14:modId xmlns:p14="http://schemas.microsoft.com/office/powerpoint/2010/main" val="1453525380"/>
              </p:ext>
            </p:extLst>
          </p:nvPr>
        </p:nvGraphicFramePr>
        <p:xfrm>
          <a:off x="762000" y="685800"/>
          <a:ext cx="7543800" cy="3886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Object 6">
            <a:extLst>
              <a:ext uri="{FF2B5EF4-FFF2-40B4-BE49-F238E27FC236}">
                <a16:creationId xmlns:a16="http://schemas.microsoft.com/office/drawing/2014/main" id="{4A46EE80-D02C-6508-EE1D-18BF980C84F0}"/>
              </a:ext>
            </a:extLst>
          </p:cNvPr>
          <p:cNvGraphicFramePr>
            <a:graphicFrameLocks/>
          </p:cNvGraphicFramePr>
          <p:nvPr>
            <p:extLst>
              <p:ext uri="{D42A27DB-BD31-4B8C-83A1-F6EECF244321}">
                <p14:modId xmlns:p14="http://schemas.microsoft.com/office/powerpoint/2010/main" val="518078193"/>
              </p:ext>
            </p:extLst>
          </p:nvPr>
        </p:nvGraphicFramePr>
        <p:xfrm>
          <a:off x="838200" y="685800"/>
          <a:ext cx="7467600" cy="44957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94425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8001000" cy="5638800"/>
          </a:xfrm>
        </p:spPr>
        <p:txBody>
          <a:bodyPr>
            <a:normAutofit fontScale="92500" lnSpcReduction="10000"/>
          </a:bodyPr>
          <a:lstStyle/>
          <a:p>
            <a:endParaRPr lang="pt-PT" dirty="0"/>
          </a:p>
          <a:p>
            <a:pPr indent="457200" algn="just">
              <a:lnSpc>
                <a:spcPct val="125000"/>
              </a:lnSpc>
              <a:spcAft>
                <a:spcPts val="900"/>
              </a:spcAft>
            </a:pPr>
            <a:r>
              <a:rPr lang="pt-PT" sz="1800" kern="1400" dirty="0">
                <a:solidFill>
                  <a:srgbClr val="C00000"/>
                </a:solidFill>
                <a:latin typeface="Arial" panose="020B0604020202020204" pitchFamily="34" charset="0"/>
                <a:ea typeface="Times New Roman" panose="02020603050405020304" pitchFamily="18" charset="0"/>
                <a:cs typeface="Arial" panose="020B0604020202020204" pitchFamily="34" charset="0"/>
              </a:rPr>
              <a:t>A</a:t>
            </a:r>
            <a:r>
              <a:rPr lang="pt-PT" sz="18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stfel ca acestea reprezinta 6,43 % din totalul autorizatiilor emise pentru categoria cladiri, si o crestere fata anul trecut cu 28%, date care insa trebuie corelate numarul de sanctiuni contraventionale incheiate de Politia Locala, pentru a oferi imaginea de ansamblu.</a:t>
            </a:r>
            <a:endParaRPr lang="en-US" sz="18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indent="448310" algn="just">
              <a:lnSpc>
                <a:spcPct val="125000"/>
              </a:lnSpc>
              <a:spcAft>
                <a:spcPts val="900"/>
              </a:spcAft>
            </a:pPr>
            <a:r>
              <a:rPr lang="pt-PT" sz="18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Direcția Arhitect Sef a continuat si în anul 2024 sa emita actele specifice în regim de urgenta, activitate  introdusă în cursul anului 2014. </a:t>
            </a:r>
            <a:endParaRPr lang="en-US" sz="18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indent="448310" algn="just">
              <a:lnSpc>
                <a:spcPct val="125000"/>
              </a:lnSpc>
              <a:spcAft>
                <a:spcPts val="900"/>
              </a:spcAft>
            </a:pPr>
            <a:r>
              <a:rPr lang="pt-PT" sz="18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Astfel ca, perioada în care se emit actele de autoritate, se reduce considerabil, prin introducerea sistemului de taxe de urgență la emiterea certificatelor de urbanism, a autorizațiilor de construire/desființare și a adeverințelor de luare în folosință a construcțiilor, aprobat prin hotărâre a Consiliului Local. În acest sens, la solicitarea beneficiarilor, acestea se emit în 2 zile lucratoare –CU-, în 5 zile lucratoare –AC și ALF. </a:t>
            </a:r>
            <a:endParaRPr lang="en-US" sz="18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indent="448310" algn="just">
              <a:lnSpc>
                <a:spcPct val="125000"/>
              </a:lnSpc>
              <a:spcAft>
                <a:spcPts val="900"/>
              </a:spcAft>
            </a:pPr>
            <a:r>
              <a:rPr lang="pt-PT" sz="1800" kern="1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Taxele percepute în anul 2024, au fost modice în comparatie cu alte municipii, 200 lei pentru prima categorie de acte, iar pentru cea de a doua, 500 lei, respectiv 200 lei.</a:t>
            </a:r>
            <a:endParaRPr lang="en-US" sz="1800" kern="1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pt-PT" dirty="0"/>
          </a:p>
        </p:txBody>
      </p:sp>
    </p:spTree>
    <p:extLst>
      <p:ext uri="{BB962C8B-B14F-4D97-AF65-F5344CB8AC3E}">
        <p14:creationId xmlns:p14="http://schemas.microsoft.com/office/powerpoint/2010/main" val="18887382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1205</TotalTime>
  <Words>3279</Words>
  <Application>Microsoft Office PowerPoint</Application>
  <PresentationFormat>On-screen Show (4:3)</PresentationFormat>
  <Paragraphs>335</Paragraphs>
  <Slides>34</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Book Antiqua</vt:lpstr>
      <vt:lpstr>Calibri</vt:lpstr>
      <vt:lpstr>Georgia</vt:lpstr>
      <vt:lpstr>Impact</vt:lpstr>
      <vt:lpstr>Symbol</vt:lpstr>
      <vt:lpstr>Times New Roman</vt:lpstr>
      <vt:lpstr>Wingdings</vt:lpstr>
      <vt:lpstr>NewsPrint</vt:lpstr>
      <vt:lpstr>RAPORT DE ACTIVITATE 2024 </vt:lpstr>
      <vt:lpstr>Principalele atribuţii:</vt:lpstr>
      <vt:lpstr>  Dinamica actelor emise pe categorii</vt:lpstr>
      <vt:lpstr> Dinamica actelor emise pe categorii</vt:lpstr>
      <vt:lpstr>Acte emise</vt:lpstr>
      <vt:lpstr> Situația autorizațiilor de construire este structurată pe tipuri de lucrări.</vt:lpstr>
      <vt:lpstr>Autorizații emise pe tipuri de construcții</vt:lpstr>
      <vt:lpstr>  Situația autorizațiilor emise pentru intrarea în legalitate</vt:lpstr>
      <vt:lpstr>PowerPoint Presentation</vt:lpstr>
      <vt:lpstr>    Astfel: certificatele de urbanism emise în regim de urgenta reprezinta 29,14 % din numarul total de certificate, ceea ce inseamna numeric o crestere de 134 de astfel de acte;  autorizatiile de construire 25,18 % din totalul autorizatiilor, ceea ce inseamna o crestere în procente de 7,34%, iar numeric 35 de acte. Aproximativ la jumătatea anului 2021, am început să emitem certificate de urbanism online. In anul 2024 am emis 688 certificate online eliberate pentru cladiri, 28 pentru rețele și 58 pentru publicitate, în total 774 deastfel de acte ceea ce reprezinta 13,28% din nr. total de certificate si o usoara crestere ( aproximativ 2,21%), fata de anul trecut.</vt:lpstr>
      <vt:lpstr> Cereri  înregistrate – pe tipuri de categorii - Compartiment Finalizări Construcții</vt:lpstr>
      <vt:lpstr>Situația cererilor înregistrate, pe tipuri de acte prezentată și în tabel</vt:lpstr>
      <vt:lpstr> Acte emise de către Compartimentul Finalizări Construcții. </vt:lpstr>
      <vt:lpstr>Dinamica actelor emise de către Compartimentul Finalizări Construcții</vt:lpstr>
      <vt:lpstr>Documentații de urbanism</vt:lpstr>
      <vt:lpstr>Documente prelucrate in 2024</vt:lpstr>
      <vt:lpstr>Avize CMUAT</vt:lpstr>
      <vt:lpstr>Documentaţiile de urbanism  aprobate in cursul anului 2023 au studiat:</vt:lpstr>
      <vt:lpstr>   Documentaţiile de urbanism initiate de Primaria Municipiului Oradea în cursul anului 2024:</vt:lpstr>
      <vt:lpstr>Alte documentaţii privind proiecte importante ale Primăriei municipiului Oradea analizate şi avizate în cadrul şedinţelor CMUAT:</vt:lpstr>
      <vt:lpstr>Alte documentaţii privind proiecte importante ale Primăriei municipiului Oradea analizate şi avizate în cadrul şedinţelor CMUAT:</vt:lpstr>
      <vt:lpstr>Alte documentaţii privind proiecte importante ale Primăriei municipiului Oradea analizate şi avizate în cadrul şedinţelor CMUAT:</vt:lpstr>
      <vt:lpstr> Fundatia de Protejare a Monumentelor Istorice din Judetul Bihor</vt:lpstr>
      <vt:lpstr>  GIS - Întretinerea și actualizarea bazei de date urbane geospațiale a pmo</vt:lpstr>
      <vt:lpstr> GIS - Întretinerea și actualizarea bazei de date urbane geospațiale a pmo</vt:lpstr>
      <vt:lpstr>Proiecte în derulare – Realizari - Perspective</vt:lpstr>
      <vt:lpstr>Proiecte în derulare – Realizari - Perspective</vt:lpstr>
      <vt:lpstr>Proiecte în derulare – Realizari - Perspective</vt:lpstr>
      <vt:lpstr>Proiecte în derulare – Realizari - Perspective</vt:lpstr>
      <vt:lpstr>Proiecte în derulare – Realizari - Perspective</vt:lpstr>
      <vt:lpstr>Proiecte în derulare – Realizari - Perspective</vt:lpstr>
      <vt:lpstr>Proiecte în derulare – Realizari - Perspective</vt:lpstr>
      <vt:lpstr>Proiecte în derulare – Realizari - Perspective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RAPORT DE ACTIVITATE 2016</dc:title>
  <dc:creator>carmen</dc:creator>
  <cp:lastModifiedBy>Carmen Cioflan</cp:lastModifiedBy>
  <cp:revision>75</cp:revision>
  <dcterms:created xsi:type="dcterms:W3CDTF">2017-02-08T06:40:22Z</dcterms:created>
  <dcterms:modified xsi:type="dcterms:W3CDTF">2025-02-10T09:36:34Z</dcterms:modified>
</cp:coreProperties>
</file>