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73"/>
  </p:notesMasterIdLst>
  <p:handoutMasterIdLst>
    <p:handoutMasterId r:id="rId74"/>
  </p:handoutMasterIdLst>
  <p:sldIdLst>
    <p:sldId id="287" r:id="rId2"/>
    <p:sldId id="286" r:id="rId3"/>
    <p:sldId id="259" r:id="rId4"/>
    <p:sldId id="260" r:id="rId5"/>
    <p:sldId id="261" r:id="rId6"/>
    <p:sldId id="262" r:id="rId7"/>
    <p:sldId id="263" r:id="rId8"/>
    <p:sldId id="264" r:id="rId9"/>
    <p:sldId id="510" r:id="rId10"/>
    <p:sldId id="520" r:id="rId11"/>
    <p:sldId id="521" r:id="rId12"/>
    <p:sldId id="435" r:id="rId13"/>
    <p:sldId id="282" r:id="rId14"/>
    <p:sldId id="294" r:id="rId15"/>
    <p:sldId id="283" r:id="rId16"/>
    <p:sldId id="511" r:id="rId17"/>
    <p:sldId id="512" r:id="rId18"/>
    <p:sldId id="374" r:id="rId19"/>
    <p:sldId id="265" r:id="rId20"/>
    <p:sldId id="266" r:id="rId21"/>
    <p:sldId id="426" r:id="rId22"/>
    <p:sldId id="427" r:id="rId23"/>
    <p:sldId id="428" r:id="rId24"/>
    <p:sldId id="274" r:id="rId25"/>
    <p:sldId id="416" r:id="rId26"/>
    <p:sldId id="519" r:id="rId27"/>
    <p:sldId id="279" r:id="rId28"/>
    <p:sldId id="503" r:id="rId29"/>
    <p:sldId id="504" r:id="rId30"/>
    <p:sldId id="505" r:id="rId31"/>
    <p:sldId id="513" r:id="rId32"/>
    <p:sldId id="514" r:id="rId33"/>
    <p:sldId id="518" r:id="rId34"/>
    <p:sldId id="452" r:id="rId35"/>
    <p:sldId id="453" r:id="rId36"/>
    <p:sldId id="454" r:id="rId37"/>
    <p:sldId id="456" r:id="rId38"/>
    <p:sldId id="458" r:id="rId39"/>
    <p:sldId id="515" r:id="rId40"/>
    <p:sldId id="509" r:id="rId41"/>
    <p:sldId id="517" r:id="rId42"/>
    <p:sldId id="459" r:id="rId43"/>
    <p:sldId id="508" r:id="rId44"/>
    <p:sldId id="506" r:id="rId45"/>
    <p:sldId id="516" r:id="rId46"/>
    <p:sldId id="462" r:id="rId47"/>
    <p:sldId id="463" r:id="rId48"/>
    <p:sldId id="465" r:id="rId49"/>
    <p:sldId id="469" r:id="rId50"/>
    <p:sldId id="470" r:id="rId51"/>
    <p:sldId id="471" r:id="rId52"/>
    <p:sldId id="472" r:id="rId53"/>
    <p:sldId id="507" r:id="rId54"/>
    <p:sldId id="476" r:id="rId55"/>
    <p:sldId id="480" r:id="rId56"/>
    <p:sldId id="481" r:id="rId57"/>
    <p:sldId id="483" r:id="rId58"/>
    <p:sldId id="484" r:id="rId59"/>
    <p:sldId id="485" r:id="rId60"/>
    <p:sldId id="486" r:id="rId61"/>
    <p:sldId id="487" r:id="rId62"/>
    <p:sldId id="488" r:id="rId63"/>
    <p:sldId id="490" r:id="rId64"/>
    <p:sldId id="491" r:id="rId65"/>
    <p:sldId id="492" r:id="rId66"/>
    <p:sldId id="494" r:id="rId67"/>
    <p:sldId id="496" r:id="rId68"/>
    <p:sldId id="495" r:id="rId69"/>
    <p:sldId id="497" r:id="rId70"/>
    <p:sldId id="498" r:id="rId71"/>
    <p:sldId id="359" r:id="rId72"/>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D9AB07-3010-4988-AAE8-31790CAE0109}">
          <p14:sldIdLst>
            <p14:sldId id="287"/>
            <p14:sldId id="286"/>
            <p14:sldId id="259"/>
            <p14:sldId id="260"/>
            <p14:sldId id="261"/>
            <p14:sldId id="262"/>
            <p14:sldId id="263"/>
            <p14:sldId id="264"/>
            <p14:sldId id="510"/>
            <p14:sldId id="520"/>
            <p14:sldId id="521"/>
            <p14:sldId id="435"/>
            <p14:sldId id="282"/>
            <p14:sldId id="294"/>
            <p14:sldId id="283"/>
            <p14:sldId id="511"/>
            <p14:sldId id="512"/>
            <p14:sldId id="374"/>
            <p14:sldId id="265"/>
            <p14:sldId id="266"/>
            <p14:sldId id="426"/>
            <p14:sldId id="427"/>
            <p14:sldId id="428"/>
            <p14:sldId id="274"/>
            <p14:sldId id="416"/>
            <p14:sldId id="519"/>
            <p14:sldId id="279"/>
            <p14:sldId id="503"/>
            <p14:sldId id="504"/>
            <p14:sldId id="505"/>
            <p14:sldId id="513"/>
            <p14:sldId id="514"/>
            <p14:sldId id="518"/>
            <p14:sldId id="452"/>
            <p14:sldId id="453"/>
            <p14:sldId id="454"/>
            <p14:sldId id="456"/>
            <p14:sldId id="458"/>
            <p14:sldId id="515"/>
            <p14:sldId id="509"/>
            <p14:sldId id="517"/>
            <p14:sldId id="459"/>
            <p14:sldId id="508"/>
            <p14:sldId id="506"/>
            <p14:sldId id="516"/>
            <p14:sldId id="462"/>
            <p14:sldId id="463"/>
            <p14:sldId id="465"/>
            <p14:sldId id="469"/>
            <p14:sldId id="470"/>
            <p14:sldId id="471"/>
            <p14:sldId id="472"/>
            <p14:sldId id="507"/>
            <p14:sldId id="476"/>
            <p14:sldId id="480"/>
            <p14:sldId id="481"/>
            <p14:sldId id="483"/>
            <p14:sldId id="484"/>
            <p14:sldId id="485"/>
            <p14:sldId id="486"/>
            <p14:sldId id="487"/>
            <p14:sldId id="488"/>
            <p14:sldId id="490"/>
            <p14:sldId id="491"/>
            <p14:sldId id="492"/>
            <p14:sldId id="494"/>
            <p14:sldId id="496"/>
            <p14:sldId id="495"/>
            <p14:sldId id="497"/>
            <p14:sldId id="498"/>
            <p14:sldId id="35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AAB3C0"/>
    <a:srgbClr val="FFCCFF"/>
    <a:srgbClr val="9BAFB5"/>
    <a:srgbClr val="CCFF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30" autoAdjust="0"/>
    <p:restoredTop sz="93673" autoAdjust="0"/>
  </p:normalViewPr>
  <p:slideViewPr>
    <p:cSldViewPr snapToGrid="0">
      <p:cViewPr varScale="1">
        <p:scale>
          <a:sx n="112" d="100"/>
          <a:sy n="112" d="100"/>
        </p:scale>
        <p:origin x="522" y="96"/>
      </p:cViewPr>
      <p:guideLst>
        <p:guide orient="horz" pos="2160"/>
        <p:guide pos="3840"/>
      </p:guideLst>
    </p:cSldViewPr>
  </p:slideViewPr>
  <p:notesTextViewPr>
    <p:cViewPr>
      <p:scale>
        <a:sx n="1" d="1"/>
        <a:sy n="1" d="1"/>
      </p:scale>
      <p:origin x="0" y="0"/>
    </p:cViewPr>
  </p:notesTextViewPr>
  <p:sorterViewPr>
    <p:cViewPr>
      <p:scale>
        <a:sx n="100" d="100"/>
        <a:sy n="100" d="100"/>
      </p:scale>
      <p:origin x="0" y="-23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0BB84E-06E0-404D-9395-ADE9F8759128}"/>
              </a:ext>
            </a:extLst>
          </p:cNvPr>
          <p:cNvSpPr>
            <a:spLocks noGrp="1"/>
          </p:cNvSpPr>
          <p:nvPr>
            <p:ph type="hdr" sz="quarter"/>
          </p:nvPr>
        </p:nvSpPr>
        <p:spPr>
          <a:xfrm>
            <a:off x="2" y="0"/>
            <a:ext cx="2984870" cy="502675"/>
          </a:xfrm>
          <a:prstGeom prst="rect">
            <a:avLst/>
          </a:prstGeom>
        </p:spPr>
        <p:txBody>
          <a:bodyPr vert="horz" lIns="91440" tIns="45720" rIns="91440" bIns="45720" rtlCol="0"/>
          <a:lstStyle>
            <a:lvl1pPr algn="l">
              <a:defRPr sz="1200"/>
            </a:lvl1pPr>
          </a:lstStyle>
          <a:p>
            <a:r>
              <a:rPr lang="en-US"/>
              <a:t>DIRECȚIA TEHNICĂ</a:t>
            </a:r>
          </a:p>
        </p:txBody>
      </p:sp>
      <p:sp>
        <p:nvSpPr>
          <p:cNvPr id="3" name="Date Placeholder 2">
            <a:extLst>
              <a:ext uri="{FF2B5EF4-FFF2-40B4-BE49-F238E27FC236}">
                <a16:creationId xmlns:a16="http://schemas.microsoft.com/office/drawing/2014/main" id="{8C25E8BC-7833-42D5-9D3D-3B5DBD65D1A5}"/>
              </a:ext>
            </a:extLst>
          </p:cNvPr>
          <p:cNvSpPr>
            <a:spLocks noGrp="1"/>
          </p:cNvSpPr>
          <p:nvPr>
            <p:ph type="dt" sz="quarter" idx="1"/>
          </p:nvPr>
        </p:nvSpPr>
        <p:spPr>
          <a:xfrm>
            <a:off x="3901700" y="0"/>
            <a:ext cx="2984870" cy="502675"/>
          </a:xfrm>
          <a:prstGeom prst="rect">
            <a:avLst/>
          </a:prstGeom>
        </p:spPr>
        <p:txBody>
          <a:bodyPr vert="horz" lIns="91440" tIns="45720" rIns="91440" bIns="45720" rtlCol="0"/>
          <a:lstStyle>
            <a:lvl1pPr algn="r">
              <a:defRPr sz="1200"/>
            </a:lvl1pPr>
          </a:lstStyle>
          <a:p>
            <a:fld id="{98F7AB2F-E3D4-4A58-9211-FEC10EF63745}" type="datetimeFigureOut">
              <a:rPr lang="en-US" smtClean="0"/>
              <a:t>2/5/2026</a:t>
            </a:fld>
            <a:endParaRPr lang="en-US"/>
          </a:p>
        </p:txBody>
      </p:sp>
      <p:sp>
        <p:nvSpPr>
          <p:cNvPr id="4" name="Footer Placeholder 3">
            <a:extLst>
              <a:ext uri="{FF2B5EF4-FFF2-40B4-BE49-F238E27FC236}">
                <a16:creationId xmlns:a16="http://schemas.microsoft.com/office/drawing/2014/main" id="{36CD7644-2657-4666-9C80-8D458BB6B4D4}"/>
              </a:ext>
            </a:extLst>
          </p:cNvPr>
          <p:cNvSpPr>
            <a:spLocks noGrp="1"/>
          </p:cNvSpPr>
          <p:nvPr>
            <p:ph type="ftr" sz="quarter" idx="2"/>
          </p:nvPr>
        </p:nvSpPr>
        <p:spPr>
          <a:xfrm>
            <a:off x="2" y="9516040"/>
            <a:ext cx="2984870" cy="5026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0104EE-31EF-47D7-BE84-A1A833655F7E}"/>
              </a:ext>
            </a:extLst>
          </p:cNvPr>
          <p:cNvSpPr>
            <a:spLocks noGrp="1"/>
          </p:cNvSpPr>
          <p:nvPr>
            <p:ph type="sldNum" sz="quarter" idx="3"/>
          </p:nvPr>
        </p:nvSpPr>
        <p:spPr>
          <a:xfrm>
            <a:off x="3901700" y="9516040"/>
            <a:ext cx="2984870" cy="502674"/>
          </a:xfrm>
          <a:prstGeom prst="rect">
            <a:avLst/>
          </a:prstGeom>
        </p:spPr>
        <p:txBody>
          <a:bodyPr vert="horz" lIns="91440" tIns="45720" rIns="91440" bIns="45720" rtlCol="0" anchor="b"/>
          <a:lstStyle>
            <a:lvl1pPr algn="r">
              <a:defRPr sz="1200"/>
            </a:lvl1pPr>
          </a:lstStyle>
          <a:p>
            <a:fld id="{D891B8CF-0489-41D9-B93F-3972A626EFF5}" type="slidenum">
              <a:rPr lang="en-US" smtClean="0"/>
              <a:t>‹#›</a:t>
            </a:fld>
            <a:endParaRPr lang="en-US"/>
          </a:p>
        </p:txBody>
      </p:sp>
    </p:spTree>
    <p:extLst>
      <p:ext uri="{BB962C8B-B14F-4D97-AF65-F5344CB8AC3E}">
        <p14:creationId xmlns:p14="http://schemas.microsoft.com/office/powerpoint/2010/main" val="41538491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4870" cy="502675"/>
          </a:xfrm>
          <a:prstGeom prst="rect">
            <a:avLst/>
          </a:prstGeom>
        </p:spPr>
        <p:txBody>
          <a:bodyPr vert="horz" lIns="91440" tIns="45720" rIns="91440" bIns="45720" rtlCol="0"/>
          <a:lstStyle>
            <a:lvl1pPr algn="l">
              <a:defRPr sz="1200"/>
            </a:lvl1pPr>
          </a:lstStyle>
          <a:p>
            <a:r>
              <a:rPr lang="en-US"/>
              <a:t>DIRECȚIA TEHNICĂ</a:t>
            </a:r>
          </a:p>
        </p:txBody>
      </p:sp>
      <p:sp>
        <p:nvSpPr>
          <p:cNvPr id="3" name="Date Placeholder 2"/>
          <p:cNvSpPr>
            <a:spLocks noGrp="1"/>
          </p:cNvSpPr>
          <p:nvPr>
            <p:ph type="dt" idx="1"/>
          </p:nvPr>
        </p:nvSpPr>
        <p:spPr>
          <a:xfrm>
            <a:off x="3901700" y="0"/>
            <a:ext cx="2984870" cy="502675"/>
          </a:xfrm>
          <a:prstGeom prst="rect">
            <a:avLst/>
          </a:prstGeom>
        </p:spPr>
        <p:txBody>
          <a:bodyPr vert="horz" lIns="91440" tIns="45720" rIns="91440" bIns="45720" rtlCol="0"/>
          <a:lstStyle>
            <a:lvl1pPr algn="r">
              <a:defRPr sz="1200"/>
            </a:lvl1pPr>
          </a:lstStyle>
          <a:p>
            <a:fld id="{3AE8801C-8BF9-4BC0-9B9F-1108DDC4CE85}" type="datetimeFigureOut">
              <a:rPr lang="en-US" smtClean="0"/>
              <a:t>2/5/2026</a:t>
            </a:fld>
            <a:endParaRPr lang="en-US"/>
          </a:p>
        </p:txBody>
      </p:sp>
      <p:sp>
        <p:nvSpPr>
          <p:cNvPr id="4" name="Slide Image Placeholder 3"/>
          <p:cNvSpPr>
            <a:spLocks noGrp="1" noRot="1" noChangeAspect="1"/>
          </p:cNvSpPr>
          <p:nvPr>
            <p:ph type="sldImg" idx="2"/>
          </p:nvPr>
        </p:nvSpPr>
        <p:spPr>
          <a:xfrm>
            <a:off x="441325" y="1254125"/>
            <a:ext cx="6005513" cy="33797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817" y="4821505"/>
            <a:ext cx="5510530" cy="394486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516040"/>
            <a:ext cx="2984870" cy="5026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1700" y="9516040"/>
            <a:ext cx="2984870" cy="502674"/>
          </a:xfrm>
          <a:prstGeom prst="rect">
            <a:avLst/>
          </a:prstGeom>
        </p:spPr>
        <p:txBody>
          <a:bodyPr vert="horz" lIns="91440" tIns="45720" rIns="91440" bIns="45720" rtlCol="0" anchor="b"/>
          <a:lstStyle>
            <a:lvl1pPr algn="r">
              <a:defRPr sz="1200"/>
            </a:lvl1pPr>
          </a:lstStyle>
          <a:p>
            <a:fld id="{5C143955-DDFE-4884-8ADF-DD8491503FBA}" type="slidenum">
              <a:rPr lang="en-US" smtClean="0"/>
              <a:t>‹#›</a:t>
            </a:fld>
            <a:endParaRPr lang="en-US"/>
          </a:p>
        </p:txBody>
      </p:sp>
    </p:spTree>
    <p:extLst>
      <p:ext uri="{BB962C8B-B14F-4D97-AF65-F5344CB8AC3E}">
        <p14:creationId xmlns:p14="http://schemas.microsoft.com/office/powerpoint/2010/main" val="179207055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067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755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A6215A-27BB-438A-8D74-0DD68510279C}" type="datetime1">
              <a:rPr lang="en-US" smtClean="0"/>
              <a:t>2/5/2026</a:t>
            </a:fld>
            <a:endParaRPr lang="en-US"/>
          </a:p>
        </p:txBody>
      </p:sp>
      <p:sp>
        <p:nvSpPr>
          <p:cNvPr id="5" name="Footer Placeholder 4"/>
          <p:cNvSpPr>
            <a:spLocks noGrp="1"/>
          </p:cNvSpPr>
          <p:nvPr>
            <p:ph type="ftr" sz="quarter" idx="11"/>
          </p:nvPr>
        </p:nvSpPr>
        <p:spPr/>
        <p:txBody>
          <a:bodyPr/>
          <a:lstStyle/>
          <a:p>
            <a:r>
              <a:rPr lang="en-US"/>
              <a:t>RAPORT DE ACTIVITATE PENTRU ANUL 2021</a:t>
            </a:r>
          </a:p>
        </p:txBody>
      </p:sp>
      <p:sp>
        <p:nvSpPr>
          <p:cNvPr id="6" name="Slide Number Placeholder 5"/>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1028377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AACE8B-6C5B-4F28-8962-8552DA128BC3}" type="datetime1">
              <a:rPr lang="en-US" smtClean="0"/>
              <a:t>2/5/2026</a:t>
            </a:fld>
            <a:endParaRPr lang="en-US"/>
          </a:p>
        </p:txBody>
      </p:sp>
      <p:sp>
        <p:nvSpPr>
          <p:cNvPr id="5" name="Footer Placeholder 4"/>
          <p:cNvSpPr>
            <a:spLocks noGrp="1"/>
          </p:cNvSpPr>
          <p:nvPr>
            <p:ph type="ftr" sz="quarter" idx="11"/>
          </p:nvPr>
        </p:nvSpPr>
        <p:spPr/>
        <p:txBody>
          <a:bodyPr/>
          <a:lstStyle/>
          <a:p>
            <a:r>
              <a:rPr lang="en-US"/>
              <a:t>RAPORT DE ACTIVITATE PENTRU ANUL 2021</a:t>
            </a:r>
          </a:p>
        </p:txBody>
      </p:sp>
      <p:sp>
        <p:nvSpPr>
          <p:cNvPr id="6" name="Slide Number Placeholder 5"/>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220313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443E4B-2529-4D20-AFE7-60B019B33E8E}" type="datetime1">
              <a:rPr lang="en-US" smtClean="0"/>
              <a:t>2/5/2026</a:t>
            </a:fld>
            <a:endParaRPr lang="en-US"/>
          </a:p>
        </p:txBody>
      </p:sp>
      <p:sp>
        <p:nvSpPr>
          <p:cNvPr id="5" name="Footer Placeholder 4"/>
          <p:cNvSpPr>
            <a:spLocks noGrp="1"/>
          </p:cNvSpPr>
          <p:nvPr>
            <p:ph type="ftr" sz="quarter" idx="11"/>
          </p:nvPr>
        </p:nvSpPr>
        <p:spPr/>
        <p:txBody>
          <a:bodyPr/>
          <a:lstStyle/>
          <a:p>
            <a:r>
              <a:rPr lang="en-US"/>
              <a:t>RAPORT DE ACTIVITATE PENTRU ANUL 2021</a:t>
            </a:r>
          </a:p>
        </p:txBody>
      </p:sp>
      <p:sp>
        <p:nvSpPr>
          <p:cNvPr id="6" name="Slide Number Placeholder 5"/>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215235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58FA32-3688-4A1D-9AFC-A6BF63996DC7}" type="datetime1">
              <a:rPr lang="en-US" smtClean="0"/>
              <a:t>2/5/2026</a:t>
            </a:fld>
            <a:endParaRPr lang="en-US"/>
          </a:p>
        </p:txBody>
      </p:sp>
      <p:sp>
        <p:nvSpPr>
          <p:cNvPr id="5" name="Footer Placeholder 4"/>
          <p:cNvSpPr>
            <a:spLocks noGrp="1"/>
          </p:cNvSpPr>
          <p:nvPr>
            <p:ph type="ftr" sz="quarter" idx="11"/>
          </p:nvPr>
        </p:nvSpPr>
        <p:spPr/>
        <p:txBody>
          <a:bodyPr/>
          <a:lstStyle/>
          <a:p>
            <a:r>
              <a:rPr lang="en-US"/>
              <a:t>RAPORT DE ACTIVITATE PENTRU ANUL 2021</a:t>
            </a:r>
          </a:p>
        </p:txBody>
      </p:sp>
      <p:sp>
        <p:nvSpPr>
          <p:cNvPr id="6" name="Slide Number Placeholder 5"/>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300920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E42815-583C-4B67-B7A8-DC9C558900DC}" type="datetime1">
              <a:rPr lang="en-US" smtClean="0"/>
              <a:t>2/5/2026</a:t>
            </a:fld>
            <a:endParaRPr lang="en-US"/>
          </a:p>
        </p:txBody>
      </p:sp>
      <p:sp>
        <p:nvSpPr>
          <p:cNvPr id="5" name="Footer Placeholder 4"/>
          <p:cNvSpPr>
            <a:spLocks noGrp="1"/>
          </p:cNvSpPr>
          <p:nvPr>
            <p:ph type="ftr" sz="quarter" idx="11"/>
          </p:nvPr>
        </p:nvSpPr>
        <p:spPr/>
        <p:txBody>
          <a:bodyPr/>
          <a:lstStyle/>
          <a:p>
            <a:r>
              <a:rPr lang="en-US"/>
              <a:t>RAPORT DE ACTIVITATE PENTRU ANUL 2021</a:t>
            </a:r>
          </a:p>
        </p:txBody>
      </p:sp>
      <p:sp>
        <p:nvSpPr>
          <p:cNvPr id="6" name="Slide Number Placeholder 5"/>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132864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78FB65-14C2-4A3C-83A2-FFDF5B4D8356}" type="datetime1">
              <a:rPr lang="en-US" smtClean="0"/>
              <a:t>2/5/2026</a:t>
            </a:fld>
            <a:endParaRPr lang="en-US"/>
          </a:p>
        </p:txBody>
      </p:sp>
      <p:sp>
        <p:nvSpPr>
          <p:cNvPr id="6" name="Footer Placeholder 5"/>
          <p:cNvSpPr>
            <a:spLocks noGrp="1"/>
          </p:cNvSpPr>
          <p:nvPr>
            <p:ph type="ftr" sz="quarter" idx="11"/>
          </p:nvPr>
        </p:nvSpPr>
        <p:spPr/>
        <p:txBody>
          <a:bodyPr/>
          <a:lstStyle/>
          <a:p>
            <a:r>
              <a:rPr lang="en-US"/>
              <a:t>RAPORT DE ACTIVITATE PENTRU ANUL 2021</a:t>
            </a:r>
          </a:p>
        </p:txBody>
      </p:sp>
      <p:sp>
        <p:nvSpPr>
          <p:cNvPr id="7" name="Slide Number Placeholder 6"/>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3134498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99EE1-200C-4567-84D8-3AC21D718473}" type="datetime1">
              <a:rPr lang="en-US" smtClean="0"/>
              <a:t>2/5/2026</a:t>
            </a:fld>
            <a:endParaRPr lang="en-US"/>
          </a:p>
        </p:txBody>
      </p:sp>
      <p:sp>
        <p:nvSpPr>
          <p:cNvPr id="8" name="Footer Placeholder 7"/>
          <p:cNvSpPr>
            <a:spLocks noGrp="1"/>
          </p:cNvSpPr>
          <p:nvPr>
            <p:ph type="ftr" sz="quarter" idx="11"/>
          </p:nvPr>
        </p:nvSpPr>
        <p:spPr/>
        <p:txBody>
          <a:bodyPr/>
          <a:lstStyle/>
          <a:p>
            <a:r>
              <a:rPr lang="en-US"/>
              <a:t>RAPORT DE ACTIVITATE PENTRU ANUL 2021</a:t>
            </a:r>
          </a:p>
        </p:txBody>
      </p:sp>
      <p:sp>
        <p:nvSpPr>
          <p:cNvPr id="9" name="Slide Number Placeholder 8"/>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402833782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0CA87B-7084-4B94-B112-65D95A0852DC}" type="datetime1">
              <a:rPr lang="en-US" smtClean="0"/>
              <a:t>2/5/2026</a:t>
            </a:fld>
            <a:endParaRPr lang="en-US"/>
          </a:p>
        </p:txBody>
      </p:sp>
      <p:sp>
        <p:nvSpPr>
          <p:cNvPr id="4" name="Footer Placeholder 3"/>
          <p:cNvSpPr>
            <a:spLocks noGrp="1"/>
          </p:cNvSpPr>
          <p:nvPr>
            <p:ph type="ftr" sz="quarter" idx="11"/>
          </p:nvPr>
        </p:nvSpPr>
        <p:spPr/>
        <p:txBody>
          <a:bodyPr/>
          <a:lstStyle/>
          <a:p>
            <a:r>
              <a:rPr lang="en-US"/>
              <a:t>RAPORT DE ACTIVITATE PENTRU ANUL 2021</a:t>
            </a:r>
          </a:p>
        </p:txBody>
      </p:sp>
      <p:sp>
        <p:nvSpPr>
          <p:cNvPr id="5" name="Slide Number Placeholder 4"/>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251367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8EA20-BA40-4BA3-9398-3FA2C4E61614}" type="datetime1">
              <a:rPr lang="en-US" smtClean="0"/>
              <a:t>2/5/2026</a:t>
            </a:fld>
            <a:endParaRPr lang="en-US"/>
          </a:p>
        </p:txBody>
      </p:sp>
      <p:sp>
        <p:nvSpPr>
          <p:cNvPr id="3" name="Footer Placeholder 2"/>
          <p:cNvSpPr>
            <a:spLocks noGrp="1"/>
          </p:cNvSpPr>
          <p:nvPr>
            <p:ph type="ftr" sz="quarter" idx="11"/>
          </p:nvPr>
        </p:nvSpPr>
        <p:spPr/>
        <p:txBody>
          <a:bodyPr/>
          <a:lstStyle/>
          <a:p>
            <a:r>
              <a:rPr lang="en-US"/>
              <a:t>RAPORT DE ACTIVITATE PENTRU ANUL 2021</a:t>
            </a:r>
          </a:p>
        </p:txBody>
      </p:sp>
      <p:sp>
        <p:nvSpPr>
          <p:cNvPr id="4" name="Slide Number Placeholder 3"/>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181149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DFBB42-D9FD-4FB7-BF4C-E2EEE1DC7554}" type="datetime1">
              <a:rPr lang="en-US" smtClean="0"/>
              <a:t>2/5/2026</a:t>
            </a:fld>
            <a:endParaRPr lang="en-US"/>
          </a:p>
        </p:txBody>
      </p:sp>
      <p:sp>
        <p:nvSpPr>
          <p:cNvPr id="6" name="Footer Placeholder 5"/>
          <p:cNvSpPr>
            <a:spLocks noGrp="1"/>
          </p:cNvSpPr>
          <p:nvPr>
            <p:ph type="ftr" sz="quarter" idx="11"/>
          </p:nvPr>
        </p:nvSpPr>
        <p:spPr/>
        <p:txBody>
          <a:bodyPr/>
          <a:lstStyle/>
          <a:p>
            <a:r>
              <a:rPr lang="en-US"/>
              <a:t>RAPORT DE ACTIVITATE PENTRU ANUL 2021</a:t>
            </a:r>
          </a:p>
        </p:txBody>
      </p:sp>
      <p:sp>
        <p:nvSpPr>
          <p:cNvPr id="7" name="Slide Number Placeholder 6"/>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117860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6C8C25-D60A-4326-B838-EBFC9D657EE6}" type="datetime1">
              <a:rPr lang="en-US" smtClean="0"/>
              <a:t>2/5/2026</a:t>
            </a:fld>
            <a:endParaRPr lang="en-US"/>
          </a:p>
        </p:txBody>
      </p:sp>
      <p:sp>
        <p:nvSpPr>
          <p:cNvPr id="6" name="Footer Placeholder 5"/>
          <p:cNvSpPr>
            <a:spLocks noGrp="1"/>
          </p:cNvSpPr>
          <p:nvPr>
            <p:ph type="ftr" sz="quarter" idx="11"/>
          </p:nvPr>
        </p:nvSpPr>
        <p:spPr/>
        <p:txBody>
          <a:bodyPr/>
          <a:lstStyle/>
          <a:p>
            <a:r>
              <a:rPr lang="en-US"/>
              <a:t>RAPORT DE ACTIVITATE PENTRU ANUL 2021</a:t>
            </a:r>
            <a:endParaRPr lang="en-US" dirty="0"/>
          </a:p>
        </p:txBody>
      </p:sp>
      <p:sp>
        <p:nvSpPr>
          <p:cNvPr id="7" name="Slide Number Placeholder 6"/>
          <p:cNvSpPr>
            <a:spLocks noGrp="1"/>
          </p:cNvSpPr>
          <p:nvPr>
            <p:ph type="sldNum" sz="quarter" idx="12"/>
          </p:nvPr>
        </p:nvSpPr>
        <p:spPr/>
        <p:txBody>
          <a:bodyPr/>
          <a:lstStyle/>
          <a:p>
            <a:fld id="{0AC6728C-39E3-4F7A-8EA7-9D3112ECE26F}" type="slidenum">
              <a:rPr lang="en-US" smtClean="0"/>
              <a:t>‹#›</a:t>
            </a:fld>
            <a:endParaRPr lang="en-US"/>
          </a:p>
        </p:txBody>
      </p:sp>
    </p:spTree>
    <p:extLst>
      <p:ext uri="{BB962C8B-B14F-4D97-AF65-F5344CB8AC3E}">
        <p14:creationId xmlns:p14="http://schemas.microsoft.com/office/powerpoint/2010/main" val="190205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99EE1-200C-4567-84D8-3AC21D718473}" type="datetime1">
              <a:rPr lang="en-US" smtClean="0"/>
              <a:t>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RAPORT DE ACTIVITATE PENTRU ANUL 2021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6728C-39E3-4F7A-8EA7-9D3112ECE26F}" type="slidenum">
              <a:rPr lang="en-US" smtClean="0"/>
              <a:t>‹#›</a:t>
            </a:fld>
            <a:endParaRPr lang="en-US"/>
          </a:p>
        </p:txBody>
      </p:sp>
    </p:spTree>
    <p:extLst>
      <p:ext uri="{BB962C8B-B14F-4D97-AF65-F5344CB8AC3E}">
        <p14:creationId xmlns:p14="http://schemas.microsoft.com/office/powerpoint/2010/main" val="2581933251"/>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2" name="Title 1">
            <a:extLst>
              <a:ext uri="{FF2B5EF4-FFF2-40B4-BE49-F238E27FC236}">
                <a16:creationId xmlns:a16="http://schemas.microsoft.com/office/drawing/2014/main" id="{5CD4A2F6-6C8D-4EF7-8E71-6E61170B700E}"/>
              </a:ext>
            </a:extLst>
          </p:cNvPr>
          <p:cNvSpPr>
            <a:spLocks noGrp="1"/>
          </p:cNvSpPr>
          <p:nvPr>
            <p:ph type="title"/>
          </p:nvPr>
        </p:nvSpPr>
        <p:spPr>
          <a:xfrm>
            <a:off x="475735" y="1802272"/>
            <a:ext cx="10515600" cy="1943966"/>
          </a:xfrm>
        </p:spPr>
        <p:txBody>
          <a:bodyPr>
            <a:noAutofit/>
          </a:bodyPr>
          <a:lstStyle/>
          <a:p>
            <a:pPr algn="ctr"/>
            <a:r>
              <a:rPr lang="en-US"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RAPORT DE ACTIVITATE </a:t>
            </a:r>
            <a:br>
              <a:rPr lang="ro-RO"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br>
            <a:r>
              <a:rPr lang="en-US"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PENTRU ANUL </a:t>
            </a:r>
            <a:br>
              <a:rPr lang="en-US"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br>
            <a:r>
              <a:rPr lang="en-US"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202</a:t>
            </a:r>
            <a:r>
              <a:rPr lang="ro-RO"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5</a:t>
            </a:r>
            <a:endParaRPr lang="en-US" sz="5000" b="1" dirty="0">
              <a:ln w="19050">
                <a:solidFill>
                  <a:schemeClr val="tx1"/>
                </a:solidFill>
              </a:ln>
              <a:solidFill>
                <a:schemeClr val="bg1"/>
              </a:solidFill>
              <a:effectLst>
                <a:glow rad="101600">
                  <a:schemeClr val="tx1">
                    <a:alpha val="60000"/>
                  </a:schemeClr>
                </a:glow>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6D15846-27A7-4858-B0FB-C3EDCF8E801E}"/>
              </a:ext>
            </a:extLst>
          </p:cNvPr>
          <p:cNvSpPr>
            <a:spLocks noGrp="1"/>
          </p:cNvSpPr>
          <p:nvPr>
            <p:ph idx="1"/>
          </p:nvPr>
        </p:nvSpPr>
        <p:spPr>
          <a:xfrm>
            <a:off x="1769762" y="4672869"/>
            <a:ext cx="8652476" cy="1487055"/>
          </a:xfrm>
        </p:spPr>
        <p:txBody>
          <a:bodyPr>
            <a:noAutofit/>
          </a:bodyPr>
          <a:lstStyle/>
          <a:p>
            <a:pPr marL="0" indent="0" algn="ctr">
              <a:buNone/>
            </a:pPr>
            <a:r>
              <a:rPr lang="en-US" sz="3000" b="1" dirty="0">
                <a:ln w="6350">
                  <a:solidFill>
                    <a:schemeClr val="tx1"/>
                  </a:solidFill>
                </a:ln>
                <a:solidFill>
                  <a:schemeClr val="bg1"/>
                </a:solidFill>
                <a:effectLst>
                  <a:glow rad="101600">
                    <a:schemeClr val="tx1">
                      <a:alpha val="60000"/>
                    </a:schemeClr>
                  </a:glow>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D</a:t>
            </a:r>
            <a:r>
              <a:rPr lang="ro-RO" sz="3000" b="1" dirty="0">
                <a:ln w="6350">
                  <a:solidFill>
                    <a:schemeClr val="tx1"/>
                  </a:solidFill>
                </a:ln>
                <a:solidFill>
                  <a:schemeClr val="bg1"/>
                </a:solidFill>
                <a:effectLst>
                  <a:glow rad="101600">
                    <a:schemeClr val="tx1">
                      <a:alpha val="60000"/>
                    </a:schemeClr>
                  </a:glow>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IRECȚIA TEHNICĂ</a:t>
            </a:r>
          </a:p>
          <a:p>
            <a:pPr marL="0" indent="0" algn="ctr">
              <a:buNone/>
            </a:pPr>
            <a:endParaRPr lang="ro-RO" sz="3000" b="1" dirty="0">
              <a:ln w="6350">
                <a:solidFill>
                  <a:schemeClr val="tx1"/>
                </a:solidFill>
              </a:ln>
              <a:solidFill>
                <a:schemeClr val="bg1"/>
              </a:solidFill>
              <a:effectLst>
                <a:glow rad="101600">
                  <a:schemeClr val="tx1">
                    <a:alpha val="60000"/>
                  </a:schemeClr>
                </a:glow>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a:p>
            <a:pPr marL="0" indent="0" algn="ctr">
              <a:buNone/>
            </a:pPr>
            <a:r>
              <a:rPr lang="ro-RO" sz="3000" b="1" dirty="0">
                <a:ln w="6350">
                  <a:solidFill>
                    <a:schemeClr val="tx1"/>
                  </a:solidFill>
                </a:ln>
                <a:solidFill>
                  <a:schemeClr val="bg1"/>
                </a:solidFill>
                <a:effectLst>
                  <a:glow rad="101600">
                    <a:schemeClr val="tx1">
                      <a:alpha val="60000"/>
                    </a:schemeClr>
                  </a:glow>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PRIMĂRIA MUNICPIULUI ORADEA </a:t>
            </a:r>
            <a:endParaRPr lang="en-US" sz="3000" b="1" dirty="0">
              <a:ln w="6350">
                <a:solidFill>
                  <a:schemeClr val="tx1"/>
                </a:solidFill>
              </a:ln>
              <a:solidFill>
                <a:schemeClr val="bg1"/>
              </a:solidFill>
              <a:effectLst>
                <a:glow rad="101600">
                  <a:schemeClr val="tx1">
                    <a:alpha val="60000"/>
                  </a:schemeClr>
                </a:glow>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endParaRPr>
          </a:p>
          <a:p>
            <a:endParaRPr lang="en-US" sz="3000" b="1" dirty="0">
              <a:ln w="6350">
                <a:solidFill>
                  <a:schemeClr val="tx1"/>
                </a:solidFill>
              </a:ln>
              <a:solidFill>
                <a:schemeClr val="bg1"/>
              </a:solidFill>
              <a:effectLst>
                <a:glow rad="101600">
                  <a:schemeClr val="tx1">
                    <a:alpha val="60000"/>
                  </a:schemeClr>
                </a:glow>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148011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u 6">
            <a:extLst>
              <a:ext uri="{FF2B5EF4-FFF2-40B4-BE49-F238E27FC236}">
                <a16:creationId xmlns:a16="http://schemas.microsoft.com/office/drawing/2014/main" id="{0BE807CD-4FA0-42EA-01A2-13FD494F454B}"/>
              </a:ext>
            </a:extLst>
          </p:cNvPr>
          <p:cNvSpPr>
            <a:spLocks noGrp="1"/>
          </p:cNvSpPr>
          <p:nvPr>
            <p:ph type="title"/>
          </p:nvPr>
        </p:nvSpPr>
        <p:spPr>
          <a:xfrm>
            <a:off x="640080" y="325369"/>
            <a:ext cx="4368602" cy="1956841"/>
          </a:xfrm>
        </p:spPr>
        <p:txBody>
          <a:bodyPr anchor="b">
            <a:normAutofit/>
          </a:bodyPr>
          <a:lstStyle/>
          <a:p>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Siguran</a:t>
            </a:r>
            <a:r>
              <a:rPr lang="ro-RO" sz="4200" dirty="0">
                <a:latin typeface="Times New Roman" panose="02020603050405020304" pitchFamily="18" charset="0"/>
                <a:cs typeface="Times New Roman" panose="02020603050405020304" pitchFamily="18" charset="0"/>
              </a:rPr>
              <a:t>ț</a:t>
            </a:r>
            <a:r>
              <a:rPr lang="en-US" sz="4200" dirty="0">
                <a:latin typeface="Times New Roman" panose="02020603050405020304" pitchFamily="18" charset="0"/>
                <a:cs typeface="Times New Roman" panose="02020603050405020304" pitchFamily="18" charset="0"/>
              </a:rPr>
              <a:t>a </a:t>
            </a:r>
            <a:r>
              <a:rPr lang="en-US" sz="4200" dirty="0" err="1">
                <a:latin typeface="Times New Roman" panose="02020603050405020304" pitchFamily="18" charset="0"/>
                <a:cs typeface="Times New Roman" panose="02020603050405020304" pitchFamily="18" charset="0"/>
              </a:rPr>
              <a:t>copiilor</a:t>
            </a:r>
            <a:r>
              <a:rPr lang="en-US" sz="4200" dirty="0">
                <a:latin typeface="Times New Roman" panose="02020603050405020304" pitchFamily="18" charset="0"/>
                <a:cs typeface="Times New Roman" panose="02020603050405020304" pitchFamily="18" charset="0"/>
              </a:rPr>
              <a:t> </a:t>
            </a:r>
            <a:r>
              <a:rPr lang="ro-RO" sz="4200" dirty="0">
                <a:latin typeface="Times New Roman" panose="02020603050405020304" pitchFamily="18" charset="0"/>
                <a:cs typeface="Times New Roman" panose="02020603050405020304" pitchFamily="18" charset="0"/>
              </a:rPr>
              <a:t>î</a:t>
            </a:r>
            <a:r>
              <a:rPr lang="en-US" sz="4200" dirty="0">
                <a:latin typeface="Times New Roman" panose="02020603050405020304" pitchFamily="18" charset="0"/>
                <a:cs typeface="Times New Roman" panose="02020603050405020304" pitchFamily="18" charset="0"/>
              </a:rPr>
              <a:t>n zona </a:t>
            </a:r>
            <a:r>
              <a:rPr lang="ro-RO" sz="4200" dirty="0" err="1">
                <a:latin typeface="Times New Roman" panose="02020603050405020304" pitchFamily="18" charset="0"/>
                <a:cs typeface="Times New Roman" panose="02020603050405020304" pitchFamily="18" charset="0"/>
              </a:rPr>
              <a:t>ș</a:t>
            </a:r>
            <a:r>
              <a:rPr lang="en-US" sz="4200">
                <a:latin typeface="Times New Roman" panose="02020603050405020304" pitchFamily="18" charset="0"/>
                <a:cs typeface="Times New Roman" panose="02020603050405020304" pitchFamily="18" charset="0"/>
              </a:rPr>
              <a:t>colilor</a:t>
            </a:r>
            <a:endParaRPr lang="en-US" sz="4200" dirty="0">
              <a:latin typeface="Times New Roman" panose="02020603050405020304" pitchFamily="18" charset="0"/>
              <a:cs typeface="Times New Roman" panose="02020603050405020304" pitchFamily="18" charset="0"/>
            </a:endParaRP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stituent conținut 4">
            <a:extLst>
              <a:ext uri="{FF2B5EF4-FFF2-40B4-BE49-F238E27FC236}">
                <a16:creationId xmlns:a16="http://schemas.microsoft.com/office/drawing/2014/main" id="{89D89B2E-1E3C-F02D-E14E-F5D10F2CE40F}"/>
              </a:ext>
            </a:extLst>
          </p:cNvPr>
          <p:cNvSpPr>
            <a:spLocks noGrp="1"/>
          </p:cNvSpPr>
          <p:nvPr>
            <p:ph idx="1"/>
          </p:nvPr>
        </p:nvSpPr>
        <p:spPr>
          <a:xfrm>
            <a:off x="640080" y="2872899"/>
            <a:ext cx="4243589" cy="3320668"/>
          </a:xfrm>
        </p:spPr>
        <p:txBody>
          <a:bodyPr>
            <a:normAutofit/>
          </a:bodyPr>
          <a:lstStyle/>
          <a:p>
            <a:pPr marL="0" indent="0">
              <a:buNone/>
            </a:pP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În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cadrul</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amenajărilor</a:t>
            </a:r>
            <a:r>
              <a:rPr lang="en-US" sz="1500" dirty="0">
                <a:latin typeface="Times New Roman" panose="02020603050405020304" pitchFamily="18" charset="0"/>
                <a:cs typeface="Times New Roman" panose="02020603050405020304" pitchFamily="18" charset="0"/>
              </a:rPr>
              <a:t> de </a:t>
            </a:r>
            <a:r>
              <a:rPr lang="en-US" sz="1500" dirty="0" err="1">
                <a:latin typeface="Times New Roman" panose="02020603050405020304" pitchFamily="18" charset="0"/>
                <a:cs typeface="Times New Roman" panose="02020603050405020304" pitchFamily="18" charset="0"/>
              </a:rPr>
              <a:t>marcaje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rutiere</a:t>
            </a:r>
            <a:r>
              <a:rPr lang="en-US" sz="1500" dirty="0">
                <a:latin typeface="Times New Roman" panose="02020603050405020304" pitchFamily="18" charset="0"/>
                <a:cs typeface="Times New Roman" panose="02020603050405020304" pitchFamily="18" charset="0"/>
              </a:rPr>
              <a:t> s-a </a:t>
            </a:r>
            <a:r>
              <a:rPr lang="en-US" sz="1500" dirty="0" err="1">
                <a:latin typeface="Times New Roman" panose="02020603050405020304" pitchFamily="18" charset="0"/>
                <a:cs typeface="Times New Roman" panose="02020603050405020304" pitchFamily="18" charset="0"/>
              </a:rPr>
              <a:t>realizat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marcarea</a:t>
            </a:r>
            <a:r>
              <a:rPr lang="en-US" sz="1500" dirty="0">
                <a:latin typeface="Times New Roman" panose="02020603050405020304" pitchFamily="18" charset="0"/>
                <a:cs typeface="Times New Roman" panose="02020603050405020304" pitchFamily="18" charset="0"/>
              </a:rPr>
              <a:t> cu </a:t>
            </a:r>
            <a:r>
              <a:rPr lang="en-US" sz="1500" dirty="0" err="1">
                <a:latin typeface="Times New Roman" panose="02020603050405020304" pitchFamily="18" charset="0"/>
                <a:cs typeface="Times New Roman" panose="02020603050405020304" pitchFamily="18" charset="0"/>
              </a:rPr>
              <a:t>roșu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și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presemnalizarea</a:t>
            </a:r>
            <a:r>
              <a:rPr lang="en-US" sz="1500" dirty="0">
                <a:latin typeface="Times New Roman" panose="02020603050405020304" pitchFamily="18" charset="0"/>
                <a:cs typeface="Times New Roman" panose="02020603050405020304" pitchFamily="18" charset="0"/>
              </a:rPr>
              <a:t> cu </a:t>
            </a:r>
            <a:r>
              <a:rPr lang="en-US" sz="1500" dirty="0" err="1">
                <a:latin typeface="Times New Roman" panose="02020603050405020304" pitchFamily="18" charset="0"/>
                <a:cs typeface="Times New Roman" panose="02020603050405020304" pitchFamily="18" charset="0"/>
              </a:rPr>
              <a:t>covoras</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antiderapant</a:t>
            </a:r>
            <a:r>
              <a:rPr lang="en-US" sz="1500" dirty="0">
                <a:latin typeface="Times New Roman" panose="02020603050405020304" pitchFamily="18" charset="0"/>
                <a:cs typeface="Times New Roman" panose="02020603050405020304" pitchFamily="18" charset="0"/>
              </a:rPr>
              <a:t> a 10 </a:t>
            </a:r>
            <a:r>
              <a:rPr lang="en-US" sz="1500" dirty="0" err="1">
                <a:latin typeface="Times New Roman" panose="02020603050405020304" pitchFamily="18" charset="0"/>
                <a:cs typeface="Times New Roman" panose="02020603050405020304" pitchFamily="18" charset="0"/>
              </a:rPr>
              <a:t>treceri</a:t>
            </a:r>
            <a:r>
              <a:rPr lang="en-US" sz="1500" dirty="0">
                <a:latin typeface="Times New Roman" panose="02020603050405020304" pitchFamily="18" charset="0"/>
                <a:cs typeface="Times New Roman" panose="02020603050405020304" pitchFamily="18" charset="0"/>
              </a:rPr>
              <a:t> de </a:t>
            </a:r>
            <a:r>
              <a:rPr lang="en-US" sz="1500" dirty="0" err="1">
                <a:latin typeface="Times New Roman" panose="02020603050405020304" pitchFamily="18" charset="0"/>
                <a:cs typeface="Times New Roman" panose="02020603050405020304" pitchFamily="18" charset="0"/>
              </a:rPr>
              <a:t>pietoni</a:t>
            </a:r>
            <a:r>
              <a:rPr lang="en-US" sz="1500" dirty="0">
                <a:latin typeface="Times New Roman" panose="02020603050405020304" pitchFamily="18" charset="0"/>
                <a:cs typeface="Times New Roman" panose="02020603050405020304" pitchFamily="18" charset="0"/>
              </a:rPr>
              <a:t> din </a:t>
            </a:r>
            <a:r>
              <a:rPr lang="en-US" sz="1500" dirty="0" err="1">
                <a:latin typeface="Times New Roman" panose="02020603050405020304" pitchFamily="18" charset="0"/>
                <a:cs typeface="Times New Roman" panose="02020603050405020304" pitchFamily="18" charset="0"/>
              </a:rPr>
              <a:t>proximitatea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scolilor</a:t>
            </a:r>
            <a:r>
              <a:rPr lang="en-US" sz="1500" dirty="0">
                <a:latin typeface="Times New Roman" panose="02020603050405020304" pitchFamily="18" charset="0"/>
                <a:cs typeface="Times New Roman" panose="02020603050405020304" pitchFamily="18" charset="0"/>
              </a:rPr>
              <a:t>:</a:t>
            </a:r>
          </a:p>
          <a:p>
            <a:r>
              <a:rPr lang="en-US" sz="1500" dirty="0" err="1">
                <a:latin typeface="Times New Roman" panose="02020603050405020304" pitchFamily="18" charset="0"/>
                <a:cs typeface="Times New Roman" panose="02020603050405020304" pitchFamily="18" charset="0"/>
              </a:rPr>
              <a:t>Colegiul</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Tehnic</a:t>
            </a:r>
            <a:r>
              <a:rPr lang="en-US" sz="1500" dirty="0">
                <a:latin typeface="Times New Roman" panose="02020603050405020304" pitchFamily="18" charset="0"/>
                <a:cs typeface="Times New Roman" panose="02020603050405020304" pitchFamily="18" charset="0"/>
              </a:rPr>
              <a:t> Traian </a:t>
            </a:r>
            <a:r>
              <a:rPr lang="en-US" sz="1500" dirty="0" err="1">
                <a:latin typeface="Times New Roman" panose="02020603050405020304" pitchFamily="18" charset="0"/>
                <a:cs typeface="Times New Roman" panose="02020603050405020304" pitchFamily="18" charset="0"/>
              </a:rPr>
              <a:t>Vuia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Brancoveanu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Colegiul</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Tehnic</a:t>
            </a:r>
            <a:r>
              <a:rPr lang="en-US" sz="1500" dirty="0">
                <a:latin typeface="Times New Roman" panose="02020603050405020304" pitchFamily="18" charset="0"/>
                <a:cs typeface="Times New Roman" panose="02020603050405020304" pitchFamily="18" charset="0"/>
              </a:rPr>
              <a:t> Mihai Viteazul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Splaiul</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Crisanei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Liceul</a:t>
            </a:r>
            <a:r>
              <a:rPr lang="en-US" sz="1500" dirty="0">
                <a:latin typeface="Times New Roman" panose="02020603050405020304" pitchFamily="18" charset="0"/>
                <a:cs typeface="Times New Roman" panose="02020603050405020304" pitchFamily="18" charset="0"/>
              </a:rPr>
              <a:t> Aurel Lazăr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Avram Iancu, </a:t>
            </a:r>
            <a:r>
              <a:rPr lang="en-US" sz="1500" dirty="0" err="1">
                <a:latin typeface="Times New Roman" panose="02020603050405020304" pitchFamily="18" charset="0"/>
                <a:cs typeface="Times New Roman" panose="02020603050405020304" pitchFamily="18" charset="0"/>
              </a:rPr>
              <a:t>Școala</a:t>
            </a:r>
            <a:r>
              <a:rPr lang="en-US" sz="1500" dirty="0">
                <a:latin typeface="Times New Roman" panose="02020603050405020304" pitchFamily="18" charset="0"/>
                <a:cs typeface="Times New Roman" panose="02020603050405020304" pitchFamily="18" charset="0"/>
              </a:rPr>
              <a:t> Nicolae Bălcescu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Evreilor</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Deportati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Grădinița</a:t>
            </a:r>
            <a:r>
              <a:rPr lang="en-US" sz="1500" dirty="0">
                <a:latin typeface="Times New Roman" panose="02020603050405020304" pitchFamily="18" charset="0"/>
                <a:cs typeface="Times New Roman" panose="02020603050405020304" pitchFamily="18" charset="0"/>
              </a:rPr>
              <a:t> nr. 46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Feldioarei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Grădinița</a:t>
            </a:r>
            <a:r>
              <a:rPr lang="en-US" sz="1500" dirty="0">
                <a:latin typeface="Times New Roman" panose="02020603050405020304" pitchFamily="18" charset="0"/>
                <a:cs typeface="Times New Roman" panose="02020603050405020304" pitchFamily="18" charset="0"/>
              </a:rPr>
              <a:t> nr. 20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Posada, </a:t>
            </a:r>
            <a:r>
              <a:rPr lang="en-US" sz="1500" dirty="0" err="1">
                <a:latin typeface="Times New Roman" panose="02020603050405020304" pitchFamily="18" charset="0"/>
                <a:cs typeface="Times New Roman" panose="02020603050405020304" pitchFamily="18" charset="0"/>
              </a:rPr>
              <a:t>Grădinița</a:t>
            </a:r>
            <a:r>
              <a:rPr lang="en-US" sz="1500" dirty="0">
                <a:latin typeface="Times New Roman" panose="02020603050405020304" pitchFamily="18" charset="0"/>
                <a:cs typeface="Times New Roman" panose="02020603050405020304" pitchFamily="18" charset="0"/>
              </a:rPr>
              <a:t> nr. 50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Cazaban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Școala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Grădinița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Româno-Americană</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Clujului.pe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Iuliu Maniu (</a:t>
            </a:r>
            <a:r>
              <a:rPr lang="en-US" sz="1500" dirty="0" err="1">
                <a:latin typeface="Times New Roman" panose="02020603050405020304" pitchFamily="18" charset="0"/>
                <a:cs typeface="Times New Roman" panose="02020603050405020304" pitchFamily="18" charset="0"/>
              </a:rPr>
              <a:t>Liceul</a:t>
            </a:r>
            <a:r>
              <a:rPr lang="en-US" sz="1500" dirty="0">
                <a:latin typeface="Times New Roman" panose="02020603050405020304" pitchFamily="18" charset="0"/>
                <a:cs typeface="Times New Roman" panose="02020603050405020304" pitchFamily="18" charset="0"/>
              </a:rPr>
              <a:t> Greco-</a:t>
            </a:r>
            <a:r>
              <a:rPr lang="en-US" sz="1500" dirty="0" err="1">
                <a:latin typeface="Times New Roman" panose="02020603050405020304" pitchFamily="18" charset="0"/>
                <a:cs typeface="Times New Roman" panose="02020603050405020304" pitchFamily="18" charset="0"/>
              </a:rPr>
              <a:t>Catolic</a:t>
            </a:r>
            <a:r>
              <a:rPr lang="en-US" sz="1500" dirty="0">
                <a:latin typeface="Times New Roman" panose="02020603050405020304" pitchFamily="18" charset="0"/>
                <a:cs typeface="Times New Roman" panose="02020603050405020304" pitchFamily="18" charset="0"/>
              </a:rPr>
              <a:t> Iuliu Maniu), </a:t>
            </a:r>
            <a:r>
              <a:rPr lang="en-US" sz="1500" dirty="0" err="1">
                <a:latin typeface="Times New Roman" panose="02020603050405020304" pitchFamily="18" charset="0"/>
                <a:cs typeface="Times New Roman" panose="02020603050405020304" pitchFamily="18" charset="0"/>
              </a:rPr>
              <a:t>respectiv</a:t>
            </a:r>
            <a:r>
              <a:rPr lang="en-US" sz="1500" dirty="0">
                <a:latin typeface="Times New Roman" panose="02020603050405020304" pitchFamily="18" charset="0"/>
                <a:cs typeface="Times New Roman" panose="02020603050405020304" pitchFamily="18" charset="0"/>
              </a:rPr>
              <a:t> pe </a:t>
            </a:r>
            <a:r>
              <a:rPr lang="en-US" sz="1500" dirty="0" err="1">
                <a:latin typeface="Times New Roman" panose="02020603050405020304" pitchFamily="18" charset="0"/>
                <a:cs typeface="Times New Roman" panose="02020603050405020304" pitchFamily="18" charset="0"/>
              </a:rPr>
              <a:t>strada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Moscovei</a:t>
            </a:r>
            <a:r>
              <a:rPr lang="en-US" sz="1500" dirty="0">
                <a:latin typeface="Times New Roman" panose="02020603050405020304" pitchFamily="18" charset="0"/>
                <a:cs typeface="Times New Roman" panose="02020603050405020304" pitchFamily="18" charset="0"/>
              </a:rPr>
              <a:t> nr. 13 (</a:t>
            </a:r>
            <a:r>
              <a:rPr lang="en-US" sz="1500" dirty="0" err="1">
                <a:latin typeface="Times New Roman" panose="02020603050405020304" pitchFamily="18" charset="0"/>
                <a:cs typeface="Times New Roman" panose="02020603050405020304" pitchFamily="18" charset="0"/>
              </a:rPr>
              <a:t>clase</a:t>
            </a:r>
            <a:r>
              <a:rPr lang="en-US" sz="1500" dirty="0">
                <a:latin typeface="Times New Roman" panose="02020603050405020304" pitchFamily="18" charset="0"/>
                <a:cs typeface="Times New Roman" panose="02020603050405020304" pitchFamily="18" charset="0"/>
              </a:rPr>
              <a:t> ale </a:t>
            </a:r>
            <a:r>
              <a:rPr lang="en-US" sz="1500" dirty="0" err="1">
                <a:latin typeface="Times New Roman" panose="02020603050405020304" pitchFamily="18" charset="0"/>
                <a:cs typeface="Times New Roman" panose="02020603050405020304" pitchFamily="18" charset="0"/>
              </a:rPr>
              <a:t>Școlii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Oltea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Doamna</a:t>
            </a:r>
            <a:r>
              <a:rPr lang="en-US" sz="1500" dirty="0">
                <a:latin typeface="Times New Roman" panose="02020603050405020304" pitchFamily="18" charset="0"/>
                <a:cs typeface="Times New Roman" panose="02020603050405020304" pitchFamily="18" charset="0"/>
              </a:rPr>
              <a:t>).</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p:txBody>
      </p:sp>
      <p:pic>
        <p:nvPicPr>
          <p:cNvPr id="1026" name="Picture 2">
            <a:extLst>
              <a:ext uri="{FF2B5EF4-FFF2-40B4-BE49-F238E27FC236}">
                <a16:creationId xmlns:a16="http://schemas.microsoft.com/office/drawing/2014/main" id="{8FAE4B85-4FC2-F34A-B7F5-0CD08C7AB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27" r="-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20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90CE9D50-F14E-72FD-14B8-6CA219C6CE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8076" r="-5" b="-5"/>
          <a:stretch>
            <a:fillRect/>
          </a:stretch>
        </p:blipFill>
        <p:spPr bwMode="auto">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E3866C4-2883-CF4E-79BB-D557C9635E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333" r="2778" b="6"/>
          <a:stretch>
            <a:fillRect/>
          </a:stretch>
        </p:blipFill>
        <p:spPr bwMode="auto">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2059"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stituent conținut 2">
            <a:extLst>
              <a:ext uri="{FF2B5EF4-FFF2-40B4-BE49-F238E27FC236}">
                <a16:creationId xmlns:a16="http://schemas.microsoft.com/office/drawing/2014/main" id="{FD83CF3D-1518-87BE-E62E-030587FA930A}"/>
              </a:ext>
            </a:extLst>
          </p:cNvPr>
          <p:cNvSpPr>
            <a:spLocks noGrp="1"/>
          </p:cNvSpPr>
          <p:nvPr>
            <p:ph idx="1"/>
          </p:nvPr>
        </p:nvSpPr>
        <p:spPr>
          <a:xfrm>
            <a:off x="580931" y="581026"/>
            <a:ext cx="5216753" cy="5476874"/>
          </a:xfrm>
        </p:spPr>
        <p:txBody>
          <a:bodyPr>
            <a:normAutofit/>
          </a:bodyPr>
          <a:lstStyle/>
          <a:p>
            <a:pPr marL="0" indent="0">
              <a:buNone/>
            </a:pP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Primăria</a:t>
            </a:r>
            <a:r>
              <a:rPr lang="en-US" sz="1700" dirty="0">
                <a:latin typeface="Times New Roman" panose="02020603050405020304" pitchFamily="18" charset="0"/>
                <a:cs typeface="Times New Roman" panose="02020603050405020304" pitchFamily="18" charset="0"/>
              </a:rPr>
              <a:t> Oradea, </a:t>
            </a:r>
            <a:r>
              <a:rPr lang="en-US" sz="1700" dirty="0" err="1">
                <a:latin typeface="Times New Roman" panose="02020603050405020304" pitchFamily="18" charset="0"/>
                <a:cs typeface="Times New Roman" panose="02020603050405020304" pitchFamily="18" charset="0"/>
              </a:rPr>
              <a:t>în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colaborare</a:t>
            </a:r>
            <a:r>
              <a:rPr lang="en-US" sz="1700" dirty="0">
                <a:latin typeface="Times New Roman" panose="02020603050405020304" pitchFamily="18" charset="0"/>
                <a:cs typeface="Times New Roman" panose="02020603050405020304" pitchFamily="18" charset="0"/>
              </a:rPr>
              <a:t> cu </a:t>
            </a:r>
            <a:r>
              <a:rPr lang="en-US" sz="1700" dirty="0" err="1">
                <a:latin typeface="Times New Roman" panose="02020603050405020304" pitchFamily="18" charset="0"/>
                <a:cs typeface="Times New Roman" panose="02020603050405020304" pitchFamily="18" charset="0"/>
              </a:rPr>
              <a:t>Poliția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Rutieră</a:t>
            </a:r>
            <a:r>
              <a:rPr lang="en-US" sz="1700" dirty="0">
                <a:latin typeface="Times New Roman" panose="02020603050405020304" pitchFamily="18" charset="0"/>
                <a:cs typeface="Times New Roman" panose="02020603050405020304" pitchFamily="18" charset="0"/>
              </a:rPr>
              <a:t>, a </a:t>
            </a:r>
            <a:r>
              <a:rPr lang="en-US" sz="1700" dirty="0" err="1">
                <a:latin typeface="Times New Roman" panose="02020603050405020304" pitchFamily="18" charset="0"/>
                <a:cs typeface="Times New Roman" panose="02020603050405020304" pitchFamily="18" charset="0"/>
              </a:rPr>
              <a:t>implementat</a:t>
            </a:r>
            <a:r>
              <a:rPr lang="en-US" sz="1700" dirty="0">
                <a:latin typeface="Times New Roman" panose="02020603050405020304" pitchFamily="18" charset="0"/>
                <a:cs typeface="Times New Roman" panose="02020603050405020304" pitchFamily="18" charset="0"/>
              </a:rPr>
              <a:t> un </a:t>
            </a:r>
            <a:r>
              <a:rPr lang="en-US" sz="1700" dirty="0" err="1">
                <a:latin typeface="Times New Roman" panose="02020603050405020304" pitchFamily="18" charset="0"/>
                <a:cs typeface="Times New Roman" panose="02020603050405020304" pitchFamily="18" charset="0"/>
              </a:rPr>
              <a:t>proiect</a:t>
            </a:r>
            <a:r>
              <a:rPr lang="en-US" sz="1700" dirty="0">
                <a:latin typeface="Times New Roman" panose="02020603050405020304" pitchFamily="18" charset="0"/>
                <a:cs typeface="Times New Roman" panose="02020603050405020304" pitchFamily="18" charset="0"/>
              </a:rPr>
              <a:t> pilot „Kiss and Ride” </a:t>
            </a:r>
            <a:r>
              <a:rPr lang="en-US" sz="1700" dirty="0" err="1">
                <a:latin typeface="Times New Roman" panose="02020603050405020304" pitchFamily="18" charset="0"/>
                <a:cs typeface="Times New Roman" panose="02020603050405020304" pitchFamily="18" charset="0"/>
              </a:rPr>
              <a:t>în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proximitatea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Școlii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Gimnaziale</a:t>
            </a:r>
            <a:r>
              <a:rPr lang="en-US" sz="1700" dirty="0">
                <a:latin typeface="Times New Roman" panose="02020603050405020304" pitchFamily="18" charset="0"/>
                <a:cs typeface="Times New Roman" panose="02020603050405020304" pitchFamily="18" charset="0"/>
              </a:rPr>
              <a:t> Nr. 16. </a:t>
            </a:r>
            <a:r>
              <a:rPr lang="en-US" sz="1700" dirty="0" err="1">
                <a:latin typeface="Times New Roman" panose="02020603050405020304" pitchFamily="18" charset="0"/>
                <a:cs typeface="Times New Roman" panose="02020603050405020304" pitchFamily="18" charset="0"/>
              </a:rPr>
              <a:t>Acest</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proiect</a:t>
            </a:r>
            <a:r>
              <a:rPr lang="en-US" sz="1700" dirty="0">
                <a:latin typeface="Times New Roman" panose="02020603050405020304" pitchFamily="18" charset="0"/>
                <a:cs typeface="Times New Roman" panose="02020603050405020304" pitchFamily="18" charset="0"/>
              </a:rPr>
              <a:t> are </a:t>
            </a:r>
            <a:r>
              <a:rPr lang="en-US" sz="1700" dirty="0" err="1">
                <a:latin typeface="Times New Roman" panose="02020603050405020304" pitchFamily="18" charset="0"/>
                <a:cs typeface="Times New Roman" panose="02020603050405020304" pitchFamily="18" charset="0"/>
              </a:rPr>
              <a:t>scopul</a:t>
            </a:r>
            <a:r>
              <a:rPr lang="en-US" sz="1700" dirty="0">
                <a:latin typeface="Times New Roman" panose="02020603050405020304" pitchFamily="18" charset="0"/>
                <a:cs typeface="Times New Roman" panose="02020603050405020304" pitchFamily="18" charset="0"/>
              </a:rPr>
              <a:t> de a </a:t>
            </a:r>
            <a:r>
              <a:rPr lang="en-US" sz="1700" dirty="0" err="1">
                <a:latin typeface="Times New Roman" panose="02020603050405020304" pitchFamily="18" charset="0"/>
                <a:cs typeface="Times New Roman" panose="02020603050405020304" pitchFamily="18" charset="0"/>
              </a:rPr>
              <a:t>asigura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părinților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posibilitatea</a:t>
            </a:r>
            <a:r>
              <a:rPr lang="en-US" sz="1700" dirty="0">
                <a:latin typeface="Times New Roman" panose="02020603050405020304" pitchFamily="18" charset="0"/>
                <a:cs typeface="Times New Roman" panose="02020603050405020304" pitchFamily="18" charset="0"/>
              </a:rPr>
              <a:t> de a </a:t>
            </a:r>
            <a:r>
              <a:rPr lang="en-US" sz="1700" dirty="0" err="1">
                <a:latin typeface="Times New Roman" panose="02020603050405020304" pitchFamily="18" charset="0"/>
                <a:cs typeface="Times New Roman" panose="02020603050405020304" pitchFamily="18" charset="0"/>
              </a:rPr>
              <a:t>lăsa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și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prelua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copiii</a:t>
            </a:r>
            <a:r>
              <a:rPr lang="en-US" sz="1700" dirty="0">
                <a:latin typeface="Times New Roman" panose="02020603050405020304" pitchFamily="18" charset="0"/>
                <a:cs typeface="Times New Roman" panose="02020603050405020304" pitchFamily="18" charset="0"/>
              </a:rPr>
              <a:t> de la </a:t>
            </a:r>
            <a:r>
              <a:rPr lang="en-US" sz="1700" dirty="0" err="1">
                <a:latin typeface="Times New Roman" panose="02020603050405020304" pitchFamily="18" charset="0"/>
                <a:cs typeface="Times New Roman" panose="02020603050405020304" pitchFamily="18" charset="0"/>
              </a:rPr>
              <a:t>școală</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în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condiții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sigure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și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organizate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reducând</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astfel</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riscul</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unor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evenimente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rutiere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neplăcute</a:t>
            </a:r>
            <a:r>
              <a:rPr lang="en-US" sz="1700" dirty="0">
                <a:latin typeface="Times New Roman" panose="02020603050405020304" pitchFamily="18" charset="0"/>
                <a:cs typeface="Times New Roman" panose="02020603050405020304" pitchFamily="18" charset="0"/>
              </a:rPr>
              <a:t>.</a:t>
            </a:r>
          </a:p>
          <a:p>
            <a:pPr marL="0" indent="0">
              <a:buNone/>
            </a:pPr>
            <a:endParaRPr lang="en-US" sz="1700" dirty="0">
              <a:latin typeface="Times New Roman" panose="02020603050405020304" pitchFamily="18" charset="0"/>
              <a:cs typeface="Times New Roman" panose="02020603050405020304" pitchFamily="18" charset="0"/>
            </a:endParaRPr>
          </a:p>
          <a:p>
            <a:pPr marL="0" indent="0">
              <a:buNone/>
            </a:pPr>
            <a:endParaRPr lang="en-US" sz="1700" dirty="0">
              <a:latin typeface="Times New Roman" panose="02020603050405020304" pitchFamily="18" charset="0"/>
              <a:cs typeface="Times New Roman" panose="02020603050405020304" pitchFamily="18" charset="0"/>
            </a:endParaRPr>
          </a:p>
          <a:p>
            <a:pPr marL="0" indent="0">
              <a:buNone/>
            </a:pPr>
            <a:endParaRPr lang="en-US" sz="1700" dirty="0">
              <a:latin typeface="Times New Roman" panose="02020603050405020304" pitchFamily="18" charset="0"/>
              <a:cs typeface="Times New Roman" panose="02020603050405020304" pitchFamily="18" charset="0"/>
            </a:endParaRPr>
          </a:p>
          <a:p>
            <a:pPr marL="0" indent="0">
              <a:buNone/>
            </a:pPr>
            <a:endParaRPr lang="en-US" sz="1700" dirty="0">
              <a:latin typeface="Times New Roman" panose="02020603050405020304" pitchFamily="18" charset="0"/>
              <a:cs typeface="Times New Roman" panose="02020603050405020304" pitchFamily="18" charset="0"/>
            </a:endParaRPr>
          </a:p>
          <a:p>
            <a:pPr marL="0" indent="0">
              <a:buNone/>
            </a:pP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Pentru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desfășurarea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în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siguranță</a:t>
            </a:r>
            <a:r>
              <a:rPr lang="en-US" sz="1700" dirty="0">
                <a:latin typeface="Times New Roman" panose="02020603050405020304" pitchFamily="18" charset="0"/>
                <a:cs typeface="Times New Roman" panose="02020603050405020304" pitchFamily="18" charset="0"/>
              </a:rPr>
              <a:t> a </a:t>
            </a:r>
            <a:r>
              <a:rPr lang="en-US" sz="1700" dirty="0" err="1">
                <a:latin typeface="Times New Roman" panose="02020603050405020304" pitchFamily="18" charset="0"/>
                <a:cs typeface="Times New Roman" panose="02020603050405020304" pitchFamily="18" charset="0"/>
              </a:rPr>
              <a:t>traficului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în</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zonă</a:t>
            </a:r>
            <a:r>
              <a:rPr lang="en-US" sz="1700" dirty="0">
                <a:latin typeface="Times New Roman" panose="02020603050405020304" pitchFamily="18" charset="0"/>
                <a:cs typeface="Times New Roman" panose="02020603050405020304" pitchFamily="18" charset="0"/>
              </a:rPr>
              <a:t>, au </a:t>
            </a:r>
            <a:r>
              <a:rPr lang="en-US" sz="1700" dirty="0" err="1">
                <a:latin typeface="Times New Roman" panose="02020603050405020304" pitchFamily="18" charset="0"/>
                <a:cs typeface="Times New Roman" panose="02020603050405020304" pitchFamily="18" charset="0"/>
              </a:rPr>
              <a:t>fost</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realizate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marcaje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rutiere</a:t>
            </a:r>
            <a:r>
              <a:rPr lang="en-US" sz="1700" dirty="0">
                <a:latin typeface="Times New Roman" panose="02020603050405020304" pitchFamily="18" charset="0"/>
                <a:cs typeface="Times New Roman" panose="02020603050405020304" pitchFamily="18" charset="0"/>
              </a:rPr>
              <a:t> care </a:t>
            </a:r>
            <a:r>
              <a:rPr lang="en-US" sz="1700" dirty="0" err="1">
                <a:latin typeface="Times New Roman" panose="02020603050405020304" pitchFamily="18" charset="0"/>
                <a:cs typeface="Times New Roman" panose="02020603050405020304" pitchFamily="18" charset="0"/>
              </a:rPr>
              <a:t>delimitează</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clar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spațiile</a:t>
            </a:r>
            <a:r>
              <a:rPr lang="en-US" sz="1700" dirty="0">
                <a:latin typeface="Times New Roman" panose="02020603050405020304" pitchFamily="18" charset="0"/>
                <a:cs typeface="Times New Roman" panose="02020603050405020304" pitchFamily="18" charset="0"/>
              </a:rPr>
              <a:t> destinate </a:t>
            </a:r>
            <a:r>
              <a:rPr lang="en-US" sz="1700" dirty="0" err="1">
                <a:latin typeface="Times New Roman" panose="02020603050405020304" pitchFamily="18" charset="0"/>
                <a:cs typeface="Times New Roman" panose="02020603050405020304" pitchFamily="18" charset="0"/>
              </a:rPr>
              <a:t>opririi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autoturismelor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Aceste</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măsuri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contribuie</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fluidizarea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circulației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și</a:t>
            </a:r>
            <a:r>
              <a:rPr lang="en-US" sz="1700" dirty="0">
                <a:latin typeface="Times New Roman" panose="02020603050405020304" pitchFamily="18" charset="0"/>
                <a:cs typeface="Times New Roman" panose="02020603050405020304" pitchFamily="18" charset="0"/>
              </a:rPr>
              <a:t> la </a:t>
            </a:r>
            <a:r>
              <a:rPr lang="en-US" sz="1700" dirty="0" err="1">
                <a:latin typeface="Times New Roman" panose="02020603050405020304" pitchFamily="18" charset="0"/>
                <a:cs typeface="Times New Roman" panose="02020603050405020304" pitchFamily="18" charset="0"/>
              </a:rPr>
              <a:t>crearea</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unui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mediu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mai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sigur</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pentru</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elevi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părinți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și</a:t>
            </a:r>
            <a:r>
              <a:rPr lang="en-US"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pietoni</a:t>
            </a:r>
            <a:r>
              <a:rPr lang="en-US" sz="1700" dirty="0">
                <a:latin typeface="Times New Roman" panose="02020603050405020304" pitchFamily="18" charset="0"/>
                <a:cs typeface="Times New Roman" panose="02020603050405020304" pitchFamily="18" charset="0"/>
              </a:rPr>
              <a:t>.</a:t>
            </a:r>
          </a:p>
          <a:p>
            <a:endParaRPr lang="en-US" sz="1700" dirty="0"/>
          </a:p>
        </p:txBody>
      </p:sp>
      <p:pic>
        <p:nvPicPr>
          <p:cNvPr id="2050" name="Picture 2">
            <a:extLst>
              <a:ext uri="{FF2B5EF4-FFF2-40B4-BE49-F238E27FC236}">
                <a16:creationId xmlns:a16="http://schemas.microsoft.com/office/drawing/2014/main" id="{2C9C2BE1-03D5-66AB-C344-822E88DF3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189" b="2"/>
          <a:stretch>
            <a:fillRect/>
          </a:stretch>
        </p:blipFill>
        <p:spPr bwMode="auto">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960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06893D6-A06A-45D0-BBAE-403A2210FD39}"/>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8" name="Content Placeholder 2">
            <a:extLst>
              <a:ext uri="{FF2B5EF4-FFF2-40B4-BE49-F238E27FC236}">
                <a16:creationId xmlns:a16="http://schemas.microsoft.com/office/drawing/2014/main" id="{0F412704-0621-411F-B2EE-C55F6859E7EF}"/>
              </a:ext>
            </a:extLst>
          </p:cNvPr>
          <p:cNvSpPr>
            <a:spLocks noGrp="1"/>
          </p:cNvSpPr>
          <p:nvPr>
            <p:ph idx="1"/>
          </p:nvPr>
        </p:nvSpPr>
        <p:spPr>
          <a:xfrm>
            <a:off x="143163" y="748739"/>
            <a:ext cx="12335164" cy="5746734"/>
          </a:xfrm>
        </p:spPr>
        <p:txBody>
          <a:bodyPr>
            <a:normAutofit/>
          </a:bodyPr>
          <a:lstStyle/>
          <a:p>
            <a:pPr marL="0" indent="0">
              <a:buNone/>
            </a:pPr>
            <a:r>
              <a:rPr lang="ro-RO" sz="1800" b="1" dirty="0">
                <a:latin typeface="Times New Roman" panose="02020603050405020304" pitchFamily="18" charset="0"/>
                <a:cs typeface="Times New Roman" panose="02020603050405020304" pitchFamily="18" charset="0"/>
              </a:rPr>
              <a:t>                   Piste Biciclete noi create</a:t>
            </a:r>
          </a:p>
          <a:p>
            <a:pPr marL="0" indent="0" algn="ctr">
              <a:buNone/>
            </a:pPr>
            <a:endParaRPr lang="ro-RO" sz="1800" b="1" dirty="0">
              <a:latin typeface="Times New Roman" panose="02020603050405020304" pitchFamily="18" charset="0"/>
              <a:cs typeface="Times New Roman" panose="02020603050405020304" pitchFamily="18" charset="0"/>
            </a:endParaRPr>
          </a:p>
          <a:p>
            <a:pPr marL="0" indent="0">
              <a:buNone/>
            </a:pPr>
            <a:r>
              <a:rPr lang="ro-RO" sz="1600" dirty="0">
                <a:latin typeface="Times New Roman" panose="02020603050405020304" pitchFamily="18" charset="0"/>
                <a:cs typeface="Times New Roman" panose="02020603050405020304" pitchFamily="18" charset="0"/>
              </a:rPr>
              <a:t>În anul 2025 au fost realizate trasee noi de piste de biciclete.</a:t>
            </a:r>
          </a:p>
          <a:p>
            <a:pPr lvl="0"/>
            <a:r>
              <a:rPr lang="ro-RO" sz="1600" dirty="0">
                <a:latin typeface="Times New Roman" panose="02020603050405020304" pitchFamily="18" charset="0"/>
                <a:cs typeface="Times New Roman" panose="02020603050405020304" pitchFamily="18" charset="0"/>
              </a:rPr>
              <a:t>Piața Decebal – Tudor Vladimirescu – Matei Basarab: 1.120 m;</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Tudor Vladimirescu – tronson între B-dul Decebal și str. Oneștilor: 450 m;</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strada Andrei Șaguna: 100 m.</a:t>
            </a:r>
            <a:endParaRPr lang="en-US" sz="1600" dirty="0">
              <a:latin typeface="Times New Roman" panose="02020603050405020304" pitchFamily="18" charset="0"/>
              <a:cs typeface="Times New Roman" panose="02020603050405020304" pitchFamily="18" charset="0"/>
            </a:endParaRPr>
          </a:p>
          <a:p>
            <a:pPr marL="0" indent="0">
              <a:buNone/>
            </a:pPr>
            <a:r>
              <a:rPr lang="ro-RO" sz="1600" dirty="0">
                <a:latin typeface="Times New Roman" panose="02020603050405020304" pitchFamily="18" charset="0"/>
                <a:cs typeface="Times New Roman" panose="02020603050405020304" pitchFamily="18" charset="0"/>
              </a:rPr>
              <a:t>➡️ Total lungime piste pentru biciclete realizate în anul 2025: 1.670 m.</a:t>
            </a:r>
          </a:p>
          <a:p>
            <a:pPr marL="0" indent="0">
              <a:buNone/>
            </a:pPr>
            <a:endParaRPr lang="ro-RO" sz="1600" dirty="0">
              <a:latin typeface="Times New Roman" panose="02020603050405020304" pitchFamily="18" charset="0"/>
              <a:cs typeface="Times New Roman" panose="02020603050405020304" pitchFamily="18" charset="0"/>
            </a:endParaRPr>
          </a:p>
          <a:p>
            <a:pPr marL="0" indent="0">
              <a:buNone/>
            </a:pPr>
            <a:endParaRPr lang="ro-RO" sz="1600" dirty="0">
              <a:latin typeface="Times New Roman" panose="02020603050405020304" pitchFamily="18" charset="0"/>
              <a:cs typeface="Times New Roman" panose="02020603050405020304" pitchFamily="18" charset="0"/>
            </a:endParaRPr>
          </a:p>
          <a:p>
            <a:pPr lvl="0"/>
            <a:r>
              <a:rPr lang="ro-RO" sz="1600" b="1" dirty="0">
                <a:latin typeface="Times New Roman" panose="02020603050405020304" pitchFamily="18" charset="0"/>
                <a:cs typeface="Times New Roman" panose="02020603050405020304" pitchFamily="18" charset="0"/>
              </a:rPr>
              <a:t>Totalul pistelor de biciclete la nivelul municipiului Oradea este de 51.967m.</a:t>
            </a:r>
            <a:endParaRPr lang="en-US" sz="1600" dirty="0">
              <a:latin typeface="Times New Roman" panose="02020603050405020304" pitchFamily="18" charset="0"/>
              <a:cs typeface="Times New Roman" panose="02020603050405020304" pitchFamily="18" charset="0"/>
            </a:endParaRPr>
          </a:p>
          <a:p>
            <a:pPr marL="0" indent="0">
              <a:buNone/>
            </a:pPr>
            <a:r>
              <a:rPr lang="ro-RO" sz="1600" b="1" i="1" dirty="0"/>
              <a:t> </a:t>
            </a:r>
            <a:endParaRPr lang="en-US" sz="1600" dirty="0"/>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endParaRPr lang="ro-RO" sz="1600" dirty="0">
              <a:latin typeface="Times New Roman" panose="02020603050405020304" pitchFamily="18" charset="0"/>
              <a:cs typeface="Times New Roman" panose="02020603050405020304" pitchFamily="18" charset="0"/>
            </a:endParaRPr>
          </a:p>
          <a:p>
            <a:pPr marL="0" indent="0" algn="just">
              <a:buNone/>
            </a:pPr>
            <a:r>
              <a:rPr lang="ro-RO" sz="1200" dirty="0">
                <a:latin typeface="Times New Roman" panose="02020603050405020304" pitchFamily="18" charset="0"/>
                <a:cs typeface="Times New Roman" panose="02020603050405020304" pitchFamily="18" charset="0"/>
              </a:rPr>
              <a:t>                                                                                                                                                                                                                                        </a:t>
            </a:r>
          </a:p>
          <a:p>
            <a:pPr marL="0" indent="0" algn="just">
              <a:buNone/>
            </a:pPr>
            <a:r>
              <a:rPr lang="ro-RO" sz="1200" dirty="0">
                <a:latin typeface="Times New Roman" panose="02020603050405020304" pitchFamily="18" charset="0"/>
                <a:cs typeface="Times New Roman" panose="02020603050405020304" pitchFamily="18" charset="0"/>
              </a:rPr>
              <a:t>                                                                   </a:t>
            </a:r>
          </a:p>
          <a:p>
            <a:pPr marL="0" indent="0" algn="just">
              <a:buNone/>
            </a:pPr>
            <a:r>
              <a:rPr lang="ro-RO" sz="1200" dirty="0">
                <a:latin typeface="Times New Roman" panose="02020603050405020304" pitchFamily="18" charset="0"/>
                <a:cs typeface="Times New Roman" panose="02020603050405020304" pitchFamily="18" charset="0"/>
              </a:rPr>
              <a:t>                                                                                                                                                                                                                      Pista Biciclete Aleea Gojdu</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 y="0"/>
            <a:ext cx="12192000" cy="6858000"/>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9"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128" y="1024281"/>
            <a:ext cx="4234381" cy="5104735"/>
          </a:xfrm>
          <a:prstGeom prst="rect">
            <a:avLst/>
          </a:prstGeom>
        </p:spPr>
      </p:pic>
    </p:spTree>
    <p:extLst>
      <p:ext uri="{BB962C8B-B14F-4D97-AF65-F5344CB8AC3E}">
        <p14:creationId xmlns:p14="http://schemas.microsoft.com/office/powerpoint/2010/main" val="1596744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1831"/>
          <a:stretch/>
        </p:blipFill>
        <p:spPr>
          <a:xfrm>
            <a:off x="0" y="0"/>
            <a:ext cx="12192000" cy="6858000"/>
          </a:xfrm>
          <a:prstGeom prst="rect">
            <a:avLst/>
          </a:prstGeom>
        </p:spPr>
      </p:pic>
      <p:sp>
        <p:nvSpPr>
          <p:cNvPr id="2" name="Title 1">
            <a:extLst>
              <a:ext uri="{FF2B5EF4-FFF2-40B4-BE49-F238E27FC236}">
                <a16:creationId xmlns:a16="http://schemas.microsoft.com/office/drawing/2014/main" id="{85838CBA-5612-41C2-AED1-B4D1040596A5}"/>
              </a:ext>
            </a:extLst>
          </p:cNvPr>
          <p:cNvSpPr>
            <a:spLocks noGrp="1"/>
          </p:cNvSpPr>
          <p:nvPr>
            <p:ph type="title"/>
          </p:nvPr>
        </p:nvSpPr>
        <p:spPr>
          <a:xfrm>
            <a:off x="838200" y="1270639"/>
            <a:ext cx="10515600" cy="4489904"/>
          </a:xfrm>
        </p:spPr>
        <p:txBody>
          <a:bodyPr>
            <a:normAutofit/>
          </a:bodyPr>
          <a:lstStyle/>
          <a:p>
            <a:pPr algn="ctr">
              <a:tabLst>
                <a:tab pos="457200" algn="l"/>
                <a:tab pos="857250" algn="l"/>
              </a:tabLs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600" dirty="0">
                <a:latin typeface="Times New Roman" panose="02020603050405020304" pitchFamily="18" charset="0"/>
                <a:ea typeface="Times New Roman" panose="02020603050405020304" pitchFamily="18" charset="0"/>
                <a:cs typeface="Times New Roman" panose="02020603050405020304" pitchFamily="18" charset="0"/>
              </a:rPr>
            </a:b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II</a:t>
            </a:r>
            <a:r>
              <a:rPr lang="ro-RO" sz="26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EMITEREA ACORDURILOR/AVIZELOR AFERENTE EXECUȚIEI LUCRĂRILOR LA REȚELELE TEHNICO-EDILITARE ȘI ÎNCHEIEREA DE PROCESE VERBALE DE RECEPȚIE LA TERMINAREA LUCRĂRILOR PRIVIND ADUCEREA TERENULUI LA STAREA INIȚIALĂ</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 </a:t>
            </a:r>
            <a:br>
              <a:rPr lang="ro-RO" sz="2000" b="1" dirty="0">
                <a:latin typeface="Times New Roman" panose="02020603050405020304" pitchFamily="18" charset="0"/>
                <a:ea typeface="Times New Roman" panose="02020603050405020304" pitchFamily="18" charset="0"/>
                <a:cs typeface="Times New Roman" panose="02020603050405020304" pitchFamily="18" charset="0"/>
              </a:rPr>
            </a:br>
            <a:br>
              <a:rPr lang="en-US" sz="2000" b="1" dirty="0">
                <a:latin typeface="Times New Roman" panose="02020603050405020304" pitchFamily="18" charset="0"/>
                <a:ea typeface="Times New Roman" panose="02020603050405020304" pitchFamily="18" charset="0"/>
                <a:cs typeface="Times New Roman" panose="02020603050405020304" pitchFamily="18" charset="0"/>
              </a:rPr>
            </a:br>
            <a:r>
              <a:rPr lang="fr-FR" sz="1400" dirty="0">
                <a:latin typeface="Times New Roman" panose="02020603050405020304" pitchFamily="18" charset="0"/>
                <a:ea typeface="Times New Roman" panose="02020603050405020304" pitchFamily="18" charset="0"/>
                <a:cs typeface="Times New Roman" panose="02020603050405020304" pitchFamily="18" charset="0"/>
              </a:rPr>
              <a:t>(Cao, </a:t>
            </a:r>
            <a:r>
              <a:rPr lang="fr-FR" sz="1400" dirty="0" err="1">
                <a:latin typeface="Times New Roman" panose="02020603050405020304" pitchFamily="18" charset="0"/>
                <a:ea typeface="Times New Roman" panose="02020603050405020304" pitchFamily="18" charset="0"/>
                <a:cs typeface="Times New Roman" panose="02020603050405020304" pitchFamily="18" charset="0"/>
              </a:rPr>
              <a:t>Termoficare</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ea typeface="Times New Roman" panose="02020603050405020304" pitchFamily="18" charset="0"/>
                <a:cs typeface="Times New Roman" panose="02020603050405020304" pitchFamily="18" charset="0"/>
              </a:rPr>
              <a:t>Electrica</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 Distrigaz, </a:t>
            </a:r>
            <a:r>
              <a:rPr lang="fr-FR" sz="1400" dirty="0" err="1">
                <a:latin typeface="Times New Roman" panose="02020603050405020304" pitchFamily="18" charset="0"/>
                <a:ea typeface="Times New Roman" panose="02020603050405020304" pitchFamily="18" charset="0"/>
                <a:cs typeface="Times New Roman" panose="02020603050405020304" pitchFamily="18" charset="0"/>
              </a:rPr>
              <a:t>Telefonie</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ș</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i Internet </a:t>
            </a:r>
            <a:r>
              <a:rPr lang="fr-FR" sz="1400" dirty="0" err="1">
                <a:latin typeface="Times New Roman" panose="02020603050405020304" pitchFamily="18" charset="0"/>
                <a:ea typeface="Times New Roman" panose="02020603050405020304" pitchFamily="18" charset="0"/>
                <a:cs typeface="Times New Roman" panose="02020603050405020304" pitchFamily="18" charset="0"/>
              </a:rPr>
              <a:t>etc</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a:t>
            </a:r>
            <a:br>
              <a:rPr lang="en-US" sz="1400" dirty="0">
                <a:latin typeface="Times New Roman" panose="02020603050405020304" pitchFamily="18" charset="0"/>
                <a:cs typeface="Times New Roman" panose="02020603050405020304" pitchFamily="18" charset="0"/>
              </a:rPr>
            </a:br>
            <a:br>
              <a:rPr lang="en-US" sz="1400" dirty="0">
                <a:latin typeface="Calibri" panose="020F0502020204030204" pitchFamily="34" charset="0"/>
                <a:ea typeface="Times New Roman" panose="02020603050405020304" pitchFamily="18" charset="0"/>
                <a:cs typeface="Times New Roman" panose="02020603050405020304" pitchFamily="18" charset="0"/>
              </a:rPr>
            </a:br>
            <a:endParaRPr lang="en-US" sz="1400" dirty="0"/>
          </a:p>
        </p:txBody>
      </p:sp>
      <p:sp>
        <p:nvSpPr>
          <p:cNvPr id="4" name="Content Placeholder 2">
            <a:extLst>
              <a:ext uri="{FF2B5EF4-FFF2-40B4-BE49-F238E27FC236}">
                <a16:creationId xmlns:a16="http://schemas.microsoft.com/office/drawing/2014/main" id="{E185BBBD-503F-49EF-89FA-B565C04C5B62}"/>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20350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16190"/>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F4EE48A-E2F8-44A5-B5D6-DBC6FE77F1A6}"/>
              </a:ext>
            </a:extLst>
          </p:cNvPr>
          <p:cNvSpPr>
            <a:spLocks noGrp="1"/>
          </p:cNvSpPr>
          <p:nvPr>
            <p:ph idx="1"/>
          </p:nvPr>
        </p:nvSpPr>
        <p:spPr>
          <a:xfrm>
            <a:off x="420130" y="477795"/>
            <a:ext cx="10933670" cy="6017678"/>
          </a:xfrm>
        </p:spPr>
        <p:txBody>
          <a:bodyPr>
            <a:normAutofit fontScale="92500" lnSpcReduction="10000"/>
          </a:bodyPr>
          <a:lstStyle/>
          <a:p>
            <a:pPr marL="0" indent="0">
              <a:buNone/>
            </a:pPr>
            <a:r>
              <a:rPr lang="ro-RO" sz="2000" b="1" dirty="0">
                <a:latin typeface="Times New Roman" panose="02020603050405020304" pitchFamily="18" charset="0"/>
                <a:cs typeface="Times New Roman" panose="02020603050405020304" pitchFamily="18" charset="0"/>
              </a:rPr>
              <a:t>I.Acorduri solicitate prin Certificatul de Urbanism, în vederea autorizării lucrărilor pe rețelele tehnico-edilitare, amplasate pe domeniul public al Municipiului Oradea</a:t>
            </a:r>
            <a:endParaRPr lang="en-US" sz="2000" b="1" dirty="0">
              <a:latin typeface="Times New Roman" panose="02020603050405020304" pitchFamily="18" charset="0"/>
              <a:cs typeface="Times New Roman" panose="02020603050405020304" pitchFamily="18" charset="0"/>
            </a:endParaRPr>
          </a:p>
          <a:p>
            <a:pPr marL="0" indent="0">
              <a:buNone/>
            </a:pPr>
            <a:endParaRPr lang="ro-RO" sz="2000" b="1" dirty="0">
              <a:latin typeface="Times New Roman" panose="02020603050405020304" pitchFamily="18" charset="0"/>
              <a:cs typeface="Times New Roman" panose="02020603050405020304" pitchFamily="18" charset="0"/>
            </a:endParaRPr>
          </a:p>
          <a:p>
            <a:pPr marL="0" indent="0">
              <a:buNone/>
            </a:pPr>
            <a:r>
              <a:rPr lang="ro-RO" sz="2100" dirty="0">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ro-RO" sz="2100" dirty="0">
                <a:latin typeface="Times New Roman" panose="02020603050405020304" pitchFamily="18" charset="0"/>
                <a:cs typeface="Times New Roman" panose="02020603050405020304" pitchFamily="18" charset="0"/>
              </a:rPr>
              <a:t>înregistrat un număr de </a:t>
            </a:r>
            <a:r>
              <a:rPr lang="en-US" sz="2100" b="1" dirty="0">
                <a:latin typeface="Times New Roman" panose="02020603050405020304" pitchFamily="18" charset="0"/>
                <a:cs typeface="Times New Roman" panose="02020603050405020304" pitchFamily="18" charset="0"/>
              </a:rPr>
              <a:t>4</a:t>
            </a:r>
            <a:r>
              <a:rPr lang="ro-RO" sz="2100" b="1" dirty="0">
                <a:latin typeface="Times New Roman" panose="02020603050405020304" pitchFamily="18" charset="0"/>
                <a:cs typeface="Times New Roman" panose="02020603050405020304" pitchFamily="18" charset="0"/>
              </a:rPr>
              <a:t>44</a:t>
            </a:r>
            <a:r>
              <a:rPr lang="ro-RO" sz="2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cereri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pentru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emitere</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acorduri</a:t>
            </a:r>
            <a:r>
              <a:rPr lang="pt-BR" sz="2100" dirty="0">
                <a:latin typeface="Times New Roman" panose="02020603050405020304" pitchFamily="18" charset="0"/>
                <a:cs typeface="Times New Roman" panose="02020603050405020304" pitchFamily="18" charset="0"/>
              </a:rPr>
              <a:t>, din care </a:t>
            </a:r>
            <a:r>
              <a:rPr lang="pt-BR" sz="2100" b="1" dirty="0">
                <a:latin typeface="Times New Roman" panose="02020603050405020304" pitchFamily="18" charset="0"/>
                <a:cs typeface="Times New Roman" panose="02020603050405020304" pitchFamily="18" charset="0"/>
              </a:rPr>
              <a:t>4</a:t>
            </a:r>
            <a:r>
              <a:rPr lang="ro-RO" sz="2100" b="1" dirty="0">
                <a:latin typeface="Times New Roman" panose="02020603050405020304" pitchFamily="18" charset="0"/>
                <a:cs typeface="Times New Roman" panose="02020603050405020304" pitchFamily="18" charset="0"/>
              </a:rPr>
              <a:t>04</a:t>
            </a:r>
            <a:r>
              <a:rPr lang="pt-BR" sz="2100" b="1" dirty="0">
                <a:latin typeface="Times New Roman" panose="02020603050405020304" pitchFamily="18" charset="0"/>
                <a:cs typeface="Times New Roman" panose="02020603050405020304" pitchFamily="18" charset="0"/>
              </a:rPr>
              <a:t> acorduri favorabile</a:t>
            </a:r>
            <a:r>
              <a:rPr lang="pt-BR" sz="2100" dirty="0">
                <a:latin typeface="Times New Roman" panose="02020603050405020304" pitchFamily="18" charset="0"/>
                <a:cs typeface="Times New Roman" panose="02020603050405020304" pitchFamily="18" charset="0"/>
              </a:rPr>
              <a:t>. </a:t>
            </a:r>
            <a:r>
              <a:rPr lang="ro-RO" sz="2100" b="1" dirty="0">
                <a:latin typeface="Times New Roman" panose="02020603050405020304" pitchFamily="18" charset="0"/>
                <a:cs typeface="Times New Roman" panose="02020603050405020304" pitchFamily="18" charset="0"/>
              </a:rPr>
              <a:t>18</a:t>
            </a:r>
            <a:r>
              <a:rPr lang="pt-BR" sz="2100" dirty="0">
                <a:latin typeface="Times New Roman" panose="02020603050405020304" pitchFamily="18" charset="0"/>
                <a:cs typeface="Times New Roman" panose="02020603050405020304" pitchFamily="18" charset="0"/>
              </a:rPr>
              <a:t> cereri au fost în lucru la sfârșitul anului 202</a:t>
            </a:r>
            <a:r>
              <a:rPr lang="ro-RO" sz="2100" dirty="0">
                <a:latin typeface="Times New Roman" panose="02020603050405020304" pitchFamily="18" charset="0"/>
                <a:cs typeface="Times New Roman" panose="02020603050405020304" pitchFamily="18" charset="0"/>
              </a:rPr>
              <a:t>5</a:t>
            </a:r>
            <a:r>
              <a:rPr lang="pt-BR"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a:p>
            <a:pPr marL="0" indent="0">
              <a:buNone/>
            </a:pPr>
            <a:endParaRPr lang="ro-RO" sz="2100" dirty="0">
              <a:latin typeface="Times New Roman" panose="02020603050405020304" pitchFamily="18" charset="0"/>
              <a:cs typeface="Times New Roman" panose="02020603050405020304" pitchFamily="18" charset="0"/>
            </a:endParaRPr>
          </a:p>
          <a:p>
            <a:pPr marL="0" indent="0">
              <a:buNone/>
            </a:pPr>
            <a:r>
              <a:rPr lang="ro-RO" sz="2000" b="1" dirty="0">
                <a:latin typeface="Times New Roman" panose="02020603050405020304" pitchFamily="18" charset="0"/>
                <a:cs typeface="Times New Roman" panose="02020603050405020304" pitchFamily="18" charset="0"/>
              </a:rPr>
              <a:t>II. Avize de execuție a lucrărilor aferente rețelelor tehnico-edilitare realizate pe domeniul public al Municipiului Oradea</a:t>
            </a:r>
          </a:p>
          <a:p>
            <a:pPr marL="0" indent="0">
              <a:buNone/>
            </a:pPr>
            <a:r>
              <a:rPr lang="en-US" sz="2100" dirty="0">
                <a:latin typeface="Times New Roman" panose="02020603050405020304" pitchFamily="18" charset="0"/>
                <a:ea typeface="Times New Roman" panose="02020603050405020304" pitchFamily="18" charset="0"/>
                <a:cs typeface="Times New Roman" panose="02020603050405020304" pitchFamily="18" charset="0"/>
              </a:rPr>
              <a:t>S-au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emis</a:t>
            </a:r>
            <a:r>
              <a:rPr lang="en-US" sz="2100" dirty="0">
                <a:latin typeface="Times New Roman" panose="02020603050405020304" pitchFamily="18" charset="0"/>
                <a:ea typeface="Times New Roman" panose="02020603050405020304" pitchFamily="18" charset="0"/>
                <a:cs typeface="Times New Roman" panose="02020603050405020304" pitchFamily="18" charset="0"/>
              </a:rPr>
              <a:t> un </a:t>
            </a:r>
            <a:r>
              <a:rPr lang="en-US" sz="2100" dirty="0" err="1">
                <a:latin typeface="Times New Roman" panose="02020603050405020304" pitchFamily="18" charset="0"/>
                <a:ea typeface="Times New Roman" panose="02020603050405020304" pitchFamily="18" charset="0"/>
                <a:cs typeface="Times New Roman" panose="02020603050405020304" pitchFamily="18" charset="0"/>
              </a:rPr>
              <a:t>num</a:t>
            </a:r>
            <a:r>
              <a:rPr lang="ro-RO" sz="2100" dirty="0">
                <a:latin typeface="Times New Roman" panose="02020603050405020304" pitchFamily="18" charset="0"/>
                <a:ea typeface="Times New Roman" panose="02020603050405020304" pitchFamily="18" charset="0"/>
                <a:cs typeface="Times New Roman" panose="02020603050405020304" pitchFamily="18" charset="0"/>
              </a:rPr>
              <a:t>ăr de </a:t>
            </a:r>
            <a:r>
              <a:rPr lang="en-US" sz="2100" b="1" dirty="0">
                <a:latin typeface="Times New Roman" panose="02020603050405020304" pitchFamily="18" charset="0"/>
                <a:ea typeface="Times New Roman" panose="02020603050405020304" pitchFamily="18" charset="0"/>
                <a:cs typeface="Times New Roman" panose="02020603050405020304" pitchFamily="18" charset="0"/>
              </a:rPr>
              <a:t>6</a:t>
            </a:r>
            <a:r>
              <a:rPr lang="ro-RO" sz="2100" b="1" dirty="0">
                <a:latin typeface="Times New Roman" panose="02020603050405020304" pitchFamily="18" charset="0"/>
                <a:ea typeface="Times New Roman" panose="02020603050405020304" pitchFamily="18" charset="0"/>
                <a:cs typeface="Times New Roman" panose="02020603050405020304" pitchFamily="18" charset="0"/>
              </a:rPr>
              <a:t>71 </a:t>
            </a:r>
            <a:r>
              <a:rPr lang="ro-RO" sz="2100" dirty="0">
                <a:latin typeface="Times New Roman" panose="02020603050405020304" pitchFamily="18" charset="0"/>
                <a:ea typeface="Times New Roman" panose="02020603050405020304" pitchFamily="18" charset="0"/>
                <a:cs typeface="Times New Roman" panose="02020603050405020304" pitchFamily="18" charset="0"/>
              </a:rPr>
              <a:t>de cereri de execuție a lucrărilor din care pentru </a:t>
            </a:r>
            <a:r>
              <a:rPr lang="ro-RO" sz="2100" b="1" dirty="0">
                <a:latin typeface="Times New Roman" panose="02020603050405020304" pitchFamily="18" charset="0"/>
                <a:ea typeface="Times New Roman" panose="02020603050405020304" pitchFamily="18" charset="0"/>
                <a:cs typeface="Times New Roman" panose="02020603050405020304" pitchFamily="18" charset="0"/>
              </a:rPr>
              <a:t>652</a:t>
            </a:r>
            <a:r>
              <a:rPr lang="ro-RO" sz="2100" dirty="0">
                <a:latin typeface="Times New Roman" panose="02020603050405020304" pitchFamily="18" charset="0"/>
                <a:ea typeface="Times New Roman" panose="02020603050405020304" pitchFamily="18" charset="0"/>
                <a:cs typeface="Times New Roman" panose="02020603050405020304" pitchFamily="18" charset="0"/>
              </a:rPr>
              <a:t> s-a emis aviz de execuție lucrări.</a:t>
            </a:r>
          </a:p>
          <a:p>
            <a:pPr marL="0" indent="0">
              <a:buNone/>
            </a:pPr>
            <a:r>
              <a:rPr lang="ro-RO" sz="2000" b="1" dirty="0">
                <a:latin typeface="Times New Roman" panose="02020603050405020304" pitchFamily="18" charset="0"/>
                <a:cs typeface="Times New Roman" panose="02020603050405020304" pitchFamily="18" charset="0"/>
              </a:rPr>
              <a:t>III. Avize pentru executarea lucrărilor în regim de urgență – avarii </a:t>
            </a:r>
          </a:p>
          <a:p>
            <a:pPr marL="0" indent="0">
              <a:buNone/>
            </a:pPr>
            <a:r>
              <a:rPr lang="ro-RO" sz="2000" dirty="0">
                <a:latin typeface="Times New Roman" panose="02020603050405020304" pitchFamily="18" charset="0"/>
                <a:cs typeface="Times New Roman" panose="02020603050405020304" pitchFamily="18" charset="0"/>
              </a:rPr>
              <a:t>S-au aprobat un număr de </a:t>
            </a:r>
            <a:r>
              <a:rPr lang="ro-RO" sz="2000" b="1" dirty="0">
                <a:latin typeface="Times New Roman" panose="02020603050405020304" pitchFamily="18" charset="0"/>
                <a:cs typeface="Times New Roman" panose="02020603050405020304" pitchFamily="18" charset="0"/>
              </a:rPr>
              <a:t>1.368</a:t>
            </a:r>
            <a:r>
              <a:rPr lang="ro-RO" sz="2000" dirty="0">
                <a:latin typeface="Times New Roman" panose="02020603050405020304" pitchFamily="18" charset="0"/>
                <a:cs typeface="Times New Roman" panose="02020603050405020304" pitchFamily="18" charset="0"/>
              </a:rPr>
              <a:t> de avarii</a:t>
            </a:r>
            <a:r>
              <a:rPr lang="en-US" sz="2000" dirty="0">
                <a:latin typeface="Times New Roman" panose="02020603050405020304" pitchFamily="18" charset="0"/>
                <a:cs typeface="Times New Roman" panose="02020603050405020304" pitchFamily="18" charset="0"/>
              </a:rPr>
              <a:t>.</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pt-BR" sz="2000" dirty="0">
                <a:latin typeface="Times New Roman" panose="02020603050405020304" pitchFamily="18" charset="0"/>
                <a:cs typeface="Times New Roman" panose="02020603050405020304" pitchFamily="18" charset="0"/>
              </a:rPr>
              <a:t>Pentru  eliberarea tuturor acorduri, avizelor și avizelor de execuție a lucrărilor în regim de urgenţă (avarii), în anul 202</a:t>
            </a:r>
            <a:r>
              <a:rPr lang="ro-RO" sz="2000" dirty="0">
                <a:latin typeface="Times New Roman" panose="02020603050405020304" pitchFamily="18" charset="0"/>
                <a:cs typeface="Times New Roman" panose="02020603050405020304" pitchFamily="18" charset="0"/>
              </a:rPr>
              <a:t>5</a:t>
            </a:r>
            <a:r>
              <a:rPr lang="pt-BR" sz="2000" dirty="0">
                <a:latin typeface="Times New Roman" panose="02020603050405020304" pitchFamily="18" charset="0"/>
                <a:cs typeface="Times New Roman" panose="02020603050405020304" pitchFamily="18" charset="0"/>
              </a:rPr>
              <a:t>, s-a încasat la bugetul local suma de </a:t>
            </a:r>
            <a:r>
              <a:rPr lang="ro-RO" sz="2000" b="1" dirty="0">
                <a:latin typeface="Times New Roman" panose="02020603050405020304" pitchFamily="18" charset="0"/>
                <a:cs typeface="Times New Roman" panose="02020603050405020304" pitchFamily="18" charset="0"/>
              </a:rPr>
              <a:t>2.060.994,19 </a:t>
            </a:r>
            <a:r>
              <a:rPr lang="pt-BR" sz="2000" b="1" dirty="0">
                <a:latin typeface="Times New Roman" panose="02020603050405020304" pitchFamily="18" charset="0"/>
                <a:cs typeface="Times New Roman" panose="02020603050405020304" pitchFamily="18" charset="0"/>
              </a:rPr>
              <a:t> lei.</a:t>
            </a:r>
            <a:endParaRPr lang="en-US" sz="2000" dirty="0">
              <a:latin typeface="Times New Roman" panose="02020603050405020304" pitchFamily="18" charset="0"/>
              <a:cs typeface="Times New Roman" panose="02020603050405020304" pitchFamily="18" charset="0"/>
            </a:endParaRPr>
          </a:p>
          <a:p>
            <a:pPr marL="0" indent="0">
              <a:buNone/>
            </a:pPr>
            <a:endParaRPr lang="ro-RO" sz="2000" dirty="0">
              <a:latin typeface="Times New Roman" panose="02020603050405020304" pitchFamily="18" charset="0"/>
              <a:cs typeface="Times New Roman" panose="02020603050405020304" pitchFamily="18" charset="0"/>
            </a:endParaRPr>
          </a:p>
          <a:p>
            <a:pPr marL="0" indent="0">
              <a:buNone/>
            </a:pPr>
            <a:r>
              <a:rPr lang="ro-RO" sz="2000" b="1" dirty="0">
                <a:latin typeface="Times New Roman" panose="02020603050405020304" pitchFamily="18" charset="0"/>
                <a:cs typeface="Times New Roman" panose="02020603050405020304" pitchFamily="18" charset="0"/>
              </a:rPr>
              <a:t>IV. Sancțiuni</a:t>
            </a:r>
          </a:p>
          <a:p>
            <a:pPr marL="0" indent="0">
              <a:buNone/>
            </a:pPr>
            <a:r>
              <a:rPr lang="ro-RO" sz="2000" dirty="0">
                <a:latin typeface="Times New Roman" panose="02020603050405020304" pitchFamily="18" charset="0"/>
                <a:cs typeface="Times New Roman" panose="02020603050405020304" pitchFamily="18" charset="0"/>
              </a:rPr>
              <a:t>S-au întocmit </a:t>
            </a:r>
            <a:r>
              <a:rPr lang="ro-RO" sz="2000" b="1" dirty="0">
                <a:latin typeface="Times New Roman" panose="02020603050405020304" pitchFamily="18" charset="0"/>
                <a:cs typeface="Times New Roman" panose="02020603050405020304" pitchFamily="18" charset="0"/>
              </a:rPr>
              <a:t>23 </a:t>
            </a:r>
            <a:r>
              <a:rPr lang="ro-RO" sz="2000" dirty="0">
                <a:latin typeface="Times New Roman" panose="02020603050405020304" pitchFamily="18" charset="0"/>
                <a:cs typeface="Times New Roman" panose="02020603050405020304" pitchFamily="18" charset="0"/>
              </a:rPr>
              <a:t>de procese verbale de contravenție, cu un total de sancțiuni aplicate de 31.700,00 lei.</a:t>
            </a:r>
            <a:endParaRPr lang="ro-RO" sz="2000" b="1"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8498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3140918-C7E6-4088-927D-5EB1B12218E3}"/>
              </a:ext>
            </a:extLst>
          </p:cNvPr>
          <p:cNvGraphicFramePr>
            <a:graphicFrameLocks noGrp="1"/>
          </p:cNvGraphicFramePr>
          <p:nvPr>
            <p:ph idx="1"/>
            <p:extLst>
              <p:ext uri="{D42A27DB-BD31-4B8C-83A1-F6EECF244321}">
                <p14:modId xmlns:p14="http://schemas.microsoft.com/office/powerpoint/2010/main" val="3880359142"/>
              </p:ext>
            </p:extLst>
          </p:nvPr>
        </p:nvGraphicFramePr>
        <p:xfrm>
          <a:off x="469633" y="1333674"/>
          <a:ext cx="10225600" cy="3716273"/>
        </p:xfrm>
        <a:graphic>
          <a:graphicData uri="http://schemas.openxmlformats.org/drawingml/2006/table">
            <a:tbl>
              <a:tblPr firstRow="1" firstCol="1" lastRow="1" lastCol="1" bandRow="1" bandCol="1">
                <a:tableStyleId>{5940675A-B579-460E-94D1-54222C63F5DA}</a:tableStyleId>
              </a:tblPr>
              <a:tblGrid>
                <a:gridCol w="3140131">
                  <a:extLst>
                    <a:ext uri="{9D8B030D-6E8A-4147-A177-3AD203B41FA5}">
                      <a16:colId xmlns:a16="http://schemas.microsoft.com/office/drawing/2014/main" val="2688122111"/>
                    </a:ext>
                  </a:extLst>
                </a:gridCol>
                <a:gridCol w="678127">
                  <a:extLst>
                    <a:ext uri="{9D8B030D-6E8A-4147-A177-3AD203B41FA5}">
                      <a16:colId xmlns:a16="http://schemas.microsoft.com/office/drawing/2014/main" val="1381329342"/>
                    </a:ext>
                  </a:extLst>
                </a:gridCol>
                <a:gridCol w="678127">
                  <a:extLst>
                    <a:ext uri="{9D8B030D-6E8A-4147-A177-3AD203B41FA5}">
                      <a16:colId xmlns:a16="http://schemas.microsoft.com/office/drawing/2014/main" val="89624419"/>
                    </a:ext>
                  </a:extLst>
                </a:gridCol>
                <a:gridCol w="678127">
                  <a:extLst>
                    <a:ext uri="{9D8B030D-6E8A-4147-A177-3AD203B41FA5}">
                      <a16:colId xmlns:a16="http://schemas.microsoft.com/office/drawing/2014/main" val="1703291270"/>
                    </a:ext>
                  </a:extLst>
                </a:gridCol>
                <a:gridCol w="678127">
                  <a:extLst>
                    <a:ext uri="{9D8B030D-6E8A-4147-A177-3AD203B41FA5}">
                      <a16:colId xmlns:a16="http://schemas.microsoft.com/office/drawing/2014/main" val="3337079545"/>
                    </a:ext>
                  </a:extLst>
                </a:gridCol>
                <a:gridCol w="678127">
                  <a:extLst>
                    <a:ext uri="{9D8B030D-6E8A-4147-A177-3AD203B41FA5}">
                      <a16:colId xmlns:a16="http://schemas.microsoft.com/office/drawing/2014/main" val="39882577"/>
                    </a:ext>
                  </a:extLst>
                </a:gridCol>
                <a:gridCol w="678127">
                  <a:extLst>
                    <a:ext uri="{9D8B030D-6E8A-4147-A177-3AD203B41FA5}">
                      <a16:colId xmlns:a16="http://schemas.microsoft.com/office/drawing/2014/main" val="3770169928"/>
                    </a:ext>
                  </a:extLst>
                </a:gridCol>
                <a:gridCol w="616955">
                  <a:extLst>
                    <a:ext uri="{9D8B030D-6E8A-4147-A177-3AD203B41FA5}">
                      <a16:colId xmlns:a16="http://schemas.microsoft.com/office/drawing/2014/main" val="4162046591"/>
                    </a:ext>
                  </a:extLst>
                </a:gridCol>
                <a:gridCol w="636217">
                  <a:extLst>
                    <a:ext uri="{9D8B030D-6E8A-4147-A177-3AD203B41FA5}">
                      <a16:colId xmlns:a16="http://schemas.microsoft.com/office/drawing/2014/main" val="4003200473"/>
                    </a:ext>
                  </a:extLst>
                </a:gridCol>
                <a:gridCol w="574147">
                  <a:extLst>
                    <a:ext uri="{9D8B030D-6E8A-4147-A177-3AD203B41FA5}">
                      <a16:colId xmlns:a16="http://schemas.microsoft.com/office/drawing/2014/main" val="20009"/>
                    </a:ext>
                  </a:extLst>
                </a:gridCol>
                <a:gridCol w="594694">
                  <a:extLst>
                    <a:ext uri="{9D8B030D-6E8A-4147-A177-3AD203B41FA5}">
                      <a16:colId xmlns:a16="http://schemas.microsoft.com/office/drawing/2014/main" val="20010"/>
                    </a:ext>
                  </a:extLst>
                </a:gridCol>
                <a:gridCol w="594694">
                  <a:extLst>
                    <a:ext uri="{9D8B030D-6E8A-4147-A177-3AD203B41FA5}">
                      <a16:colId xmlns:a16="http://schemas.microsoft.com/office/drawing/2014/main" val="20011"/>
                    </a:ext>
                  </a:extLst>
                </a:gridCol>
              </a:tblGrid>
              <a:tr h="809135">
                <a:tc>
                  <a:txBody>
                    <a:bodyPr/>
                    <a:lstStyle/>
                    <a:p>
                      <a:pPr algn="just">
                        <a:lnSpc>
                          <a:spcPct val="115000"/>
                        </a:lnSpc>
                      </a:pPr>
                      <a:r>
                        <a:rPr lang="pt-BR"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cs typeface="Times New Roman" panose="02020603050405020304" pitchFamily="18" charset="0"/>
                      </a:endParaRPr>
                    </a:p>
                    <a:p>
                      <a:pPr algn="just">
                        <a:lnSpc>
                          <a:spcPct val="115000"/>
                        </a:lnSpc>
                      </a:pPr>
                      <a:r>
                        <a:rPr lang="pt-BR" sz="1500" dirty="0">
                          <a:effectLst/>
                          <a:latin typeface="Times New Roman" panose="02020603050405020304" pitchFamily="18" charset="0"/>
                          <a:cs typeface="Times New Roman" panose="02020603050405020304" pitchFamily="18" charset="0"/>
                        </a:rPr>
                        <a:t>Tipul actului emis  / An</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2015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2016</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2017</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2018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2019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2020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2021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r>
                        <a:rPr lang="ro-RO" sz="1600" dirty="0">
                          <a:latin typeface="Times New Roman" panose="02020603050405020304" pitchFamily="18" charset="0"/>
                          <a:cs typeface="Times New Roman" panose="02020603050405020304" pitchFamily="18" charset="0"/>
                        </a:rPr>
                        <a:t>2024</a:t>
                      </a:r>
                      <a:endParaRPr lang="en-US" sz="1600" dirty="0">
                        <a:latin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a:txBody>
                    <a:bodyPr/>
                    <a:lstStyle/>
                    <a:p>
                      <a:r>
                        <a:rPr lang="ro-RO" sz="1600" dirty="0">
                          <a:latin typeface="Times New Roman" panose="02020603050405020304" pitchFamily="18" charset="0"/>
                          <a:cs typeface="Times New Roman" panose="02020603050405020304" pitchFamily="18" charset="0"/>
                        </a:rPr>
                        <a:t>2025</a:t>
                      </a:r>
                      <a:endParaRPr lang="en-US" sz="1600" dirty="0">
                        <a:latin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3375727410"/>
                  </a:ext>
                </a:extLst>
              </a:tr>
              <a:tr h="791258">
                <a:tc>
                  <a:txBody>
                    <a:bodyPr/>
                    <a:lstStyle/>
                    <a:p>
                      <a:pPr algn="just">
                        <a:lnSpc>
                          <a:spcPct val="115000"/>
                        </a:lnSpc>
                      </a:pPr>
                      <a:endParaRPr lang="ro-RO" sz="1500" dirty="0">
                        <a:effectLst/>
                        <a:latin typeface="Times New Roman" panose="02020603050405020304" pitchFamily="18" charset="0"/>
                        <a:cs typeface="Times New Roman" panose="02020603050405020304" pitchFamily="18" charset="0"/>
                      </a:endParaRPr>
                    </a:p>
                    <a:p>
                      <a:pPr algn="just">
                        <a:lnSpc>
                          <a:spcPct val="115000"/>
                        </a:lnSpc>
                      </a:pPr>
                      <a:r>
                        <a:rPr lang="pt-BR" sz="1500" dirty="0">
                          <a:effectLst/>
                          <a:latin typeface="Times New Roman" panose="02020603050405020304" pitchFamily="18" charset="0"/>
                          <a:cs typeface="Times New Roman" panose="02020603050405020304" pitchFamily="18" charset="0"/>
                        </a:rPr>
                        <a:t>Acordu</a:t>
                      </a:r>
                      <a:r>
                        <a:rPr lang="es-ES" sz="1500" dirty="0" err="1">
                          <a:effectLst/>
                          <a:latin typeface="Times New Roman" panose="02020603050405020304" pitchFamily="18" charset="0"/>
                          <a:cs typeface="Times New Roman" panose="02020603050405020304" pitchFamily="18" charset="0"/>
                        </a:rPr>
                        <a:t>ri</a:t>
                      </a:r>
                      <a:r>
                        <a:rPr lang="ro-RO" sz="1500" dirty="0">
                          <a:effectLst/>
                          <a:latin typeface="Times New Roman" panose="02020603050405020304" pitchFamily="18" charset="0"/>
                          <a:cs typeface="Times New Roman" panose="02020603050405020304" pitchFamily="18" charset="0"/>
                        </a:rPr>
                        <a:t> </a:t>
                      </a:r>
                      <a:r>
                        <a:rPr lang="es-ES" sz="1500" dirty="0" err="1">
                          <a:effectLst/>
                          <a:latin typeface="Times New Roman" panose="02020603050405020304" pitchFamily="18" charset="0"/>
                          <a:cs typeface="Times New Roman" panose="02020603050405020304" pitchFamily="18" charset="0"/>
                        </a:rPr>
                        <a:t>solicitate</a:t>
                      </a:r>
                      <a:r>
                        <a:rPr lang="es-ES" sz="1500" dirty="0">
                          <a:effectLst/>
                          <a:latin typeface="Times New Roman" panose="02020603050405020304" pitchFamily="18" charset="0"/>
                          <a:cs typeface="Times New Roman" panose="02020603050405020304" pitchFamily="18" charset="0"/>
                        </a:rPr>
                        <a:t> </a:t>
                      </a:r>
                      <a:r>
                        <a:rPr lang="es-ES" sz="1500" dirty="0" err="1">
                          <a:effectLst/>
                          <a:latin typeface="Times New Roman" panose="02020603050405020304" pitchFamily="18" charset="0"/>
                          <a:cs typeface="Times New Roman" panose="02020603050405020304" pitchFamily="18" charset="0"/>
                        </a:rPr>
                        <a:t>prin</a:t>
                      </a:r>
                      <a:r>
                        <a:rPr lang="es-ES" sz="1500" dirty="0">
                          <a:effectLst/>
                          <a:latin typeface="Times New Roman" panose="02020603050405020304" pitchFamily="18" charset="0"/>
                          <a:cs typeface="Times New Roman" panose="02020603050405020304" pitchFamily="18" charset="0"/>
                        </a:rPr>
                        <a:t> </a:t>
                      </a:r>
                      <a:r>
                        <a:rPr lang="es-ES" sz="1500" dirty="0" err="1">
                          <a:effectLst/>
                          <a:latin typeface="Times New Roman" panose="02020603050405020304" pitchFamily="18" charset="0"/>
                          <a:cs typeface="Times New Roman" panose="02020603050405020304" pitchFamily="18" charset="0"/>
                        </a:rPr>
                        <a:t>Certificate</a:t>
                      </a:r>
                      <a:r>
                        <a:rPr lang="es-ES" sz="1500" dirty="0">
                          <a:effectLst/>
                          <a:latin typeface="Times New Roman" panose="02020603050405020304" pitchFamily="18" charset="0"/>
                          <a:cs typeface="Times New Roman" panose="02020603050405020304" pitchFamily="18" charset="0"/>
                        </a:rPr>
                        <a:t> de </a:t>
                      </a:r>
                      <a:r>
                        <a:rPr lang="es-ES" sz="1500" dirty="0" err="1">
                          <a:effectLst/>
                          <a:latin typeface="Times New Roman" panose="02020603050405020304" pitchFamily="18" charset="0"/>
                          <a:cs typeface="Times New Roman" panose="02020603050405020304" pitchFamily="18" charset="0"/>
                        </a:rPr>
                        <a:t>Urbanism</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517</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696</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946</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967</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973</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737</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499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625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582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477</a:t>
                      </a:r>
                      <a:endParaRPr lang="en-US" sz="1600" dirty="0">
                        <a:latin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444</a:t>
                      </a:r>
                      <a:endParaRPr lang="en-US" sz="16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7188948"/>
                  </a:ext>
                </a:extLst>
              </a:tr>
              <a:tr h="791258">
                <a:tc>
                  <a:txBody>
                    <a:bodyPr/>
                    <a:lstStyle/>
                    <a:p>
                      <a:pPr algn="just">
                        <a:lnSpc>
                          <a:spcPct val="115000"/>
                        </a:lnSpc>
                      </a:pPr>
                      <a:endParaRPr lang="ro-RO" sz="1500" dirty="0">
                        <a:effectLst/>
                        <a:latin typeface="Times New Roman" panose="02020603050405020304" pitchFamily="18" charset="0"/>
                        <a:cs typeface="Times New Roman" panose="02020603050405020304" pitchFamily="18" charset="0"/>
                      </a:endParaRPr>
                    </a:p>
                    <a:p>
                      <a:pPr algn="just">
                        <a:lnSpc>
                          <a:spcPct val="115000"/>
                        </a:lnSpc>
                      </a:pPr>
                      <a:r>
                        <a:rPr lang="pt-BR" sz="1500" dirty="0">
                          <a:effectLst/>
                          <a:latin typeface="Times New Roman" panose="02020603050405020304" pitchFamily="18" charset="0"/>
                          <a:cs typeface="Times New Roman" panose="02020603050405020304" pitchFamily="18" charset="0"/>
                        </a:rPr>
                        <a:t>Avize de execuție a lucrărilor</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782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835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1035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1461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1237</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1071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cs typeface="Times New Roman" panose="02020603050405020304" pitchFamily="18" charset="0"/>
                        </a:rPr>
                        <a:t>1149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1014</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69</a:t>
                      </a: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630</a:t>
                      </a:r>
                      <a:endParaRPr lang="en-US" sz="1600" dirty="0">
                        <a:latin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671</a:t>
                      </a:r>
                      <a:endParaRPr lang="en-US" sz="16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57034">
                <a:tc>
                  <a:txBody>
                    <a:bodyPr/>
                    <a:lstStyle/>
                    <a:p>
                      <a:pPr algn="just">
                        <a:lnSpc>
                          <a:spcPct val="115000"/>
                        </a:lnSpc>
                      </a:pPr>
                      <a:r>
                        <a:rPr lang="es-E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cs typeface="Times New Roman" panose="02020603050405020304" pitchFamily="18" charset="0"/>
                      </a:endParaRPr>
                    </a:p>
                    <a:p>
                      <a:pPr algn="just">
                        <a:lnSpc>
                          <a:spcPct val="115000"/>
                        </a:lnSpc>
                      </a:pPr>
                      <a:r>
                        <a:rPr lang="es-ES" sz="1500" dirty="0">
                          <a:effectLst/>
                          <a:latin typeface="Times New Roman" panose="02020603050405020304" pitchFamily="18" charset="0"/>
                          <a:cs typeface="Times New Roman" panose="02020603050405020304" pitchFamily="18" charset="0"/>
                        </a:rPr>
                        <a:t>TOTAL</a:t>
                      </a:r>
                      <a:endParaRPr lang="en-US" sz="1500" dirty="0">
                        <a:effectLst/>
                        <a:latin typeface="Times New Roman" panose="02020603050405020304" pitchFamily="18" charset="0"/>
                        <a:cs typeface="Times New Roman" panose="02020603050405020304" pitchFamily="18" charset="0"/>
                      </a:endParaRPr>
                    </a:p>
                    <a:p>
                      <a:pPr algn="just">
                        <a:lnSpc>
                          <a:spcPct val="115000"/>
                        </a:lnSpc>
                      </a:pPr>
                      <a:r>
                        <a:rPr lang="es-E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1299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1531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1981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2428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2210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1808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mn-ea"/>
                          <a:cs typeface="Times New Roman" panose="02020603050405020304" pitchFamily="18" charset="0"/>
                        </a:rPr>
                        <a:t>1648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1639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1544</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1107</a:t>
                      </a:r>
                      <a:endParaRPr lang="en-US" sz="1600" dirty="0">
                        <a:latin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1115</a:t>
                      </a:r>
                      <a:endParaRPr lang="en-US" sz="16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427327"/>
                  </a:ext>
                </a:extLst>
              </a:tr>
              <a:tr h="557034">
                <a:tc>
                  <a:txBody>
                    <a:bodyPr/>
                    <a:lstStyle/>
                    <a:p>
                      <a:pPr algn="just">
                        <a:lnSpc>
                          <a:spcPct val="115000"/>
                        </a:lnSpc>
                      </a:pPr>
                      <a:endParaRPr lang="ro-RO" sz="15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Avarii</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1668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1551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1625</a:t>
                      </a:r>
                      <a:endParaRPr lang="en-US" sz="1600" dirty="0">
                        <a:latin typeface="Times New Roman" panose="02020603050405020304" pitchFamily="18" charset="0"/>
                        <a:cs typeface="Times New Roman" panose="02020603050405020304" pitchFamily="18" charset="0"/>
                      </a:endParaRPr>
                    </a:p>
                  </a:txBody>
                  <a:tcPr marL="68580" marR="68580" marT="0" marB="0" anchor="ctr"/>
                </a:tc>
                <a:tc>
                  <a:txBody>
                    <a:bodyPr/>
                    <a:lstStyle/>
                    <a:p>
                      <a:r>
                        <a:rPr lang="ro-RO" sz="1600" dirty="0">
                          <a:latin typeface="Times New Roman" panose="02020603050405020304" pitchFamily="18" charset="0"/>
                          <a:cs typeface="Times New Roman" panose="02020603050405020304" pitchFamily="18" charset="0"/>
                        </a:rPr>
                        <a:t>1386</a:t>
                      </a:r>
                      <a:endParaRPr lang="en-US" sz="16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5" name="Table 5">
            <a:extLst>
              <a:ext uri="{FF2B5EF4-FFF2-40B4-BE49-F238E27FC236}">
                <a16:creationId xmlns:a16="http://schemas.microsoft.com/office/drawing/2014/main" id="{9840D1B9-2D4D-4E9E-BEAC-9C2A34D20E22}"/>
              </a:ext>
            </a:extLst>
          </p:cNvPr>
          <p:cNvGraphicFramePr>
            <a:graphicFrameLocks noGrp="1"/>
          </p:cNvGraphicFramePr>
          <p:nvPr>
            <p:extLst>
              <p:ext uri="{D42A27DB-BD31-4B8C-83A1-F6EECF244321}">
                <p14:modId xmlns:p14="http://schemas.microsoft.com/office/powerpoint/2010/main" val="1069719761"/>
              </p:ext>
            </p:extLst>
          </p:nvPr>
        </p:nvGraphicFramePr>
        <p:xfrm>
          <a:off x="2060484" y="5326051"/>
          <a:ext cx="8634749" cy="914400"/>
        </p:xfrm>
        <a:graphic>
          <a:graphicData uri="http://schemas.openxmlformats.org/drawingml/2006/table">
            <a:tbl>
              <a:tblPr firstRow="1" bandRow="1">
                <a:tableStyleId>{5940675A-B579-460E-94D1-54222C63F5DA}</a:tableStyleId>
              </a:tblPr>
              <a:tblGrid>
                <a:gridCol w="647496">
                  <a:extLst>
                    <a:ext uri="{9D8B030D-6E8A-4147-A177-3AD203B41FA5}">
                      <a16:colId xmlns:a16="http://schemas.microsoft.com/office/drawing/2014/main" val="1485779498"/>
                    </a:ext>
                  </a:extLst>
                </a:gridCol>
                <a:gridCol w="1325472">
                  <a:extLst>
                    <a:ext uri="{9D8B030D-6E8A-4147-A177-3AD203B41FA5}">
                      <a16:colId xmlns:a16="http://schemas.microsoft.com/office/drawing/2014/main" val="1454905205"/>
                    </a:ext>
                  </a:extLst>
                </a:gridCol>
                <a:gridCol w="1325472">
                  <a:extLst>
                    <a:ext uri="{9D8B030D-6E8A-4147-A177-3AD203B41FA5}">
                      <a16:colId xmlns:a16="http://schemas.microsoft.com/office/drawing/2014/main" val="473088251"/>
                    </a:ext>
                  </a:extLst>
                </a:gridCol>
                <a:gridCol w="1325472">
                  <a:extLst>
                    <a:ext uri="{9D8B030D-6E8A-4147-A177-3AD203B41FA5}">
                      <a16:colId xmlns:a16="http://schemas.microsoft.com/office/drawing/2014/main" val="276644765"/>
                    </a:ext>
                  </a:extLst>
                </a:gridCol>
                <a:gridCol w="1359893">
                  <a:extLst>
                    <a:ext uri="{9D8B030D-6E8A-4147-A177-3AD203B41FA5}">
                      <a16:colId xmlns:a16="http://schemas.microsoft.com/office/drawing/2014/main" val="20004"/>
                    </a:ext>
                  </a:extLst>
                </a:gridCol>
                <a:gridCol w="1325472">
                  <a:extLst>
                    <a:ext uri="{9D8B030D-6E8A-4147-A177-3AD203B41FA5}">
                      <a16:colId xmlns:a16="http://schemas.microsoft.com/office/drawing/2014/main" val="20005"/>
                    </a:ext>
                  </a:extLst>
                </a:gridCol>
                <a:gridCol w="1325472">
                  <a:extLst>
                    <a:ext uri="{9D8B030D-6E8A-4147-A177-3AD203B41FA5}">
                      <a16:colId xmlns:a16="http://schemas.microsoft.com/office/drawing/2014/main" val="20006"/>
                    </a:ext>
                  </a:extLst>
                </a:gridCol>
              </a:tblGrid>
              <a:tr h="301854">
                <a:tc>
                  <a:txBody>
                    <a:bodyPr/>
                    <a:lstStyle/>
                    <a:p>
                      <a:r>
                        <a:rPr lang="ro-RO" sz="1500" dirty="0">
                          <a:effectLst/>
                          <a:latin typeface="Times New Roman" panose="02020603050405020304" pitchFamily="18" charset="0"/>
                          <a:cs typeface="Times New Roman" panose="02020603050405020304" pitchFamily="18" charset="0"/>
                        </a:rPr>
                        <a:t>An</a:t>
                      </a:r>
                      <a:endParaRPr lang="en-US" sz="1500" dirty="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500" dirty="0">
                          <a:effectLst/>
                          <a:latin typeface="Times New Roman" panose="02020603050405020304" pitchFamily="18" charset="0"/>
                          <a:cs typeface="Times New Roman" panose="02020603050405020304" pitchFamily="18" charset="0"/>
                        </a:rPr>
                        <a:t>2020</a:t>
                      </a:r>
                      <a:endParaRPr lang="en-US" sz="1500" dirty="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500" dirty="0">
                          <a:effectLst/>
                          <a:latin typeface="Times New Roman" panose="02020603050405020304" pitchFamily="18" charset="0"/>
                          <a:cs typeface="Times New Roman" panose="02020603050405020304" pitchFamily="18" charset="0"/>
                        </a:rPr>
                        <a:t>2021</a:t>
                      </a:r>
                      <a:endParaRPr lang="en-US" sz="1500" dirty="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500" dirty="0">
                          <a:effectLst/>
                          <a:latin typeface="Times New Roman" panose="02020603050405020304" pitchFamily="18" charset="0"/>
                          <a:cs typeface="Times New Roman" panose="02020603050405020304" pitchFamily="18" charset="0"/>
                        </a:rPr>
                        <a:t>2022</a:t>
                      </a:r>
                      <a:endParaRPr lang="en-US" sz="1500" dirty="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500" dirty="0">
                          <a:effectLst/>
                          <a:latin typeface="Times New Roman" panose="02020603050405020304" pitchFamily="18" charset="0"/>
                          <a:cs typeface="Times New Roman" panose="02020603050405020304" pitchFamily="18" charset="0"/>
                        </a:rPr>
                        <a:t>2023</a:t>
                      </a:r>
                      <a:endParaRPr lang="en-US" sz="1500" dirty="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600" dirty="0">
                          <a:latin typeface="Times New Roman" panose="02020603050405020304" pitchFamily="18" charset="0"/>
                          <a:cs typeface="Times New Roman" panose="02020603050405020304" pitchFamily="18" charset="0"/>
                        </a:rPr>
                        <a:t>2024</a:t>
                      </a:r>
                      <a:endParaRPr lang="en-US" sz="16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600" dirty="0">
                          <a:latin typeface="Times New Roman" panose="02020603050405020304" pitchFamily="18" charset="0"/>
                          <a:cs typeface="Times New Roman" panose="02020603050405020304" pitchFamily="18" charset="0"/>
                        </a:rPr>
                        <a:t>2025</a:t>
                      </a:r>
                      <a:endParaRPr lang="en-US" sz="16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532660234"/>
                  </a:ext>
                </a:extLst>
              </a:tr>
              <a:tr h="533102">
                <a:tc>
                  <a:txBody>
                    <a:bodyPr/>
                    <a:lstStyle/>
                    <a:p>
                      <a:r>
                        <a:rPr lang="ro-RO" sz="1500" dirty="0">
                          <a:effectLst/>
                          <a:latin typeface="Times New Roman" panose="02020603050405020304" pitchFamily="18" charset="0"/>
                          <a:cs typeface="Times New Roman" panose="02020603050405020304" pitchFamily="18" charset="0"/>
                        </a:rPr>
                        <a:t>Suma</a:t>
                      </a:r>
                      <a:endParaRPr lang="en-US" sz="1500" dirty="0">
                        <a:effectLst/>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ro-RO" sz="1500" dirty="0">
                          <a:effectLst/>
                          <a:latin typeface="Times New Roman" panose="02020603050405020304" pitchFamily="18" charset="0"/>
                          <a:cs typeface="Times New Roman" panose="02020603050405020304" pitchFamily="18" charset="0"/>
                        </a:rPr>
                        <a:t>1.127.862,40 lei</a:t>
                      </a:r>
                      <a:endParaRPr lang="en-US" sz="1500" dirty="0">
                        <a:effectLst/>
                        <a:latin typeface="Times New Roman" panose="02020603050405020304" pitchFamily="18" charset="0"/>
                        <a:cs typeface="Times New Roman" panose="02020603050405020304" pitchFamily="18" charset="0"/>
                      </a:endParaRPr>
                    </a:p>
                  </a:txBody>
                  <a:tcPr/>
                </a:tc>
                <a:tc>
                  <a:txBody>
                    <a:bodyPr/>
                    <a:lstStyle/>
                    <a:p>
                      <a:r>
                        <a:rPr lang="ro-RO" sz="1500" dirty="0">
                          <a:effectLst/>
                          <a:latin typeface="Times New Roman" panose="02020603050405020304" pitchFamily="18" charset="0"/>
                          <a:cs typeface="Times New Roman" panose="02020603050405020304" pitchFamily="18" charset="0"/>
                        </a:rPr>
                        <a:t>2.309.784,41 lei</a:t>
                      </a:r>
                      <a:endParaRPr lang="en-US" sz="1500" dirty="0">
                        <a:effectLst/>
                        <a:latin typeface="Times New Roman" panose="02020603050405020304" pitchFamily="18" charset="0"/>
                        <a:cs typeface="Times New Roman" panose="02020603050405020304" pitchFamily="18" charset="0"/>
                      </a:endParaRPr>
                    </a:p>
                  </a:txBody>
                  <a:tcPr/>
                </a:tc>
                <a:tc>
                  <a:txBody>
                    <a:bodyPr/>
                    <a:lstStyle/>
                    <a:p>
                      <a:r>
                        <a:rPr lang="ro-RO" sz="1600" dirty="0">
                          <a:effectLst/>
                          <a:latin typeface="Times New Roman" panose="02020603050405020304" pitchFamily="18" charset="0"/>
                          <a:cs typeface="Times New Roman" panose="02020603050405020304" pitchFamily="18" charset="0"/>
                        </a:rPr>
                        <a:t>1.817.335,80llei</a:t>
                      </a:r>
                      <a:endParaRPr lang="en-US" sz="1500" dirty="0">
                        <a:effectLst/>
                        <a:latin typeface="Times New Roman" panose="02020603050405020304" pitchFamily="18" charset="0"/>
                        <a:cs typeface="Times New Roman" panose="02020603050405020304" pitchFamily="18" charset="0"/>
                      </a:endParaRPr>
                    </a:p>
                  </a:txBody>
                  <a:tcPr/>
                </a:tc>
                <a:tc>
                  <a:txBody>
                    <a:bodyPr/>
                    <a:lstStyle/>
                    <a:p>
                      <a:r>
                        <a:rPr lang="ro-RO" sz="1500" dirty="0">
                          <a:effectLst/>
                          <a:latin typeface="Times New Roman" panose="02020603050405020304" pitchFamily="18" charset="0"/>
                          <a:cs typeface="Times New Roman" panose="02020603050405020304" pitchFamily="18" charset="0"/>
                        </a:rPr>
                        <a:t>1.771.306,00 lei</a:t>
                      </a:r>
                      <a:endParaRPr lang="en-US" sz="1500" dirty="0">
                        <a:effectLst/>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1.329.616,58llei</a:t>
                      </a:r>
                      <a:endParaRPr lang="en-US"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2.060.994,19</a:t>
                      </a:r>
                      <a:r>
                        <a:rPr lang="ro-RO" sz="1600" baseline="0" dirty="0">
                          <a:latin typeface="Times New Roman" panose="02020603050405020304" pitchFamily="18" charset="0"/>
                          <a:cs typeface="Times New Roman" panose="02020603050405020304" pitchFamily="18" charset="0"/>
                        </a:rPr>
                        <a:t> lei</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623091"/>
                  </a:ext>
                </a:extLst>
              </a:tr>
            </a:tbl>
          </a:graphicData>
        </a:graphic>
      </p:graphicFrame>
      <p:sp>
        <p:nvSpPr>
          <p:cNvPr id="6" name="Content Placeholder 2">
            <a:extLst>
              <a:ext uri="{FF2B5EF4-FFF2-40B4-BE49-F238E27FC236}">
                <a16:creationId xmlns:a16="http://schemas.microsoft.com/office/drawing/2014/main" id="{BEC1CB42-FEB1-40EF-B112-25B52E759F41}"/>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8" name="Content Placeholder 2">
            <a:extLst>
              <a:ext uri="{FF2B5EF4-FFF2-40B4-BE49-F238E27FC236}">
                <a16:creationId xmlns:a16="http://schemas.microsoft.com/office/drawing/2014/main" id="{7CB2FF63-C2ED-4823-A525-52E5D6949269}"/>
              </a:ext>
            </a:extLst>
          </p:cNvPr>
          <p:cNvSpPr txBox="1">
            <a:spLocks/>
          </p:cNvSpPr>
          <p:nvPr/>
        </p:nvSpPr>
        <p:spPr>
          <a:xfrm>
            <a:off x="0" y="607391"/>
            <a:ext cx="12192000" cy="471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o-RO" sz="2000" dirty="0">
                <a:latin typeface="Times New Roman" panose="02020603050405020304" pitchFamily="18" charset="0"/>
                <a:cs typeface="Times New Roman" panose="02020603050405020304" pitchFamily="18" charset="0"/>
              </a:rPr>
              <a:t>SITUAȚIA </a:t>
            </a:r>
            <a:r>
              <a:rPr lang="en-US" sz="2000" dirty="0">
                <a:latin typeface="Times New Roman" panose="02020603050405020304" pitchFamily="18" charset="0"/>
                <a:cs typeface="Times New Roman" panose="02020603050405020304" pitchFamily="18" charset="0"/>
              </a:rPr>
              <a:t>C</a:t>
            </a:r>
            <a:r>
              <a:rPr lang="ro-RO" sz="2000" dirty="0">
                <a:latin typeface="Times New Roman" panose="02020603050405020304" pitchFamily="18" charset="0"/>
                <a:cs typeface="Times New Roman" panose="02020603050405020304" pitchFamily="18" charset="0"/>
              </a:rPr>
              <a:t>OMPARATIVĂ ANUALĂ PRIVIND EMITEREA DE AVIZE/ACORDURI DE DIRECȚIA TEHNICĂ</a:t>
            </a:r>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1184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47536" cy="6857999"/>
          </a:xfrm>
          <a:prstGeom prst="rect">
            <a:avLst/>
          </a:prstGeom>
        </p:spPr>
      </p:pic>
      <p:sp>
        <p:nvSpPr>
          <p:cNvPr id="2" name="Title 1"/>
          <p:cNvSpPr>
            <a:spLocks noGrp="1"/>
          </p:cNvSpPr>
          <p:nvPr>
            <p:ph type="title"/>
          </p:nvPr>
        </p:nvSpPr>
        <p:spPr/>
        <p:txBody>
          <a:bodyPr>
            <a:normAutofit/>
          </a:bodyPr>
          <a:lstStyle/>
          <a:p>
            <a:pPr algn="ctr"/>
            <a:r>
              <a:rPr lang="ro-RO" sz="3200" dirty="0">
                <a:latin typeface="Times New Roman" panose="02020603050405020304" pitchFamily="18" charset="0"/>
                <a:cs typeface="Times New Roman" panose="02020603050405020304" pitchFamily="18" charset="0"/>
              </a:rPr>
              <a:t>Monitorizarea  activității de muncă în folosul comunității</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ro-RO" sz="2000" dirty="0">
                <a:latin typeface="Times New Roman" panose="02020603050405020304" pitchFamily="18" charset="0"/>
                <a:cs typeface="Times New Roman" panose="02020603050405020304" pitchFamily="18" charset="0"/>
              </a:rPr>
              <a:t>În anul 2025, au fost înregistrate 211 dosare și adrese privind efectuarea muncii în folosul comunității</a:t>
            </a:r>
          </a:p>
          <a:p>
            <a:endParaRPr lang="ro-RO" sz="2000" dirty="0">
              <a:latin typeface="Times New Roman" panose="02020603050405020304" pitchFamily="18" charset="0"/>
              <a:cs typeface="Times New Roman" panose="02020603050405020304" pitchFamily="18" charset="0"/>
            </a:endParaRPr>
          </a:p>
          <a:p>
            <a:r>
              <a:rPr lang="ro-RO" sz="2000" dirty="0">
                <a:latin typeface="Times New Roman" panose="02020603050405020304" pitchFamily="18" charset="0"/>
                <a:cs typeface="Times New Roman" panose="02020603050405020304" pitchFamily="18" charset="0"/>
              </a:rPr>
              <a:t>Au fost transmise adrese de comunicare și întocmite pontaje pentru un număr de 105 dosare finalizate, în vederea evidenței orelor prestate și a respectării obligațiilor legale.</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4814485" y="6533053"/>
            <a:ext cx="3339959" cy="261610"/>
          </a:xfrm>
          <a:prstGeom prst="rect">
            <a:avLst/>
          </a:prstGeom>
        </p:spPr>
        <p:txBody>
          <a:bodyPr wrap="square">
            <a:spAutoFit/>
          </a:bodyPr>
          <a:lstStyle/>
          <a:p>
            <a:pPr algn="ctr"/>
            <a:r>
              <a:rPr lang="en-US" sz="11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100" dirty="0">
                <a:solidFill>
                  <a:schemeClr val="tx1">
                    <a:alpha val="67000"/>
                  </a:schemeClr>
                </a:solidFill>
                <a:latin typeface="Times New Roman" panose="02020603050405020304" pitchFamily="18" charset="0"/>
                <a:cs typeface="Times New Roman" panose="02020603050405020304" pitchFamily="18" charset="0"/>
              </a:rPr>
              <a:t>5</a:t>
            </a:r>
            <a:endParaRPr lang="en-US" sz="1100" dirty="0">
              <a:solidFill>
                <a:schemeClr val="tx1">
                  <a:alpha val="67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658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ctr"/>
            <a:r>
              <a:rPr lang="ro-RO" sz="3200" dirty="0">
                <a:latin typeface="Times New Roman" panose="02020603050405020304" pitchFamily="18" charset="0"/>
                <a:cs typeface="Times New Roman" panose="02020603050405020304" pitchFamily="18" charset="0"/>
              </a:rPr>
              <a:t>Activitatea de gestiune date</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ro-RO" sz="2000" dirty="0">
                <a:latin typeface="Times New Roman" panose="02020603050405020304" pitchFamily="18" charset="0"/>
                <a:cs typeface="Times New Roman" panose="02020603050405020304" pitchFamily="18" charset="0"/>
              </a:rPr>
              <a:t>S-a asigurat activitatea de primire, înregistrare și distribuire a corespondenței către structurile componente ale Direcției Tehnice, precum și monitorizarea modului de soluționare a solicitărilor, petițiilor și clarificărilor adresate Direcției Tehnice.</a:t>
            </a:r>
            <a:endParaRPr lang="en-US" sz="2000" dirty="0">
              <a:latin typeface="Times New Roman" panose="02020603050405020304" pitchFamily="18" charset="0"/>
              <a:cs typeface="Times New Roman" panose="02020603050405020304" pitchFamily="18" charset="0"/>
            </a:endParaRPr>
          </a:p>
          <a:p>
            <a:endParaRPr lang="ro-RO" sz="2000" dirty="0">
              <a:latin typeface="Times New Roman" panose="02020603050405020304" pitchFamily="18" charset="0"/>
              <a:cs typeface="Times New Roman" panose="02020603050405020304" pitchFamily="18" charset="0"/>
            </a:endParaRPr>
          </a:p>
          <a:p>
            <a:endParaRPr lang="ro-RO" sz="2000" dirty="0">
              <a:latin typeface="Times New Roman" panose="02020603050405020304" pitchFamily="18" charset="0"/>
              <a:cs typeface="Times New Roman" panose="02020603050405020304" pitchFamily="18" charset="0"/>
            </a:endParaRPr>
          </a:p>
          <a:p>
            <a:r>
              <a:rPr lang="fr-FR" sz="2000" dirty="0" err="1">
                <a:latin typeface="Times New Roman" panose="02020603050405020304" pitchFamily="18" charset="0"/>
                <a:cs typeface="Times New Roman" panose="02020603050405020304" pitchFamily="18" charset="0"/>
              </a:rPr>
              <a:t>Această</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activitate</a:t>
            </a:r>
            <a:r>
              <a:rPr lang="fr-FR" sz="2000" dirty="0">
                <a:latin typeface="Times New Roman" panose="02020603050405020304" pitchFamily="18" charset="0"/>
                <a:cs typeface="Times New Roman" panose="02020603050405020304" pitchFamily="18" charset="0"/>
              </a:rPr>
              <a:t> a </a:t>
            </a:r>
            <a:r>
              <a:rPr lang="fr-FR" sz="2000" dirty="0" err="1">
                <a:latin typeface="Times New Roman" panose="02020603050405020304" pitchFamily="18" charset="0"/>
                <a:cs typeface="Times New Roman" panose="02020603050405020304" pitchFamily="18" charset="0"/>
              </a:rPr>
              <a:t>avut</a:t>
            </a:r>
            <a:r>
              <a:rPr lang="fr-FR" sz="2000" dirty="0">
                <a:latin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pe parcursul anului 2025</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drept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obiect</a:t>
            </a:r>
            <a:r>
              <a:rPr lang="ro-RO" sz="2000" dirty="0">
                <a:latin typeface="Times New Roman" panose="02020603050405020304" pitchFamily="18" charset="0"/>
                <a:cs typeface="Times New Roman" panose="02020603050405020304" pitchFamily="18" charset="0"/>
              </a:rPr>
              <a: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gestionarea</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unui</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număr</a:t>
            </a:r>
            <a:r>
              <a:rPr lang="fr-FR" sz="2000" dirty="0">
                <a:latin typeface="Times New Roman" panose="02020603050405020304" pitchFamily="18" charset="0"/>
                <a:cs typeface="Times New Roman" panose="02020603050405020304" pitchFamily="18" charset="0"/>
              </a:rPr>
              <a:t> de </a:t>
            </a:r>
            <a:r>
              <a:rPr lang="fr-FR" sz="2000" b="1" dirty="0">
                <a:latin typeface="Times New Roman" panose="02020603050405020304" pitchFamily="18" charset="0"/>
                <a:cs typeface="Times New Roman" panose="02020603050405020304" pitchFamily="18" charset="0"/>
              </a:rPr>
              <a:t>19.436</a:t>
            </a:r>
            <a:r>
              <a:rPr lang="fr-FR" sz="2000" dirty="0">
                <a:latin typeface="Times New Roman" panose="02020603050405020304" pitchFamily="18" charset="0"/>
                <a:cs typeface="Times New Roman" panose="02020603050405020304" pitchFamily="18" charset="0"/>
              </a:rPr>
              <a:t> documente.</a:t>
            </a:r>
            <a:endParaRPr lang="en-US" sz="2000" dirty="0">
              <a:latin typeface="Times New Roman" panose="02020603050405020304" pitchFamily="18" charset="0"/>
              <a:cs typeface="Times New Roman" panose="02020603050405020304" pitchFamily="18" charset="0"/>
            </a:endParaRPr>
          </a:p>
          <a:p>
            <a:endParaRPr lang="en-US" dirty="0"/>
          </a:p>
        </p:txBody>
      </p:sp>
      <p:sp>
        <p:nvSpPr>
          <p:cNvPr id="5" name="Rectangle 4"/>
          <p:cNvSpPr/>
          <p:nvPr/>
        </p:nvSpPr>
        <p:spPr>
          <a:xfrm>
            <a:off x="4660738" y="6509970"/>
            <a:ext cx="3371564" cy="276999"/>
          </a:xfrm>
          <a:prstGeom prst="rect">
            <a:avLst/>
          </a:prstGeom>
        </p:spPr>
        <p:txBody>
          <a:bodyPr wrap="none">
            <a:spAutoFit/>
          </a:bodyPr>
          <a:lstStyle/>
          <a:p>
            <a:pPr algn="ct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779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3" name="Content Placeholder 2"/>
          <p:cNvSpPr>
            <a:spLocks noGrp="1"/>
          </p:cNvSpPr>
          <p:nvPr>
            <p:ph idx="1"/>
          </p:nvPr>
        </p:nvSpPr>
        <p:spPr>
          <a:xfrm>
            <a:off x="838200" y="1524000"/>
            <a:ext cx="10515600" cy="3140364"/>
          </a:xfrm>
        </p:spPr>
        <p:txBody>
          <a:bodyPr>
            <a:normAutofit fontScale="92500"/>
          </a:bodyPr>
          <a:lstStyle/>
          <a:p>
            <a:pPr marL="0" indent="0" algn="ctr">
              <a:buNone/>
            </a:pPr>
            <a:endParaRPr lang="ro-RO" sz="2500" b="1" dirty="0">
              <a:latin typeface="Times New Roman" panose="02020603050405020304" pitchFamily="18" charset="0"/>
              <a:cs typeface="Times New Roman" panose="02020603050405020304" pitchFamily="18" charset="0"/>
            </a:endParaRPr>
          </a:p>
          <a:p>
            <a:pPr marL="0" indent="0" algn="ctr">
              <a:buNone/>
            </a:pPr>
            <a:r>
              <a:rPr lang="ro-RO" sz="2500" b="1" dirty="0">
                <a:latin typeface="Times New Roman" panose="02020603050405020304" pitchFamily="18" charset="0"/>
                <a:cs typeface="Times New Roman" panose="02020603050405020304" pitchFamily="18" charset="0"/>
              </a:rPr>
              <a:t>Lucrări de Investiții	</a:t>
            </a:r>
          </a:p>
          <a:p>
            <a:pPr marL="0" indent="0" algn="ctr">
              <a:buNone/>
            </a:pPr>
            <a:endParaRPr lang="ro-RO" sz="2500" b="1" dirty="0">
              <a:latin typeface="Times New Roman" panose="02020603050405020304" pitchFamily="18" charset="0"/>
              <a:cs typeface="Times New Roman" panose="02020603050405020304" pitchFamily="18" charset="0"/>
            </a:endParaRPr>
          </a:p>
          <a:p>
            <a:pPr marL="0" indent="0">
              <a:buNone/>
            </a:pPr>
            <a:r>
              <a:rPr lang="ro-RO" sz="1600" dirty="0">
                <a:latin typeface="Times New Roman" panose="02020603050405020304" pitchFamily="18" charset="0"/>
                <a:cs typeface="Times New Roman" panose="02020603050405020304" pitchFamily="18" charset="0"/>
              </a:rPr>
              <a:t>       </a:t>
            </a:r>
            <a:r>
              <a:rPr lang="ro-RO" sz="2400" dirty="0">
                <a:latin typeface="Times New Roman" panose="02020603050405020304" pitchFamily="18" charset="0"/>
                <a:cs typeface="Times New Roman" panose="02020603050405020304" pitchFamily="18" charset="0"/>
              </a:rPr>
              <a:t>Potrivit bugetului aprobat pentru anul 2025 și a listelor de investiții aferente, au fost demarate și parcurse pentru lucrările de investiții toate etapele legale și respectiv au fost finalizate lucrările la unele obiective, iar altele sunt în derulare, în diferite stadii/etape.</a:t>
            </a:r>
          </a:p>
          <a:p>
            <a:pPr marL="0" indent="0">
              <a:buNone/>
            </a:pPr>
            <a:r>
              <a:rPr lang="ro-RO" sz="2400" dirty="0">
                <a:latin typeface="Times New Roman" panose="02020603050405020304" pitchFamily="18" charset="0"/>
                <a:cs typeface="Times New Roman" panose="02020603050405020304" pitchFamily="18" charset="0"/>
              </a:rPr>
              <a:t>     Pentru această activitate realizările anului 2025 sunt în valoare de </a:t>
            </a:r>
            <a:r>
              <a:rPr lang="ro-RO" sz="2400" b="1" dirty="0">
                <a:latin typeface="Times New Roman" panose="02020603050405020304" pitchFamily="18" charset="0"/>
                <a:cs typeface="Times New Roman" panose="02020603050405020304" pitchFamily="18" charset="0"/>
              </a:rPr>
              <a:t>62.754.613,68</a:t>
            </a:r>
            <a:r>
              <a:rPr lang="ro-RO" sz="2400" dirty="0">
                <a:latin typeface="Times New Roman" panose="02020603050405020304" pitchFamily="18" charset="0"/>
                <a:cs typeface="Times New Roman" panose="02020603050405020304" pitchFamily="18" charset="0"/>
              </a:rPr>
              <a:t> lei cu TVA.</a:t>
            </a:r>
            <a:endParaRPr lang="en-US" sz="2400" dirty="0">
              <a:latin typeface="Times New Roman" panose="02020603050405020304" pitchFamily="18" charset="0"/>
              <a:cs typeface="Times New Roman" panose="02020603050405020304" pitchFamily="18" charset="0"/>
            </a:endParaRPr>
          </a:p>
          <a:p>
            <a:pPr marL="0" indent="0">
              <a:buNone/>
            </a:pPr>
            <a:endParaRPr lang="ro-RO"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p:cNvSpPr/>
          <p:nvPr/>
        </p:nvSpPr>
        <p:spPr>
          <a:xfrm>
            <a:off x="4685790" y="6488668"/>
            <a:ext cx="3371564" cy="276999"/>
          </a:xfrm>
          <a:prstGeom prst="rect">
            <a:avLst/>
          </a:prstGeom>
        </p:spPr>
        <p:txBody>
          <a:bodyPr wrap="none">
            <a:spAutoFit/>
          </a:bodyPr>
          <a:lstStyle/>
          <a:p>
            <a:pPr algn="ct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442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66BA670-5D7E-4A75-9B66-B453E05C0241}"/>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75491" y="77932"/>
            <a:ext cx="11822545" cy="6322868"/>
          </a:xfrm>
          <a:prstGeom prst="rect">
            <a:avLst/>
          </a:prstGeom>
          <a:ln>
            <a:noFill/>
          </a:ln>
          <a:effectLst>
            <a:softEdge rad="112500"/>
          </a:effectLst>
        </p:spPr>
      </p:pic>
      <p:sp>
        <p:nvSpPr>
          <p:cNvPr id="3" name="Content Placeholder 2">
            <a:extLst>
              <a:ext uri="{FF2B5EF4-FFF2-40B4-BE49-F238E27FC236}">
                <a16:creationId xmlns:a16="http://schemas.microsoft.com/office/drawing/2014/main" id="{63B92A1C-00B0-4DBE-A267-8ED70070DD0F}"/>
              </a:ext>
            </a:extLst>
          </p:cNvPr>
          <p:cNvSpPr>
            <a:spLocks noGrp="1"/>
          </p:cNvSpPr>
          <p:nvPr>
            <p:ph idx="1"/>
          </p:nvPr>
        </p:nvSpPr>
        <p:spPr>
          <a:xfrm>
            <a:off x="471055" y="2022763"/>
            <a:ext cx="11566402" cy="4472709"/>
          </a:xfrm>
        </p:spPr>
        <p:txBody>
          <a:bodyPr>
            <a:normAutofit/>
          </a:bodyPr>
          <a:lstStyle/>
          <a:p>
            <a:pPr marL="457200" lvl="1" indent="0">
              <a:lnSpc>
                <a:spcPct val="120000"/>
              </a:lnSpc>
              <a:buNone/>
            </a:pPr>
            <a:r>
              <a:rPr lang="ro-RO" sz="2000" b="1" dirty="0">
                <a:latin typeface="Times New Roman" panose="02020603050405020304" pitchFamily="18" charset="0"/>
                <a:cs typeface="Times New Roman" panose="02020603050405020304" pitchFamily="18" charset="0"/>
              </a:rPr>
              <a:t>   2</a:t>
            </a:r>
            <a:r>
              <a:rPr lang="en-US" sz="2000" b="1" dirty="0">
                <a:latin typeface="Times New Roman" panose="02020603050405020304" pitchFamily="18" charset="0"/>
                <a:cs typeface="Times New Roman" panose="02020603050405020304" pitchFamily="18" charset="0"/>
              </a:rPr>
              <a:t>.</a:t>
            </a:r>
            <a:r>
              <a:rPr lang="ro-RO" sz="2000" b="1" dirty="0">
                <a:latin typeface="Times New Roman" panose="02020603050405020304" pitchFamily="18" charset="0"/>
                <a:cs typeface="Times New Roman" panose="02020603050405020304" pitchFamily="18" charset="0"/>
              </a:rPr>
              <a:t> INVESTIȚII INFRASTRUCTURA – străzi, poduri , parcuri etc: </a:t>
            </a:r>
          </a:p>
          <a:p>
            <a:pPr marL="0" indent="0">
              <a:lnSpc>
                <a:spcPct val="120000"/>
              </a:lnSpc>
              <a:buNone/>
            </a:pPr>
            <a:r>
              <a:rPr lang="ro-RO" sz="2000" dirty="0">
                <a:latin typeface="Times New Roman" panose="02020603050405020304" pitchFamily="18" charset="0"/>
                <a:cs typeface="Times New Roman" panose="02020603050405020304" pitchFamily="18" charset="0"/>
              </a:rPr>
              <a:t>	A) Lucrări finalizate și recepționate în anul 2025;</a:t>
            </a:r>
          </a:p>
          <a:p>
            <a:pPr marL="0" indent="0">
              <a:lnSpc>
                <a:spcPct val="120000"/>
              </a:lnSpc>
              <a:buNone/>
            </a:pPr>
            <a:r>
              <a:rPr lang="ro-RO" sz="2000" dirty="0">
                <a:latin typeface="Times New Roman" panose="02020603050405020304" pitchFamily="18" charset="0"/>
                <a:cs typeface="Times New Roman" panose="02020603050405020304" pitchFamily="18" charset="0"/>
              </a:rPr>
              <a:t>	B) Lucrări recepționate în anul 2025, date circulației publice în anul 2024</a:t>
            </a:r>
          </a:p>
          <a:p>
            <a:pPr marL="0" indent="0">
              <a:lnSpc>
                <a:spcPct val="120000"/>
              </a:lnSpc>
              <a:buNone/>
            </a:pPr>
            <a:r>
              <a:rPr lang="ro-RO" sz="2000" dirty="0">
                <a:latin typeface="Times New Roman" panose="02020603050405020304" pitchFamily="18" charset="0"/>
                <a:cs typeface="Times New Roman" panose="02020603050405020304" pitchFamily="18" charset="0"/>
              </a:rPr>
              <a:t>	C) Lucrări în curs de execuție , cu finalizare estimată în 2026</a:t>
            </a:r>
          </a:p>
        </p:txBody>
      </p:sp>
    </p:spTree>
    <p:extLst>
      <p:ext uri="{BB962C8B-B14F-4D97-AF65-F5344CB8AC3E}">
        <p14:creationId xmlns:p14="http://schemas.microsoft.com/office/powerpoint/2010/main" val="3166295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EA8EABD-F495-4306-A102-C92681B965CF}"/>
              </a:ext>
            </a:extLst>
          </p:cNvPr>
          <p:cNvSpPr>
            <a:spLocks noGrp="1"/>
          </p:cNvSpPr>
          <p:nvPr>
            <p:ph idx="1"/>
          </p:nvPr>
        </p:nvSpPr>
        <p:spPr>
          <a:xfrm>
            <a:off x="212436" y="469900"/>
            <a:ext cx="11767127" cy="5918200"/>
          </a:xfrm>
        </p:spPr>
        <p:txBody>
          <a:bodyPr>
            <a:noAutofit/>
          </a:bodyPr>
          <a:lstStyle/>
          <a:p>
            <a:pPr marL="0" indent="0">
              <a:buNone/>
            </a:pPr>
            <a:r>
              <a:rPr lang="ro-RO" sz="1600" b="1" dirty="0">
                <a:latin typeface="Times New Roman" panose="02020603050405020304" pitchFamily="18" charset="0"/>
                <a:cs typeface="Times New Roman" panose="02020603050405020304" pitchFamily="18" charset="0"/>
              </a:rPr>
              <a:t>Direcția Tehnică 1</a:t>
            </a:r>
          </a:p>
          <a:p>
            <a:pPr marL="0" indent="0">
              <a:buNone/>
            </a:pPr>
            <a:r>
              <a:rPr lang="ro-RO" sz="1600" b="1" dirty="0">
                <a:latin typeface="Arial" panose="020B0604020202020204" pitchFamily="34" charset="0"/>
                <a:cs typeface="Arial" panose="020B0604020202020204" pitchFamily="34" charset="0"/>
              </a:rPr>
              <a:t>1</a:t>
            </a:r>
            <a:r>
              <a:rPr lang="ro-RO" sz="1400" b="1" dirty="0">
                <a:latin typeface="Arial" panose="020B0604020202020204" pitchFamily="34" charset="0"/>
                <a:cs typeface="Arial" panose="020B0604020202020204" pitchFamily="34" charset="0"/>
              </a:rPr>
              <a:t>. </a:t>
            </a:r>
            <a:r>
              <a:rPr lang="ro-RO" sz="1400" b="1" dirty="0">
                <a:latin typeface="Times New Roman" panose="02020603050405020304" pitchFamily="18" charset="0"/>
                <a:cs typeface="Times New Roman" panose="02020603050405020304" pitchFamily="18" charset="0"/>
              </a:rPr>
              <a:t>ACTIVITATEA DE LUCRĂRI DE ÎNTREȚINERE, REPARAȚII, AMENAJĂRI ȘI INVESTIȚII LA STRĂZI, PODURI ȘI TRAFIC RUTIER ÎN MUNICIPIUL ORADEA</a:t>
            </a:r>
            <a:endParaRPr lang="en-US" sz="1400" dirty="0">
              <a:latin typeface="Times New Roman" panose="02020603050405020304" pitchFamily="18" charset="0"/>
              <a:cs typeface="Times New Roman" panose="02020603050405020304" pitchFamily="18" charset="0"/>
            </a:endParaRPr>
          </a:p>
          <a:p>
            <a:pPr marL="857250" indent="-400050" algn="just">
              <a:lnSpc>
                <a:spcPct val="120000"/>
              </a:lnSpc>
              <a:buAutoNum type="romanUcParenR"/>
            </a:pPr>
            <a:r>
              <a:rPr lang="ro-RO" sz="1400" b="1" dirty="0">
                <a:latin typeface="Times New Roman" panose="02020603050405020304" pitchFamily="18" charset="0"/>
                <a:cs typeface="Times New Roman" panose="02020603050405020304" pitchFamily="18" charset="0"/>
              </a:rPr>
              <a:t>LUCRĂRI DE ÎNTREȚINERE, REPARAȚII ȘI AMENAJĂRI LA STRĂZI, PODURI ȘI TRAFIC RUTIER</a:t>
            </a:r>
          </a:p>
          <a:p>
            <a:pPr marL="457200" indent="0" algn="just">
              <a:lnSpc>
                <a:spcPct val="120000"/>
              </a:lnSpc>
              <a:buNone/>
            </a:pPr>
            <a:r>
              <a:rPr lang="ro-RO" sz="1400" dirty="0">
                <a:latin typeface="Times New Roman" panose="02020603050405020304" pitchFamily="18" charset="0"/>
                <a:cs typeface="Times New Roman" panose="02020603050405020304" pitchFamily="18" charset="0"/>
              </a:rPr>
              <a:t>      A) STRĂZI MODERNIZATE</a:t>
            </a:r>
          </a:p>
          <a:p>
            <a:pPr marL="0" indent="0" algn="just">
              <a:lnSpc>
                <a:spcPct val="120000"/>
              </a:lnSpc>
              <a:buNone/>
            </a:pPr>
            <a:r>
              <a:rPr lang="ro-RO" sz="1400" dirty="0">
                <a:latin typeface="Times New Roman" panose="02020603050405020304" pitchFamily="18" charset="0"/>
                <a:cs typeface="Times New Roman" panose="02020603050405020304" pitchFamily="18" charset="0"/>
              </a:rPr>
              <a:t>                B) STRĂZI NEMODERNIZATE</a:t>
            </a:r>
            <a:r>
              <a:rPr lang="en-US" sz="1400" dirty="0">
                <a:latin typeface="Times New Roman" panose="02020603050405020304" pitchFamily="18" charset="0"/>
                <a:cs typeface="Times New Roman" panose="02020603050405020304" pitchFamily="18" charset="0"/>
              </a:rPr>
              <a:t>;</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endParaRPr lang="ro-RO" sz="1400" dirty="0">
              <a:latin typeface="Times New Roman" panose="02020603050405020304" pitchFamily="18" charset="0"/>
              <a:cs typeface="Times New Roman" panose="02020603050405020304" pitchFamily="18" charset="0"/>
            </a:endParaRPr>
          </a:p>
          <a:p>
            <a:pPr marL="0" indent="0" algn="just">
              <a:lnSpc>
                <a:spcPct val="120000"/>
              </a:lnSpc>
              <a:buNone/>
            </a:pPr>
            <a:r>
              <a:rPr lang="ro-RO" sz="1400" dirty="0">
                <a:latin typeface="Times New Roman" panose="02020603050405020304" pitchFamily="18" charset="0"/>
                <a:cs typeface="Times New Roman" panose="02020603050405020304" pitchFamily="18" charset="0"/>
              </a:rPr>
              <a:t>                C) TRAFIC RUTIER / SIGURANȚA CIRCULAȚIEI</a:t>
            </a:r>
            <a:r>
              <a:rPr lang="en-US" sz="1400" dirty="0">
                <a:latin typeface="Times New Roman" panose="02020603050405020304" pitchFamily="18" charset="0"/>
                <a:cs typeface="Times New Roman" panose="02020603050405020304" pitchFamily="18" charset="0"/>
              </a:rPr>
              <a:t>.</a:t>
            </a:r>
            <a:endParaRPr lang="ro-RO" sz="1400" dirty="0">
              <a:latin typeface="Times New Roman" panose="02020603050405020304" pitchFamily="18" charset="0"/>
              <a:cs typeface="Times New Roman" panose="02020603050405020304" pitchFamily="18" charset="0"/>
            </a:endParaRPr>
          </a:p>
          <a:p>
            <a:pPr marL="0" indent="0" algn="just">
              <a:lnSpc>
                <a:spcPct val="120000"/>
              </a:lnSpc>
              <a:buNone/>
            </a:pPr>
            <a:r>
              <a:rPr lang="ro-RO" sz="1400" b="1" dirty="0">
                <a:latin typeface="Times New Roman" panose="02020603050405020304" pitchFamily="18" charset="0"/>
                <a:ea typeface="Times New Roman" panose="02020603050405020304" pitchFamily="18" charset="0"/>
                <a:cs typeface="Times New Roman" panose="02020603050405020304" pitchFamily="18" charset="0"/>
              </a:rPr>
              <a:t>         II)  EMITEREA ACORDURILOR / AVIZELOR AFERENTE EXECUȚIILOR REȚELELOR EDILITARE ȘI ÎNCHIDEREA DE PROCESE VERBALE DE RECEPȚIE LA TERMINAREA LUCRĂRILOR PRIVIND ADUCEREA TERENULUI LA STAREA INIȚIALĂ</a:t>
            </a:r>
          </a:p>
          <a:p>
            <a:pPr marL="0" indent="0" algn="just">
              <a:lnSpc>
                <a:spcPct val="120000"/>
              </a:lnSpc>
              <a:buNone/>
            </a:pPr>
            <a:r>
              <a:rPr lang="ro-RO" sz="1400" b="1" dirty="0">
                <a:latin typeface="Times New Roman" panose="02020603050405020304" pitchFamily="18" charset="0"/>
                <a:cs typeface="Times New Roman" panose="02020603050405020304" pitchFamily="18" charset="0"/>
              </a:rPr>
              <a:t>          III) MONITORIZARE MUNCĂ ÎN FOLOSUL COMUNITĂȚII</a:t>
            </a:r>
          </a:p>
          <a:p>
            <a:pPr marL="0" indent="0" algn="just">
              <a:lnSpc>
                <a:spcPct val="120000"/>
              </a:lnSpc>
              <a:buNone/>
            </a:pPr>
            <a:r>
              <a:rPr lang="ro-RO" sz="1400" b="1" dirty="0">
                <a:latin typeface="Times New Roman" panose="02020603050405020304" pitchFamily="18" charset="0"/>
                <a:cs typeface="Times New Roman" panose="02020603050405020304" pitchFamily="18" charset="0"/>
              </a:rPr>
              <a:t>          IV) ACTIVITATEA DE GESTIUNE DATE</a:t>
            </a:r>
            <a:endParaRPr lang="ro-RO" sz="1400" dirty="0">
              <a:latin typeface="Times New Roman" panose="02020603050405020304" pitchFamily="18" charset="0"/>
              <a:cs typeface="Times New Roman" panose="02020603050405020304" pitchFamily="18" charset="0"/>
            </a:endParaRPr>
          </a:p>
          <a:p>
            <a:pPr marL="457200" lvl="1" indent="0" algn="just">
              <a:lnSpc>
                <a:spcPct val="120000"/>
              </a:lnSpc>
              <a:buNone/>
            </a:pPr>
            <a:r>
              <a:rPr lang="ro-RO" sz="1400" b="1" dirty="0">
                <a:latin typeface="Times New Roman" panose="02020603050405020304" pitchFamily="18" charset="0"/>
                <a:cs typeface="Times New Roman" panose="02020603050405020304" pitchFamily="18" charset="0"/>
              </a:rPr>
              <a:t> 2.  INVESTIȚII – STRĂZI, PODURI , PARCURI ETC</a:t>
            </a:r>
          </a:p>
          <a:p>
            <a:pPr marL="457200" lvl="1" indent="0" algn="just">
              <a:lnSpc>
                <a:spcPct val="120000"/>
              </a:lnSpc>
              <a:buNone/>
            </a:pP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A) LUCRĂRI FINALIZATE ȘI RECEPȚIONATE ÎN  ANUL 2025</a:t>
            </a:r>
            <a:r>
              <a:rPr lang="en-US" sz="1400" dirty="0">
                <a:latin typeface="Times New Roman" panose="02020603050405020304" pitchFamily="18" charset="0"/>
                <a:cs typeface="Times New Roman" panose="02020603050405020304" pitchFamily="18" charset="0"/>
              </a:rPr>
              <a:t>;</a:t>
            </a:r>
          </a:p>
          <a:p>
            <a:pPr marL="457200" lvl="1" indent="0" algn="just">
              <a:lnSpc>
                <a:spcPct val="120000"/>
              </a:lnSpc>
              <a:buNone/>
            </a:pPr>
            <a:r>
              <a:rPr lang="en-US" sz="1400" dirty="0">
                <a:latin typeface="Times New Roman" panose="02020603050405020304" pitchFamily="18" charset="0"/>
                <a:cs typeface="Times New Roman" panose="02020603050405020304" pitchFamily="18" charset="0"/>
              </a:rPr>
              <a:t>	B) LUCR</a:t>
            </a:r>
            <a:r>
              <a:rPr lang="ro-RO" sz="1400" dirty="0">
                <a:latin typeface="Times New Roman" panose="02020603050405020304" pitchFamily="18" charset="0"/>
                <a:cs typeface="Times New Roman" panose="02020603050405020304" pitchFamily="18" charset="0"/>
              </a:rPr>
              <a:t>ĂRI RECEPȚIONATE ÎN 2025 , DAR DATE CIRCULAȚIEI ÎN 2024</a:t>
            </a:r>
          </a:p>
          <a:p>
            <a:pPr marL="0" indent="0" algn="just">
              <a:lnSpc>
                <a:spcPct val="120000"/>
              </a:lnSpc>
              <a:buNone/>
            </a:pP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C) LUCRĂRI ÎN EXECUȚIE CU FINALIZARE ESTIMATĂ ÎN 2026</a:t>
            </a:r>
            <a:endParaRPr lang="ro-RO"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20000"/>
              </a:lnSpc>
              <a:buNone/>
            </a:pPr>
            <a:r>
              <a:rPr lang="ro-RO" sz="1400" b="1" dirty="0">
                <a:latin typeface="Times New Roman" panose="02020603050405020304" pitchFamily="18" charset="0"/>
                <a:ea typeface="Times New Roman" panose="02020603050405020304" pitchFamily="18" charset="0"/>
                <a:cs typeface="Times New Roman" panose="02020603050405020304" pitchFamily="18" charset="0"/>
              </a:rPr>
              <a:t>           3</a:t>
            </a:r>
            <a:r>
              <a:rPr lang="fr-FR" sz="1400" b="1" dirty="0">
                <a:latin typeface="Times New Roman" panose="02020603050405020304" pitchFamily="18" charset="0"/>
                <a:ea typeface="Times New Roman" panose="02020603050405020304" pitchFamily="18" charset="0"/>
                <a:cs typeface="Times New Roman" panose="02020603050405020304" pitchFamily="18" charset="0"/>
              </a:rPr>
              <a:t>.</a:t>
            </a:r>
            <a:r>
              <a:rPr lang="ro-RO" sz="1400" b="1" dirty="0">
                <a:latin typeface="Times New Roman" panose="02020603050405020304" pitchFamily="18" charset="0"/>
                <a:ea typeface="Times New Roman" panose="02020603050405020304" pitchFamily="18" charset="0"/>
                <a:cs typeface="Times New Roman" panose="02020603050405020304" pitchFamily="18" charset="0"/>
              </a:rPr>
              <a:t> ACTIVITATEA  DE ASIGURARE A CONDIȚIILOR LEGALE PENTRU REALIZAREA INVESTIȚIILOR PUBLICE, DE ELABORARE PROIECTE, ASIGURAREA DEMARĂRII  INVESTIŢIILOR</a:t>
            </a:r>
          </a:p>
          <a:p>
            <a:pPr marL="457200" lvl="1" indent="0" algn="just">
              <a:lnSpc>
                <a:spcPct val="120000"/>
              </a:lnSpc>
              <a:buNone/>
            </a:pPr>
            <a:r>
              <a:rPr lang="fr-FR" sz="1400" dirty="0">
                <a:latin typeface="Times New Roman" panose="02020603050405020304" pitchFamily="18" charset="0"/>
                <a:ea typeface="Times New Roman" panose="02020603050405020304" pitchFamily="18" charset="0"/>
                <a:cs typeface="Times New Roman" panose="02020603050405020304" pitchFamily="18" charset="0"/>
              </a:rPr>
              <a:t>I) A</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SIGURAREA CONDIȚIILOR LEGALE PENTRU REALIZAREA INVESTIȚIILOR</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lvl="1" indent="0" algn="just">
              <a:lnSpc>
                <a:spcPct val="120000"/>
              </a:lnSpc>
              <a:buNone/>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II</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 A</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CTIVITATEA DE PROIECTARE ȘI VERIFICARE DOCUMENTAȚII TEHNICO-ECONOMICE</a:t>
            </a:r>
            <a:r>
              <a:rPr lang="fr-FR"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lvl="1" indent="0" algn="just">
              <a:lnSpc>
                <a:spcPct val="120000"/>
              </a:lnSpc>
              <a:spcBef>
                <a:spcPts val="1000"/>
              </a:spcBef>
              <a:buNone/>
            </a:pPr>
            <a:endParaRPr lang="ro-RO" sz="15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282ED37A-1F19-4EB6-B8EA-F3F194FF5507}"/>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646377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D781DE-5206-4DF3-9DE9-BE6D81D1FD09}"/>
              </a:ext>
            </a:extLst>
          </p:cNvPr>
          <p:cNvSpPr>
            <a:spLocks noGrp="1"/>
          </p:cNvSpPr>
          <p:nvPr>
            <p:ph idx="1"/>
          </p:nvPr>
        </p:nvSpPr>
        <p:spPr>
          <a:xfrm>
            <a:off x="2915446" y="612405"/>
            <a:ext cx="6339835" cy="571197"/>
          </a:xfrm>
        </p:spPr>
        <p:txBody>
          <a:bodyPr>
            <a:normAutofit fontScale="92500" lnSpcReduction="20000"/>
          </a:bodyPr>
          <a:lstStyle/>
          <a:p>
            <a:pPr marL="0" indent="0" algn="ctr">
              <a:buNone/>
            </a:pPr>
            <a:r>
              <a:rPr lang="ro-RO"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II.A. LUCRĂRI FINALIZATE ȘI RECEPȚIONATE ÎN ANUL 2025</a:t>
            </a:r>
          </a:p>
        </p:txBody>
      </p:sp>
      <p:sp>
        <p:nvSpPr>
          <p:cNvPr id="4" name="Content Placeholder 2">
            <a:extLst>
              <a:ext uri="{FF2B5EF4-FFF2-40B4-BE49-F238E27FC236}">
                <a16:creationId xmlns:a16="http://schemas.microsoft.com/office/drawing/2014/main" id="{1EB081EE-7339-4BB6-93A0-007590D361C9}"/>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10" name="TextBox 9">
            <a:extLst>
              <a:ext uri="{FF2B5EF4-FFF2-40B4-BE49-F238E27FC236}">
                <a16:creationId xmlns:a16="http://schemas.microsoft.com/office/drawing/2014/main" id="{6FB7D2C2-5947-4301-A3AE-92FDC5A3B641}"/>
              </a:ext>
            </a:extLst>
          </p:cNvPr>
          <p:cNvSpPr txBox="1"/>
          <p:nvPr/>
        </p:nvSpPr>
        <p:spPr>
          <a:xfrm>
            <a:off x="243674" y="1276895"/>
            <a:ext cx="11683381" cy="400110"/>
          </a:xfrm>
          <a:prstGeom prst="rect">
            <a:avLst/>
          </a:prstGeom>
          <a:noFill/>
        </p:spPr>
        <p:txBody>
          <a:bodyPr wrap="square">
            <a:spAutoFit/>
          </a:bodyPr>
          <a:lstStyle/>
          <a:p>
            <a:pPr marL="0" indent="0" algn="ctr">
              <a:buFont typeface="Arial" panose="020B0604020202020204" pitchFamily="34" charset="0"/>
              <a:buNone/>
            </a:pPr>
            <a:r>
              <a:rPr lang="ro-RO" sz="2000" dirty="0">
                <a:latin typeface="Times New Roman" panose="02020603050405020304" pitchFamily="18" charset="0"/>
                <a:cs typeface="Times New Roman" panose="02020603050405020304" pitchFamily="18" charset="0"/>
              </a:rPr>
              <a:t>Potrivit bugetului aprobat și a listelor de investiții aferente, la sfârșitul anului 2025 situația se prezintă astfel:</a:t>
            </a:r>
            <a:endParaRPr lang="en-US" sz="20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2813837"/>
              </p:ext>
            </p:extLst>
          </p:nvPr>
        </p:nvGraphicFramePr>
        <p:xfrm>
          <a:off x="264940" y="1863590"/>
          <a:ext cx="11662115" cy="3950229"/>
        </p:xfrm>
        <a:graphic>
          <a:graphicData uri="http://schemas.openxmlformats.org/drawingml/2006/table">
            <a:tbl>
              <a:tblPr firstRow="1" firstCol="1" bandRow="1">
                <a:tableStyleId>{5940675A-B579-460E-94D1-54222C63F5DA}</a:tableStyleId>
              </a:tblPr>
              <a:tblGrid>
                <a:gridCol w="2877844">
                  <a:extLst>
                    <a:ext uri="{9D8B030D-6E8A-4147-A177-3AD203B41FA5}">
                      <a16:colId xmlns:a16="http://schemas.microsoft.com/office/drawing/2014/main" val="20000"/>
                    </a:ext>
                  </a:extLst>
                </a:gridCol>
                <a:gridCol w="684380">
                  <a:extLst>
                    <a:ext uri="{9D8B030D-6E8A-4147-A177-3AD203B41FA5}">
                      <a16:colId xmlns:a16="http://schemas.microsoft.com/office/drawing/2014/main" val="20001"/>
                    </a:ext>
                  </a:extLst>
                </a:gridCol>
                <a:gridCol w="8099891">
                  <a:extLst>
                    <a:ext uri="{9D8B030D-6E8A-4147-A177-3AD203B41FA5}">
                      <a16:colId xmlns:a16="http://schemas.microsoft.com/office/drawing/2014/main" val="20002"/>
                    </a:ext>
                  </a:extLst>
                </a:gridCol>
              </a:tblGrid>
              <a:tr h="225592">
                <a:tc>
                  <a:txBody>
                    <a:bodyPr/>
                    <a:lstStyle/>
                    <a:p>
                      <a:pPr algn="ctr">
                        <a:lnSpc>
                          <a:spcPct val="115000"/>
                        </a:lnSpc>
                        <a:spcAft>
                          <a:spcPts val="1000"/>
                        </a:spcAft>
                      </a:pPr>
                      <a:r>
                        <a:rPr lang="en-US" sz="1500" dirty="0" err="1">
                          <a:solidFill>
                            <a:schemeClr val="tx1"/>
                          </a:solidFill>
                          <a:effectLst/>
                          <a:latin typeface="Times New Roman" panose="02020603050405020304" pitchFamily="18" charset="0"/>
                          <a:cs typeface="Times New Roman" panose="02020603050405020304" pitchFamily="18" charset="0"/>
                        </a:rPr>
                        <a:t>Investi</a:t>
                      </a:r>
                      <a:r>
                        <a:rPr lang="ro-RO" sz="1500" dirty="0">
                          <a:solidFill>
                            <a:schemeClr val="tx1"/>
                          </a:solidFill>
                          <a:effectLst/>
                          <a:latin typeface="Times New Roman" panose="02020603050405020304" pitchFamily="18" charset="0"/>
                          <a:cs typeface="Times New Roman" panose="02020603050405020304" pitchFamily="18" charset="0"/>
                        </a:rPr>
                        <a:t>ți</a:t>
                      </a:r>
                      <a:r>
                        <a:rPr lang="en-US" sz="1500" dirty="0" err="1">
                          <a:solidFill>
                            <a:schemeClr val="tx1"/>
                          </a:solidFill>
                          <a:effectLst/>
                          <a:latin typeface="Times New Roman" panose="02020603050405020304" pitchFamily="18" charset="0"/>
                          <a:cs typeface="Times New Roman" panose="02020603050405020304" pitchFamily="18" charset="0"/>
                        </a:rPr>
                        <a:t>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a:txBody>
                    <a:bodyPr/>
                    <a:lstStyle/>
                    <a:p>
                      <a:pPr algn="ctr">
                        <a:lnSpc>
                          <a:spcPct val="115000"/>
                        </a:lnSpc>
                        <a:spcAft>
                          <a:spcPts val="1000"/>
                        </a:spcAft>
                      </a:pPr>
                      <a:r>
                        <a:rPr lang="en-US" sz="1500" dirty="0" err="1">
                          <a:solidFill>
                            <a:schemeClr val="tx1"/>
                          </a:solidFill>
                          <a:effectLst/>
                          <a:latin typeface="Times New Roman" panose="02020603050405020304" pitchFamily="18" charset="0"/>
                          <a:cs typeface="Times New Roman" panose="02020603050405020304" pitchFamily="18" charset="0"/>
                        </a:rPr>
                        <a:t>Num</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a:solidFill>
                            <a:schemeClr val="tx1"/>
                          </a:solidFill>
                          <a:effectLst/>
                          <a:latin typeface="Times New Roman" panose="02020603050405020304" pitchFamily="18" charset="0"/>
                          <a:cs typeface="Times New Roman" panose="02020603050405020304" pitchFamily="18" charset="0"/>
                        </a:rPr>
                        <a:t>r</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a:txBody>
                    <a:bodyPr/>
                    <a:lstStyle/>
                    <a:p>
                      <a:pPr algn="ctr">
                        <a:lnSpc>
                          <a:spcPct val="115000"/>
                        </a:lnSpc>
                        <a:spcAft>
                          <a:spcPts val="1000"/>
                        </a:spcAft>
                      </a:pPr>
                      <a:r>
                        <a:rPr lang="ro-RO" sz="1500" dirty="0">
                          <a:solidFill>
                            <a:schemeClr val="tx1"/>
                          </a:solidFill>
                          <a:effectLst/>
                          <a:latin typeface="Times New Roman" panose="02020603050405020304" pitchFamily="18" charset="0"/>
                          <a:cs typeface="Times New Roman" panose="02020603050405020304" pitchFamily="18" charset="0"/>
                        </a:rPr>
                        <a:t>Denumire</a:t>
                      </a:r>
                      <a:r>
                        <a:rPr lang="ro-RO" sz="1500" baseline="0" dirty="0">
                          <a:solidFill>
                            <a:schemeClr val="tx1"/>
                          </a:solidFill>
                          <a:effectLst/>
                          <a:latin typeface="Times New Roman" panose="02020603050405020304" pitchFamily="18" charset="0"/>
                          <a:cs typeface="Times New Roman" panose="02020603050405020304" pitchFamily="18" charset="0"/>
                        </a:rPr>
                        <a:t> obiectiv de</a:t>
                      </a:r>
                      <a:r>
                        <a:rPr lang="en-US" sz="150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investi</a:t>
                      </a:r>
                      <a:r>
                        <a:rPr lang="ro-RO" sz="1500" dirty="0">
                          <a:solidFill>
                            <a:schemeClr val="tx1"/>
                          </a:solidFill>
                          <a:effectLst/>
                          <a:latin typeface="Times New Roman" panose="02020603050405020304" pitchFamily="18" charset="0"/>
                          <a:cs typeface="Times New Roman" panose="02020603050405020304" pitchFamily="18" charset="0"/>
                        </a:rPr>
                        <a:t>ț</a:t>
                      </a:r>
                      <a:r>
                        <a:rPr lang="en-US" sz="1500" dirty="0" err="1">
                          <a:solidFill>
                            <a:schemeClr val="tx1"/>
                          </a:solidFill>
                          <a:effectLst/>
                          <a:latin typeface="Times New Roman" panose="02020603050405020304" pitchFamily="18" charset="0"/>
                          <a:cs typeface="Times New Roman" panose="02020603050405020304" pitchFamily="18" charset="0"/>
                        </a:rPr>
                        <a:t>ie</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extLst>
                  <a:ext uri="{0D108BD9-81ED-4DB2-BD59-A6C34878D82A}">
                    <a16:rowId xmlns:a16="http://schemas.microsoft.com/office/drawing/2014/main" val="10000"/>
                  </a:ext>
                </a:extLst>
              </a:tr>
              <a:tr h="1504872">
                <a:tc>
                  <a:txBody>
                    <a:bodyPr/>
                    <a:lstStyle/>
                    <a:p>
                      <a:pPr algn="just">
                        <a:lnSpc>
                          <a:spcPct val="115000"/>
                        </a:lnSpc>
                        <a:spcAft>
                          <a:spcPts val="0"/>
                        </a:spcAft>
                      </a:pPr>
                      <a:r>
                        <a:rPr lang="en-US" sz="1500" dirty="0" err="1">
                          <a:solidFill>
                            <a:schemeClr val="tx1"/>
                          </a:solidFill>
                          <a:effectLst/>
                          <a:latin typeface="Times New Roman" panose="02020603050405020304" pitchFamily="18" charset="0"/>
                          <a:cs typeface="Times New Roman" panose="02020603050405020304" pitchFamily="18" charset="0"/>
                        </a:rPr>
                        <a:t>Moderniz</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ri,reabilit</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ri</a:t>
                      </a:r>
                      <a:r>
                        <a:rPr lang="ro-RO" sz="1500" baseline="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str</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zi</a:t>
                      </a:r>
                      <a:r>
                        <a:rPr lang="en-US" sz="1500" dirty="0">
                          <a:solidFill>
                            <a:schemeClr val="tx1"/>
                          </a:solidFill>
                          <a:effectLst/>
                          <a:latin typeface="Times New Roman" panose="02020603050405020304" pitchFamily="18" charset="0"/>
                          <a:cs typeface="Times New Roman" panose="02020603050405020304" pitchFamily="18" charset="0"/>
                        </a:rPr>
                        <a:t>                       </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lnSpc>
                          <a:spcPct val="115000"/>
                        </a:lnSpc>
                        <a:spcAft>
                          <a:spcPts val="0"/>
                        </a:spcAft>
                      </a:pPr>
                      <a:r>
                        <a:rPr lang="ro-RO" sz="1500" baseline="0" dirty="0">
                          <a:solidFill>
                            <a:schemeClr val="tx1"/>
                          </a:solidFill>
                          <a:effectLst/>
                          <a:latin typeface="Times New Roman" panose="02020603050405020304" pitchFamily="18" charset="0"/>
                          <a:ea typeface="+mn-ea"/>
                          <a:cs typeface="Times New Roman" panose="02020603050405020304" pitchFamily="18" charset="0"/>
                        </a:rPr>
                        <a:t>6</a:t>
                      </a:r>
                    </a:p>
                  </a:txBody>
                  <a:tcPr marL="45612" marR="45612" marT="0" marB="0" anchor="ctr"/>
                </a:tc>
                <a:tc>
                  <a:txBody>
                    <a:bodyPr/>
                    <a:lstStyle/>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Bulgarilor </a:t>
                      </a: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Sinaia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Americii</a:t>
                      </a: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Jean Jacques Rousseau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Iustin Popfiu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Apateului, tronson nr. 32–34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1"/>
                  </a:ext>
                </a:extLst>
              </a:tr>
              <a:tr h="770276">
                <a:tc>
                  <a:txBody>
                    <a:bodyPr/>
                    <a:lstStyle/>
                    <a:p>
                      <a:pPr algn="just">
                        <a:lnSpc>
                          <a:spcPct val="115000"/>
                        </a:lnSpc>
                        <a:spcAft>
                          <a:spcPts val="0"/>
                        </a:spcAft>
                      </a:pPr>
                      <a:r>
                        <a:rPr lang="en-US" sz="1500" dirty="0" err="1">
                          <a:solidFill>
                            <a:schemeClr val="tx1"/>
                          </a:solidFill>
                          <a:effectLst/>
                          <a:latin typeface="Times New Roman" panose="02020603050405020304" pitchFamily="18" charset="0"/>
                          <a:cs typeface="Times New Roman" panose="02020603050405020304" pitchFamily="18" charset="0"/>
                        </a:rPr>
                        <a:t>Poduri,pasaje,pasarele</a:t>
                      </a:r>
                      <a:r>
                        <a:rPr lang="ro-RO" sz="1500" dirty="0">
                          <a:solidFill>
                            <a:schemeClr val="tx1"/>
                          </a:solidFill>
                          <a:effectLst/>
                          <a:latin typeface="Times New Roman" panose="02020603050405020304" pitchFamily="18" charset="0"/>
                          <a:cs typeface="Times New Roman" panose="02020603050405020304" pitchFamily="18" charset="0"/>
                        </a:rPr>
                        <a:t>, parcări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mn-ea"/>
                          <a:cs typeface="Times New Roman" panose="02020603050405020304" pitchFamily="18" charset="0"/>
                        </a:rPr>
                        <a:t>1</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marL="0" indent="0" algn="just">
                        <a:lnSpc>
                          <a:spcPct val="115000"/>
                        </a:lnSpc>
                        <a:spcAft>
                          <a:spcPts val="0"/>
                        </a:spcAft>
                        <a:buFont typeface="Arial" panose="020B0604020202020204" pitchFamily="34" charset="0"/>
                        <a:buNone/>
                      </a:pPr>
                      <a:r>
                        <a:rPr lang="ro-RO" sz="1600" kern="1200" dirty="0">
                          <a:solidFill>
                            <a:schemeClr val="tx1"/>
                          </a:solidFill>
                          <a:effectLst/>
                          <a:latin typeface="Times New Roman" panose="02020603050405020304" pitchFamily="18" charset="0"/>
                          <a:ea typeface="+mn-ea"/>
                          <a:cs typeface="Times New Roman" panose="02020603050405020304" pitchFamily="18" charset="0"/>
                        </a:rPr>
                        <a:t>Amenajare acces auto și spații de parcare în zona Gh. Costaforu – D. Cantemir – A. France – Arieșului</a:t>
                      </a:r>
                    </a:p>
                  </a:txBody>
                  <a:tcPr marL="45612" marR="45612" marT="0" marB="0" anchor="ctr"/>
                </a:tc>
                <a:extLst>
                  <a:ext uri="{0D108BD9-81ED-4DB2-BD59-A6C34878D82A}">
                    <a16:rowId xmlns:a16="http://schemas.microsoft.com/office/drawing/2014/main" val="10002"/>
                  </a:ext>
                </a:extLst>
              </a:tr>
              <a:tr h="186541">
                <a:tc>
                  <a:txBody>
                    <a:bodyPr/>
                    <a:lstStyle/>
                    <a:p>
                      <a:pPr algn="just">
                        <a:lnSpc>
                          <a:spcPct val="115000"/>
                        </a:lnSpc>
                        <a:spcAft>
                          <a:spcPts val="0"/>
                        </a:spcAft>
                      </a:pPr>
                      <a:r>
                        <a:rPr lang="ro-RO" sz="1500" dirty="0">
                          <a:solidFill>
                            <a:schemeClr val="tx1"/>
                          </a:solidFill>
                          <a:effectLst/>
                          <a:latin typeface="Times New Roman" panose="02020603050405020304" pitchFamily="18" charset="0"/>
                          <a:ea typeface="+mn-ea"/>
                          <a:cs typeface="Times New Roman" panose="02020603050405020304" pitchFamily="18" charset="0"/>
                        </a:rPr>
                        <a:t>Parcuri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mn-ea"/>
                          <a:cs typeface="Times New Roman" panose="02020603050405020304" pitchFamily="18" charset="0"/>
                        </a:rPr>
                        <a:t>3</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Regenerare urbană în cartier Europa, str. Gábor József – grădină publică urbană </a:t>
                      </a: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Amenajare parc în zona str. Grigore Moisil – Ion Irimescu </a:t>
                      </a: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Amenajare pistă pumptrack în Parcul Ghioceilor</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marL="285750" indent="-285750" algn="just">
                        <a:lnSpc>
                          <a:spcPct val="115000"/>
                        </a:lnSpc>
                        <a:spcAft>
                          <a:spcPts val="0"/>
                        </a:spcAft>
                        <a:buFont typeface="Arial" panose="020B0604020202020204" pitchFamily="34" charset="0"/>
                        <a:buChar char="•"/>
                      </a:pPr>
                      <a:endParaRPr lang="ro-RO"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4"/>
                  </a:ext>
                </a:extLst>
              </a:tr>
              <a:tr h="186541">
                <a:tc>
                  <a:txBody>
                    <a:bodyPr/>
                    <a:lstStyle/>
                    <a:p>
                      <a:pPr algn="just">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gridSpan="2">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hMerge="1">
                  <a:txBody>
                    <a:bodyPr/>
                    <a:lstStyle/>
                    <a:p>
                      <a:pPr marL="285750" indent="-285750" algn="just">
                        <a:lnSpc>
                          <a:spcPct val="115000"/>
                        </a:lnSpc>
                        <a:spcAft>
                          <a:spcPts val="0"/>
                        </a:spcAft>
                        <a:buFont typeface="Arial" panose="020B0604020202020204" pitchFamily="34" charset="0"/>
                        <a:buChar char="•"/>
                      </a:pP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25676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0CB9A1-9397-4B4F-A2AB-DCFDADDF45A0}"/>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
        <p:nvSpPr>
          <p:cNvPr id="7" name="Rectangle 6"/>
          <p:cNvSpPr/>
          <p:nvPr/>
        </p:nvSpPr>
        <p:spPr>
          <a:xfrm>
            <a:off x="4909109" y="6053956"/>
            <a:ext cx="6096000" cy="369332"/>
          </a:xfrm>
          <a:prstGeom prst="rect">
            <a:avLst/>
          </a:prstGeom>
        </p:spPr>
        <p:txBody>
          <a:bodyPr>
            <a:spAutoFit/>
          </a:bodyPr>
          <a:lstStyle/>
          <a:p>
            <a:r>
              <a:rPr lang="ro-RO"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Modernizare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str</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Iustin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Popfiu</a:t>
            </a:r>
            <a:endParaRPr lang="en-US" sz="1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5160" y="652206"/>
            <a:ext cx="3044986" cy="54085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68" y="217443"/>
            <a:ext cx="3452029" cy="62780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7109" y="217444"/>
            <a:ext cx="3574450" cy="6348934"/>
          </a:xfrm>
          <a:prstGeom prst="rect">
            <a:avLst/>
          </a:prstGeom>
        </p:spPr>
      </p:pic>
    </p:spTree>
    <p:extLst>
      <p:ext uri="{BB962C8B-B14F-4D97-AF65-F5344CB8AC3E}">
        <p14:creationId xmlns:p14="http://schemas.microsoft.com/office/powerpoint/2010/main" val="1459824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0CB9A1-9397-4B4F-A2AB-DCFDADDF45A0}"/>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2025</a:t>
            </a:r>
            <a:endParaRPr lang="en-US" dirty="0"/>
          </a:p>
        </p:txBody>
      </p:sp>
      <p:sp>
        <p:nvSpPr>
          <p:cNvPr id="8" name="TextBox 7">
            <a:extLst>
              <a:ext uri="{FF2B5EF4-FFF2-40B4-BE49-F238E27FC236}">
                <a16:creationId xmlns:a16="http://schemas.microsoft.com/office/drawing/2014/main" id="{52863F24-0791-414E-9FBF-F6E0E4F6921C}"/>
              </a:ext>
            </a:extLst>
          </p:cNvPr>
          <p:cNvSpPr txBox="1"/>
          <p:nvPr/>
        </p:nvSpPr>
        <p:spPr>
          <a:xfrm>
            <a:off x="1366838" y="774252"/>
            <a:ext cx="9458324" cy="338554"/>
          </a:xfrm>
          <a:prstGeom prst="rect">
            <a:avLst/>
          </a:prstGeom>
          <a:noFill/>
        </p:spPr>
        <p:txBody>
          <a:bodyPr wrap="square">
            <a:spAutoFit/>
          </a:bodyPr>
          <a:lstStyle/>
          <a:p>
            <a:pPr marL="0" indent="0" algn="ctr">
              <a:buFont typeface="Arial" panose="020B0604020202020204" pitchFamily="34" charset="0"/>
              <a:buNone/>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Amenajare parc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in zona</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 str.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Grigore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Moisil</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-Ion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Irimescu</a:t>
            </a:r>
            <a:endParaRPr lang="en-US" sz="1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464083"/>
            <a:ext cx="5563505" cy="417262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25" y="1464083"/>
            <a:ext cx="5469699" cy="4172629"/>
          </a:xfrm>
          <a:prstGeom prst="rect">
            <a:avLst/>
          </a:prstGeom>
        </p:spPr>
      </p:pic>
    </p:spTree>
    <p:extLst>
      <p:ext uri="{BB962C8B-B14F-4D97-AF65-F5344CB8AC3E}">
        <p14:creationId xmlns:p14="http://schemas.microsoft.com/office/powerpoint/2010/main" val="2223147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00CB9A1-9397-4B4F-A2AB-DCFDADDF45A0}"/>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52863F24-0791-414E-9FBF-F6E0E4F6921C}"/>
              </a:ext>
            </a:extLst>
          </p:cNvPr>
          <p:cNvSpPr txBox="1"/>
          <p:nvPr/>
        </p:nvSpPr>
        <p:spPr>
          <a:xfrm>
            <a:off x="1366838" y="5924513"/>
            <a:ext cx="9458324" cy="338554"/>
          </a:xfrm>
          <a:prstGeom prst="rect">
            <a:avLst/>
          </a:prstGeom>
          <a:noFill/>
        </p:spPr>
        <p:txBody>
          <a:bodyPr wrap="square">
            <a:spAutoFit/>
          </a:bodyPr>
          <a:lstStyle/>
          <a:p>
            <a:pPr marL="0" indent="0" algn="ctr">
              <a:buFont typeface="Arial" panose="020B0604020202020204" pitchFamily="34" charset="0"/>
              <a:buNone/>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Modernizare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str.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Apateului</a:t>
            </a:r>
            <a:endParaRPr lang="en-US" sz="16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930" y="313970"/>
            <a:ext cx="3600798" cy="639573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272" y="267854"/>
            <a:ext cx="3585816" cy="636912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5626" y="519857"/>
            <a:ext cx="2940748" cy="5223353"/>
          </a:xfrm>
          <a:prstGeom prst="rect">
            <a:avLst/>
          </a:prstGeom>
        </p:spPr>
      </p:pic>
    </p:spTree>
    <p:extLst>
      <p:ext uri="{BB962C8B-B14F-4D97-AF65-F5344CB8AC3E}">
        <p14:creationId xmlns:p14="http://schemas.microsoft.com/office/powerpoint/2010/main" val="2824842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55BC3D-E836-4150-B5C4-D436BABF0A89}"/>
              </a:ext>
            </a:extLst>
          </p:cNvPr>
          <p:cNvSpPr>
            <a:spLocks noGrp="1"/>
          </p:cNvSpPr>
          <p:nvPr>
            <p:ph idx="1"/>
          </p:nvPr>
        </p:nvSpPr>
        <p:spPr>
          <a:xfrm>
            <a:off x="838199" y="875441"/>
            <a:ext cx="10515600" cy="623331"/>
          </a:xfrm>
        </p:spPr>
        <p:txBody>
          <a:bodyPr>
            <a:normAutofit/>
          </a:bodyPr>
          <a:lstStyle/>
          <a:p>
            <a:pPr marL="0" indent="0" algn="ctr">
              <a:buNone/>
            </a:pP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II.B. LUCRĂRI RECEPȚIONATE ÎN ANUL 2025 , DATE CIRCULAȚIEI ÎN ANUL 2024</a:t>
            </a:r>
          </a:p>
        </p:txBody>
      </p:sp>
      <p:sp>
        <p:nvSpPr>
          <p:cNvPr id="4" name="Content Placeholder 2">
            <a:extLst>
              <a:ext uri="{FF2B5EF4-FFF2-40B4-BE49-F238E27FC236}">
                <a16:creationId xmlns:a16="http://schemas.microsoft.com/office/drawing/2014/main" id="{417A1000-F42D-48A9-8CCC-21DCBCAB4E52}"/>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9"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765764029"/>
              </p:ext>
            </p:extLst>
          </p:nvPr>
        </p:nvGraphicFramePr>
        <p:xfrm>
          <a:off x="277760" y="1838504"/>
          <a:ext cx="11636478" cy="4398728"/>
        </p:xfrm>
        <a:graphic>
          <a:graphicData uri="http://schemas.openxmlformats.org/drawingml/2006/table">
            <a:tbl>
              <a:tblPr firstRow="1" firstCol="1" bandRow="1">
                <a:tableStyleId>{5940675A-B579-460E-94D1-54222C63F5DA}</a:tableStyleId>
              </a:tblPr>
              <a:tblGrid>
                <a:gridCol w="2887471">
                  <a:extLst>
                    <a:ext uri="{9D8B030D-6E8A-4147-A177-3AD203B41FA5}">
                      <a16:colId xmlns:a16="http://schemas.microsoft.com/office/drawing/2014/main" val="20000"/>
                    </a:ext>
                  </a:extLst>
                </a:gridCol>
                <a:gridCol w="681633">
                  <a:extLst>
                    <a:ext uri="{9D8B030D-6E8A-4147-A177-3AD203B41FA5}">
                      <a16:colId xmlns:a16="http://schemas.microsoft.com/office/drawing/2014/main" val="20001"/>
                    </a:ext>
                  </a:extLst>
                </a:gridCol>
                <a:gridCol w="8067374">
                  <a:extLst>
                    <a:ext uri="{9D8B030D-6E8A-4147-A177-3AD203B41FA5}">
                      <a16:colId xmlns:a16="http://schemas.microsoft.com/office/drawing/2014/main" val="20002"/>
                    </a:ext>
                  </a:extLst>
                </a:gridCol>
              </a:tblGrid>
              <a:tr h="674176">
                <a:tc>
                  <a:txBody>
                    <a:bodyPr/>
                    <a:lstStyle/>
                    <a:p>
                      <a:pPr algn="ctr">
                        <a:lnSpc>
                          <a:spcPct val="115000"/>
                        </a:lnSpc>
                        <a:spcAft>
                          <a:spcPts val="1000"/>
                        </a:spcAft>
                      </a:pPr>
                      <a:r>
                        <a:rPr lang="en-US" sz="1500" dirty="0" err="1">
                          <a:solidFill>
                            <a:schemeClr val="tx1"/>
                          </a:solidFill>
                          <a:effectLst/>
                          <a:latin typeface="Times New Roman" panose="02020603050405020304" pitchFamily="18" charset="0"/>
                          <a:cs typeface="Times New Roman" panose="02020603050405020304" pitchFamily="18" charset="0"/>
                        </a:rPr>
                        <a:t>Investi</a:t>
                      </a:r>
                      <a:r>
                        <a:rPr lang="ro-RO" sz="1500" dirty="0">
                          <a:solidFill>
                            <a:schemeClr val="tx1"/>
                          </a:solidFill>
                          <a:effectLst/>
                          <a:latin typeface="Times New Roman" panose="02020603050405020304" pitchFamily="18" charset="0"/>
                          <a:cs typeface="Times New Roman" panose="02020603050405020304" pitchFamily="18" charset="0"/>
                        </a:rPr>
                        <a:t>ți</a:t>
                      </a:r>
                      <a:r>
                        <a:rPr lang="en-US" sz="1500" dirty="0" err="1">
                          <a:solidFill>
                            <a:schemeClr val="tx1"/>
                          </a:solidFill>
                          <a:effectLst/>
                          <a:latin typeface="Times New Roman" panose="02020603050405020304" pitchFamily="18" charset="0"/>
                          <a:cs typeface="Times New Roman" panose="02020603050405020304" pitchFamily="18" charset="0"/>
                        </a:rPr>
                        <a:t>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a:txBody>
                    <a:bodyPr/>
                    <a:lstStyle/>
                    <a:p>
                      <a:pPr algn="ctr">
                        <a:lnSpc>
                          <a:spcPct val="115000"/>
                        </a:lnSpc>
                        <a:spcAft>
                          <a:spcPts val="1000"/>
                        </a:spcAft>
                      </a:pPr>
                      <a:r>
                        <a:rPr lang="en-US" sz="1500" dirty="0" err="1">
                          <a:solidFill>
                            <a:schemeClr val="tx1"/>
                          </a:solidFill>
                          <a:effectLst/>
                          <a:latin typeface="Times New Roman" panose="02020603050405020304" pitchFamily="18" charset="0"/>
                          <a:cs typeface="Times New Roman" panose="02020603050405020304" pitchFamily="18" charset="0"/>
                        </a:rPr>
                        <a:t>Num</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a:solidFill>
                            <a:schemeClr val="tx1"/>
                          </a:solidFill>
                          <a:effectLst/>
                          <a:latin typeface="Times New Roman" panose="02020603050405020304" pitchFamily="18" charset="0"/>
                          <a:cs typeface="Times New Roman" panose="02020603050405020304" pitchFamily="18" charset="0"/>
                        </a:rPr>
                        <a:t>r</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a:txBody>
                    <a:bodyPr/>
                    <a:lstStyle/>
                    <a:p>
                      <a:pPr algn="ctr">
                        <a:lnSpc>
                          <a:spcPct val="115000"/>
                        </a:lnSpc>
                        <a:spcAft>
                          <a:spcPts val="1000"/>
                        </a:spcAft>
                      </a:pPr>
                      <a:r>
                        <a:rPr lang="ro-RO" sz="1500" dirty="0">
                          <a:solidFill>
                            <a:schemeClr val="tx1"/>
                          </a:solidFill>
                          <a:effectLst/>
                          <a:latin typeface="Times New Roman" panose="02020603050405020304" pitchFamily="18" charset="0"/>
                          <a:cs typeface="Times New Roman" panose="02020603050405020304" pitchFamily="18" charset="0"/>
                        </a:rPr>
                        <a:t>Denumire</a:t>
                      </a:r>
                      <a:r>
                        <a:rPr lang="ro-RO" sz="1500" baseline="0" dirty="0">
                          <a:solidFill>
                            <a:schemeClr val="tx1"/>
                          </a:solidFill>
                          <a:effectLst/>
                          <a:latin typeface="Times New Roman" panose="02020603050405020304" pitchFamily="18" charset="0"/>
                          <a:cs typeface="Times New Roman" panose="02020603050405020304" pitchFamily="18" charset="0"/>
                        </a:rPr>
                        <a:t> obiectiv de</a:t>
                      </a:r>
                      <a:r>
                        <a:rPr lang="en-US" sz="150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investi</a:t>
                      </a:r>
                      <a:r>
                        <a:rPr lang="ro-RO" sz="1500" dirty="0">
                          <a:solidFill>
                            <a:schemeClr val="tx1"/>
                          </a:solidFill>
                          <a:effectLst/>
                          <a:latin typeface="Times New Roman" panose="02020603050405020304" pitchFamily="18" charset="0"/>
                          <a:cs typeface="Times New Roman" panose="02020603050405020304" pitchFamily="18" charset="0"/>
                        </a:rPr>
                        <a:t>ț</a:t>
                      </a:r>
                      <a:r>
                        <a:rPr lang="en-US" sz="1500" dirty="0" err="1">
                          <a:solidFill>
                            <a:schemeClr val="tx1"/>
                          </a:solidFill>
                          <a:effectLst/>
                          <a:latin typeface="Times New Roman" panose="02020603050405020304" pitchFamily="18" charset="0"/>
                          <a:cs typeface="Times New Roman" panose="02020603050405020304" pitchFamily="18" charset="0"/>
                        </a:rPr>
                        <a:t>ie</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extLst>
                  <a:ext uri="{0D108BD9-81ED-4DB2-BD59-A6C34878D82A}">
                    <a16:rowId xmlns:a16="http://schemas.microsoft.com/office/drawing/2014/main" val="10000"/>
                  </a:ext>
                </a:extLst>
              </a:tr>
              <a:tr h="2207102">
                <a:tc>
                  <a:txBody>
                    <a:bodyPr/>
                    <a:lstStyle/>
                    <a:p>
                      <a:pPr algn="just">
                        <a:lnSpc>
                          <a:spcPct val="115000"/>
                        </a:lnSpc>
                        <a:spcAft>
                          <a:spcPts val="0"/>
                        </a:spcAft>
                      </a:pPr>
                      <a:r>
                        <a:rPr lang="en-US" sz="1500" dirty="0" err="1">
                          <a:solidFill>
                            <a:schemeClr val="tx1"/>
                          </a:solidFill>
                          <a:effectLst/>
                          <a:latin typeface="Times New Roman" panose="02020603050405020304" pitchFamily="18" charset="0"/>
                          <a:cs typeface="Times New Roman" panose="02020603050405020304" pitchFamily="18" charset="0"/>
                        </a:rPr>
                        <a:t>Moderniz</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ri</a:t>
                      </a:r>
                      <a:r>
                        <a:rPr lang="en-US" sz="1500" dirty="0">
                          <a:solidFill>
                            <a:schemeClr val="tx1"/>
                          </a:solidFill>
                          <a:effectLst/>
                          <a:latin typeface="Times New Roman" panose="02020603050405020304" pitchFamily="18" charset="0"/>
                          <a:cs typeface="Times New Roman" panose="02020603050405020304" pitchFamily="18" charset="0"/>
                        </a:rPr>
                        <a:t>,</a:t>
                      </a:r>
                      <a:r>
                        <a:rPr lang="ro-RO" sz="150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reabilit</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ri</a:t>
                      </a:r>
                      <a:r>
                        <a:rPr lang="ro-RO" sz="1500" baseline="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str</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zi</a:t>
                      </a:r>
                      <a:r>
                        <a:rPr lang="en-US" sz="1500" dirty="0">
                          <a:solidFill>
                            <a:schemeClr val="tx1"/>
                          </a:solidFill>
                          <a:effectLst/>
                          <a:latin typeface="Times New Roman" panose="02020603050405020304" pitchFamily="18" charset="0"/>
                          <a:cs typeface="Times New Roman" panose="02020603050405020304" pitchFamily="18" charset="0"/>
                        </a:rPr>
                        <a:t>                       </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Diasporei</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Dejului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Eugen Lovinescu</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Emil Cioran ,Modernizare strada George Bacovia ,Modernizare strada Emil Zola ,Modernizare strada Vasile Vartolomei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Iványi Odon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Ștefan Augustin Doinaș</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Zaharia Macovei, Modernizare strada Gheorghe Tulbure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Lucreția Suciu, Modernizare strada Maczalik Alfred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Buniytai Vince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pPr lvl="0"/>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Nicolae Toma (tronson)  , Modernizare strada Valentina Boștină, Modernizare strada Hadrian Daicoviciu ,Modernizare strada Americii 2</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1"/>
                  </a:ext>
                </a:extLst>
              </a:tr>
              <a:tr h="399236">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o-RO" sz="1500" dirty="0">
                          <a:solidFill>
                            <a:schemeClr val="tx1"/>
                          </a:solidFill>
                          <a:effectLst/>
                          <a:latin typeface="Times New Roman" panose="02020603050405020304" pitchFamily="18" charset="0"/>
                          <a:ea typeface="+mn-ea"/>
                          <a:cs typeface="Times New Roman" panose="02020603050405020304" pitchFamily="18" charset="0"/>
                        </a:rPr>
                        <a:t>Parcuri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ro-RO" sz="1500" kern="1200" dirty="0">
                          <a:solidFill>
                            <a:schemeClr val="tx1"/>
                          </a:solidFill>
                          <a:effectLst/>
                          <a:latin typeface="Times New Roman" panose="02020603050405020304" pitchFamily="18" charset="0"/>
                          <a:ea typeface="+mn-ea"/>
                          <a:cs typeface="Times New Roman" panose="02020603050405020304" pitchFamily="18" charset="0"/>
                        </a:rPr>
                        <a:t>Modernizare</a:t>
                      </a:r>
                      <a:r>
                        <a:rPr lang="ro-RO" sz="1500" kern="1200" baseline="0" dirty="0">
                          <a:solidFill>
                            <a:schemeClr val="tx1"/>
                          </a:solidFill>
                          <a:effectLst/>
                          <a:latin typeface="Times New Roman" panose="02020603050405020304" pitchFamily="18" charset="0"/>
                          <a:ea typeface="+mn-ea"/>
                          <a:cs typeface="Times New Roman" panose="02020603050405020304" pitchFamily="18" charset="0"/>
                        </a:rPr>
                        <a:t> Parc Petofi</a:t>
                      </a:r>
                      <a:endParaRPr lang="ro-RO"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2"/>
                  </a:ext>
                </a:extLst>
              </a:tr>
              <a:tr h="399236">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gridSpan="2">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hMerge="1">
                  <a:txBody>
                    <a:bodyPr/>
                    <a:lstStyle/>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ro-RO"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2486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B081EE-7339-4BB6-93A0-007590D361C9}"/>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12692004"/>
              </p:ext>
            </p:extLst>
          </p:nvPr>
        </p:nvGraphicFramePr>
        <p:xfrm>
          <a:off x="400831" y="2089110"/>
          <a:ext cx="10937206" cy="4247656"/>
        </p:xfrm>
        <a:graphic>
          <a:graphicData uri="http://schemas.openxmlformats.org/drawingml/2006/table">
            <a:tbl>
              <a:tblPr firstRow="1" firstCol="1" bandRow="1">
                <a:tableStyleId>{5940675A-B579-460E-94D1-54222C63F5DA}</a:tableStyleId>
              </a:tblPr>
              <a:tblGrid>
                <a:gridCol w="2713954">
                  <a:extLst>
                    <a:ext uri="{9D8B030D-6E8A-4147-A177-3AD203B41FA5}">
                      <a16:colId xmlns:a16="http://schemas.microsoft.com/office/drawing/2014/main" val="20000"/>
                    </a:ext>
                  </a:extLst>
                </a:gridCol>
                <a:gridCol w="640672">
                  <a:extLst>
                    <a:ext uri="{9D8B030D-6E8A-4147-A177-3AD203B41FA5}">
                      <a16:colId xmlns:a16="http://schemas.microsoft.com/office/drawing/2014/main" val="20001"/>
                    </a:ext>
                  </a:extLst>
                </a:gridCol>
                <a:gridCol w="7582580">
                  <a:extLst>
                    <a:ext uri="{9D8B030D-6E8A-4147-A177-3AD203B41FA5}">
                      <a16:colId xmlns:a16="http://schemas.microsoft.com/office/drawing/2014/main" val="20002"/>
                    </a:ext>
                  </a:extLst>
                </a:gridCol>
              </a:tblGrid>
              <a:tr h="406510">
                <a:tc>
                  <a:txBody>
                    <a:bodyPr/>
                    <a:lstStyle/>
                    <a:p>
                      <a:pPr algn="ctr">
                        <a:lnSpc>
                          <a:spcPct val="115000"/>
                        </a:lnSpc>
                        <a:spcAft>
                          <a:spcPts val="1000"/>
                        </a:spcAft>
                      </a:pPr>
                      <a:r>
                        <a:rPr lang="en-US" sz="1500" dirty="0" err="1">
                          <a:solidFill>
                            <a:schemeClr val="tx1"/>
                          </a:solidFill>
                          <a:effectLst/>
                          <a:latin typeface="Times New Roman" panose="02020603050405020304" pitchFamily="18" charset="0"/>
                          <a:cs typeface="Times New Roman" panose="02020603050405020304" pitchFamily="18" charset="0"/>
                        </a:rPr>
                        <a:t>Investi</a:t>
                      </a:r>
                      <a:r>
                        <a:rPr lang="ro-RO" sz="1500" dirty="0">
                          <a:solidFill>
                            <a:schemeClr val="tx1"/>
                          </a:solidFill>
                          <a:effectLst/>
                          <a:latin typeface="Times New Roman" panose="02020603050405020304" pitchFamily="18" charset="0"/>
                          <a:cs typeface="Times New Roman" panose="02020603050405020304" pitchFamily="18" charset="0"/>
                        </a:rPr>
                        <a:t>ți</a:t>
                      </a:r>
                      <a:r>
                        <a:rPr lang="en-US" sz="1500" dirty="0" err="1">
                          <a:solidFill>
                            <a:schemeClr val="tx1"/>
                          </a:solidFill>
                          <a:effectLst/>
                          <a:latin typeface="Times New Roman" panose="02020603050405020304" pitchFamily="18" charset="0"/>
                          <a:cs typeface="Times New Roman" panose="02020603050405020304" pitchFamily="18" charset="0"/>
                        </a:rPr>
                        <a:t>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a:txBody>
                    <a:bodyPr/>
                    <a:lstStyle/>
                    <a:p>
                      <a:pPr algn="ctr">
                        <a:lnSpc>
                          <a:spcPct val="115000"/>
                        </a:lnSpc>
                        <a:spcAft>
                          <a:spcPts val="1000"/>
                        </a:spcAft>
                      </a:pPr>
                      <a:r>
                        <a:rPr lang="en-US" sz="1500" dirty="0" err="1">
                          <a:solidFill>
                            <a:schemeClr val="tx1"/>
                          </a:solidFill>
                          <a:effectLst/>
                          <a:latin typeface="Times New Roman" panose="02020603050405020304" pitchFamily="18" charset="0"/>
                          <a:cs typeface="Times New Roman" panose="02020603050405020304" pitchFamily="18" charset="0"/>
                        </a:rPr>
                        <a:t>Num</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a:solidFill>
                            <a:schemeClr val="tx1"/>
                          </a:solidFill>
                          <a:effectLst/>
                          <a:latin typeface="Times New Roman" panose="02020603050405020304" pitchFamily="18" charset="0"/>
                          <a:cs typeface="Times New Roman" panose="02020603050405020304" pitchFamily="18" charset="0"/>
                        </a:rPr>
                        <a:t>r</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a:txBody>
                    <a:bodyPr/>
                    <a:lstStyle/>
                    <a:p>
                      <a:pPr algn="ctr">
                        <a:lnSpc>
                          <a:spcPct val="115000"/>
                        </a:lnSpc>
                        <a:spcAft>
                          <a:spcPts val="1000"/>
                        </a:spcAft>
                      </a:pPr>
                      <a:r>
                        <a:rPr lang="ro-RO" sz="1500" dirty="0">
                          <a:solidFill>
                            <a:schemeClr val="tx1"/>
                          </a:solidFill>
                          <a:effectLst/>
                          <a:latin typeface="Times New Roman" panose="02020603050405020304" pitchFamily="18" charset="0"/>
                          <a:cs typeface="Times New Roman" panose="02020603050405020304" pitchFamily="18" charset="0"/>
                        </a:rPr>
                        <a:t>Denumire</a:t>
                      </a:r>
                      <a:r>
                        <a:rPr lang="ro-RO" sz="1500" baseline="0" dirty="0">
                          <a:solidFill>
                            <a:schemeClr val="tx1"/>
                          </a:solidFill>
                          <a:effectLst/>
                          <a:latin typeface="Times New Roman" panose="02020603050405020304" pitchFamily="18" charset="0"/>
                          <a:cs typeface="Times New Roman" panose="02020603050405020304" pitchFamily="18" charset="0"/>
                        </a:rPr>
                        <a:t> obiectiv de</a:t>
                      </a:r>
                      <a:r>
                        <a:rPr lang="en-US" sz="150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investi</a:t>
                      </a:r>
                      <a:r>
                        <a:rPr lang="ro-RO" sz="1500" dirty="0">
                          <a:solidFill>
                            <a:schemeClr val="tx1"/>
                          </a:solidFill>
                          <a:effectLst/>
                          <a:latin typeface="Times New Roman" panose="02020603050405020304" pitchFamily="18" charset="0"/>
                          <a:cs typeface="Times New Roman" panose="02020603050405020304" pitchFamily="18" charset="0"/>
                        </a:rPr>
                        <a:t>ț</a:t>
                      </a:r>
                      <a:r>
                        <a:rPr lang="en-US" sz="1500" dirty="0" err="1">
                          <a:solidFill>
                            <a:schemeClr val="tx1"/>
                          </a:solidFill>
                          <a:effectLst/>
                          <a:latin typeface="Times New Roman" panose="02020603050405020304" pitchFamily="18" charset="0"/>
                          <a:cs typeface="Times New Roman" panose="02020603050405020304" pitchFamily="18" charset="0"/>
                        </a:rPr>
                        <a:t>ie</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extLst>
                  <a:ext uri="{0D108BD9-81ED-4DB2-BD59-A6C34878D82A}">
                    <a16:rowId xmlns:a16="http://schemas.microsoft.com/office/drawing/2014/main" val="10000"/>
                  </a:ext>
                </a:extLst>
              </a:tr>
              <a:tr h="1989544">
                <a:tc>
                  <a:txBody>
                    <a:bodyPr/>
                    <a:lstStyle/>
                    <a:p>
                      <a:pPr algn="just">
                        <a:lnSpc>
                          <a:spcPct val="115000"/>
                        </a:lnSpc>
                        <a:spcAft>
                          <a:spcPts val="0"/>
                        </a:spcAft>
                      </a:pPr>
                      <a:r>
                        <a:rPr lang="en-US" sz="1500" dirty="0" err="1">
                          <a:solidFill>
                            <a:schemeClr val="tx1"/>
                          </a:solidFill>
                          <a:effectLst/>
                          <a:latin typeface="Times New Roman" panose="02020603050405020304" pitchFamily="18" charset="0"/>
                          <a:cs typeface="Times New Roman" panose="02020603050405020304" pitchFamily="18" charset="0"/>
                        </a:rPr>
                        <a:t>Moderniz</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ri,reabilit</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ri</a:t>
                      </a:r>
                      <a:r>
                        <a:rPr lang="ro-RO" sz="1500" baseline="0" dirty="0">
                          <a:solidFill>
                            <a:schemeClr val="tx1"/>
                          </a:solidFill>
                          <a:effectLst/>
                          <a:latin typeface="Times New Roman" panose="02020603050405020304" pitchFamily="18" charset="0"/>
                          <a:cs typeface="Times New Roman" panose="02020603050405020304" pitchFamily="18" charset="0"/>
                        </a:rPr>
                        <a:t> </a:t>
                      </a:r>
                      <a:r>
                        <a:rPr lang="en-US" sz="1500" dirty="0" err="1">
                          <a:solidFill>
                            <a:schemeClr val="tx1"/>
                          </a:solidFill>
                          <a:effectLst/>
                          <a:latin typeface="Times New Roman" panose="02020603050405020304" pitchFamily="18" charset="0"/>
                          <a:cs typeface="Times New Roman" panose="02020603050405020304" pitchFamily="18" charset="0"/>
                        </a:rPr>
                        <a:t>str</a:t>
                      </a:r>
                      <a:r>
                        <a:rPr lang="ro-RO" sz="1500" dirty="0">
                          <a:solidFill>
                            <a:schemeClr val="tx1"/>
                          </a:solidFill>
                          <a:effectLst/>
                          <a:latin typeface="Times New Roman" panose="02020603050405020304" pitchFamily="18" charset="0"/>
                          <a:cs typeface="Times New Roman" panose="02020603050405020304" pitchFamily="18" charset="0"/>
                        </a:rPr>
                        <a:t>ă</a:t>
                      </a:r>
                      <a:r>
                        <a:rPr lang="en-US" sz="1500" dirty="0" err="1">
                          <a:solidFill>
                            <a:schemeClr val="tx1"/>
                          </a:solidFill>
                          <a:effectLst/>
                          <a:latin typeface="Times New Roman" panose="02020603050405020304" pitchFamily="18" charset="0"/>
                          <a:cs typeface="Times New Roman" panose="02020603050405020304" pitchFamily="18" charset="0"/>
                        </a:rPr>
                        <a:t>zi</a:t>
                      </a:r>
                      <a:r>
                        <a:rPr lang="en-US" sz="1500" dirty="0">
                          <a:solidFill>
                            <a:schemeClr val="tx1"/>
                          </a:solidFill>
                          <a:effectLst/>
                          <a:latin typeface="Times New Roman" panose="02020603050405020304" pitchFamily="18" charset="0"/>
                          <a:cs typeface="Times New Roman" panose="02020603050405020304" pitchFamily="18" charset="0"/>
                        </a:rPr>
                        <a:t>                       </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Gheorghe Doja ,Modernizare strada Arinului ,Modernizare strada Sofiei </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Lirei ,Modernizare strada Bethlen Gábor ,Drum de legătură str. Șanțăului – str. Matei Corvin ,</a:t>
                      </a:r>
                      <a:r>
                        <a:rPr lang="ro-RO" sz="16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ro-RO" sz="1600" kern="1200" dirty="0">
                          <a:solidFill>
                            <a:schemeClr val="tx1"/>
                          </a:solidFill>
                          <a:effectLst/>
                          <a:latin typeface="Times New Roman" panose="02020603050405020304" pitchFamily="18" charset="0"/>
                          <a:ea typeface="+mn-ea"/>
                          <a:cs typeface="Times New Roman" panose="02020603050405020304" pitchFamily="18" charset="0"/>
                        </a:rPr>
                        <a:t>Modernizare strada Radu Greceanu (tronson),Construire drumuri colectoare și pasaj pentru Centrul de Transport Intermodal ,Modernizare strada Bajor Andor,Amenajare piațetă strada Dunărea ,Coridor de mobilitate pietonală strada Republicii ,Modernizare strada Traian Goga</a:t>
                      </a:r>
                      <a:endParaRPr lang="en-US" sz="16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US" sz="1800" kern="1200" dirty="0">
                        <a:solidFill>
                          <a:schemeClr val="tx1"/>
                        </a:solidFill>
                        <a:effectLst/>
                        <a:latin typeface="+mn-lt"/>
                        <a:ea typeface="+mn-ea"/>
                        <a:cs typeface="+mn-cs"/>
                      </a:endParaRPr>
                    </a:p>
                    <a:p>
                      <a:pPr marL="285750" indent="-285750" algn="just">
                        <a:lnSpc>
                          <a:spcPct val="115000"/>
                        </a:lnSpc>
                        <a:spcAft>
                          <a:spcPts val="0"/>
                        </a:spcAft>
                        <a:buFont typeface="Arial" panose="020B0604020202020204" pitchFamily="34" charset="0"/>
                        <a:buChar char="•"/>
                      </a:pPr>
                      <a:endParaRPr lang="ro-RO" sz="1500" kern="1200" baseline="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1"/>
                  </a:ext>
                </a:extLst>
              </a:tr>
              <a:tr h="688165">
                <a:tc>
                  <a:txBody>
                    <a:bodyPr/>
                    <a:lstStyle/>
                    <a:p>
                      <a:pPr algn="just">
                        <a:lnSpc>
                          <a:spcPct val="115000"/>
                        </a:lnSpc>
                        <a:spcAft>
                          <a:spcPts val="0"/>
                        </a:spcAft>
                      </a:pPr>
                      <a:r>
                        <a:rPr lang="ro-RO"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Parcări</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r>
                        <a:rPr lang="ro-RO" sz="1500" dirty="0">
                          <a:effectLst/>
                          <a:latin typeface="Times New Roman" panose="02020603050405020304" pitchFamily="18" charset="0"/>
                          <a:cs typeface="Times New Roman" panose="02020603050405020304" pitchFamily="18" charset="0"/>
                        </a:rPr>
                        <a:t>1</a:t>
                      </a:r>
                      <a:endParaRPr lang="en-US" sz="1500" dirty="0">
                        <a:effectLst/>
                        <a:latin typeface="Times New Roman" panose="02020603050405020304" pitchFamily="18" charset="0"/>
                        <a:cs typeface="Times New Roman" panose="02020603050405020304" pitchFamily="18" charset="0"/>
                      </a:endParaRPr>
                    </a:p>
                  </a:txBody>
                  <a:tcPr marL="45612" marR="45612" marT="0" marB="0" anchor="ctr"/>
                </a:tc>
                <a:tc>
                  <a:txBody>
                    <a:bodyPr/>
                    <a:lstStyle/>
                    <a:p>
                      <a:pPr marL="0" indent="0">
                        <a:buFont typeface="Arial" panose="020B0604020202020204" pitchFamily="34" charset="0"/>
                        <a:buNone/>
                      </a:pPr>
                      <a:r>
                        <a:rPr lang="ro-RO" sz="1600" kern="1200" dirty="0">
                          <a:solidFill>
                            <a:schemeClr val="tx1"/>
                          </a:solidFill>
                          <a:effectLst/>
                          <a:latin typeface="Times New Roman" panose="02020603050405020304" pitchFamily="18" charset="0"/>
                          <a:ea typeface="+mn-ea"/>
                          <a:cs typeface="Times New Roman" panose="02020603050405020304" pitchFamily="18" charset="0"/>
                        </a:rPr>
                        <a:t>Amenajare accese auto și spații de parcare în zona Piața Emanuil Gojdu </a:t>
                      </a:r>
                    </a:p>
                  </a:txBody>
                  <a:tcPr marL="45612" marR="45612" marT="0" marB="0" anchor="ctr"/>
                </a:tc>
                <a:extLst>
                  <a:ext uri="{0D108BD9-81ED-4DB2-BD59-A6C34878D82A}">
                    <a16:rowId xmlns:a16="http://schemas.microsoft.com/office/drawing/2014/main" val="10003"/>
                  </a:ext>
                </a:extLst>
              </a:tr>
              <a:tr h="688165">
                <a:tc>
                  <a:txBody>
                    <a:bodyPr/>
                    <a:lstStyle/>
                    <a:p>
                      <a:pPr algn="just">
                        <a:lnSpc>
                          <a:spcPct val="115000"/>
                        </a:lnSpc>
                        <a:spcAft>
                          <a:spcPts val="0"/>
                        </a:spcAft>
                      </a:pPr>
                      <a:r>
                        <a:rPr lang="ro-RO" sz="1500" dirty="0">
                          <a:solidFill>
                            <a:schemeClr val="tx1"/>
                          </a:solidFill>
                          <a:effectLst/>
                          <a:latin typeface="Times New Roman" panose="02020603050405020304" pitchFamily="18" charset="0"/>
                          <a:ea typeface="+mn-ea"/>
                          <a:cs typeface="Times New Roman" panose="02020603050405020304" pitchFamily="18" charset="0"/>
                        </a:rPr>
                        <a:t>Poduri</a:t>
                      </a:r>
                      <a:r>
                        <a:rPr lang="ro-RO" sz="1500" baseline="0" dirty="0">
                          <a:solidFill>
                            <a:schemeClr val="tx1"/>
                          </a:solidFill>
                          <a:effectLst/>
                          <a:latin typeface="Times New Roman" panose="02020603050405020304" pitchFamily="18" charset="0"/>
                          <a:ea typeface="+mn-ea"/>
                          <a:cs typeface="Times New Roman" panose="02020603050405020304" pitchFamily="18" charset="0"/>
                        </a:rPr>
                        <a:t> , pasaje , pasarele</a:t>
                      </a:r>
                      <a:endParaRPr lang="en-US" sz="15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tc>
                <a:tc>
                  <a:txBody>
                    <a:bodyPr/>
                    <a:lstStyle/>
                    <a:p>
                      <a:pPr algn="ctr"/>
                      <a:r>
                        <a:rPr lang="ro-RO" sz="1500" dirty="0">
                          <a:effectLst/>
                          <a:latin typeface="Times New Roman" panose="02020603050405020304" pitchFamily="18" charset="0"/>
                          <a:cs typeface="Times New Roman" panose="02020603050405020304" pitchFamily="18" charset="0"/>
                        </a:rPr>
                        <a:t>1</a:t>
                      </a:r>
                      <a:endParaRPr lang="en-US" sz="1500" dirty="0">
                        <a:effectLst/>
                        <a:latin typeface="Times New Roman" panose="02020603050405020304" pitchFamily="18" charset="0"/>
                        <a:cs typeface="Times New Roman" panose="02020603050405020304" pitchFamily="18" charset="0"/>
                      </a:endParaRPr>
                    </a:p>
                  </a:txBody>
                  <a:tcPr marL="45612" marR="45612" marT="0" marB="0" anchor="ctr"/>
                </a:tc>
                <a:tc>
                  <a:txBody>
                    <a:bodyPr/>
                    <a:lstStyle/>
                    <a:p>
                      <a:pPr marL="0" indent="0">
                        <a:buFont typeface="Arial" panose="020B0604020202020204" pitchFamily="34" charset="0"/>
                        <a:buNone/>
                      </a:pPr>
                      <a:r>
                        <a:rPr lang="ro-RO" sz="1600" kern="1200" dirty="0">
                          <a:solidFill>
                            <a:schemeClr val="tx1"/>
                          </a:solidFill>
                          <a:effectLst/>
                          <a:latin typeface="Times New Roman" panose="02020603050405020304" pitchFamily="18" charset="0"/>
                          <a:ea typeface="+mn-ea"/>
                          <a:cs typeface="Times New Roman" panose="02020603050405020304" pitchFamily="18" charset="0"/>
                        </a:rPr>
                        <a:t>Pasaj subteran la intersecția B-dul Decebal – str. Tudor Vladimirescu și lărgirea str. Tudor Vladimirescu la 4 benzi </a:t>
                      </a:r>
                    </a:p>
                  </a:txBody>
                  <a:tcPr marL="45612" marR="45612" marT="0" marB="0" anchor="ctr"/>
                </a:tc>
                <a:extLst>
                  <a:ext uri="{0D108BD9-81ED-4DB2-BD59-A6C34878D82A}">
                    <a16:rowId xmlns:a16="http://schemas.microsoft.com/office/drawing/2014/main" val="10002"/>
                  </a:ext>
                </a:extLst>
              </a:tr>
              <a:tr h="233071">
                <a:tc>
                  <a:txBody>
                    <a:bodyPr/>
                    <a:lstStyle/>
                    <a:p>
                      <a:pPr algn="just">
                        <a:lnSpc>
                          <a:spcPct val="115000"/>
                        </a:lnSpc>
                        <a:spcAft>
                          <a:spcPts val="0"/>
                        </a:spcAft>
                      </a:pPr>
                      <a:r>
                        <a:rPr lang="ro-RO"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TOTAL</a:t>
                      </a:r>
                      <a:endParaRPr lang="en-US" sz="1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612" marR="45612" marT="0" marB="0" anchor="ctr">
                    <a:solidFill>
                      <a:schemeClr val="accent4">
                        <a:lumMod val="40000"/>
                        <a:lumOff val="60000"/>
                      </a:schemeClr>
                    </a:solidFill>
                  </a:tcPr>
                </a:tc>
                <a:tc gridSpan="2">
                  <a:txBody>
                    <a:bodyPr/>
                    <a:lstStyle/>
                    <a:p>
                      <a:pPr algn="ctr"/>
                      <a:r>
                        <a:rPr lang="ro-RO" sz="1500" b="0" dirty="0">
                          <a:effectLst/>
                          <a:latin typeface="Times New Roman" panose="02020603050405020304" pitchFamily="18" charset="0"/>
                          <a:cs typeface="Times New Roman" panose="02020603050405020304" pitchFamily="18" charset="0"/>
                        </a:rPr>
                        <a:t>14</a:t>
                      </a:r>
                      <a:endParaRPr lang="en-US" sz="1500" b="0" dirty="0">
                        <a:effectLst/>
                        <a:latin typeface="Times New Roman" panose="02020603050405020304" pitchFamily="18" charset="0"/>
                        <a:cs typeface="Times New Roman" panose="02020603050405020304" pitchFamily="18" charset="0"/>
                      </a:endParaRPr>
                    </a:p>
                  </a:txBody>
                  <a:tcPr marL="45612" marR="45612" marT="0" marB="0" anchor="ctr">
                    <a:solidFill>
                      <a:schemeClr val="accent4">
                        <a:lumMod val="40000"/>
                        <a:lumOff val="60000"/>
                      </a:schemeClr>
                    </a:solidFill>
                  </a:tcPr>
                </a:tc>
                <a:tc hMerge="1">
                  <a:txBody>
                    <a:bodyPr/>
                    <a:lstStyle/>
                    <a:p>
                      <a:pPr marL="285750" indent="-285750">
                        <a:buFont typeface="Arial" panose="020B0604020202020204" pitchFamily="34" charset="0"/>
                        <a:buChar char="•"/>
                      </a:pPr>
                      <a:endParaRPr lang="ro-RO"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45612" marR="45612" marT="0" marB="0" anchor="ct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8F093277-2798-4C10-98BA-A1DDD94EEDD3}"/>
              </a:ext>
            </a:extLst>
          </p:cNvPr>
          <p:cNvSpPr txBox="1"/>
          <p:nvPr/>
        </p:nvSpPr>
        <p:spPr>
          <a:xfrm>
            <a:off x="729339" y="1363803"/>
            <a:ext cx="10733314" cy="707886"/>
          </a:xfrm>
          <a:prstGeom prst="rect">
            <a:avLst/>
          </a:prstGeom>
          <a:noFill/>
        </p:spPr>
        <p:txBody>
          <a:bodyPr wrap="square">
            <a:spAutoFit/>
          </a:bodyPr>
          <a:lstStyle/>
          <a:p>
            <a:pPr marL="0" indent="0" algn="ctr">
              <a:buFont typeface="Arial" panose="020B0604020202020204" pitchFamily="34" charset="0"/>
              <a:buNone/>
            </a:pPr>
            <a:r>
              <a:rPr lang="ro-RO" sz="2000" dirty="0">
                <a:latin typeface="Times New Roman" panose="02020603050405020304" pitchFamily="18" charset="0"/>
                <a:cs typeface="Times New Roman" panose="02020603050405020304" pitchFamily="18" charset="0"/>
              </a:rPr>
              <a:t>Potrivit bugetului aprobat și a listelor de investiții aferente, la sfârșitul anului 2025 situația lucrărilor se prezintă astfel:</a:t>
            </a:r>
            <a:endParaRPr lang="en-US" sz="2000"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7FB474D1-8CE0-448A-88A5-F215A1B434FE}"/>
              </a:ext>
            </a:extLst>
          </p:cNvPr>
          <p:cNvSpPr>
            <a:spLocks noGrp="1"/>
          </p:cNvSpPr>
          <p:nvPr>
            <p:ph idx="1"/>
          </p:nvPr>
        </p:nvSpPr>
        <p:spPr>
          <a:xfrm>
            <a:off x="729343" y="535709"/>
            <a:ext cx="10733314" cy="828094"/>
          </a:xfrm>
        </p:spPr>
        <p:txBody>
          <a:bodyPr>
            <a:noAutofit/>
          </a:bodyPr>
          <a:lstStyle/>
          <a:p>
            <a:pPr marL="0" indent="0" algn="ctr">
              <a:buNone/>
            </a:pP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II.C. LUCRĂRI 	ÎN CURS DE EXECUȚIE , CU FINALIZARE ÎN 2026</a:t>
            </a:r>
          </a:p>
        </p:txBody>
      </p:sp>
    </p:spTree>
    <p:extLst>
      <p:ext uri="{BB962C8B-B14F-4D97-AF65-F5344CB8AC3E}">
        <p14:creationId xmlns:p14="http://schemas.microsoft.com/office/powerpoint/2010/main" val="1410504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y be an image of street and twil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23" y="3190180"/>
            <a:ext cx="5587267" cy="311847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972169" y="6293094"/>
            <a:ext cx="4530969" cy="564906"/>
          </a:xfrm>
        </p:spPr>
        <p:txBody>
          <a:bodyPr>
            <a:normAutofit/>
          </a:bodyPr>
          <a:lstStyle/>
          <a:p>
            <a:r>
              <a:rPr lang="ro-RO" sz="1200" dirty="0">
                <a:latin typeface="Times New Roman" panose="02020603050405020304" pitchFamily="18" charset="0"/>
                <a:cs typeface="Times New Roman" panose="02020603050405020304" pitchFamily="18" charset="0"/>
              </a:rPr>
              <a:t>Pasajul subteran Tudor Vladimirescu - Decebal</a:t>
            </a:r>
            <a:endParaRPr lang="en-US" sz="1200" dirty="0">
              <a:latin typeface="Times New Roman" panose="02020603050405020304" pitchFamily="18" charset="0"/>
              <a:cs typeface="Times New Roman" panose="02020603050405020304" pitchFamily="18" charset="0"/>
            </a:endParaRPr>
          </a:p>
        </p:txBody>
      </p:sp>
      <p:pic>
        <p:nvPicPr>
          <p:cNvPr id="10244" name="Picture 4" descr="May be an image of road, twilight and stre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173" y="3190181"/>
            <a:ext cx="5559388" cy="310291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ay be an image of twiligh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23" y="101600"/>
            <a:ext cx="5587267" cy="296991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ay be an image of lighting, trolley, road, twilight and stre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1173" y="101600"/>
            <a:ext cx="5559388" cy="29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471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4FA0-8994-4437-B8CD-3A9EF21A8542}"/>
              </a:ext>
            </a:extLst>
          </p:cNvPr>
          <p:cNvSpPr>
            <a:spLocks noGrp="1"/>
          </p:cNvSpPr>
          <p:nvPr>
            <p:ph type="title"/>
          </p:nvPr>
        </p:nvSpPr>
        <p:spPr>
          <a:xfrm>
            <a:off x="1464818" y="832247"/>
            <a:ext cx="9262364" cy="1791208"/>
          </a:xfrm>
        </p:spPr>
        <p:txBody>
          <a:bodyPr>
            <a:normAutofit fontScale="90000"/>
          </a:bodyPr>
          <a:lstStyle/>
          <a:p>
            <a:pPr algn="ctr"/>
            <a:r>
              <a:rPr lang="fr-FR" sz="18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2600" dirty="0">
                <a:latin typeface="Times New Roman" panose="02020603050405020304" pitchFamily="18" charset="0"/>
                <a:ea typeface="Times New Roman" panose="02020603050405020304" pitchFamily="18" charset="0"/>
                <a:cs typeface="Times New Roman" panose="02020603050405020304" pitchFamily="18" charset="0"/>
              </a:rPr>
            </a:br>
            <a:r>
              <a:rPr lang="ro-RO" sz="2200" b="1" dirty="0">
                <a:latin typeface="Times New Roman" panose="02020603050405020304" pitchFamily="18" charset="0"/>
                <a:ea typeface="Times New Roman" panose="02020603050405020304" pitchFamily="18" charset="0"/>
                <a:cs typeface="Times New Roman" panose="02020603050405020304" pitchFamily="18" charset="0"/>
              </a:rPr>
              <a:t>3</a:t>
            </a:r>
            <a:r>
              <a:rPr lang="ro-RO"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2200" b="1" dirty="0">
                <a:latin typeface="Times New Roman" panose="02020603050405020304" pitchFamily="18" charset="0"/>
                <a:ea typeface="Times New Roman" panose="02020603050405020304" pitchFamily="18" charset="0"/>
                <a:cs typeface="Times New Roman" panose="02020603050405020304" pitchFamily="18" charset="0"/>
              </a:rPr>
              <a:t>ACTIVITATEA  DE ASIGURARE A CONDIȚIILOR LEGALE PENTRU REALIZAREA INVESTIȚIILOR PUBLICE ȘI DE ELABORARE A DOCUMENTAȚIILOR TEHNICO-ECONOMICE</a:t>
            </a:r>
            <a:br>
              <a:rPr lang="en-US" sz="1800" dirty="0">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F7072D0-44F8-4BE6-9EFD-F5EF464EB65B}"/>
              </a:ext>
            </a:extLst>
          </p:cNvPr>
          <p:cNvSpPr>
            <a:spLocks noGrp="1"/>
          </p:cNvSpPr>
          <p:nvPr>
            <p:ph idx="1"/>
          </p:nvPr>
        </p:nvSpPr>
        <p:spPr>
          <a:xfrm>
            <a:off x="566058" y="2449287"/>
            <a:ext cx="11059886" cy="4075712"/>
          </a:xfrm>
        </p:spPr>
        <p:txBody>
          <a:bodyPr>
            <a:normAutofit/>
          </a:bodyPr>
          <a:lstStyle/>
          <a:p>
            <a:pPr marL="0" indent="0" algn="ctr">
              <a:buNone/>
            </a:pP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I. Activitatea de asigurare a condițiilor legale pentru realizarea investițiilor publice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1800" dirty="0">
                <a:latin typeface="Times New Roman" panose="02020603050405020304" pitchFamily="18" charset="0"/>
                <a:ea typeface="Times New Roman" panose="02020603050405020304" pitchFamily="18" charset="0"/>
                <a:cs typeface="Times New Roman" panose="02020603050405020304" pitchFamily="18" charset="0"/>
              </a:rPr>
              <a:t>         În cursul anului au fost verificate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62</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documentații tehnico-economice,elaborate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10</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liste de investiții,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45</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procese verbale</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SSM</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și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45</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procese verbale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pentru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asistență tehnică-dirigenție de șantier</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a:t>
            </a:r>
            <a:endParaRPr lang="ro-RO" sz="1800" dirty="0">
              <a:latin typeface="Arial" panose="020B0604020202020204" pitchFamily="34" charset="0"/>
              <a:ea typeface="Times New Roman" panose="02020603050405020304" pitchFamily="18" charset="0"/>
            </a:endParaRPr>
          </a:p>
          <a:p>
            <a:pPr marL="0" indent="0">
              <a:buNone/>
            </a:pP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b="1" dirty="0">
                <a:latin typeface="Times New Roman" panose="02020603050405020304" pitchFamily="18" charset="0"/>
                <a:ea typeface="Times New Roman" panose="02020603050405020304" pitchFamily="18" charset="0"/>
                <a:cs typeface="Times New Roman" panose="02020603050405020304" pitchFamily="18" charset="0"/>
              </a:rPr>
              <a:t>II</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a:t>
            </a:r>
            <a:r>
              <a:rPr lang="it-IT" sz="1800" b="1" dirty="0">
                <a:latin typeface="Times New Roman" panose="02020603050405020304" pitchFamily="18" charset="0"/>
                <a:ea typeface="Times New Roman" panose="02020603050405020304" pitchFamily="18" charset="0"/>
                <a:cs typeface="Times New Roman" panose="02020603050405020304" pitchFamily="18" charset="0"/>
              </a:rPr>
              <a:t> Activitatea de proiectare și verificare documentații tehnico-economice</a:t>
            </a:r>
            <a:endParaRPr lang="ro-RO" sz="1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1800" dirty="0">
                <a:latin typeface="Times New Roman" panose="02020603050405020304" pitchFamily="18" charset="0"/>
                <a:ea typeface="Times New Roman" panose="02020603050405020304" pitchFamily="18" charset="0"/>
                <a:cs typeface="Times New Roman" panose="02020603050405020304" pitchFamily="18" charset="0"/>
              </a:rPr>
              <a:t>          În cursul anului 2025 au fost:</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întocmi</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t</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e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9</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 note conceptuale</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elabora</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te</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41</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teme de proiectare, caiete de sarcini</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elaborate</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referate de necesitat</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e,</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 referate pentru achitare taxe pentru avize, anunțuri, curierat etc., circa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191</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de referate</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elaborate </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și</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800" b="1" dirty="0">
                <a:latin typeface="Times New Roman" panose="02020603050405020304" pitchFamily="18" charset="0"/>
                <a:ea typeface="Times New Roman" panose="02020603050405020304" pitchFamily="18" charset="0"/>
                <a:cs typeface="Times New Roman" panose="02020603050405020304" pitchFamily="18" charset="0"/>
              </a:rPr>
              <a:t>51</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ea typeface="Times New Roman" panose="02020603050405020304" pitchFamily="18" charset="0"/>
                <a:cs typeface="Times New Roman" panose="02020603050405020304" pitchFamily="18" charset="0"/>
              </a:rPr>
              <a:t>rapoarte de specialitate</a:t>
            </a:r>
            <a:r>
              <a:rPr lang="ro-RO" sz="1800" dirty="0">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endParaRPr lang="ro-RO"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1800" dirty="0">
                <a:latin typeface="Times New Roman" panose="02020603050405020304" pitchFamily="18" charset="0"/>
                <a:cs typeface="Times New Roman" panose="02020603050405020304" pitchFamily="18" charset="0"/>
              </a:rPr>
              <a:t>          Î</a:t>
            </a:r>
            <a:r>
              <a:rPr lang="it-IT" sz="1800" dirty="0">
                <a:latin typeface="Times New Roman" panose="02020603050405020304" pitchFamily="18" charset="0"/>
                <a:cs typeface="Times New Roman" panose="02020603050405020304" pitchFamily="18" charset="0"/>
              </a:rPr>
              <a:t>n total au fost înregistrate un număr de </a:t>
            </a:r>
            <a:r>
              <a:rPr lang="ro-RO" sz="1800" b="1" dirty="0">
                <a:latin typeface="Times New Roman" panose="02020603050405020304" pitchFamily="18" charset="0"/>
                <a:cs typeface="Times New Roman" panose="02020603050405020304" pitchFamily="18" charset="0"/>
              </a:rPr>
              <a:t>1.535</a:t>
            </a:r>
            <a:r>
              <a:rPr lang="it-IT" sz="1800" dirty="0">
                <a:latin typeface="Times New Roman" panose="02020603050405020304" pitchFamily="18" charset="0"/>
                <a:cs typeface="Times New Roman" panose="02020603050405020304" pitchFamily="18" charset="0"/>
              </a:rPr>
              <a:t> acte de diverse categorii, care au fost primite pentru rezolvare sau întocmite în cadrul compartimentului</a:t>
            </a:r>
            <a:r>
              <a:rPr lang="ro-RO" sz="1800" dirty="0">
                <a:latin typeface="Times New Roman" panose="02020603050405020304" pitchFamily="18" charset="0"/>
                <a:cs typeface="Times New Roman" panose="02020603050405020304" pitchFamily="18" charset="0"/>
              </a:rPr>
              <a:t>.</a:t>
            </a:r>
            <a:endParaRPr lang="ro-RO" sz="1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AE8D8054-EF66-4A00-ADFB-21A158FDFD64}"/>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a:ln>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1357049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8024" cy="6858000"/>
          </a:xfrm>
          <a:prstGeom prst="rect">
            <a:avLst/>
          </a:prstGeom>
        </p:spPr>
      </p:pic>
      <p:sp>
        <p:nvSpPr>
          <p:cNvPr id="2" name="Title 1"/>
          <p:cNvSpPr>
            <a:spLocks noGrp="1"/>
          </p:cNvSpPr>
          <p:nvPr>
            <p:ph type="title"/>
          </p:nvPr>
        </p:nvSpPr>
        <p:spPr>
          <a:xfrm>
            <a:off x="2446637" y="832021"/>
            <a:ext cx="7286086" cy="790833"/>
          </a:xfrm>
        </p:spPr>
        <p:txBody>
          <a:bodyPr>
            <a:normAutofit/>
          </a:bodyPr>
          <a:lstStyle/>
          <a:p>
            <a:pPr algn="ctr"/>
            <a:r>
              <a:rPr lang="ro-RO" sz="2000" b="1" dirty="0">
                <a:latin typeface="Times New Roman" panose="02020603050405020304" pitchFamily="18" charset="0"/>
                <a:cs typeface="Times New Roman" panose="02020603050405020304" pitchFamily="18" charset="0"/>
              </a:rPr>
              <a:t>ADMINISTRAREA  DOCUMENTAȚIILOR TEHNICO-ECONOMICE</a:t>
            </a:r>
            <a:endParaRPr lang="en-US" dirty="0"/>
          </a:p>
        </p:txBody>
      </p:sp>
      <p:sp>
        <p:nvSpPr>
          <p:cNvPr id="3" name="Content Placeholder 2"/>
          <p:cNvSpPr>
            <a:spLocks noGrp="1"/>
          </p:cNvSpPr>
          <p:nvPr>
            <p:ph idx="1"/>
          </p:nvPr>
        </p:nvSpPr>
        <p:spPr/>
        <p:txBody>
          <a:bodyPr/>
          <a:lstStyle/>
          <a:p>
            <a:r>
              <a:rPr lang="ro-RO" sz="1800" dirty="0">
                <a:latin typeface="Times New Roman" panose="02020603050405020304" pitchFamily="18" charset="0"/>
                <a:cs typeface="Times New Roman" panose="02020603050405020304" pitchFamily="18" charset="0"/>
              </a:rPr>
              <a:t>În total, în anul 2025 au fost administrate </a:t>
            </a:r>
            <a:r>
              <a:rPr lang="ro-RO" sz="1800" b="1" dirty="0">
                <a:latin typeface="Times New Roman" panose="02020603050405020304" pitchFamily="18" charset="0"/>
                <a:cs typeface="Times New Roman" panose="02020603050405020304" pitchFamily="18" charset="0"/>
              </a:rPr>
              <a:t>101</a:t>
            </a:r>
            <a:r>
              <a:rPr lang="ro-RO" sz="1800" dirty="0">
                <a:latin typeface="Times New Roman" panose="02020603050405020304" pitchFamily="18" charset="0"/>
                <a:cs typeface="Times New Roman" panose="02020603050405020304" pitchFamily="18" charset="0"/>
              </a:rPr>
              <a:t> de documentații tehnico-economice, aferente obiectivelor de investiții derulate prin Direcția Tehnică, conform evidențelor centralizate.</a:t>
            </a:r>
            <a:endParaRPr lang="en-US" sz="1800" dirty="0">
              <a:latin typeface="Times New Roman" panose="02020603050405020304" pitchFamily="18" charset="0"/>
              <a:cs typeface="Times New Roman" panose="02020603050405020304" pitchFamily="18" charset="0"/>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56271860"/>
              </p:ext>
            </p:extLst>
          </p:nvPr>
        </p:nvGraphicFramePr>
        <p:xfrm>
          <a:off x="1719385" y="2934728"/>
          <a:ext cx="8013337" cy="3122195"/>
        </p:xfrm>
        <a:graphic>
          <a:graphicData uri="http://schemas.openxmlformats.org/drawingml/2006/table">
            <a:tbl>
              <a:tblPr firstRow="1" firstCol="1" bandRow="1">
                <a:tableStyleId>{00A15C55-8517-42AA-B614-E9B94910E393}</a:tableStyleId>
              </a:tblPr>
              <a:tblGrid>
                <a:gridCol w="780678">
                  <a:extLst>
                    <a:ext uri="{9D8B030D-6E8A-4147-A177-3AD203B41FA5}">
                      <a16:colId xmlns:a16="http://schemas.microsoft.com/office/drawing/2014/main" val="20000"/>
                    </a:ext>
                  </a:extLst>
                </a:gridCol>
                <a:gridCol w="1445068">
                  <a:extLst>
                    <a:ext uri="{9D8B030D-6E8A-4147-A177-3AD203B41FA5}">
                      <a16:colId xmlns:a16="http://schemas.microsoft.com/office/drawing/2014/main" val="20001"/>
                    </a:ext>
                  </a:extLst>
                </a:gridCol>
                <a:gridCol w="3280475">
                  <a:extLst>
                    <a:ext uri="{9D8B030D-6E8A-4147-A177-3AD203B41FA5}">
                      <a16:colId xmlns:a16="http://schemas.microsoft.com/office/drawing/2014/main" val="20002"/>
                    </a:ext>
                  </a:extLst>
                </a:gridCol>
                <a:gridCol w="2507116">
                  <a:extLst>
                    <a:ext uri="{9D8B030D-6E8A-4147-A177-3AD203B41FA5}">
                      <a16:colId xmlns:a16="http://schemas.microsoft.com/office/drawing/2014/main" val="20003"/>
                    </a:ext>
                  </a:extLst>
                </a:gridCol>
              </a:tblGrid>
              <a:tr h="599476">
                <a:tc>
                  <a:txBody>
                    <a:bodyPr/>
                    <a:lstStyle/>
                    <a:p>
                      <a:pPr marL="0" marR="0" algn="just">
                        <a:spcBef>
                          <a:spcPts val="0"/>
                        </a:spcBef>
                        <a:spcAft>
                          <a:spcPts val="0"/>
                        </a:spcAft>
                      </a:pPr>
                      <a:r>
                        <a:rPr lang="en-US" sz="1200">
                          <a:effectLst/>
                        </a:rPr>
                        <a:t>NR. CRT.</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SERVICII PROIECTARE</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DENUMIRE OBIECTIV DE INVESTIȚIE</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STADIU REALIZARE URMĂRIRE PROIECTARE</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99214">
                <a:tc>
                  <a:txBody>
                    <a:bodyPr/>
                    <a:lstStyle/>
                    <a:p>
                      <a:pPr marL="0" marR="0" algn="just">
                        <a:spcBef>
                          <a:spcPts val="0"/>
                        </a:spcBef>
                        <a:spcAft>
                          <a:spcPts val="0"/>
                        </a:spcAft>
                      </a:pPr>
                      <a:r>
                        <a:rPr lang="en-US" sz="1200">
                          <a:effectLst/>
                        </a:rPr>
                        <a:t>1</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SF</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200">
                          <a:effectLst/>
                        </a:rPr>
                        <a:t>MODERNIZARE STRADA APATEULUI – TRONSON CU NR. 28-30 – CONFORM C.F. NR. 207356</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în proces de achiziție publică a contractului pentru proiectare și execuție</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74198">
                <a:tc>
                  <a:txBody>
                    <a:bodyPr/>
                    <a:lstStyle/>
                    <a:p>
                      <a:pPr marL="0" marR="0" algn="just">
                        <a:spcBef>
                          <a:spcPts val="0"/>
                        </a:spcBef>
                        <a:spcAft>
                          <a:spcPts val="0"/>
                        </a:spcAft>
                      </a:pPr>
                      <a:r>
                        <a:rPr lang="en-US" sz="1200">
                          <a:effectLst/>
                        </a:rPr>
                        <a:t>2</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SF</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200">
                          <a:effectLst/>
                        </a:rPr>
                        <a:t>MODERNIZARE STRADA OVIDIU COTRUȘ</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it-IT" sz="1200">
                          <a:effectLst/>
                        </a:rPr>
                        <a:t>SF în curs de elaborare</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9738">
                <a:tc>
                  <a:txBody>
                    <a:bodyPr/>
                    <a:lstStyle/>
                    <a:p>
                      <a:pPr marL="0" marR="0" algn="just">
                        <a:spcBef>
                          <a:spcPts val="0"/>
                        </a:spcBef>
                        <a:spcAft>
                          <a:spcPts val="0"/>
                        </a:spcAft>
                      </a:pPr>
                      <a:r>
                        <a:rPr lang="en-US" sz="1200">
                          <a:effectLst/>
                        </a:rPr>
                        <a:t>3</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SF</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200">
                          <a:effectLst/>
                        </a:rPr>
                        <a:t>MODERNIZARE STRADA FRUNZISULUI</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it-IT" sz="1200">
                          <a:effectLst/>
                        </a:rPr>
                        <a:t>SF în curs de elaborare</a:t>
                      </a:r>
                      <a:endParaRPr lang="en-US" sz="1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849569">
                <a:tc>
                  <a:txBody>
                    <a:bodyPr/>
                    <a:lstStyle/>
                    <a:p>
                      <a:pPr marL="0" marR="0" algn="just">
                        <a:spcBef>
                          <a:spcPts val="0"/>
                        </a:spcBef>
                        <a:spcAft>
                          <a:spcPts val="0"/>
                        </a:spcAft>
                      </a:pPr>
                      <a:r>
                        <a:rPr lang="en-US" sz="1200">
                          <a:effectLst/>
                        </a:rPr>
                        <a:t>4</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arheologie</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MODERNIZARE STRADA CANTONULUI</a:t>
                      </a:r>
                      <a:endParaRPr lang="en-US" sz="1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rPr>
                        <a:t>Se </a:t>
                      </a:r>
                      <a:r>
                        <a:rPr lang="en-US" sz="1200" dirty="0" err="1">
                          <a:effectLst/>
                        </a:rPr>
                        <a:t>așteaptă</a:t>
                      </a:r>
                      <a:r>
                        <a:rPr lang="en-US" sz="1200" dirty="0">
                          <a:effectLst/>
                        </a:rPr>
                        <a:t> </a:t>
                      </a:r>
                      <a:r>
                        <a:rPr lang="en-US" sz="1200" dirty="0" err="1">
                          <a:effectLst/>
                        </a:rPr>
                        <a:t>execuția</a:t>
                      </a:r>
                      <a:r>
                        <a:rPr lang="en-US" sz="1200" dirty="0">
                          <a:effectLst/>
                        </a:rPr>
                        <a:t> </a:t>
                      </a:r>
                      <a:r>
                        <a:rPr lang="en-US" sz="1200" dirty="0" err="1">
                          <a:effectLst/>
                        </a:rPr>
                        <a:t>lucrărilor</a:t>
                      </a:r>
                      <a:r>
                        <a:rPr lang="en-US" sz="1200" dirty="0">
                          <a:effectLst/>
                        </a:rPr>
                        <a:t> de </a:t>
                      </a:r>
                      <a:r>
                        <a:rPr lang="en-US" sz="1200" dirty="0" err="1">
                          <a:effectLst/>
                        </a:rPr>
                        <a:t>modernizare</a:t>
                      </a:r>
                      <a:endParaRPr lang="en-US" sz="1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67785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52269010"/>
              </p:ext>
            </p:extLst>
          </p:nvPr>
        </p:nvGraphicFramePr>
        <p:xfrm>
          <a:off x="221296" y="389686"/>
          <a:ext cx="5991614" cy="6078628"/>
        </p:xfrm>
        <a:graphic>
          <a:graphicData uri="http://schemas.openxmlformats.org/drawingml/2006/table">
            <a:tbl>
              <a:tblPr firstRow="1" firstCol="1" bandRow="1">
                <a:tableStyleId>{5C22544A-7EE6-4342-B048-85BDC9FD1C3A}</a:tableStyleId>
              </a:tblPr>
              <a:tblGrid>
                <a:gridCol w="655526">
                  <a:extLst>
                    <a:ext uri="{9D8B030D-6E8A-4147-A177-3AD203B41FA5}">
                      <a16:colId xmlns:a16="http://schemas.microsoft.com/office/drawing/2014/main" val="20000"/>
                    </a:ext>
                  </a:extLst>
                </a:gridCol>
                <a:gridCol w="1672689">
                  <a:extLst>
                    <a:ext uri="{9D8B030D-6E8A-4147-A177-3AD203B41FA5}">
                      <a16:colId xmlns:a16="http://schemas.microsoft.com/office/drawing/2014/main" val="20001"/>
                    </a:ext>
                  </a:extLst>
                </a:gridCol>
                <a:gridCol w="2253901">
                  <a:extLst>
                    <a:ext uri="{9D8B030D-6E8A-4147-A177-3AD203B41FA5}">
                      <a16:colId xmlns:a16="http://schemas.microsoft.com/office/drawing/2014/main" val="20002"/>
                    </a:ext>
                  </a:extLst>
                </a:gridCol>
                <a:gridCol w="1409498">
                  <a:extLst>
                    <a:ext uri="{9D8B030D-6E8A-4147-A177-3AD203B41FA5}">
                      <a16:colId xmlns:a16="http://schemas.microsoft.com/office/drawing/2014/main" val="20003"/>
                    </a:ext>
                  </a:extLst>
                </a:gridCol>
              </a:tblGrid>
              <a:tr h="456949">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7</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SF, 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REGENERARE URBANĂ CARTIER NUFĂRUL I – ETAPA 4 / ZONA 4,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it-IT" sz="900">
                          <a:effectLst/>
                          <a:latin typeface="Times New Roman" panose="02020603050405020304" pitchFamily="18" charset="0"/>
                          <a:cs typeface="Times New Roman" panose="02020603050405020304" pitchFamily="18" charset="0"/>
                        </a:rPr>
                        <a:t>la faza DTAC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0"/>
                  </a:ext>
                </a:extLst>
              </a:tr>
              <a:tr h="114237">
                <a:tc rowSpan="3">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SF</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rowSpan="3">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REGENERARE URBANĂ CARTIER NUFĂRUL I – ETAPA 1 / ZONA 1,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finalizat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1"/>
                  </a:ext>
                </a:extLst>
              </a:tr>
              <a:tr h="342712">
                <a:tc vMerge="1">
                  <a:txBody>
                    <a:bodyPr/>
                    <a:lstStyle/>
                    <a:p>
                      <a:endParaRPr lang="en-US"/>
                    </a:p>
                  </a:txBody>
                  <a:tcP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vMerge="1">
                  <a:txBody>
                    <a:bodyPr/>
                    <a:lstStyle/>
                    <a:p>
                      <a:endParaRPr lang="en-US"/>
                    </a:p>
                  </a:txBody>
                  <a:tcP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procedura de achiziție a contractului de execuție este în curs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2"/>
                  </a:ext>
                </a:extLst>
              </a:tr>
              <a:tr h="228475">
                <a:tc vMerge="1">
                  <a:txBody>
                    <a:bodyPr/>
                    <a:lstStyle/>
                    <a:p>
                      <a:endParaRPr lang="en-US"/>
                    </a:p>
                  </a:txBody>
                  <a:tcP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STUDIU COEXISTENTA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vMerge="1">
                  <a:txBody>
                    <a:bodyPr/>
                    <a:lstStyle/>
                    <a:p>
                      <a:endParaRPr lang="en-US"/>
                    </a:p>
                  </a:txBody>
                  <a:tcP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aviz CTE DEER obtinut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3"/>
                  </a:ext>
                </a:extLst>
              </a:tr>
              <a:tr h="114237">
                <a:tc rowSpan="3">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rowSpan="3">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REGENERARE URBANĂ CARTIER NUFĂRUL I – ETAPA 2 / ZONA 2,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 finalizat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4"/>
                  </a:ext>
                </a:extLst>
              </a:tr>
              <a:tr h="342712">
                <a:tc vMerge="1">
                  <a:txBody>
                    <a:bodyPr/>
                    <a:lstStyle/>
                    <a:p>
                      <a:endParaRPr lang="en-US"/>
                    </a:p>
                  </a:txBody>
                  <a:tcP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vMerge="1">
                  <a:txBody>
                    <a:bodyPr/>
                    <a:lstStyle/>
                    <a:p>
                      <a:endParaRPr lang="en-US"/>
                    </a:p>
                  </a:txBody>
                  <a:tcP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procedura de achiziție a contractului de execuție este în curs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5"/>
                  </a:ext>
                </a:extLst>
              </a:tr>
              <a:tr h="228475">
                <a:tc vMerge="1">
                  <a:txBody>
                    <a:bodyPr/>
                    <a:lstStyle/>
                    <a:p>
                      <a:endParaRPr lang="en-US"/>
                    </a:p>
                  </a:txBody>
                  <a:tcP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STUDIU COEXISTENTA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vMerge="1">
                  <a:txBody>
                    <a:bodyPr/>
                    <a:lstStyle/>
                    <a:p>
                      <a:endParaRPr lang="en-US"/>
                    </a:p>
                  </a:txBody>
                  <a:tcP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aviz CTE DEER obtinut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6"/>
                  </a:ext>
                </a:extLst>
              </a:tr>
              <a:tr h="114237">
                <a:tc rowSpan="3">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 </a:t>
                      </a:r>
                      <a:endParaRPr lang="en-US" sz="90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rowSpan="3">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REGENERARE URBANĂ CARTIER NUFĂRUL I – ETAPA 3 / ZONA 3,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finalizat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7"/>
                  </a:ext>
                </a:extLst>
              </a:tr>
              <a:tr h="342712">
                <a:tc vMerge="1">
                  <a:txBody>
                    <a:bodyPr/>
                    <a:lstStyle/>
                    <a:p>
                      <a:endParaRPr lang="en-US"/>
                    </a:p>
                  </a:txBody>
                  <a:tcP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vMerge="1">
                  <a:txBody>
                    <a:bodyPr/>
                    <a:lstStyle/>
                    <a:p>
                      <a:endParaRPr lang="en-US"/>
                    </a:p>
                  </a:txBody>
                  <a:tcP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procedura de achiziție a contractului de execuție este în curs</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8"/>
                  </a:ext>
                </a:extLst>
              </a:tr>
              <a:tr h="228475">
                <a:tc vMerge="1">
                  <a:txBody>
                    <a:bodyPr/>
                    <a:lstStyle/>
                    <a:p>
                      <a:endParaRPr lang="en-US"/>
                    </a:p>
                  </a:txBody>
                  <a:tcP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STUDIU COEXISTENTA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vMerge="1">
                  <a:txBody>
                    <a:bodyPr/>
                    <a:lstStyle/>
                    <a:p>
                      <a:endParaRPr lang="en-US"/>
                    </a:p>
                  </a:txBody>
                  <a:tcPr/>
                </a:tc>
                <a:tc>
                  <a:txBody>
                    <a:bodyPr/>
                    <a:lstStyle/>
                    <a:p>
                      <a:pPr marL="0" marR="0" algn="ctr">
                        <a:spcBef>
                          <a:spcPts val="0"/>
                        </a:spcBef>
                        <a:spcAft>
                          <a:spcPts val="0"/>
                        </a:spcAft>
                      </a:pPr>
                      <a:r>
                        <a:rPr lang="it-IT" sz="900" dirty="0">
                          <a:effectLst/>
                          <a:latin typeface="Times New Roman" panose="02020603050405020304" pitchFamily="18" charset="0"/>
                          <a:cs typeface="Times New Roman" panose="02020603050405020304" pitchFamily="18" charset="0"/>
                        </a:rPr>
                        <a:t>aviz CTE DEER obtinut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09"/>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MODERNIZARE STRADA CAIUS IACOB</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0"/>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MODERNIZARE STRADA MUGURILOR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1"/>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MODERNIZARE STRADA PETRU MAIOR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2"/>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MODERNIZARE STRADA COLINELOR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3"/>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MODERNIZARE STRADA NISTRULUI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4"/>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MODERNIZARE STRADA SOARELUI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5"/>
                  </a:ext>
                </a:extLst>
              </a:tr>
              <a:tr h="456949">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17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SF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a:effectLst/>
                          <a:latin typeface="Times New Roman" panose="02020603050405020304" pitchFamily="18" charset="0"/>
                          <a:cs typeface="Times New Roman" panose="02020603050405020304" pitchFamily="18" charset="0"/>
                        </a:rPr>
                        <a:t>MODERNIZARE STRADA VÂNTULUI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tc>
                  <a:txBody>
                    <a:bodyPr/>
                    <a:lstStyle/>
                    <a:p>
                      <a:pPr marL="0" marR="0" algn="ctr">
                        <a:spcBef>
                          <a:spcPts val="0"/>
                        </a:spcBef>
                        <a:spcAft>
                          <a:spcPts val="0"/>
                        </a:spcAft>
                      </a:pPr>
                      <a:r>
                        <a:rPr lang="ro-RO" sz="900" dirty="0">
                          <a:effectLst/>
                          <a:latin typeface="Times New Roman" panose="02020603050405020304" pitchFamily="18" charset="0"/>
                          <a:cs typeface="Times New Roman" panose="02020603050405020304" pitchFamily="18" charset="0"/>
                        </a:rPr>
                        <a:t>sunt în curs procedurile  în vederea stabilirii situaţiei juridice a terenurilor 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425" marR="28425" marT="0" marB="0" anchor="ctr"/>
                </a:tc>
                <a:extLst>
                  <a:ext uri="{0D108BD9-81ED-4DB2-BD59-A6C34878D82A}">
                    <a16:rowId xmlns:a16="http://schemas.microsoft.com/office/drawing/2014/main" val="10016"/>
                  </a:ext>
                </a:extLst>
              </a:tr>
            </a:tbl>
          </a:graphicData>
        </a:graphic>
      </p:graphicFrame>
      <p:pic>
        <p:nvPicPr>
          <p:cNvPr id="6" name="Picture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8024"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06257891"/>
              </p:ext>
            </p:extLst>
          </p:nvPr>
        </p:nvGraphicFramePr>
        <p:xfrm>
          <a:off x="221296" y="211016"/>
          <a:ext cx="5538643" cy="6521593"/>
        </p:xfrm>
        <a:graphic>
          <a:graphicData uri="http://schemas.openxmlformats.org/drawingml/2006/table">
            <a:tbl>
              <a:tblPr firstRow="1" firstCol="1" bandRow="1">
                <a:tableStyleId>{00A15C55-8517-42AA-B614-E9B94910E393}</a:tableStyleId>
              </a:tblPr>
              <a:tblGrid>
                <a:gridCol w="821756">
                  <a:extLst>
                    <a:ext uri="{9D8B030D-6E8A-4147-A177-3AD203B41FA5}">
                      <a16:colId xmlns:a16="http://schemas.microsoft.com/office/drawing/2014/main" val="20000"/>
                    </a:ext>
                  </a:extLst>
                </a:gridCol>
                <a:gridCol w="1425702">
                  <a:extLst>
                    <a:ext uri="{9D8B030D-6E8A-4147-A177-3AD203B41FA5}">
                      <a16:colId xmlns:a16="http://schemas.microsoft.com/office/drawing/2014/main" val="20001"/>
                    </a:ext>
                  </a:extLst>
                </a:gridCol>
                <a:gridCol w="1865483">
                  <a:extLst>
                    <a:ext uri="{9D8B030D-6E8A-4147-A177-3AD203B41FA5}">
                      <a16:colId xmlns:a16="http://schemas.microsoft.com/office/drawing/2014/main" val="20002"/>
                    </a:ext>
                  </a:extLst>
                </a:gridCol>
                <a:gridCol w="1425702">
                  <a:extLst>
                    <a:ext uri="{9D8B030D-6E8A-4147-A177-3AD203B41FA5}">
                      <a16:colId xmlns:a16="http://schemas.microsoft.com/office/drawing/2014/main" val="20003"/>
                    </a:ext>
                  </a:extLst>
                </a:gridCol>
              </a:tblGrid>
              <a:tr h="405088">
                <a:tc rowSpan="3">
                  <a:txBody>
                    <a:bodyPr/>
                    <a:lstStyle/>
                    <a:p>
                      <a:pPr marL="0" marR="0" algn="just">
                        <a:spcBef>
                          <a:spcPts val="0"/>
                        </a:spcBef>
                        <a:spcAft>
                          <a:spcPts val="0"/>
                        </a:spcAft>
                      </a:pPr>
                      <a:r>
                        <a:rPr lang="en-US" sz="900" dirty="0">
                          <a:effectLst/>
                        </a:rPr>
                        <a:t>4</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dirty="0">
                          <a:effectLst/>
                        </a:rPr>
                        <a:t>SF</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rowSpan="3">
                  <a:txBody>
                    <a:bodyPr/>
                    <a:lstStyle/>
                    <a:p>
                      <a:pPr marL="0" marR="0">
                        <a:spcBef>
                          <a:spcPts val="0"/>
                        </a:spcBef>
                        <a:spcAft>
                          <a:spcPts val="0"/>
                        </a:spcAft>
                      </a:pPr>
                      <a:r>
                        <a:rPr lang="it-IT" sz="900">
                          <a:effectLst/>
                        </a:rPr>
                        <a:t>REGENERARE URBANĂ CARTIER NUFĂRUL I – ETAPA 1 / ZONA 1, MUNICIPIUL ORADEA, JUDEȚUL BIHOR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Finalizat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0"/>
                  </a:ext>
                </a:extLst>
              </a:tr>
              <a:tr h="397367">
                <a:tc vMerge="1">
                  <a:txBody>
                    <a:bodyPr/>
                    <a:lstStyle/>
                    <a:p>
                      <a:endParaRPr lang="en-US"/>
                    </a:p>
                  </a:txBody>
                  <a:tcPr/>
                </a:tc>
                <a:tc>
                  <a:txBody>
                    <a:bodyPr/>
                    <a:lstStyle/>
                    <a:p>
                      <a:pPr marL="0" marR="0" algn="just">
                        <a:spcBef>
                          <a:spcPts val="0"/>
                        </a:spcBef>
                        <a:spcAft>
                          <a:spcPts val="0"/>
                        </a:spcAft>
                      </a:pPr>
                      <a:r>
                        <a:rPr lang="en-US" sz="900" dirty="0">
                          <a:effectLst/>
                        </a:rPr>
                        <a:t>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vMerge="1">
                  <a:txBody>
                    <a:bodyPr/>
                    <a:lstStyle/>
                    <a:p>
                      <a:endParaRPr lang="en-US"/>
                    </a:p>
                  </a:txBody>
                  <a:tcPr/>
                </a:tc>
                <a:tc>
                  <a:txBody>
                    <a:bodyPr/>
                    <a:lstStyle/>
                    <a:p>
                      <a:pPr marL="0" marR="0" algn="just">
                        <a:spcBef>
                          <a:spcPts val="0"/>
                        </a:spcBef>
                        <a:spcAft>
                          <a:spcPts val="0"/>
                        </a:spcAft>
                      </a:pPr>
                      <a:r>
                        <a:rPr lang="it-IT" sz="900">
                          <a:effectLst/>
                        </a:rPr>
                        <a:t>procedura de achiziție a contractului de execuție este în curs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1"/>
                  </a:ext>
                </a:extLst>
              </a:tr>
              <a:tr h="270059">
                <a:tc vMerge="1">
                  <a:txBody>
                    <a:bodyPr/>
                    <a:lstStyle/>
                    <a:p>
                      <a:endParaRPr lang="en-US"/>
                    </a:p>
                  </a:txBody>
                  <a:tcPr/>
                </a:tc>
                <a:tc>
                  <a:txBody>
                    <a:bodyPr/>
                    <a:lstStyle/>
                    <a:p>
                      <a:pPr marL="0" marR="0" algn="just">
                        <a:spcBef>
                          <a:spcPts val="0"/>
                        </a:spcBef>
                        <a:spcAft>
                          <a:spcPts val="0"/>
                        </a:spcAft>
                      </a:pPr>
                      <a:r>
                        <a:rPr lang="en-US" sz="900" dirty="0" err="1">
                          <a:effectLst/>
                        </a:rPr>
                        <a:t>studiu</a:t>
                      </a:r>
                      <a:r>
                        <a:rPr lang="en-US" sz="900" dirty="0">
                          <a:effectLst/>
                        </a:rPr>
                        <a:t> </a:t>
                      </a:r>
                      <a:r>
                        <a:rPr lang="en-US" sz="900" dirty="0" err="1">
                          <a:effectLst/>
                        </a:rPr>
                        <a:t>coexistenta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vMerge="1">
                  <a:txBody>
                    <a:bodyPr/>
                    <a:lstStyle/>
                    <a:p>
                      <a:endParaRPr lang="en-US"/>
                    </a:p>
                  </a:txBody>
                  <a:tcPr/>
                </a:tc>
                <a:tc>
                  <a:txBody>
                    <a:bodyPr/>
                    <a:lstStyle/>
                    <a:p>
                      <a:pPr marL="0" marR="0" algn="just">
                        <a:spcBef>
                          <a:spcPts val="0"/>
                        </a:spcBef>
                        <a:spcAft>
                          <a:spcPts val="0"/>
                        </a:spcAft>
                      </a:pPr>
                      <a:r>
                        <a:rPr lang="it-IT" sz="900">
                          <a:effectLst/>
                        </a:rPr>
                        <a:t>Aviz CTE DEER obtinut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2"/>
                  </a:ext>
                </a:extLst>
              </a:tr>
              <a:tr h="405088">
                <a:tc rowSpan="3">
                  <a:txBody>
                    <a:bodyPr/>
                    <a:lstStyle/>
                    <a:p>
                      <a:pPr marL="0" marR="0" algn="just">
                        <a:spcBef>
                          <a:spcPts val="0"/>
                        </a:spcBef>
                        <a:spcAft>
                          <a:spcPts val="0"/>
                        </a:spcAft>
                      </a:pPr>
                      <a:r>
                        <a:rPr lang="en-US" sz="900">
                          <a:effectLst/>
                        </a:rPr>
                        <a:t>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rowSpan="3">
                  <a:txBody>
                    <a:bodyPr/>
                    <a:lstStyle/>
                    <a:p>
                      <a:pPr marL="0" marR="0">
                        <a:spcBef>
                          <a:spcPts val="0"/>
                        </a:spcBef>
                        <a:spcAft>
                          <a:spcPts val="0"/>
                        </a:spcAft>
                      </a:pPr>
                      <a:r>
                        <a:rPr lang="it-IT" sz="900" dirty="0">
                          <a:effectLst/>
                        </a:rPr>
                        <a:t>REGENERARE URBANĂ CARTIER NUFĂRUL I – ETAPA 2 / ZONA 2,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Finalizat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3"/>
                  </a:ext>
                </a:extLst>
              </a:tr>
              <a:tr h="397367">
                <a:tc vMerge="1">
                  <a:txBody>
                    <a:bodyPr/>
                    <a:lstStyle/>
                    <a:p>
                      <a:endParaRPr lang="en-US"/>
                    </a:p>
                  </a:txBody>
                  <a:tcPr/>
                </a:tc>
                <a:tc>
                  <a:txBody>
                    <a:bodyPr/>
                    <a:lstStyle/>
                    <a:p>
                      <a:pPr marL="0" marR="0" algn="just">
                        <a:spcBef>
                          <a:spcPts val="0"/>
                        </a:spcBef>
                        <a:spcAft>
                          <a:spcPts val="0"/>
                        </a:spcAft>
                      </a:pPr>
                      <a:r>
                        <a:rPr lang="en-US" sz="900" dirty="0">
                          <a:effectLst/>
                        </a:rPr>
                        <a:t>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vMerge="1">
                  <a:txBody>
                    <a:bodyPr/>
                    <a:lstStyle/>
                    <a:p>
                      <a:endParaRPr lang="en-US"/>
                    </a:p>
                  </a:txBody>
                  <a:tcPr/>
                </a:tc>
                <a:tc>
                  <a:txBody>
                    <a:bodyPr/>
                    <a:lstStyle/>
                    <a:p>
                      <a:pPr marL="0" marR="0" algn="just">
                        <a:spcBef>
                          <a:spcPts val="0"/>
                        </a:spcBef>
                        <a:spcAft>
                          <a:spcPts val="0"/>
                        </a:spcAft>
                      </a:pPr>
                      <a:r>
                        <a:rPr lang="it-IT" sz="900">
                          <a:effectLst/>
                        </a:rPr>
                        <a:t>procedura de achiziție a contractului de execuție este în curs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4"/>
                  </a:ext>
                </a:extLst>
              </a:tr>
              <a:tr h="270059">
                <a:tc vMerge="1">
                  <a:txBody>
                    <a:bodyPr/>
                    <a:lstStyle/>
                    <a:p>
                      <a:endParaRPr lang="en-US"/>
                    </a:p>
                  </a:txBody>
                  <a:tcPr/>
                </a:tc>
                <a:tc>
                  <a:txBody>
                    <a:bodyPr/>
                    <a:lstStyle/>
                    <a:p>
                      <a:pPr marL="0" marR="0" algn="just">
                        <a:spcBef>
                          <a:spcPts val="0"/>
                        </a:spcBef>
                        <a:spcAft>
                          <a:spcPts val="0"/>
                        </a:spcAft>
                      </a:pPr>
                      <a:r>
                        <a:rPr lang="en-US" sz="900" dirty="0" err="1">
                          <a:effectLst/>
                        </a:rPr>
                        <a:t>studiu</a:t>
                      </a:r>
                      <a:r>
                        <a:rPr lang="en-US" sz="900" dirty="0">
                          <a:effectLst/>
                        </a:rPr>
                        <a:t> </a:t>
                      </a:r>
                      <a:r>
                        <a:rPr lang="en-US" sz="900" dirty="0" err="1">
                          <a:effectLst/>
                        </a:rPr>
                        <a:t>coexistenta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vMerge="1">
                  <a:txBody>
                    <a:bodyPr/>
                    <a:lstStyle/>
                    <a:p>
                      <a:endParaRPr lang="en-US"/>
                    </a:p>
                  </a:txBody>
                  <a:tcPr/>
                </a:tc>
                <a:tc>
                  <a:txBody>
                    <a:bodyPr/>
                    <a:lstStyle/>
                    <a:p>
                      <a:pPr marL="0" marR="0" algn="just">
                        <a:spcBef>
                          <a:spcPts val="0"/>
                        </a:spcBef>
                        <a:spcAft>
                          <a:spcPts val="0"/>
                        </a:spcAft>
                      </a:pPr>
                      <a:r>
                        <a:rPr lang="it-IT" sz="900">
                          <a:effectLst/>
                        </a:rPr>
                        <a:t>Aviz CTE DEER obtinut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5"/>
                  </a:ext>
                </a:extLst>
              </a:tr>
              <a:tr h="405088">
                <a:tc rowSpan="3">
                  <a:txBody>
                    <a:bodyPr/>
                    <a:lstStyle/>
                    <a:p>
                      <a:pPr marL="0" marR="0" algn="just">
                        <a:spcBef>
                          <a:spcPts val="0"/>
                        </a:spcBef>
                        <a:spcAft>
                          <a:spcPts val="0"/>
                        </a:spcAft>
                      </a:pPr>
                      <a:r>
                        <a:rPr lang="en-US" sz="900">
                          <a:effectLst/>
                        </a:rPr>
                        <a:t>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rowSpan="3">
                  <a:txBody>
                    <a:bodyPr/>
                    <a:lstStyle/>
                    <a:p>
                      <a:pPr marL="0" marR="0">
                        <a:spcBef>
                          <a:spcPts val="0"/>
                        </a:spcBef>
                        <a:spcAft>
                          <a:spcPts val="0"/>
                        </a:spcAft>
                      </a:pPr>
                      <a:r>
                        <a:rPr lang="it-IT" sz="900" dirty="0">
                          <a:effectLst/>
                        </a:rPr>
                        <a:t>REGENERARE URBANĂ CARTIER NUFĂRUL I – ETAPA 3 / ZONA 3,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Finalizat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6"/>
                  </a:ext>
                </a:extLst>
              </a:tr>
              <a:tr h="397367">
                <a:tc vMerge="1">
                  <a:txBody>
                    <a:bodyPr/>
                    <a:lstStyle/>
                    <a:p>
                      <a:endParaRPr lang="en-US"/>
                    </a:p>
                  </a:txBody>
                  <a:tcPr/>
                </a:tc>
                <a:tc>
                  <a:txBody>
                    <a:bodyPr/>
                    <a:lstStyle/>
                    <a:p>
                      <a:pPr marL="0" marR="0" algn="just">
                        <a:spcBef>
                          <a:spcPts val="0"/>
                        </a:spcBef>
                        <a:spcAft>
                          <a:spcPts val="0"/>
                        </a:spcAft>
                      </a:pPr>
                      <a:r>
                        <a:rPr lang="en-US" sz="900" dirty="0">
                          <a:effectLst/>
                        </a:rPr>
                        <a:t>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vMerge="1">
                  <a:txBody>
                    <a:bodyPr/>
                    <a:lstStyle/>
                    <a:p>
                      <a:endParaRPr lang="en-US"/>
                    </a:p>
                  </a:txBody>
                  <a:tcPr/>
                </a:tc>
                <a:tc>
                  <a:txBody>
                    <a:bodyPr/>
                    <a:lstStyle/>
                    <a:p>
                      <a:pPr marL="0" marR="0" algn="just">
                        <a:spcBef>
                          <a:spcPts val="0"/>
                        </a:spcBef>
                        <a:spcAft>
                          <a:spcPts val="0"/>
                        </a:spcAft>
                      </a:pPr>
                      <a:r>
                        <a:rPr lang="it-IT" sz="900">
                          <a:effectLst/>
                        </a:rPr>
                        <a:t>procedura de achiziție a contractului de execuție este în curs</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7"/>
                  </a:ext>
                </a:extLst>
              </a:tr>
              <a:tr h="270059">
                <a:tc vMerge="1">
                  <a:txBody>
                    <a:bodyPr/>
                    <a:lstStyle/>
                    <a:p>
                      <a:endParaRPr lang="en-US"/>
                    </a:p>
                  </a:txBody>
                  <a:tcPr/>
                </a:tc>
                <a:tc>
                  <a:txBody>
                    <a:bodyPr/>
                    <a:lstStyle/>
                    <a:p>
                      <a:pPr marL="0" marR="0" algn="just">
                        <a:spcBef>
                          <a:spcPts val="0"/>
                        </a:spcBef>
                        <a:spcAft>
                          <a:spcPts val="0"/>
                        </a:spcAft>
                      </a:pPr>
                      <a:r>
                        <a:rPr lang="en-US" sz="900" dirty="0" err="1">
                          <a:effectLst/>
                        </a:rPr>
                        <a:t>studiu</a:t>
                      </a:r>
                      <a:r>
                        <a:rPr lang="en-US" sz="900" dirty="0">
                          <a:effectLst/>
                        </a:rPr>
                        <a:t> </a:t>
                      </a:r>
                      <a:r>
                        <a:rPr lang="en-US" sz="900" dirty="0" err="1">
                          <a:effectLst/>
                        </a:rPr>
                        <a:t>coexistenta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vMerge="1">
                  <a:txBody>
                    <a:bodyPr/>
                    <a:lstStyle/>
                    <a:p>
                      <a:endParaRPr lang="en-US"/>
                    </a:p>
                  </a:txBody>
                  <a:tcPr/>
                </a:tc>
                <a:tc>
                  <a:txBody>
                    <a:bodyPr/>
                    <a:lstStyle/>
                    <a:p>
                      <a:pPr marL="0" marR="0" algn="just">
                        <a:spcBef>
                          <a:spcPts val="0"/>
                        </a:spcBef>
                        <a:spcAft>
                          <a:spcPts val="0"/>
                        </a:spcAft>
                      </a:pPr>
                      <a:r>
                        <a:rPr lang="it-IT" sz="900">
                          <a:effectLst/>
                        </a:rPr>
                        <a:t>Aviz CTE DEER obtinut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8"/>
                  </a:ext>
                </a:extLst>
              </a:tr>
              <a:tr h="518512">
                <a:tc>
                  <a:txBody>
                    <a:bodyPr/>
                    <a:lstStyle/>
                    <a:p>
                      <a:pPr marL="0" marR="0" algn="just">
                        <a:spcBef>
                          <a:spcPts val="0"/>
                        </a:spcBef>
                        <a:spcAft>
                          <a:spcPts val="0"/>
                        </a:spcAft>
                      </a:pPr>
                      <a:r>
                        <a:rPr lang="en-US" sz="900">
                          <a:effectLst/>
                        </a:rPr>
                        <a:t>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spcBef>
                          <a:spcPts val="0"/>
                        </a:spcBef>
                        <a:spcAft>
                          <a:spcPts val="0"/>
                        </a:spcAft>
                      </a:pPr>
                      <a:r>
                        <a:rPr lang="en-US" sz="900" dirty="0">
                          <a:effectLst/>
                        </a:rPr>
                        <a:t>MODERNIZARE STRADA CAIUS IACOB</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în proces de achiziție publică a contractului pentru proiectare și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09"/>
                  </a:ext>
                </a:extLst>
              </a:tr>
              <a:tr h="529823">
                <a:tc>
                  <a:txBody>
                    <a:bodyPr/>
                    <a:lstStyle/>
                    <a:p>
                      <a:pPr marL="0" marR="0" algn="just">
                        <a:spcBef>
                          <a:spcPts val="0"/>
                        </a:spcBef>
                        <a:spcAft>
                          <a:spcPts val="0"/>
                        </a:spcAft>
                      </a:pPr>
                      <a:r>
                        <a:rPr lang="en-US" sz="900">
                          <a:effectLst/>
                        </a:rPr>
                        <a:t>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spcBef>
                          <a:spcPts val="0"/>
                        </a:spcBef>
                        <a:spcAft>
                          <a:spcPts val="0"/>
                        </a:spcAft>
                      </a:pPr>
                      <a:r>
                        <a:rPr lang="en-US" sz="900" dirty="0">
                          <a:effectLst/>
                        </a:rPr>
                        <a:t>MODERNIZARE STRADA MUGURILOR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10"/>
                  </a:ext>
                </a:extLst>
              </a:tr>
              <a:tr h="529823">
                <a:tc>
                  <a:txBody>
                    <a:bodyPr/>
                    <a:lstStyle/>
                    <a:p>
                      <a:pPr marL="0" marR="0" algn="just">
                        <a:spcBef>
                          <a:spcPts val="0"/>
                        </a:spcBef>
                        <a:spcAft>
                          <a:spcPts val="0"/>
                        </a:spcAft>
                      </a:pPr>
                      <a:r>
                        <a:rPr lang="en-US" sz="900">
                          <a:effectLst/>
                        </a:rPr>
                        <a:t>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spcBef>
                          <a:spcPts val="0"/>
                        </a:spcBef>
                        <a:spcAft>
                          <a:spcPts val="0"/>
                        </a:spcAft>
                      </a:pPr>
                      <a:r>
                        <a:rPr lang="en-US" sz="900" dirty="0">
                          <a:effectLst/>
                        </a:rPr>
                        <a:t>MODERNIZARE STRADA PETRU MAIOR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11"/>
                  </a:ext>
                </a:extLst>
              </a:tr>
              <a:tr h="529823">
                <a:tc>
                  <a:txBody>
                    <a:bodyPr/>
                    <a:lstStyle/>
                    <a:p>
                      <a:pPr marL="0" marR="0" algn="just">
                        <a:spcBef>
                          <a:spcPts val="0"/>
                        </a:spcBef>
                        <a:spcAft>
                          <a:spcPts val="0"/>
                        </a:spcAft>
                      </a:pPr>
                      <a:r>
                        <a:rPr lang="en-US" sz="900">
                          <a:effectLst/>
                        </a:rPr>
                        <a:t>10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spcBef>
                          <a:spcPts val="0"/>
                        </a:spcBef>
                        <a:spcAft>
                          <a:spcPts val="0"/>
                        </a:spcAft>
                      </a:pPr>
                      <a:r>
                        <a:rPr lang="en-US" sz="900" dirty="0">
                          <a:effectLst/>
                        </a:rPr>
                        <a:t>MODERNIZARE STRADA COLINELOR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12"/>
                  </a:ext>
                </a:extLst>
              </a:tr>
              <a:tr h="529823">
                <a:tc>
                  <a:txBody>
                    <a:bodyPr/>
                    <a:lstStyle/>
                    <a:p>
                      <a:pPr marL="0" marR="0" algn="just">
                        <a:spcBef>
                          <a:spcPts val="0"/>
                        </a:spcBef>
                        <a:spcAft>
                          <a:spcPts val="0"/>
                        </a:spcAft>
                      </a:pPr>
                      <a:r>
                        <a:rPr lang="en-US" sz="900">
                          <a:effectLst/>
                        </a:rPr>
                        <a:t>11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spcBef>
                          <a:spcPts val="0"/>
                        </a:spcBef>
                        <a:spcAft>
                          <a:spcPts val="0"/>
                        </a:spcAft>
                      </a:pPr>
                      <a:r>
                        <a:rPr lang="en-US" sz="900" dirty="0">
                          <a:effectLst/>
                        </a:rPr>
                        <a:t>MODERNIZARE STRADA NISTRULUI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13"/>
                  </a:ext>
                </a:extLst>
              </a:tr>
              <a:tr h="529823">
                <a:tc>
                  <a:txBody>
                    <a:bodyPr/>
                    <a:lstStyle/>
                    <a:p>
                      <a:pPr marL="0" marR="0" algn="just">
                        <a:spcBef>
                          <a:spcPts val="0"/>
                        </a:spcBef>
                        <a:spcAft>
                          <a:spcPts val="0"/>
                        </a:spcAft>
                      </a:pPr>
                      <a:r>
                        <a:rPr lang="en-US" sz="900">
                          <a:effectLst/>
                        </a:rPr>
                        <a:t>12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spcBef>
                          <a:spcPts val="0"/>
                        </a:spcBef>
                        <a:spcAft>
                          <a:spcPts val="0"/>
                        </a:spcAft>
                      </a:pPr>
                      <a:r>
                        <a:rPr lang="en-US" sz="900">
                          <a:effectLst/>
                        </a:rPr>
                        <a:t>MODERNIZARE STRADA SOARELUI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558" marR="33558" marT="0" marB="0"/>
                </a:tc>
                <a:extLst>
                  <a:ext uri="{0D108BD9-81ED-4DB2-BD59-A6C34878D82A}">
                    <a16:rowId xmlns:a16="http://schemas.microsoft.com/office/drawing/2014/main" val="1001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19220751"/>
              </p:ext>
            </p:extLst>
          </p:nvPr>
        </p:nvGraphicFramePr>
        <p:xfrm>
          <a:off x="6342346" y="265723"/>
          <a:ext cx="5380731" cy="6470741"/>
        </p:xfrm>
        <a:graphic>
          <a:graphicData uri="http://schemas.openxmlformats.org/drawingml/2006/table">
            <a:tbl>
              <a:tblPr firstRow="1" firstCol="1" bandRow="1">
                <a:tableStyleId>{00A15C55-8517-42AA-B614-E9B94910E393}</a:tableStyleId>
              </a:tblPr>
              <a:tblGrid>
                <a:gridCol w="530295">
                  <a:extLst>
                    <a:ext uri="{9D8B030D-6E8A-4147-A177-3AD203B41FA5}">
                      <a16:colId xmlns:a16="http://schemas.microsoft.com/office/drawing/2014/main" val="20000"/>
                    </a:ext>
                  </a:extLst>
                </a:gridCol>
                <a:gridCol w="981598">
                  <a:extLst>
                    <a:ext uri="{9D8B030D-6E8A-4147-A177-3AD203B41FA5}">
                      <a16:colId xmlns:a16="http://schemas.microsoft.com/office/drawing/2014/main" val="20001"/>
                    </a:ext>
                  </a:extLst>
                </a:gridCol>
                <a:gridCol w="2228342">
                  <a:extLst>
                    <a:ext uri="{9D8B030D-6E8A-4147-A177-3AD203B41FA5}">
                      <a16:colId xmlns:a16="http://schemas.microsoft.com/office/drawing/2014/main" val="20002"/>
                    </a:ext>
                  </a:extLst>
                </a:gridCol>
                <a:gridCol w="1640496">
                  <a:extLst>
                    <a:ext uri="{9D8B030D-6E8A-4147-A177-3AD203B41FA5}">
                      <a16:colId xmlns:a16="http://schemas.microsoft.com/office/drawing/2014/main" val="20003"/>
                    </a:ext>
                  </a:extLst>
                </a:gridCol>
              </a:tblGrid>
              <a:tr h="469787">
                <a:tc>
                  <a:txBody>
                    <a:bodyPr/>
                    <a:lstStyle/>
                    <a:p>
                      <a:pPr marL="0" marR="0" algn="just">
                        <a:spcBef>
                          <a:spcPts val="0"/>
                        </a:spcBef>
                        <a:spcAft>
                          <a:spcPts val="0"/>
                        </a:spcAft>
                      </a:pPr>
                      <a:r>
                        <a:rPr lang="en-US" sz="900" dirty="0">
                          <a:effectLst/>
                        </a:rPr>
                        <a:t>12</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a:effectLst/>
                        </a:rPr>
                        <a:t>SF</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SOARELUI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0"/>
                  </a:ext>
                </a:extLst>
              </a:tr>
              <a:tr h="407625">
                <a:tc>
                  <a:txBody>
                    <a:bodyPr/>
                    <a:lstStyle/>
                    <a:p>
                      <a:pPr marL="0" marR="0" algn="just">
                        <a:spcBef>
                          <a:spcPts val="0"/>
                        </a:spcBef>
                        <a:spcAft>
                          <a:spcPts val="0"/>
                        </a:spcAft>
                      </a:pPr>
                      <a:r>
                        <a:rPr lang="en-US" sz="900" dirty="0">
                          <a:effectLst/>
                        </a:rPr>
                        <a:t>13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VÂNTULUI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1"/>
                  </a:ext>
                </a:extLst>
              </a:tr>
              <a:tr h="508134">
                <a:tc>
                  <a:txBody>
                    <a:bodyPr/>
                    <a:lstStyle/>
                    <a:p>
                      <a:pPr marL="0" marR="0" algn="just">
                        <a:spcBef>
                          <a:spcPts val="0"/>
                        </a:spcBef>
                        <a:spcAft>
                          <a:spcPts val="0"/>
                        </a:spcAft>
                      </a:pPr>
                      <a:r>
                        <a:rPr lang="en-US" sz="900">
                          <a:effectLst/>
                        </a:rPr>
                        <a:t>14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STUPILOR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2"/>
                  </a:ext>
                </a:extLst>
              </a:tr>
              <a:tr h="508134">
                <a:tc>
                  <a:txBody>
                    <a:bodyPr/>
                    <a:lstStyle/>
                    <a:p>
                      <a:pPr marL="0" marR="0" algn="just">
                        <a:spcBef>
                          <a:spcPts val="0"/>
                        </a:spcBef>
                        <a:spcAft>
                          <a:spcPts val="0"/>
                        </a:spcAft>
                      </a:pPr>
                      <a:r>
                        <a:rPr lang="en-US" sz="900">
                          <a:effectLst/>
                        </a:rPr>
                        <a:t>15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FĂGETULUI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3"/>
                  </a:ext>
                </a:extLst>
              </a:tr>
              <a:tr h="508134">
                <a:tc>
                  <a:txBody>
                    <a:bodyPr/>
                    <a:lstStyle/>
                    <a:p>
                      <a:pPr marL="0" marR="0" algn="just">
                        <a:spcBef>
                          <a:spcPts val="0"/>
                        </a:spcBef>
                        <a:spcAft>
                          <a:spcPts val="0"/>
                        </a:spcAft>
                      </a:pPr>
                      <a:r>
                        <a:rPr lang="en-US" sz="900">
                          <a:effectLst/>
                        </a:rPr>
                        <a:t>16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PALTINULUI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4"/>
                  </a:ext>
                </a:extLst>
              </a:tr>
              <a:tr h="508134">
                <a:tc>
                  <a:txBody>
                    <a:bodyPr/>
                    <a:lstStyle/>
                    <a:p>
                      <a:pPr marL="0" marR="0" algn="just">
                        <a:spcBef>
                          <a:spcPts val="0"/>
                        </a:spcBef>
                        <a:spcAft>
                          <a:spcPts val="0"/>
                        </a:spcAft>
                      </a:pPr>
                      <a:r>
                        <a:rPr lang="en-US" sz="900">
                          <a:effectLst/>
                        </a:rPr>
                        <a:t>17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IEDEREI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5"/>
                  </a:ext>
                </a:extLst>
              </a:tr>
              <a:tr h="508134">
                <a:tc>
                  <a:txBody>
                    <a:bodyPr/>
                    <a:lstStyle/>
                    <a:p>
                      <a:pPr marL="0" marR="0" algn="just">
                        <a:spcBef>
                          <a:spcPts val="0"/>
                        </a:spcBef>
                        <a:spcAft>
                          <a:spcPts val="0"/>
                        </a:spcAft>
                      </a:pPr>
                      <a:r>
                        <a:rPr lang="en-US" sz="900">
                          <a:effectLst/>
                        </a:rPr>
                        <a:t>18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ROZELOR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6"/>
                  </a:ext>
                </a:extLst>
              </a:tr>
              <a:tr h="508134">
                <a:tc>
                  <a:txBody>
                    <a:bodyPr/>
                    <a:lstStyle/>
                    <a:p>
                      <a:pPr marL="0" marR="0" algn="just">
                        <a:spcBef>
                          <a:spcPts val="0"/>
                        </a:spcBef>
                        <a:spcAft>
                          <a:spcPts val="0"/>
                        </a:spcAft>
                      </a:pPr>
                      <a:r>
                        <a:rPr lang="en-US" sz="900">
                          <a:effectLst/>
                        </a:rPr>
                        <a:t>19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PISCULUI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7"/>
                  </a:ext>
                </a:extLst>
              </a:tr>
              <a:tr h="508134">
                <a:tc>
                  <a:txBody>
                    <a:bodyPr/>
                    <a:lstStyle/>
                    <a:p>
                      <a:pPr marL="0" marR="0" algn="just">
                        <a:spcBef>
                          <a:spcPts val="0"/>
                        </a:spcBef>
                        <a:spcAft>
                          <a:spcPts val="0"/>
                        </a:spcAft>
                      </a:pPr>
                      <a:r>
                        <a:rPr lang="en-US" sz="900">
                          <a:effectLst/>
                        </a:rPr>
                        <a:t>20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PLAIULUI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8"/>
                  </a:ext>
                </a:extLst>
              </a:tr>
              <a:tr h="508134">
                <a:tc>
                  <a:txBody>
                    <a:bodyPr/>
                    <a:lstStyle/>
                    <a:p>
                      <a:pPr marL="0" marR="0" algn="just">
                        <a:spcBef>
                          <a:spcPts val="0"/>
                        </a:spcBef>
                        <a:spcAft>
                          <a:spcPts val="0"/>
                        </a:spcAft>
                      </a:pPr>
                      <a:r>
                        <a:rPr lang="en-US" sz="900">
                          <a:effectLst/>
                        </a:rPr>
                        <a:t>21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PĂDURII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09"/>
                  </a:ext>
                </a:extLst>
              </a:tr>
              <a:tr h="508134">
                <a:tc>
                  <a:txBody>
                    <a:bodyPr/>
                    <a:lstStyle/>
                    <a:p>
                      <a:pPr marL="0" marR="0" algn="just">
                        <a:spcBef>
                          <a:spcPts val="0"/>
                        </a:spcBef>
                        <a:spcAft>
                          <a:spcPts val="0"/>
                        </a:spcAft>
                      </a:pPr>
                      <a:r>
                        <a:rPr lang="en-US" sz="900">
                          <a:effectLst/>
                        </a:rPr>
                        <a:t>22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dirty="0">
                          <a:effectLst/>
                        </a:rPr>
                        <a:t>MODERNIZARE STRADA PRUNILOR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10"/>
                  </a:ext>
                </a:extLst>
              </a:tr>
              <a:tr h="508134">
                <a:tc>
                  <a:txBody>
                    <a:bodyPr/>
                    <a:lstStyle/>
                    <a:p>
                      <a:pPr marL="0" marR="0" algn="just">
                        <a:spcBef>
                          <a:spcPts val="0"/>
                        </a:spcBef>
                        <a:spcAft>
                          <a:spcPts val="0"/>
                        </a:spcAft>
                      </a:pPr>
                      <a:r>
                        <a:rPr lang="en-US" sz="900">
                          <a:effectLst/>
                        </a:rPr>
                        <a:t>23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a:effectLst/>
                        </a:rPr>
                        <a:t>MODERNIZARE STRADA ALEXEANDRU MACEDONSKI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11"/>
                  </a:ext>
                </a:extLst>
              </a:tr>
              <a:tr h="508134">
                <a:tc>
                  <a:txBody>
                    <a:bodyPr/>
                    <a:lstStyle/>
                    <a:p>
                      <a:pPr marL="0" marR="0" algn="just">
                        <a:spcBef>
                          <a:spcPts val="0"/>
                        </a:spcBef>
                        <a:spcAft>
                          <a:spcPts val="0"/>
                        </a:spcAft>
                      </a:pPr>
                      <a:r>
                        <a:rPr lang="en-US" sz="900">
                          <a:effectLst/>
                        </a:rPr>
                        <a:t>24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spcBef>
                          <a:spcPts val="0"/>
                        </a:spcBef>
                        <a:spcAft>
                          <a:spcPts val="0"/>
                        </a:spcAft>
                      </a:pPr>
                      <a:r>
                        <a:rPr lang="en-US" sz="900">
                          <a:effectLst/>
                        </a:rPr>
                        <a:t>MODERNIZARE STRADA LIVEZILOR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r>
                        <a:rPr lang="en-US" sz="900" dirty="0">
                          <a:effectLst/>
                        </a:rPr>
                        <a:t> </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380" marR="313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0844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3A612A09-51C2-4854-A37C-60EB5B6ACC18}"/>
              </a:ext>
            </a:extLst>
          </p:cNvPr>
          <p:cNvSpPr>
            <a:spLocks noGrp="1"/>
          </p:cNvSpPr>
          <p:nvPr>
            <p:ph idx="1"/>
          </p:nvPr>
        </p:nvSpPr>
        <p:spPr>
          <a:xfrm>
            <a:off x="741485" y="2093912"/>
            <a:ext cx="10515600" cy="3482975"/>
          </a:xfrm>
        </p:spPr>
        <p:txBody>
          <a:bodyPr>
            <a:normAutofit fontScale="92500" lnSpcReduction="10000"/>
          </a:bodyPr>
          <a:lstStyle/>
          <a:p>
            <a:pPr marL="0" indent="0">
              <a:buNone/>
            </a:pPr>
            <a:r>
              <a:rPr lang="ro-RO" sz="3200" dirty="0">
                <a:latin typeface="Times New Roman" panose="02020603050405020304" pitchFamily="18" charset="0"/>
                <a:cs typeface="Times New Roman" panose="02020603050405020304" pitchFamily="18" charset="0"/>
              </a:rPr>
              <a:t>       </a:t>
            </a:r>
            <a:r>
              <a:rPr lang="ro-RO" sz="3000" dirty="0">
                <a:latin typeface="Times New Roman" panose="02020603050405020304" pitchFamily="18" charset="0"/>
                <a:cs typeface="Times New Roman" panose="02020603050405020304" pitchFamily="18" charset="0"/>
              </a:rPr>
              <a:t>La finalul anului </a:t>
            </a:r>
            <a:r>
              <a:rPr lang="ro-RO" sz="3000" b="1" dirty="0">
                <a:latin typeface="Times New Roman" panose="02020603050405020304" pitchFamily="18" charset="0"/>
                <a:cs typeface="Times New Roman" panose="02020603050405020304" pitchFamily="18" charset="0"/>
              </a:rPr>
              <a:t>2025,</a:t>
            </a:r>
            <a:r>
              <a:rPr lang="ro-RO" sz="3000" dirty="0">
                <a:latin typeface="Times New Roman" panose="02020603050405020304" pitchFamily="18" charset="0"/>
                <a:cs typeface="Times New Roman" panose="02020603050405020304" pitchFamily="18" charset="0"/>
              </a:rPr>
              <a:t> Municipiul Oradea dispunea de un total de 936 străzi, cu o lungime cumulată de aproximativ 472,221 km. </a:t>
            </a:r>
          </a:p>
          <a:p>
            <a:pPr marL="0" indent="0">
              <a:buNone/>
            </a:pPr>
            <a:r>
              <a:rPr lang="ro-RO" sz="3000" dirty="0">
                <a:latin typeface="Times New Roman" panose="02020603050405020304" pitchFamily="18" charset="0"/>
                <a:cs typeface="Times New Roman" panose="02020603050405020304" pitchFamily="18" charset="0"/>
              </a:rPr>
              <a:t>Dintre acestea, 765 străzi, cu o lungime de aproximativ 380,926 km, sunt modernizate integral sau pe tronsoane, iar 171 străzi, cu o lungime de aproximativ 91,295 km, sunt nemodernizate sau modernizate doar parțial pe întreaga lor lungime.</a:t>
            </a:r>
          </a:p>
          <a:p>
            <a:pPr marL="0" indent="0">
              <a:buNone/>
            </a:pPr>
            <a:endParaRPr lang="en-US" sz="3000" dirty="0">
              <a:latin typeface="Times New Roman" panose="02020603050405020304" pitchFamily="18" charset="0"/>
              <a:cs typeface="Times New Roman" panose="02020603050405020304" pitchFamily="18" charset="0"/>
            </a:endParaRPr>
          </a:p>
          <a:p>
            <a:pPr marL="0" indent="0">
              <a:buNone/>
            </a:pPr>
            <a:r>
              <a:rPr lang="ro-RO" sz="3000"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DA080815-27B2-43AE-94C9-F41FCDDC007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39117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9609"/>
          <a:stretch/>
        </p:blipFill>
        <p:spPr>
          <a:xfrm>
            <a:off x="-1" y="0"/>
            <a:ext cx="12192001" cy="6858000"/>
          </a:xfrm>
          <a:prstGeom prst="rect">
            <a:avLst/>
          </a:prstGeom>
        </p:spPr>
      </p:pic>
      <p:sp>
        <p:nvSpPr>
          <p:cNvPr id="6" name="Rectangle 1"/>
          <p:cNvSpPr>
            <a:spLocks noChangeArrowheads="1"/>
          </p:cNvSpPr>
          <p:nvPr/>
        </p:nvSpPr>
        <p:spPr bwMode="auto">
          <a:xfrm>
            <a:off x="11358210" y="2855913"/>
            <a:ext cx="1097947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62281682"/>
              </p:ext>
            </p:extLst>
          </p:nvPr>
        </p:nvGraphicFramePr>
        <p:xfrm>
          <a:off x="371727" y="337441"/>
          <a:ext cx="5442920" cy="6329088"/>
        </p:xfrm>
        <a:graphic>
          <a:graphicData uri="http://schemas.openxmlformats.org/drawingml/2006/table">
            <a:tbl>
              <a:tblPr firstRow="1" firstCol="1" bandRow="1">
                <a:tableStyleId>{00A15C55-8517-42AA-B614-E9B94910E393}</a:tableStyleId>
              </a:tblPr>
              <a:tblGrid>
                <a:gridCol w="530262">
                  <a:extLst>
                    <a:ext uri="{9D8B030D-6E8A-4147-A177-3AD203B41FA5}">
                      <a16:colId xmlns:a16="http://schemas.microsoft.com/office/drawing/2014/main" val="20000"/>
                    </a:ext>
                  </a:extLst>
                </a:gridCol>
                <a:gridCol w="981538">
                  <a:extLst>
                    <a:ext uri="{9D8B030D-6E8A-4147-A177-3AD203B41FA5}">
                      <a16:colId xmlns:a16="http://schemas.microsoft.com/office/drawing/2014/main" val="20001"/>
                    </a:ext>
                  </a:extLst>
                </a:gridCol>
                <a:gridCol w="2228206">
                  <a:extLst>
                    <a:ext uri="{9D8B030D-6E8A-4147-A177-3AD203B41FA5}">
                      <a16:colId xmlns:a16="http://schemas.microsoft.com/office/drawing/2014/main" val="20002"/>
                    </a:ext>
                  </a:extLst>
                </a:gridCol>
                <a:gridCol w="1702914">
                  <a:extLst>
                    <a:ext uri="{9D8B030D-6E8A-4147-A177-3AD203B41FA5}">
                      <a16:colId xmlns:a16="http://schemas.microsoft.com/office/drawing/2014/main" val="20003"/>
                    </a:ext>
                  </a:extLst>
                </a:gridCol>
              </a:tblGrid>
              <a:tr h="527424">
                <a:tc>
                  <a:txBody>
                    <a:bodyPr/>
                    <a:lstStyle/>
                    <a:p>
                      <a:pPr marL="0" marR="0" algn="just">
                        <a:spcBef>
                          <a:spcPts val="0"/>
                        </a:spcBef>
                        <a:spcAft>
                          <a:spcPts val="0"/>
                        </a:spcAft>
                      </a:pPr>
                      <a:r>
                        <a:rPr lang="en-US" sz="900" dirty="0">
                          <a:effectLst/>
                        </a:rPr>
                        <a:t>25</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a:effectLst/>
                        </a:rPr>
                        <a:t>SF, DTAC, PT, ASIST.</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dirty="0">
                          <a:effectLst/>
                        </a:rPr>
                        <a:t>MODERNIZARE STRADA VIȘINILOR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0"/>
                  </a:ext>
                </a:extLst>
              </a:tr>
              <a:tr h="527424">
                <a:tc>
                  <a:txBody>
                    <a:bodyPr/>
                    <a:lstStyle/>
                    <a:p>
                      <a:pPr marL="0" marR="0" algn="just">
                        <a:spcBef>
                          <a:spcPts val="0"/>
                        </a:spcBef>
                        <a:spcAft>
                          <a:spcPts val="0"/>
                        </a:spcAft>
                      </a:pPr>
                      <a:r>
                        <a:rPr lang="en-US" sz="900">
                          <a:effectLst/>
                        </a:rPr>
                        <a:t>26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dirty="0">
                          <a:effectLst/>
                        </a:rPr>
                        <a:t>MODERNIZARE STRADA NICHITA STĂNESCU</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1"/>
                  </a:ext>
                </a:extLst>
              </a:tr>
              <a:tr h="527424">
                <a:tc>
                  <a:txBody>
                    <a:bodyPr/>
                    <a:lstStyle/>
                    <a:p>
                      <a:pPr marL="0" marR="0" algn="just">
                        <a:spcBef>
                          <a:spcPts val="0"/>
                        </a:spcBef>
                        <a:spcAft>
                          <a:spcPts val="0"/>
                        </a:spcAft>
                      </a:pPr>
                      <a:r>
                        <a:rPr lang="en-US" sz="900">
                          <a:effectLst/>
                        </a:rPr>
                        <a:t>27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dirty="0">
                          <a:effectLst/>
                        </a:rPr>
                        <a:t>MODERNIZARE STRADA MURELOR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2"/>
                  </a:ext>
                </a:extLst>
              </a:tr>
              <a:tr h="527424">
                <a:tc>
                  <a:txBody>
                    <a:bodyPr/>
                    <a:lstStyle/>
                    <a:p>
                      <a:pPr marL="0" marR="0" algn="just">
                        <a:spcBef>
                          <a:spcPts val="0"/>
                        </a:spcBef>
                        <a:spcAft>
                          <a:spcPts val="0"/>
                        </a:spcAft>
                      </a:pPr>
                      <a:r>
                        <a:rPr lang="en-US" sz="900">
                          <a:effectLst/>
                        </a:rPr>
                        <a:t>28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dirty="0">
                          <a:effectLst/>
                        </a:rPr>
                        <a:t>MODERNIZARE STRADA ATACULUI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sunt în curs procedurile  în vederea stabilirii situaţiei juridice a terenurilor afectate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3"/>
                  </a:ext>
                </a:extLst>
              </a:tr>
              <a:tr h="527424">
                <a:tc>
                  <a:txBody>
                    <a:bodyPr/>
                    <a:lstStyle/>
                    <a:p>
                      <a:pPr marL="0" marR="0" algn="just">
                        <a:spcBef>
                          <a:spcPts val="0"/>
                        </a:spcBef>
                        <a:spcAft>
                          <a:spcPts val="0"/>
                        </a:spcAft>
                      </a:pPr>
                      <a:r>
                        <a:rPr lang="en-US" sz="900">
                          <a:effectLst/>
                        </a:rPr>
                        <a:t>29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dirty="0">
                          <a:effectLst/>
                        </a:rPr>
                        <a:t>MODERNIZARE STRADA EMIL GÂRLEANU</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4"/>
                  </a:ext>
                </a:extLst>
              </a:tr>
              <a:tr h="527424">
                <a:tc>
                  <a:txBody>
                    <a:bodyPr/>
                    <a:lstStyle/>
                    <a:p>
                      <a:pPr marL="0" marR="0" algn="just">
                        <a:spcBef>
                          <a:spcPts val="0"/>
                        </a:spcBef>
                        <a:spcAft>
                          <a:spcPts val="0"/>
                        </a:spcAft>
                      </a:pPr>
                      <a:r>
                        <a:rPr lang="en-US" sz="900">
                          <a:effectLst/>
                        </a:rPr>
                        <a:t>30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a:effectLst/>
                        </a:rPr>
                        <a:t>MODERNIZARE STRADA MICSANDRELOR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5"/>
                  </a:ext>
                </a:extLst>
              </a:tr>
              <a:tr h="527424">
                <a:tc>
                  <a:txBody>
                    <a:bodyPr/>
                    <a:lstStyle/>
                    <a:p>
                      <a:pPr marL="0" marR="0" algn="just">
                        <a:spcBef>
                          <a:spcPts val="0"/>
                        </a:spcBef>
                        <a:spcAft>
                          <a:spcPts val="0"/>
                        </a:spcAft>
                      </a:pPr>
                      <a:r>
                        <a:rPr lang="en-US" sz="900">
                          <a:effectLst/>
                        </a:rPr>
                        <a:t>31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a:effectLst/>
                        </a:rPr>
                        <a:t>MODERNIZARE STRADA PRIMĂVERII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6"/>
                  </a:ext>
                </a:extLst>
              </a:tr>
              <a:tr h="527424">
                <a:tc>
                  <a:txBody>
                    <a:bodyPr/>
                    <a:lstStyle/>
                    <a:p>
                      <a:pPr marL="0" marR="0" algn="just">
                        <a:spcBef>
                          <a:spcPts val="0"/>
                        </a:spcBef>
                        <a:spcAft>
                          <a:spcPts val="0"/>
                        </a:spcAft>
                      </a:pPr>
                      <a:r>
                        <a:rPr lang="en-US" sz="900">
                          <a:effectLst/>
                        </a:rPr>
                        <a:t>32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a:effectLst/>
                        </a:rPr>
                        <a:t>MODERNIZARE STRADA RĂSPÂNTIILOR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7"/>
                  </a:ext>
                </a:extLst>
              </a:tr>
              <a:tr h="527424">
                <a:tc>
                  <a:txBody>
                    <a:bodyPr/>
                    <a:lstStyle/>
                    <a:p>
                      <a:pPr marL="0" marR="0" algn="just">
                        <a:spcBef>
                          <a:spcPts val="0"/>
                        </a:spcBef>
                        <a:spcAft>
                          <a:spcPts val="0"/>
                        </a:spcAft>
                      </a:pPr>
                      <a:r>
                        <a:rPr lang="en-US" sz="900">
                          <a:effectLst/>
                        </a:rPr>
                        <a:t>33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a:effectLst/>
                        </a:rPr>
                        <a:t>MODERNIZARE STRADA AUREL CIUPE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8"/>
                  </a:ext>
                </a:extLst>
              </a:tr>
              <a:tr h="527424">
                <a:tc>
                  <a:txBody>
                    <a:bodyPr/>
                    <a:lstStyle/>
                    <a:p>
                      <a:pPr marL="0" marR="0" algn="just">
                        <a:spcBef>
                          <a:spcPts val="0"/>
                        </a:spcBef>
                        <a:spcAft>
                          <a:spcPts val="0"/>
                        </a:spcAft>
                      </a:pPr>
                      <a:r>
                        <a:rPr lang="en-US" sz="900">
                          <a:effectLst/>
                        </a:rPr>
                        <a:t>34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n-US" sz="900">
                          <a:effectLst/>
                        </a:rPr>
                        <a:t>MODERNIZARE STRADA CULEGĂTORILOR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09"/>
                  </a:ext>
                </a:extLst>
              </a:tr>
              <a:tr h="527424">
                <a:tc>
                  <a:txBody>
                    <a:bodyPr/>
                    <a:lstStyle/>
                    <a:p>
                      <a:pPr marL="0" marR="0" algn="just">
                        <a:spcBef>
                          <a:spcPts val="0"/>
                        </a:spcBef>
                        <a:spcAft>
                          <a:spcPts val="0"/>
                        </a:spcAft>
                      </a:pPr>
                      <a:r>
                        <a:rPr lang="en-US" sz="900">
                          <a:effectLst/>
                        </a:rPr>
                        <a:t>35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it-IT" sz="900">
                          <a:effectLst/>
                        </a:rPr>
                        <a:t>MODERNIZARE STRADA K. NAGY SANDOR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10"/>
                  </a:ext>
                </a:extLst>
              </a:tr>
              <a:tr h="527424">
                <a:tc>
                  <a:txBody>
                    <a:bodyPr/>
                    <a:lstStyle/>
                    <a:p>
                      <a:pPr marL="0" marR="0" algn="just">
                        <a:spcBef>
                          <a:spcPts val="0"/>
                        </a:spcBef>
                        <a:spcAft>
                          <a:spcPts val="0"/>
                        </a:spcAft>
                      </a:pPr>
                      <a:r>
                        <a:rPr lang="en-US" sz="900">
                          <a:effectLst/>
                        </a:rPr>
                        <a:t>36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a:effectLst/>
                        </a:rPr>
                        <a:t>SF</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spcBef>
                          <a:spcPts val="0"/>
                        </a:spcBef>
                        <a:spcAft>
                          <a:spcPts val="0"/>
                        </a:spcAft>
                      </a:pPr>
                      <a:r>
                        <a:rPr lang="es-ES" sz="900">
                          <a:effectLst/>
                        </a:rPr>
                        <a:t>Modernizare strada Sudului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tc>
                  <a:txBody>
                    <a:bodyPr/>
                    <a:lstStyle/>
                    <a:p>
                      <a:pPr marL="0" marR="0" algn="just">
                        <a:spcBef>
                          <a:spcPts val="0"/>
                        </a:spcBef>
                        <a:spcAft>
                          <a:spcPts val="0"/>
                        </a:spcAft>
                      </a:pPr>
                      <a:r>
                        <a:rPr lang="en-US" sz="900" dirty="0" err="1">
                          <a:effectLst/>
                        </a:rPr>
                        <a:t>sunt</a:t>
                      </a:r>
                      <a:r>
                        <a:rPr lang="en-US" sz="900" dirty="0">
                          <a:effectLst/>
                        </a:rPr>
                        <a:t> </a:t>
                      </a:r>
                      <a:r>
                        <a:rPr lang="en-US" sz="900" dirty="0" err="1">
                          <a:effectLst/>
                        </a:rPr>
                        <a:t>în</a:t>
                      </a:r>
                      <a:r>
                        <a:rPr lang="en-US" sz="900" dirty="0">
                          <a:effectLst/>
                        </a:rPr>
                        <a:t> curs </a:t>
                      </a:r>
                      <a:r>
                        <a:rPr lang="en-US" sz="900" dirty="0" err="1">
                          <a:effectLst/>
                        </a:rPr>
                        <a:t>procedurile</a:t>
                      </a:r>
                      <a:r>
                        <a:rPr lang="en-US" sz="900" dirty="0">
                          <a:effectLst/>
                        </a:rPr>
                        <a:t>  </a:t>
                      </a:r>
                      <a:r>
                        <a:rPr lang="en-US" sz="900" dirty="0" err="1">
                          <a:effectLst/>
                        </a:rPr>
                        <a:t>în</a:t>
                      </a:r>
                      <a:r>
                        <a:rPr lang="en-US" sz="900" dirty="0">
                          <a:effectLst/>
                        </a:rPr>
                        <a:t> </a:t>
                      </a:r>
                      <a:r>
                        <a:rPr lang="en-US" sz="900" dirty="0" err="1">
                          <a:effectLst/>
                        </a:rPr>
                        <a:t>vederea</a:t>
                      </a:r>
                      <a:r>
                        <a:rPr lang="en-US" sz="900" dirty="0">
                          <a:effectLst/>
                        </a:rPr>
                        <a:t> </a:t>
                      </a:r>
                      <a:r>
                        <a:rPr lang="en-US" sz="900" dirty="0" err="1">
                          <a:effectLst/>
                        </a:rPr>
                        <a:t>stabilirii</a:t>
                      </a:r>
                      <a:r>
                        <a:rPr lang="en-US" sz="900" dirty="0">
                          <a:effectLst/>
                        </a:rPr>
                        <a:t> </a:t>
                      </a:r>
                      <a:r>
                        <a:rPr lang="en-US" sz="900" dirty="0" err="1">
                          <a:effectLst/>
                        </a:rPr>
                        <a:t>situaţiei</a:t>
                      </a:r>
                      <a:r>
                        <a:rPr lang="en-US" sz="900" dirty="0">
                          <a:effectLst/>
                        </a:rPr>
                        <a:t> </a:t>
                      </a:r>
                      <a:r>
                        <a:rPr lang="en-US" sz="900" dirty="0" err="1">
                          <a:effectLst/>
                        </a:rPr>
                        <a:t>juridice</a:t>
                      </a:r>
                      <a:r>
                        <a:rPr lang="en-US" sz="900" dirty="0">
                          <a:effectLst/>
                        </a:rPr>
                        <a:t> a </a:t>
                      </a:r>
                      <a:r>
                        <a:rPr lang="en-US" sz="900" dirty="0" err="1">
                          <a:effectLst/>
                        </a:rPr>
                        <a:t>terenurilor</a:t>
                      </a:r>
                      <a:r>
                        <a:rPr lang="en-US" sz="900" dirty="0">
                          <a:effectLst/>
                        </a:rPr>
                        <a:t> </a:t>
                      </a:r>
                      <a:r>
                        <a:rPr lang="en-US" sz="900" dirty="0" err="1">
                          <a:effectLst/>
                        </a:rPr>
                        <a:t>afectate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95" marR="33995" marT="0" marB="0"/>
                </a:tc>
                <a:extLst>
                  <a:ext uri="{0D108BD9-81ED-4DB2-BD59-A6C34878D82A}">
                    <a16:rowId xmlns:a16="http://schemas.microsoft.com/office/drawing/2014/main" val="1001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93204356"/>
              </p:ext>
            </p:extLst>
          </p:nvPr>
        </p:nvGraphicFramePr>
        <p:xfrm>
          <a:off x="6322646" y="337442"/>
          <a:ext cx="5267568" cy="6332926"/>
        </p:xfrm>
        <a:graphic>
          <a:graphicData uri="http://schemas.openxmlformats.org/drawingml/2006/table">
            <a:tbl>
              <a:tblPr firstRow="1" firstCol="1" bandRow="1">
                <a:tableStyleId>{00A15C55-8517-42AA-B614-E9B94910E393}</a:tableStyleId>
              </a:tblPr>
              <a:tblGrid>
                <a:gridCol w="513179">
                  <a:extLst>
                    <a:ext uri="{9D8B030D-6E8A-4147-A177-3AD203B41FA5}">
                      <a16:colId xmlns:a16="http://schemas.microsoft.com/office/drawing/2014/main" val="20000"/>
                    </a:ext>
                  </a:extLst>
                </a:gridCol>
                <a:gridCol w="949915">
                  <a:extLst>
                    <a:ext uri="{9D8B030D-6E8A-4147-A177-3AD203B41FA5}">
                      <a16:colId xmlns:a16="http://schemas.microsoft.com/office/drawing/2014/main" val="20001"/>
                    </a:ext>
                  </a:extLst>
                </a:gridCol>
                <a:gridCol w="2156421">
                  <a:extLst>
                    <a:ext uri="{9D8B030D-6E8A-4147-A177-3AD203B41FA5}">
                      <a16:colId xmlns:a16="http://schemas.microsoft.com/office/drawing/2014/main" val="20002"/>
                    </a:ext>
                  </a:extLst>
                </a:gridCol>
                <a:gridCol w="1648053">
                  <a:extLst>
                    <a:ext uri="{9D8B030D-6E8A-4147-A177-3AD203B41FA5}">
                      <a16:colId xmlns:a16="http://schemas.microsoft.com/office/drawing/2014/main" val="20003"/>
                    </a:ext>
                  </a:extLst>
                </a:gridCol>
              </a:tblGrid>
              <a:tr h="565756">
                <a:tc>
                  <a:txBody>
                    <a:bodyPr/>
                    <a:lstStyle/>
                    <a:p>
                      <a:pPr marL="0" marR="0" algn="just">
                        <a:spcBef>
                          <a:spcPts val="0"/>
                        </a:spcBef>
                        <a:spcAft>
                          <a:spcPts val="0"/>
                        </a:spcAft>
                      </a:pPr>
                      <a:r>
                        <a:rPr lang="en-US" sz="1000" dirty="0">
                          <a:effectLst/>
                        </a:rPr>
                        <a:t>37</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dirty="0">
                          <a:effectLst/>
                        </a:rPr>
                        <a:t>SF, DTAC, PT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s-ES" sz="1000" dirty="0">
                          <a:effectLst/>
                        </a:rPr>
                        <a:t>MODERNIZARE STRADA CAPSUNILOR</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sunt în curs procedurile  în vederea stabilirii situaţiei juridice a terenurilor afectate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0"/>
                  </a:ext>
                </a:extLst>
              </a:tr>
              <a:tr h="565756">
                <a:tc>
                  <a:txBody>
                    <a:bodyPr/>
                    <a:lstStyle/>
                    <a:p>
                      <a:pPr marL="0" marR="0" algn="just">
                        <a:spcBef>
                          <a:spcPts val="0"/>
                        </a:spcBef>
                        <a:spcAft>
                          <a:spcPts val="0"/>
                        </a:spcAft>
                      </a:pPr>
                      <a:r>
                        <a:rPr lang="en-US" sz="1000">
                          <a:effectLst/>
                        </a:rPr>
                        <a:t>38</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 DTAC, PT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s-ES" sz="1000" dirty="0">
                          <a:effectLst/>
                        </a:rPr>
                        <a:t>MODERNIZARE STRADA VIITORULUI</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sunt în curs procedurile  în vederea stabilirii situaţiei juridice a terenurilor afectate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1"/>
                  </a:ext>
                </a:extLst>
              </a:tr>
              <a:tr h="565756">
                <a:tc>
                  <a:txBody>
                    <a:bodyPr/>
                    <a:lstStyle/>
                    <a:p>
                      <a:pPr marL="0" marR="0" algn="just">
                        <a:spcBef>
                          <a:spcPts val="0"/>
                        </a:spcBef>
                        <a:spcAft>
                          <a:spcPts val="0"/>
                        </a:spcAft>
                      </a:pPr>
                      <a:r>
                        <a:rPr lang="en-US" sz="1000">
                          <a:effectLst/>
                        </a:rPr>
                        <a:t>39</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 DTAC, PT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s-ES" sz="1000" dirty="0">
                          <a:effectLst/>
                        </a:rPr>
                        <a:t>MODERNIZARE STRADA EMIL ISAC</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sunt în curs procedurile  în vederea stabilirii situaţiei juridice a terenurilor afectate</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2"/>
                  </a:ext>
                </a:extLst>
              </a:tr>
              <a:tr h="565756">
                <a:tc>
                  <a:txBody>
                    <a:bodyPr/>
                    <a:lstStyle/>
                    <a:p>
                      <a:pPr marL="0" marR="0" algn="just">
                        <a:spcBef>
                          <a:spcPts val="0"/>
                        </a:spcBef>
                        <a:spcAft>
                          <a:spcPts val="0"/>
                        </a:spcAft>
                      </a:pPr>
                      <a:r>
                        <a:rPr lang="en-US" sz="1000">
                          <a:effectLst/>
                        </a:rPr>
                        <a:t>40</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 DTAC, PT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s-ES" sz="1000">
                          <a:effectLst/>
                        </a:rPr>
                        <a:t>MODERNIZARE STRADA POPASULUI</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dirty="0" err="1">
                          <a:effectLst/>
                        </a:rPr>
                        <a:t>sunt</a:t>
                      </a:r>
                      <a:r>
                        <a:rPr lang="en-US" sz="1000" dirty="0">
                          <a:effectLst/>
                        </a:rPr>
                        <a:t> </a:t>
                      </a:r>
                      <a:r>
                        <a:rPr lang="en-US" sz="1000" dirty="0" err="1">
                          <a:effectLst/>
                        </a:rPr>
                        <a:t>în</a:t>
                      </a:r>
                      <a:r>
                        <a:rPr lang="en-US" sz="1000" dirty="0">
                          <a:effectLst/>
                        </a:rPr>
                        <a:t> curs </a:t>
                      </a:r>
                      <a:r>
                        <a:rPr lang="en-US" sz="1000" dirty="0" err="1">
                          <a:effectLst/>
                        </a:rPr>
                        <a:t>procedurile</a:t>
                      </a:r>
                      <a:r>
                        <a:rPr lang="en-US" sz="1000" dirty="0">
                          <a:effectLst/>
                        </a:rPr>
                        <a:t>  </a:t>
                      </a:r>
                      <a:r>
                        <a:rPr lang="en-US" sz="1000" dirty="0" err="1">
                          <a:effectLst/>
                        </a:rPr>
                        <a:t>în</a:t>
                      </a:r>
                      <a:r>
                        <a:rPr lang="en-US" sz="1000" dirty="0">
                          <a:effectLst/>
                        </a:rPr>
                        <a:t> </a:t>
                      </a:r>
                      <a:r>
                        <a:rPr lang="en-US" sz="1000" dirty="0" err="1">
                          <a:effectLst/>
                        </a:rPr>
                        <a:t>vederea</a:t>
                      </a:r>
                      <a:r>
                        <a:rPr lang="en-US" sz="1000" dirty="0">
                          <a:effectLst/>
                        </a:rPr>
                        <a:t> </a:t>
                      </a:r>
                      <a:r>
                        <a:rPr lang="en-US" sz="1000" dirty="0" err="1">
                          <a:effectLst/>
                        </a:rPr>
                        <a:t>stabilirii</a:t>
                      </a:r>
                      <a:r>
                        <a:rPr lang="en-US" sz="1000" dirty="0">
                          <a:effectLst/>
                        </a:rPr>
                        <a:t> </a:t>
                      </a:r>
                      <a:r>
                        <a:rPr lang="en-US" sz="1000" dirty="0" err="1">
                          <a:effectLst/>
                        </a:rPr>
                        <a:t>situaţiei</a:t>
                      </a:r>
                      <a:r>
                        <a:rPr lang="en-US" sz="1000" dirty="0">
                          <a:effectLst/>
                        </a:rPr>
                        <a:t> </a:t>
                      </a:r>
                      <a:r>
                        <a:rPr lang="en-US" sz="1000" dirty="0" err="1">
                          <a:effectLst/>
                        </a:rPr>
                        <a:t>juridice</a:t>
                      </a:r>
                      <a:r>
                        <a:rPr lang="en-US" sz="1000" dirty="0">
                          <a:effectLst/>
                        </a:rPr>
                        <a:t> a </a:t>
                      </a:r>
                      <a:r>
                        <a:rPr lang="en-US" sz="1000" dirty="0" err="1">
                          <a:effectLst/>
                        </a:rPr>
                        <a:t>terenurilor</a:t>
                      </a:r>
                      <a:r>
                        <a:rPr lang="en-US" sz="1000" dirty="0">
                          <a:effectLst/>
                        </a:rPr>
                        <a:t> </a:t>
                      </a:r>
                      <a:r>
                        <a:rPr lang="en-US" sz="1000" dirty="0" err="1">
                          <a:effectLst/>
                        </a:rPr>
                        <a:t>afectate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3"/>
                  </a:ext>
                </a:extLst>
              </a:tr>
              <a:tr h="565756">
                <a:tc>
                  <a:txBody>
                    <a:bodyPr/>
                    <a:lstStyle/>
                    <a:p>
                      <a:pPr marL="0" marR="0" algn="just">
                        <a:spcBef>
                          <a:spcPts val="0"/>
                        </a:spcBef>
                        <a:spcAft>
                          <a:spcPts val="0"/>
                        </a:spcAft>
                      </a:pPr>
                      <a:r>
                        <a:rPr lang="en-US" sz="1000">
                          <a:effectLst/>
                        </a:rPr>
                        <a:t>41</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 DTAC, PT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s-ES" sz="1000">
                          <a:effectLst/>
                        </a:rPr>
                        <a:t>MODERNIZARE STRADA ALECCU RUSSO</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dirty="0" err="1">
                          <a:effectLst/>
                        </a:rPr>
                        <a:t>sunt</a:t>
                      </a:r>
                      <a:r>
                        <a:rPr lang="en-US" sz="1000" dirty="0">
                          <a:effectLst/>
                        </a:rPr>
                        <a:t> </a:t>
                      </a:r>
                      <a:r>
                        <a:rPr lang="en-US" sz="1000" dirty="0" err="1">
                          <a:effectLst/>
                        </a:rPr>
                        <a:t>în</a:t>
                      </a:r>
                      <a:r>
                        <a:rPr lang="en-US" sz="1000" dirty="0">
                          <a:effectLst/>
                        </a:rPr>
                        <a:t> curs </a:t>
                      </a:r>
                      <a:r>
                        <a:rPr lang="en-US" sz="1000" dirty="0" err="1">
                          <a:effectLst/>
                        </a:rPr>
                        <a:t>procedurile</a:t>
                      </a:r>
                      <a:r>
                        <a:rPr lang="en-US" sz="1000" dirty="0">
                          <a:effectLst/>
                        </a:rPr>
                        <a:t>  </a:t>
                      </a:r>
                      <a:r>
                        <a:rPr lang="en-US" sz="1000" dirty="0" err="1">
                          <a:effectLst/>
                        </a:rPr>
                        <a:t>în</a:t>
                      </a:r>
                      <a:r>
                        <a:rPr lang="en-US" sz="1000" dirty="0">
                          <a:effectLst/>
                        </a:rPr>
                        <a:t> </a:t>
                      </a:r>
                      <a:r>
                        <a:rPr lang="en-US" sz="1000" dirty="0" err="1">
                          <a:effectLst/>
                        </a:rPr>
                        <a:t>vederea</a:t>
                      </a:r>
                      <a:r>
                        <a:rPr lang="en-US" sz="1000" dirty="0">
                          <a:effectLst/>
                        </a:rPr>
                        <a:t> </a:t>
                      </a:r>
                      <a:r>
                        <a:rPr lang="en-US" sz="1000" dirty="0" err="1">
                          <a:effectLst/>
                        </a:rPr>
                        <a:t>stabilirii</a:t>
                      </a:r>
                      <a:r>
                        <a:rPr lang="en-US" sz="1000" dirty="0">
                          <a:effectLst/>
                        </a:rPr>
                        <a:t> </a:t>
                      </a:r>
                      <a:r>
                        <a:rPr lang="en-US" sz="1000" dirty="0" err="1">
                          <a:effectLst/>
                        </a:rPr>
                        <a:t>situaţiei</a:t>
                      </a:r>
                      <a:r>
                        <a:rPr lang="en-US" sz="1000" dirty="0">
                          <a:effectLst/>
                        </a:rPr>
                        <a:t> </a:t>
                      </a:r>
                      <a:r>
                        <a:rPr lang="en-US" sz="1000" dirty="0" err="1">
                          <a:effectLst/>
                        </a:rPr>
                        <a:t>juridice</a:t>
                      </a:r>
                      <a:r>
                        <a:rPr lang="en-US" sz="1000" dirty="0">
                          <a:effectLst/>
                        </a:rPr>
                        <a:t> a </a:t>
                      </a:r>
                      <a:r>
                        <a:rPr lang="en-US" sz="1000" dirty="0" err="1">
                          <a:effectLst/>
                        </a:rPr>
                        <a:t>terenurilor</a:t>
                      </a:r>
                      <a:r>
                        <a:rPr lang="en-US" sz="1000" dirty="0">
                          <a:effectLst/>
                        </a:rPr>
                        <a:t> </a:t>
                      </a:r>
                      <a:r>
                        <a:rPr lang="en-US" sz="1000" dirty="0" err="1">
                          <a:effectLst/>
                        </a:rPr>
                        <a:t>afectate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4"/>
                  </a:ext>
                </a:extLst>
              </a:tr>
              <a:tr h="565756">
                <a:tc>
                  <a:txBody>
                    <a:bodyPr/>
                    <a:lstStyle/>
                    <a:p>
                      <a:pPr marL="0" marR="0" algn="just">
                        <a:spcBef>
                          <a:spcPts val="0"/>
                        </a:spcBef>
                        <a:spcAft>
                          <a:spcPts val="0"/>
                        </a:spcAft>
                      </a:pPr>
                      <a:r>
                        <a:rPr lang="en-US" sz="1000">
                          <a:effectLst/>
                        </a:rPr>
                        <a:t>42</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 DTAC, PT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s-ES" sz="1000">
                          <a:effectLst/>
                        </a:rPr>
                        <a:t>MODERNIZARE STRADA CALISTRAT HOGAS</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dirty="0" err="1">
                          <a:effectLst/>
                        </a:rPr>
                        <a:t>sunt</a:t>
                      </a:r>
                      <a:r>
                        <a:rPr lang="en-US" sz="1000" dirty="0">
                          <a:effectLst/>
                        </a:rPr>
                        <a:t> </a:t>
                      </a:r>
                      <a:r>
                        <a:rPr lang="en-US" sz="1000" dirty="0" err="1">
                          <a:effectLst/>
                        </a:rPr>
                        <a:t>în</a:t>
                      </a:r>
                      <a:r>
                        <a:rPr lang="en-US" sz="1000" dirty="0">
                          <a:effectLst/>
                        </a:rPr>
                        <a:t> curs </a:t>
                      </a:r>
                      <a:r>
                        <a:rPr lang="en-US" sz="1000" dirty="0" err="1">
                          <a:effectLst/>
                        </a:rPr>
                        <a:t>procedurile</a:t>
                      </a:r>
                      <a:r>
                        <a:rPr lang="en-US" sz="1000" dirty="0">
                          <a:effectLst/>
                        </a:rPr>
                        <a:t>  </a:t>
                      </a:r>
                      <a:r>
                        <a:rPr lang="en-US" sz="1000" dirty="0" err="1">
                          <a:effectLst/>
                        </a:rPr>
                        <a:t>în</a:t>
                      </a:r>
                      <a:r>
                        <a:rPr lang="en-US" sz="1000" dirty="0">
                          <a:effectLst/>
                        </a:rPr>
                        <a:t> </a:t>
                      </a:r>
                      <a:r>
                        <a:rPr lang="en-US" sz="1000" dirty="0" err="1">
                          <a:effectLst/>
                        </a:rPr>
                        <a:t>vederea</a:t>
                      </a:r>
                      <a:r>
                        <a:rPr lang="en-US" sz="1000" dirty="0">
                          <a:effectLst/>
                        </a:rPr>
                        <a:t> </a:t>
                      </a:r>
                      <a:r>
                        <a:rPr lang="en-US" sz="1000" dirty="0" err="1">
                          <a:effectLst/>
                        </a:rPr>
                        <a:t>stabilirii</a:t>
                      </a:r>
                      <a:r>
                        <a:rPr lang="en-US" sz="1000" dirty="0">
                          <a:effectLst/>
                        </a:rPr>
                        <a:t> </a:t>
                      </a:r>
                      <a:r>
                        <a:rPr lang="en-US" sz="1000" dirty="0" err="1">
                          <a:effectLst/>
                        </a:rPr>
                        <a:t>situaţiei</a:t>
                      </a:r>
                      <a:r>
                        <a:rPr lang="en-US" sz="1000" dirty="0">
                          <a:effectLst/>
                        </a:rPr>
                        <a:t> </a:t>
                      </a:r>
                      <a:r>
                        <a:rPr lang="en-US" sz="1000" dirty="0" err="1">
                          <a:effectLst/>
                        </a:rPr>
                        <a:t>juridice</a:t>
                      </a:r>
                      <a:r>
                        <a:rPr lang="en-US" sz="1000" dirty="0">
                          <a:effectLst/>
                        </a:rPr>
                        <a:t> a </a:t>
                      </a:r>
                      <a:r>
                        <a:rPr lang="en-US" sz="1000" dirty="0" err="1">
                          <a:effectLst/>
                        </a:rPr>
                        <a:t>terenurilor</a:t>
                      </a:r>
                      <a:r>
                        <a:rPr lang="en-US" sz="1000" dirty="0">
                          <a:effectLst/>
                        </a:rPr>
                        <a:t> </a:t>
                      </a:r>
                      <a:r>
                        <a:rPr lang="en-US" sz="1000" dirty="0" err="1">
                          <a:effectLst/>
                        </a:rPr>
                        <a:t>afectate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5"/>
                  </a:ext>
                </a:extLst>
              </a:tr>
              <a:tr h="848634">
                <a:tc>
                  <a:txBody>
                    <a:bodyPr/>
                    <a:lstStyle/>
                    <a:p>
                      <a:pPr marL="0" marR="0" algn="just">
                        <a:spcBef>
                          <a:spcPts val="0"/>
                        </a:spcBef>
                        <a:spcAft>
                          <a:spcPts val="0"/>
                        </a:spcAft>
                      </a:pPr>
                      <a:r>
                        <a:rPr lang="en-US" sz="1000">
                          <a:effectLst/>
                        </a:rPr>
                        <a:t>43</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n-US" sz="1000">
                          <a:effectLst/>
                        </a:rPr>
                        <a:t>AMENAJARE PISTĂ  DE BICICLETE PASAJ CARTIERUL  GRIGORESCU PÂNĂ LA PISTA EXISTENTĂ PE SEXTIL  PUȘCARIU, MUNICIPIUL ORADEA, JUDEȚUL BIHOR</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it-IT" sz="1000" dirty="0">
                          <a:effectLst/>
                        </a:rPr>
                        <a:t>H.C.L. anulat, se va elabora un S.F. nou</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6"/>
                  </a:ext>
                </a:extLst>
              </a:tr>
              <a:tr h="456048">
                <a:tc>
                  <a:txBody>
                    <a:bodyPr/>
                    <a:lstStyle/>
                    <a:p>
                      <a:pPr marL="0" marR="0" algn="just">
                        <a:spcBef>
                          <a:spcPts val="0"/>
                        </a:spcBef>
                        <a:spcAft>
                          <a:spcPts val="0"/>
                        </a:spcAft>
                      </a:pPr>
                      <a:r>
                        <a:rPr lang="en-US" sz="1000">
                          <a:effectLst/>
                        </a:rPr>
                        <a:t>44</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n-US" sz="1000">
                          <a:effectLst/>
                        </a:rPr>
                        <a:t>MODERNIZARE STRADA ALUNEI</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it-IT" sz="1000" dirty="0">
                          <a:effectLst/>
                        </a:rPr>
                        <a:t>S.F. elaborat, urmează aprobarea Hotărârii Consiliului Local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7"/>
                  </a:ext>
                </a:extLst>
              </a:tr>
              <a:tr h="456048">
                <a:tc>
                  <a:txBody>
                    <a:bodyPr/>
                    <a:lstStyle/>
                    <a:p>
                      <a:pPr marL="0" marR="0" algn="just">
                        <a:spcBef>
                          <a:spcPts val="0"/>
                        </a:spcBef>
                        <a:spcAft>
                          <a:spcPts val="0"/>
                        </a:spcAft>
                      </a:pPr>
                      <a:r>
                        <a:rPr lang="en-US" sz="1000">
                          <a:effectLst/>
                        </a:rPr>
                        <a:t>45</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n-US" sz="1000">
                          <a:effectLst/>
                        </a:rPr>
                        <a:t>MODERNIZARE STRADA GORUNULUI</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it-IT" sz="1000" dirty="0">
                          <a:effectLst/>
                        </a:rPr>
                        <a:t>S.F. elaborat, urmează aprobarea Hotărârii Consiliului Local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8"/>
                  </a:ext>
                </a:extLst>
              </a:tr>
              <a:tr h="304032">
                <a:tc>
                  <a:txBody>
                    <a:bodyPr/>
                    <a:lstStyle/>
                    <a:p>
                      <a:pPr marL="0" marR="0" algn="just">
                        <a:spcBef>
                          <a:spcPts val="0"/>
                        </a:spcBef>
                        <a:spcAft>
                          <a:spcPts val="0"/>
                        </a:spcAft>
                      </a:pPr>
                      <a:r>
                        <a:rPr lang="en-US" sz="1000">
                          <a:effectLst/>
                        </a:rPr>
                        <a:t>46</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DTAC, PT, ASIST, EXEC.</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n-US" sz="1000">
                          <a:effectLst/>
                        </a:rPr>
                        <a:t>MODERNIZARE STRADA STRUGURILOR</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it-IT" sz="1000" dirty="0">
                          <a:effectLst/>
                        </a:rPr>
                        <a:t>La faza DTAC</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09"/>
                  </a:ext>
                </a:extLst>
              </a:tr>
              <a:tr h="304032">
                <a:tc>
                  <a:txBody>
                    <a:bodyPr/>
                    <a:lstStyle/>
                    <a:p>
                      <a:pPr marL="0" marR="0" algn="just">
                        <a:spcBef>
                          <a:spcPts val="0"/>
                        </a:spcBef>
                        <a:spcAft>
                          <a:spcPts val="0"/>
                        </a:spcAft>
                      </a:pPr>
                      <a:r>
                        <a:rPr lang="en-US" sz="1000">
                          <a:effectLst/>
                        </a:rPr>
                        <a:t>47</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DTAC, PT, ASIST, EXEC.</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en-US" sz="1000">
                          <a:effectLst/>
                        </a:rPr>
                        <a:t>MODERNIZARE STRADA FLORICELELOR</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it-IT" sz="1000" dirty="0">
                          <a:effectLst/>
                        </a:rPr>
                        <a:t>La faza DTAC</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10"/>
                  </a:ext>
                </a:extLst>
              </a:tr>
              <a:tr h="565756">
                <a:tc>
                  <a:txBody>
                    <a:bodyPr/>
                    <a:lstStyle/>
                    <a:p>
                      <a:pPr marL="0" marR="0" algn="just">
                        <a:spcBef>
                          <a:spcPts val="0"/>
                        </a:spcBef>
                        <a:spcAft>
                          <a:spcPts val="0"/>
                        </a:spcAft>
                      </a:pPr>
                      <a:r>
                        <a:rPr lang="en-US" sz="1000" dirty="0">
                          <a:effectLst/>
                        </a:rPr>
                        <a:t>48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en-US" sz="1000">
                          <a:effectLst/>
                        </a:rPr>
                        <a:t>SF, DTAC, PT, ASIST.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spcBef>
                          <a:spcPts val="0"/>
                        </a:spcBef>
                        <a:spcAft>
                          <a:spcPts val="0"/>
                        </a:spcAft>
                      </a:pPr>
                      <a:r>
                        <a:rPr lang="it-IT" sz="1000">
                          <a:effectLst/>
                        </a:rPr>
                        <a:t>REGENERARE URBANĂ CARTIER NUFĂRUL I – ETAPA 4 / ZONA 4, MUNICIPIUL ORADEA, JUDEȚUL BIHOR</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tc>
                  <a:txBody>
                    <a:bodyPr/>
                    <a:lstStyle/>
                    <a:p>
                      <a:pPr marL="0" marR="0" algn="just">
                        <a:spcBef>
                          <a:spcPts val="0"/>
                        </a:spcBef>
                        <a:spcAft>
                          <a:spcPts val="0"/>
                        </a:spcAft>
                      </a:pPr>
                      <a:r>
                        <a:rPr lang="it-IT" sz="1000" dirty="0">
                          <a:effectLst/>
                        </a:rPr>
                        <a:t>La faza DTAC</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945" marR="36945"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0574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p:spPr>
      </p:pic>
      <p:graphicFrame>
        <p:nvGraphicFramePr>
          <p:cNvPr id="5" name="Table 4"/>
          <p:cNvGraphicFramePr>
            <a:graphicFrameLocks noGrp="1"/>
          </p:cNvGraphicFramePr>
          <p:nvPr>
            <p:extLst>
              <p:ext uri="{D42A27DB-BD31-4B8C-83A1-F6EECF244321}">
                <p14:modId xmlns:p14="http://schemas.microsoft.com/office/powerpoint/2010/main" val="3654227680"/>
              </p:ext>
            </p:extLst>
          </p:nvPr>
        </p:nvGraphicFramePr>
        <p:xfrm>
          <a:off x="385380" y="301625"/>
          <a:ext cx="4929083" cy="6341455"/>
        </p:xfrm>
        <a:graphic>
          <a:graphicData uri="http://schemas.openxmlformats.org/drawingml/2006/table">
            <a:tbl>
              <a:tblPr firstRow="1" firstCol="1" bandRow="1">
                <a:tableStyleId>{00A15C55-8517-42AA-B614-E9B94910E393}</a:tableStyleId>
              </a:tblPr>
              <a:tblGrid>
                <a:gridCol w="480203">
                  <a:extLst>
                    <a:ext uri="{9D8B030D-6E8A-4147-A177-3AD203B41FA5}">
                      <a16:colId xmlns:a16="http://schemas.microsoft.com/office/drawing/2014/main" val="20000"/>
                    </a:ext>
                  </a:extLst>
                </a:gridCol>
                <a:gridCol w="888876">
                  <a:extLst>
                    <a:ext uri="{9D8B030D-6E8A-4147-A177-3AD203B41FA5}">
                      <a16:colId xmlns:a16="http://schemas.microsoft.com/office/drawing/2014/main" val="20001"/>
                    </a:ext>
                  </a:extLst>
                </a:gridCol>
                <a:gridCol w="2017852">
                  <a:extLst>
                    <a:ext uri="{9D8B030D-6E8A-4147-A177-3AD203B41FA5}">
                      <a16:colId xmlns:a16="http://schemas.microsoft.com/office/drawing/2014/main" val="20002"/>
                    </a:ext>
                  </a:extLst>
                </a:gridCol>
                <a:gridCol w="1542152">
                  <a:extLst>
                    <a:ext uri="{9D8B030D-6E8A-4147-A177-3AD203B41FA5}">
                      <a16:colId xmlns:a16="http://schemas.microsoft.com/office/drawing/2014/main" val="20003"/>
                    </a:ext>
                  </a:extLst>
                </a:gridCol>
              </a:tblGrid>
              <a:tr h="286684">
                <a:tc>
                  <a:txBody>
                    <a:bodyPr/>
                    <a:lstStyle/>
                    <a:p>
                      <a:pPr marL="0" marR="0" algn="just">
                        <a:spcBef>
                          <a:spcPts val="0"/>
                        </a:spcBef>
                        <a:spcAft>
                          <a:spcPts val="0"/>
                        </a:spcAft>
                      </a:pPr>
                      <a:r>
                        <a:rPr lang="en-US" sz="900" dirty="0">
                          <a:effectLst/>
                        </a:rPr>
                        <a:t>49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a:effectLst/>
                        </a:rPr>
                        <a:t>DTAC, PT, ASIST, EXEC.</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n-US" sz="900">
                          <a:effectLst/>
                        </a:rPr>
                        <a:t>MODERNIZARE STRADA NICOLAE BELDICEANU</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it-IT" sz="900">
                          <a:effectLst/>
                        </a:rPr>
                        <a:t>La faza DTAC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0"/>
                  </a:ext>
                </a:extLst>
              </a:tr>
              <a:tr h="688042">
                <a:tc>
                  <a:txBody>
                    <a:bodyPr/>
                    <a:lstStyle/>
                    <a:p>
                      <a:pPr marL="0" marR="0" algn="just">
                        <a:spcBef>
                          <a:spcPts val="0"/>
                        </a:spcBef>
                        <a:spcAft>
                          <a:spcPts val="0"/>
                        </a:spcAft>
                      </a:pPr>
                      <a:r>
                        <a:rPr lang="en-US" sz="900">
                          <a:effectLst/>
                        </a:rPr>
                        <a:t>50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a:effectLst/>
                        </a:rPr>
                        <a:t>DTAC, PT, ASIST., EXEC.</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dirty="0">
                          <a:effectLst/>
                        </a:rPr>
                        <a:t>” AMENAJARE LOCURI DE PARCARE ȘI SPAȚII VERZI ÎN ZONA STRĂZII THURZÓ SÁNDOR,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La faza DTAC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1"/>
                  </a:ext>
                </a:extLst>
              </a:tr>
              <a:tr h="688042">
                <a:tc>
                  <a:txBody>
                    <a:bodyPr/>
                    <a:lstStyle/>
                    <a:p>
                      <a:pPr marL="0" marR="0" algn="just">
                        <a:spcBef>
                          <a:spcPts val="0"/>
                        </a:spcBef>
                        <a:spcAft>
                          <a:spcPts val="0"/>
                        </a:spcAft>
                      </a:pPr>
                      <a:r>
                        <a:rPr lang="en-US" sz="900">
                          <a:effectLst/>
                        </a:rPr>
                        <a:t>51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it-IT"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dirty="0">
                          <a:effectLst/>
                        </a:rPr>
                        <a:t>MODERNIZARE STRADA VICAR HOSSZU LASZLO</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it-IT" sz="900">
                          <a:effectLst/>
                        </a:rPr>
                        <a:t>în proces de pregatiure documentatii pentru achiziție publică a contractului pentru proiectare si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2"/>
                  </a:ext>
                </a:extLst>
              </a:tr>
              <a:tr h="1238475">
                <a:tc>
                  <a:txBody>
                    <a:bodyPr/>
                    <a:lstStyle/>
                    <a:p>
                      <a:pPr marL="0" marR="0" algn="just">
                        <a:spcBef>
                          <a:spcPts val="0"/>
                        </a:spcBef>
                        <a:spcAft>
                          <a:spcPts val="0"/>
                        </a:spcAft>
                      </a:pPr>
                      <a:r>
                        <a:rPr lang="en-US" sz="900">
                          <a:effectLst/>
                        </a:rPr>
                        <a:t>52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SF, DTAC, PT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hu-HU" sz="900" dirty="0">
                          <a:effectLst/>
                        </a:rPr>
                        <a:t>IMPLEMENTAREA UNOR MĂSURI ALTERNATIVE SISTEMULUI DE CIRCULAȚIE 2+1 – EXTINDEREA LA PATRU BENZI DE CIRCULAȚIE, SECTOR CENTURA ORADEA – CALEA SÂNTANDREI: VO DN1Z (VOSVO) KM 4+700 – KM 5+700, MUNICIPIUL ORADEA, JUDEȚUL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it-IT" sz="900">
                          <a:effectLst/>
                        </a:rPr>
                        <a:t>în proces de pregătire documente în vederea achiziției publice a contractului pentru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3"/>
                  </a:ext>
                </a:extLst>
              </a:tr>
              <a:tr h="688042">
                <a:tc>
                  <a:txBody>
                    <a:bodyPr/>
                    <a:lstStyle/>
                    <a:p>
                      <a:pPr marL="0" marR="0" algn="just">
                        <a:spcBef>
                          <a:spcPts val="0"/>
                        </a:spcBef>
                        <a:spcAft>
                          <a:spcPts val="0"/>
                        </a:spcAft>
                      </a:pPr>
                      <a:r>
                        <a:rPr lang="en-US" sz="900">
                          <a:effectLst/>
                        </a:rPr>
                        <a:t>53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it-IT"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dirty="0">
                          <a:effectLst/>
                        </a:rPr>
                        <a:t>CONSTRUIRE/PRELUNGIRE STRADA SIMION BĂRNUȚIU ÎNTRE B-DUL DECEBAL ȘI STRADA ONEȘTILOR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it-IT" sz="900" dirty="0">
                          <a:effectLst/>
                        </a:rPr>
                        <a:t>în proces de achiziție publică a contractului pentru proiectare si execuție + reglementari situatie juridica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4"/>
                  </a:ext>
                </a:extLst>
              </a:tr>
              <a:tr h="550434">
                <a:tc>
                  <a:txBody>
                    <a:bodyPr/>
                    <a:lstStyle/>
                    <a:p>
                      <a:pPr marL="0" marR="0" algn="just">
                        <a:spcBef>
                          <a:spcPts val="0"/>
                        </a:spcBef>
                        <a:spcAft>
                          <a:spcPts val="0"/>
                        </a:spcAft>
                      </a:pPr>
                      <a:r>
                        <a:rPr lang="en-US" sz="900">
                          <a:effectLst/>
                        </a:rPr>
                        <a:t>54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a:effectLst/>
                        </a:rPr>
                        <a:t>”REABILITARE POD DECEBAL PESTE RÂUL CRIȘUL REPEDE, MUNICIPIUL ORADEA, JUDEȚUL BIHOR”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err="1">
                          <a:effectLst/>
                        </a:rPr>
                        <a:t>în</a:t>
                      </a:r>
                      <a:r>
                        <a:rPr lang="en-US" sz="900" dirty="0">
                          <a:effectLst/>
                        </a:rPr>
                        <a:t> </a:t>
                      </a:r>
                      <a:r>
                        <a:rPr lang="en-US" sz="900" dirty="0" err="1">
                          <a:effectLst/>
                        </a:rPr>
                        <a:t>proces</a:t>
                      </a:r>
                      <a:r>
                        <a:rPr lang="en-US" sz="900" dirty="0">
                          <a:effectLst/>
                        </a:rPr>
                        <a:t> de </a:t>
                      </a:r>
                      <a:r>
                        <a:rPr lang="en-US" sz="900" dirty="0" err="1">
                          <a:effectLst/>
                        </a:rPr>
                        <a:t>achiziție</a:t>
                      </a:r>
                      <a:r>
                        <a:rPr lang="en-US" sz="900" dirty="0">
                          <a:effectLst/>
                        </a:rPr>
                        <a:t> </a:t>
                      </a:r>
                      <a:r>
                        <a:rPr lang="en-US" sz="900" dirty="0" err="1">
                          <a:effectLst/>
                        </a:rPr>
                        <a:t>publică</a:t>
                      </a:r>
                      <a:r>
                        <a:rPr lang="en-US" sz="900" dirty="0">
                          <a:effectLst/>
                        </a:rPr>
                        <a:t> a </a:t>
                      </a:r>
                      <a:r>
                        <a:rPr lang="en-US" sz="900" dirty="0" err="1">
                          <a:effectLst/>
                        </a:rPr>
                        <a:t>contractului</a:t>
                      </a:r>
                      <a:r>
                        <a:rPr lang="en-US" sz="900" dirty="0">
                          <a:effectLst/>
                        </a:rPr>
                        <a:t> </a:t>
                      </a:r>
                      <a:r>
                        <a:rPr lang="en-US" sz="900" dirty="0" err="1">
                          <a:effectLst/>
                        </a:rPr>
                        <a:t>pentru</a:t>
                      </a:r>
                      <a:r>
                        <a:rPr lang="en-US" sz="900" dirty="0">
                          <a:effectLst/>
                        </a:rPr>
                        <a:t> </a:t>
                      </a:r>
                      <a:r>
                        <a:rPr lang="en-US" sz="900" dirty="0" err="1">
                          <a:effectLst/>
                        </a:rPr>
                        <a:t>proiectare</a:t>
                      </a:r>
                      <a:r>
                        <a:rPr lang="en-US" sz="900" dirty="0">
                          <a:effectLst/>
                        </a:rPr>
                        <a:t> </a:t>
                      </a:r>
                      <a:r>
                        <a:rPr lang="en-US" sz="900" dirty="0" err="1">
                          <a:effectLst/>
                        </a:rPr>
                        <a:t>si</a:t>
                      </a:r>
                      <a:r>
                        <a:rPr lang="en-US" sz="900" dirty="0">
                          <a:effectLst/>
                        </a:rPr>
                        <a:t> </a:t>
                      </a:r>
                      <a:r>
                        <a:rPr lang="en-US" sz="900" dirty="0" err="1">
                          <a:effectLst/>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5"/>
                  </a:ext>
                </a:extLst>
              </a:tr>
              <a:tr h="550434">
                <a:tc>
                  <a:txBody>
                    <a:bodyPr/>
                    <a:lstStyle/>
                    <a:p>
                      <a:pPr marL="0" marR="0" algn="just">
                        <a:spcBef>
                          <a:spcPts val="0"/>
                        </a:spcBef>
                        <a:spcAft>
                          <a:spcPts val="0"/>
                        </a:spcAft>
                      </a:pPr>
                      <a:r>
                        <a:rPr lang="en-US" sz="900">
                          <a:effectLst/>
                        </a:rPr>
                        <a:t>55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n-US" sz="900">
                          <a:effectLst/>
                        </a:rPr>
                        <a:t>MODERNIZARE STRADA VIOLETELOR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err="1">
                          <a:effectLst/>
                        </a:rPr>
                        <a:t>în</a:t>
                      </a:r>
                      <a:r>
                        <a:rPr lang="en-US" sz="900" dirty="0">
                          <a:effectLst/>
                        </a:rPr>
                        <a:t> </a:t>
                      </a:r>
                      <a:r>
                        <a:rPr lang="en-US" sz="900" dirty="0" err="1">
                          <a:effectLst/>
                        </a:rPr>
                        <a:t>proces</a:t>
                      </a:r>
                      <a:r>
                        <a:rPr lang="en-US" sz="900" dirty="0">
                          <a:effectLst/>
                        </a:rPr>
                        <a:t> de </a:t>
                      </a:r>
                      <a:r>
                        <a:rPr lang="en-US" sz="900" dirty="0" err="1">
                          <a:effectLst/>
                        </a:rPr>
                        <a:t>achiziție</a:t>
                      </a:r>
                      <a:r>
                        <a:rPr lang="en-US" sz="900" dirty="0">
                          <a:effectLst/>
                        </a:rPr>
                        <a:t> </a:t>
                      </a:r>
                      <a:r>
                        <a:rPr lang="en-US" sz="900" dirty="0" err="1">
                          <a:effectLst/>
                        </a:rPr>
                        <a:t>publică</a:t>
                      </a:r>
                      <a:r>
                        <a:rPr lang="en-US" sz="900" dirty="0">
                          <a:effectLst/>
                        </a:rPr>
                        <a:t> a </a:t>
                      </a:r>
                      <a:r>
                        <a:rPr lang="en-US" sz="900" dirty="0" err="1">
                          <a:effectLst/>
                        </a:rPr>
                        <a:t>contractului</a:t>
                      </a:r>
                      <a:r>
                        <a:rPr lang="en-US" sz="900" dirty="0">
                          <a:effectLst/>
                        </a:rPr>
                        <a:t> </a:t>
                      </a:r>
                      <a:r>
                        <a:rPr lang="en-US" sz="900" dirty="0" err="1">
                          <a:effectLst/>
                        </a:rPr>
                        <a:t>pentru</a:t>
                      </a:r>
                      <a:r>
                        <a:rPr lang="en-US" sz="900" dirty="0">
                          <a:effectLst/>
                        </a:rPr>
                        <a:t> </a:t>
                      </a:r>
                      <a:r>
                        <a:rPr lang="en-US" sz="900" dirty="0" err="1">
                          <a:effectLst/>
                        </a:rPr>
                        <a:t>proiectare</a:t>
                      </a:r>
                      <a:r>
                        <a:rPr lang="en-US" sz="900" dirty="0">
                          <a:effectLst/>
                        </a:rPr>
                        <a:t> </a:t>
                      </a:r>
                      <a:r>
                        <a:rPr lang="en-US" sz="900" dirty="0" err="1">
                          <a:effectLst/>
                        </a:rPr>
                        <a:t>și</a:t>
                      </a:r>
                      <a:r>
                        <a:rPr lang="en-US" sz="900" dirty="0">
                          <a:effectLst/>
                        </a:rPr>
                        <a:t> </a:t>
                      </a:r>
                      <a:r>
                        <a:rPr lang="en-US" sz="900" dirty="0" err="1">
                          <a:effectLst/>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6"/>
                  </a:ext>
                </a:extLst>
              </a:tr>
              <a:tr h="550434">
                <a:tc>
                  <a:txBody>
                    <a:bodyPr/>
                    <a:lstStyle/>
                    <a:p>
                      <a:pPr marL="0" marR="0" algn="just">
                        <a:spcBef>
                          <a:spcPts val="0"/>
                        </a:spcBef>
                        <a:spcAft>
                          <a:spcPts val="0"/>
                        </a:spcAft>
                      </a:pPr>
                      <a:r>
                        <a:rPr lang="en-US" sz="900">
                          <a:effectLst/>
                        </a:rPr>
                        <a:t>56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a:effectLst/>
                        </a:rPr>
                        <a:t>LARGIREA STRAZILOR ARMATEI ROMANE, UNIVERSITATII, CEYRAT, THURZO SANDOR SI ATELIERELOR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err="1">
                          <a:effectLst/>
                        </a:rPr>
                        <a:t>în</a:t>
                      </a:r>
                      <a:r>
                        <a:rPr lang="en-US" sz="900" dirty="0">
                          <a:effectLst/>
                        </a:rPr>
                        <a:t> </a:t>
                      </a:r>
                      <a:r>
                        <a:rPr lang="en-US" sz="900" dirty="0" err="1">
                          <a:effectLst/>
                        </a:rPr>
                        <a:t>proces</a:t>
                      </a:r>
                      <a:r>
                        <a:rPr lang="en-US" sz="900" dirty="0">
                          <a:effectLst/>
                        </a:rPr>
                        <a:t> de </a:t>
                      </a:r>
                      <a:r>
                        <a:rPr lang="en-US" sz="900" dirty="0" err="1">
                          <a:effectLst/>
                        </a:rPr>
                        <a:t>achiziție</a:t>
                      </a:r>
                      <a:r>
                        <a:rPr lang="en-US" sz="900" dirty="0">
                          <a:effectLst/>
                        </a:rPr>
                        <a:t> </a:t>
                      </a:r>
                      <a:r>
                        <a:rPr lang="en-US" sz="900" dirty="0" err="1">
                          <a:effectLst/>
                        </a:rPr>
                        <a:t>publică</a:t>
                      </a:r>
                      <a:r>
                        <a:rPr lang="en-US" sz="900" dirty="0">
                          <a:effectLst/>
                        </a:rPr>
                        <a:t> a </a:t>
                      </a:r>
                      <a:r>
                        <a:rPr lang="en-US" sz="900" dirty="0" err="1">
                          <a:effectLst/>
                        </a:rPr>
                        <a:t>contractului</a:t>
                      </a:r>
                      <a:r>
                        <a:rPr lang="en-US" sz="900" dirty="0">
                          <a:effectLst/>
                        </a:rPr>
                        <a:t> </a:t>
                      </a:r>
                      <a:r>
                        <a:rPr lang="en-US" sz="900" dirty="0" err="1">
                          <a:effectLst/>
                        </a:rPr>
                        <a:t>pentru</a:t>
                      </a:r>
                      <a:r>
                        <a:rPr lang="en-US" sz="900" dirty="0">
                          <a:effectLst/>
                        </a:rPr>
                        <a:t> </a:t>
                      </a:r>
                      <a:r>
                        <a:rPr lang="en-US" sz="900" dirty="0" err="1">
                          <a:effectLst/>
                        </a:rPr>
                        <a:t>proiectare</a:t>
                      </a:r>
                      <a:r>
                        <a:rPr lang="en-US" sz="900" dirty="0">
                          <a:effectLst/>
                        </a:rPr>
                        <a:t> </a:t>
                      </a:r>
                      <a:r>
                        <a:rPr lang="en-US" sz="900" dirty="0" err="1">
                          <a:effectLst/>
                        </a:rPr>
                        <a:t>si</a:t>
                      </a:r>
                      <a:r>
                        <a:rPr lang="en-US" sz="900" dirty="0">
                          <a:effectLst/>
                        </a:rPr>
                        <a:t> </a:t>
                      </a:r>
                      <a:r>
                        <a:rPr lang="en-US" sz="900" dirty="0" err="1">
                          <a:effectLst/>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7"/>
                  </a:ext>
                </a:extLst>
              </a:tr>
              <a:tr h="550434">
                <a:tc>
                  <a:txBody>
                    <a:bodyPr/>
                    <a:lstStyle/>
                    <a:p>
                      <a:pPr marL="0" marR="0" algn="just">
                        <a:spcBef>
                          <a:spcPts val="0"/>
                        </a:spcBef>
                        <a:spcAft>
                          <a:spcPts val="0"/>
                        </a:spcAft>
                      </a:pPr>
                      <a:r>
                        <a:rPr lang="en-US" sz="900">
                          <a:effectLst/>
                        </a:rPr>
                        <a:t>57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a:effectLst/>
                        </a:rPr>
                        <a:t>MODERNIZARE STRADA PLUGARILOR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err="1">
                          <a:effectLst/>
                        </a:rPr>
                        <a:t>în</a:t>
                      </a:r>
                      <a:r>
                        <a:rPr lang="en-US" sz="900" dirty="0">
                          <a:effectLst/>
                        </a:rPr>
                        <a:t> </a:t>
                      </a:r>
                      <a:r>
                        <a:rPr lang="en-US" sz="900" dirty="0" err="1">
                          <a:effectLst/>
                        </a:rPr>
                        <a:t>proces</a:t>
                      </a:r>
                      <a:r>
                        <a:rPr lang="en-US" sz="900" dirty="0">
                          <a:effectLst/>
                        </a:rPr>
                        <a:t> de </a:t>
                      </a:r>
                      <a:r>
                        <a:rPr lang="en-US" sz="900" dirty="0" err="1">
                          <a:effectLst/>
                        </a:rPr>
                        <a:t>achiziție</a:t>
                      </a:r>
                      <a:r>
                        <a:rPr lang="en-US" sz="900" dirty="0">
                          <a:effectLst/>
                        </a:rPr>
                        <a:t> </a:t>
                      </a:r>
                      <a:r>
                        <a:rPr lang="en-US" sz="900" dirty="0" err="1">
                          <a:effectLst/>
                        </a:rPr>
                        <a:t>publică</a:t>
                      </a:r>
                      <a:r>
                        <a:rPr lang="en-US" sz="900" dirty="0">
                          <a:effectLst/>
                        </a:rPr>
                        <a:t> a </a:t>
                      </a:r>
                      <a:r>
                        <a:rPr lang="en-US" sz="900" dirty="0" err="1">
                          <a:effectLst/>
                        </a:rPr>
                        <a:t>contractului</a:t>
                      </a:r>
                      <a:r>
                        <a:rPr lang="en-US" sz="900" dirty="0">
                          <a:effectLst/>
                        </a:rPr>
                        <a:t> </a:t>
                      </a:r>
                      <a:r>
                        <a:rPr lang="en-US" sz="900" dirty="0" err="1">
                          <a:effectLst/>
                        </a:rPr>
                        <a:t>pentru</a:t>
                      </a:r>
                      <a:r>
                        <a:rPr lang="en-US" sz="900" dirty="0">
                          <a:effectLst/>
                        </a:rPr>
                        <a:t> </a:t>
                      </a:r>
                      <a:r>
                        <a:rPr lang="en-US" sz="900" dirty="0" err="1">
                          <a:effectLst/>
                        </a:rPr>
                        <a:t>proiectare</a:t>
                      </a:r>
                      <a:r>
                        <a:rPr lang="en-US" sz="900" dirty="0">
                          <a:effectLst/>
                        </a:rPr>
                        <a:t> </a:t>
                      </a:r>
                      <a:r>
                        <a:rPr lang="en-US" sz="900" dirty="0" err="1">
                          <a:effectLst/>
                        </a:rPr>
                        <a:t>si</a:t>
                      </a:r>
                      <a:r>
                        <a:rPr lang="en-US" sz="900" dirty="0">
                          <a:effectLst/>
                        </a:rPr>
                        <a:t> </a:t>
                      </a:r>
                      <a:r>
                        <a:rPr lang="en-US" sz="900" dirty="0" err="1">
                          <a:effectLst/>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8"/>
                  </a:ext>
                </a:extLst>
              </a:tr>
              <a:tr h="550434">
                <a:tc>
                  <a:txBody>
                    <a:bodyPr/>
                    <a:lstStyle/>
                    <a:p>
                      <a:pPr marL="0" marR="0" algn="just">
                        <a:spcBef>
                          <a:spcPts val="0"/>
                        </a:spcBef>
                        <a:spcAft>
                          <a:spcPts val="0"/>
                        </a:spcAft>
                      </a:pPr>
                      <a:r>
                        <a:rPr lang="en-US" sz="900">
                          <a:effectLst/>
                        </a:rPr>
                        <a:t>58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a:effectLst/>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spcBef>
                          <a:spcPts val="0"/>
                        </a:spcBef>
                        <a:spcAft>
                          <a:spcPts val="0"/>
                        </a:spcAft>
                      </a:pPr>
                      <a:r>
                        <a:rPr lang="es-ES" sz="900">
                          <a:effectLst/>
                        </a:rPr>
                        <a:t>MODERNIZARE STRADA BRANDUSEI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tc>
                  <a:txBody>
                    <a:bodyPr/>
                    <a:lstStyle/>
                    <a:p>
                      <a:pPr marL="0" marR="0" algn="just">
                        <a:spcBef>
                          <a:spcPts val="0"/>
                        </a:spcBef>
                        <a:spcAft>
                          <a:spcPts val="0"/>
                        </a:spcAft>
                      </a:pPr>
                      <a:r>
                        <a:rPr lang="en-US" sz="900" dirty="0" err="1">
                          <a:effectLst/>
                        </a:rPr>
                        <a:t>în</a:t>
                      </a:r>
                      <a:r>
                        <a:rPr lang="en-US" sz="900" dirty="0">
                          <a:effectLst/>
                        </a:rPr>
                        <a:t> </a:t>
                      </a:r>
                      <a:r>
                        <a:rPr lang="en-US" sz="900" dirty="0" err="1">
                          <a:effectLst/>
                        </a:rPr>
                        <a:t>proces</a:t>
                      </a:r>
                      <a:r>
                        <a:rPr lang="en-US" sz="900" dirty="0">
                          <a:effectLst/>
                        </a:rPr>
                        <a:t> de </a:t>
                      </a:r>
                      <a:r>
                        <a:rPr lang="en-US" sz="900" dirty="0" err="1">
                          <a:effectLst/>
                        </a:rPr>
                        <a:t>achiziție</a:t>
                      </a:r>
                      <a:r>
                        <a:rPr lang="en-US" sz="900" dirty="0">
                          <a:effectLst/>
                        </a:rPr>
                        <a:t> </a:t>
                      </a:r>
                      <a:r>
                        <a:rPr lang="en-US" sz="900" dirty="0" err="1">
                          <a:effectLst/>
                        </a:rPr>
                        <a:t>publică</a:t>
                      </a:r>
                      <a:r>
                        <a:rPr lang="en-US" sz="900" dirty="0">
                          <a:effectLst/>
                        </a:rPr>
                        <a:t> a </a:t>
                      </a:r>
                      <a:r>
                        <a:rPr lang="en-US" sz="900" dirty="0" err="1">
                          <a:effectLst/>
                        </a:rPr>
                        <a:t>contractului</a:t>
                      </a:r>
                      <a:r>
                        <a:rPr lang="en-US" sz="900" dirty="0">
                          <a:effectLst/>
                        </a:rPr>
                        <a:t> </a:t>
                      </a:r>
                      <a:r>
                        <a:rPr lang="en-US" sz="900" dirty="0" err="1">
                          <a:effectLst/>
                        </a:rPr>
                        <a:t>pentru</a:t>
                      </a:r>
                      <a:r>
                        <a:rPr lang="en-US" sz="900" dirty="0">
                          <a:effectLst/>
                        </a:rPr>
                        <a:t> </a:t>
                      </a:r>
                      <a:r>
                        <a:rPr lang="en-US" sz="900" dirty="0" err="1">
                          <a:effectLst/>
                        </a:rPr>
                        <a:t>proiectare</a:t>
                      </a:r>
                      <a:r>
                        <a:rPr lang="en-US" sz="900" dirty="0">
                          <a:effectLst/>
                        </a:rPr>
                        <a:t> </a:t>
                      </a:r>
                      <a:r>
                        <a:rPr lang="en-US" sz="900" dirty="0" err="1">
                          <a:effectLst/>
                        </a:rPr>
                        <a:t>si</a:t>
                      </a:r>
                      <a:r>
                        <a:rPr lang="en-US" sz="900" dirty="0">
                          <a:effectLst/>
                        </a:rPr>
                        <a:t> </a:t>
                      </a:r>
                      <a:r>
                        <a:rPr lang="en-US" sz="900" dirty="0" err="1">
                          <a:effectLst/>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09" marR="35409" marT="0" marB="0"/>
                </a:tc>
                <a:extLst>
                  <a:ext uri="{0D108BD9-81ED-4DB2-BD59-A6C34878D82A}">
                    <a16:rowId xmlns:a16="http://schemas.microsoft.com/office/drawing/2014/main" val="1000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96555772"/>
              </p:ext>
            </p:extLst>
          </p:nvPr>
        </p:nvGraphicFramePr>
        <p:xfrm>
          <a:off x="5881264" y="301623"/>
          <a:ext cx="5615166" cy="6341456"/>
        </p:xfrm>
        <a:graphic>
          <a:graphicData uri="http://schemas.openxmlformats.org/drawingml/2006/table">
            <a:tbl>
              <a:tblPr firstRow="1" firstCol="1" bandRow="1">
                <a:tableStyleId>{00A15C55-8517-42AA-B614-E9B94910E393}</a:tableStyleId>
              </a:tblPr>
              <a:tblGrid>
                <a:gridCol w="547043">
                  <a:extLst>
                    <a:ext uri="{9D8B030D-6E8A-4147-A177-3AD203B41FA5}">
                      <a16:colId xmlns:a16="http://schemas.microsoft.com/office/drawing/2014/main" val="20000"/>
                    </a:ext>
                  </a:extLst>
                </a:gridCol>
                <a:gridCol w="1012599">
                  <a:extLst>
                    <a:ext uri="{9D8B030D-6E8A-4147-A177-3AD203B41FA5}">
                      <a16:colId xmlns:a16="http://schemas.microsoft.com/office/drawing/2014/main" val="20001"/>
                    </a:ext>
                  </a:extLst>
                </a:gridCol>
                <a:gridCol w="2298719">
                  <a:extLst>
                    <a:ext uri="{9D8B030D-6E8A-4147-A177-3AD203B41FA5}">
                      <a16:colId xmlns:a16="http://schemas.microsoft.com/office/drawing/2014/main" val="20002"/>
                    </a:ext>
                  </a:extLst>
                </a:gridCol>
                <a:gridCol w="1756805">
                  <a:extLst>
                    <a:ext uri="{9D8B030D-6E8A-4147-A177-3AD203B41FA5}">
                      <a16:colId xmlns:a16="http://schemas.microsoft.com/office/drawing/2014/main" val="20003"/>
                    </a:ext>
                  </a:extLst>
                </a:gridCol>
              </a:tblGrid>
              <a:tr h="576496">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59</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dirty="0">
                          <a:effectLst/>
                          <a:latin typeface="Times New Roman" panose="02020603050405020304" pitchFamily="18" charset="0"/>
                          <a:cs typeface="Times New Roman" panose="02020603050405020304" pitchFamily="18" charset="0"/>
                        </a:rPr>
                        <a:t>DTAC, PT, ASIST., EXEC.</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dirty="0">
                          <a:effectLst/>
                          <a:latin typeface="Times New Roman" panose="02020603050405020304" pitchFamily="18" charset="0"/>
                          <a:cs typeface="Times New Roman" panose="02020603050405020304" pitchFamily="18" charset="0"/>
                        </a:rPr>
                        <a:t>AMENAJARE INTERSECȚIE STRADA TUDOR VLADIMIRESCU-STRADA PLEVNEI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în proces de achiziție publică a contractului pentru proiectare si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0"/>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dirty="0">
                          <a:effectLst/>
                          <a:latin typeface="Times New Roman" panose="02020603050405020304" pitchFamily="18" charset="0"/>
                          <a:cs typeface="Times New Roman" panose="02020603050405020304" pitchFamily="18" charset="0"/>
                        </a:rPr>
                        <a:t>MODERNIZARE STRADA PARCULUI</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în proces de achiziție publică a contractului pentru proiectare si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1"/>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dirty="0">
                          <a:effectLst/>
                          <a:latin typeface="Times New Roman" panose="02020603050405020304" pitchFamily="18" charset="0"/>
                          <a:cs typeface="Times New Roman" panose="02020603050405020304" pitchFamily="18" charset="0"/>
                        </a:rPr>
                        <a:t>MODERNIZARE STRADA CASTANILOR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în proces de achiziție publică a contractului pentru proiectare si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2"/>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dirty="0">
                          <a:effectLst/>
                          <a:latin typeface="Times New Roman" panose="02020603050405020304" pitchFamily="18" charset="0"/>
                          <a:cs typeface="Times New Roman" panose="02020603050405020304" pitchFamily="18" charset="0"/>
                        </a:rPr>
                        <a:t>MODERNIZARE STRADA CEDRILOR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si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3"/>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a:effectLst/>
                          <a:latin typeface="Times New Roman" panose="02020603050405020304" pitchFamily="18" charset="0"/>
                          <a:cs typeface="Times New Roman" panose="02020603050405020304" pitchFamily="18" charset="0"/>
                        </a:rPr>
                        <a:t>MODERNIZARE STRADA MALINULUI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si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4"/>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a:effectLst/>
                          <a:latin typeface="Times New Roman" panose="02020603050405020304" pitchFamily="18" charset="0"/>
                          <a:cs typeface="Times New Roman" panose="02020603050405020304" pitchFamily="18" charset="0"/>
                        </a:rPr>
                        <a:t>MODERNIZARE STRADA PLOPILOR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si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5"/>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a:effectLst/>
                          <a:latin typeface="Times New Roman" panose="02020603050405020304" pitchFamily="18" charset="0"/>
                          <a:cs typeface="Times New Roman" panose="02020603050405020304" pitchFamily="18" charset="0"/>
                        </a:rPr>
                        <a:t>MODERNIZARE STRADA AFINELOR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si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6"/>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a:effectLst/>
                          <a:latin typeface="Times New Roman" panose="02020603050405020304" pitchFamily="18" charset="0"/>
                          <a:cs typeface="Times New Roman" panose="02020603050405020304" pitchFamily="18" charset="0"/>
                        </a:rPr>
                        <a:t>MODERNIZARE STRADA BEMER LASZLO</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si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7"/>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MERILOR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și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8"/>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CANTONULUI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și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09"/>
                  </a:ext>
                </a:extLst>
              </a:tr>
              <a:tr h="57649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69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spcBef>
                          <a:spcPts val="0"/>
                        </a:spcBef>
                        <a:spcAft>
                          <a:spcPts val="0"/>
                        </a:spcAft>
                      </a:pPr>
                      <a:r>
                        <a:rPr lang="es-ES" sz="900">
                          <a:effectLst/>
                          <a:latin typeface="Times New Roman" panose="02020603050405020304" pitchFamily="18" charset="0"/>
                          <a:cs typeface="Times New Roman" panose="02020603050405020304" pitchFamily="18" charset="0"/>
                        </a:rPr>
                        <a:t>MODERNIZARE STRADA ROMULUS GUGA</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proiectare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si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085" marR="37085"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431594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1"/>
          <p:cNvSpPr>
            <a:spLocks noChangeArrowheads="1"/>
          </p:cNvSpPr>
          <p:nvPr/>
        </p:nvSpPr>
        <p:spPr bwMode="auto">
          <a:xfrm>
            <a:off x="4460875" y="1670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3"/>
          <p:cNvSpPr>
            <a:spLocks noChangeArrowheads="1"/>
          </p:cNvSpPr>
          <p:nvPr/>
        </p:nvSpPr>
        <p:spPr bwMode="auto">
          <a:xfrm>
            <a:off x="8610844" y="212772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12564368"/>
              </p:ext>
            </p:extLst>
          </p:nvPr>
        </p:nvGraphicFramePr>
        <p:xfrm>
          <a:off x="429123" y="272093"/>
          <a:ext cx="5041647" cy="6405881"/>
        </p:xfrm>
        <a:graphic>
          <a:graphicData uri="http://schemas.openxmlformats.org/drawingml/2006/table">
            <a:tbl>
              <a:tblPr firstRow="1" firstCol="1" bandRow="1">
                <a:tableStyleId>{00A15C55-8517-42AA-B614-E9B94910E393}</a:tableStyleId>
              </a:tblPr>
              <a:tblGrid>
                <a:gridCol w="491170">
                  <a:extLst>
                    <a:ext uri="{9D8B030D-6E8A-4147-A177-3AD203B41FA5}">
                      <a16:colId xmlns:a16="http://schemas.microsoft.com/office/drawing/2014/main" val="20000"/>
                    </a:ext>
                  </a:extLst>
                </a:gridCol>
                <a:gridCol w="909174">
                  <a:extLst>
                    <a:ext uri="{9D8B030D-6E8A-4147-A177-3AD203B41FA5}">
                      <a16:colId xmlns:a16="http://schemas.microsoft.com/office/drawing/2014/main" val="20001"/>
                    </a:ext>
                  </a:extLst>
                </a:gridCol>
                <a:gridCol w="2063933">
                  <a:extLst>
                    <a:ext uri="{9D8B030D-6E8A-4147-A177-3AD203B41FA5}">
                      <a16:colId xmlns:a16="http://schemas.microsoft.com/office/drawing/2014/main" val="20002"/>
                    </a:ext>
                  </a:extLst>
                </a:gridCol>
                <a:gridCol w="1577370">
                  <a:extLst>
                    <a:ext uri="{9D8B030D-6E8A-4147-A177-3AD203B41FA5}">
                      <a16:colId xmlns:a16="http://schemas.microsoft.com/office/drawing/2014/main" val="20003"/>
                    </a:ext>
                  </a:extLst>
                </a:gridCol>
              </a:tblGrid>
              <a:tr h="1054571">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70</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it-IT" sz="900" dirty="0">
                          <a:effectLst/>
                          <a:latin typeface="Times New Roman" panose="02020603050405020304" pitchFamily="18" charset="0"/>
                          <a:cs typeface="Times New Roman" panose="02020603050405020304" pitchFamily="18" charset="0"/>
                        </a:rPr>
                        <a:t>DTAC, PT, ASIST 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“ASIGURAREA CONECTIVITĂȚII ZONEI  BĂILE FELIX – BĂILE 1 MAI CU DN1, CARTIERELE NUFĂRUL ȘI VELENȚA, PRIN ZONA STRĂZILOR IANCU DE HUNEADOARA – RĂZBOIENI - CALEA CLUJULUI, MUNICIPIUL ORADEA, JUDEȚUL BIHOR”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în proces de achiziție publică a contractului pentru proiectare și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0"/>
                  </a:ext>
                </a:extLst>
              </a:tr>
              <a:tr h="395464">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71</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dirty="0">
                          <a:effectLst/>
                          <a:latin typeface="Times New Roman" panose="02020603050405020304" pitchFamily="18" charset="0"/>
                          <a:cs typeface="Times New Roman" panose="02020603050405020304" pitchFamily="18" charset="0"/>
                        </a:rPr>
                        <a:t>MODERNIZARE STRADA ATANASIE POPA</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în proces de achiziție publică a contractului de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1"/>
                  </a:ext>
                </a:extLst>
              </a:tr>
              <a:tr h="395464">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ARMONIEI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2"/>
                  </a:ext>
                </a:extLst>
              </a:tr>
              <a:tr h="395464">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AUGUSTIN MAIOR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3"/>
                  </a:ext>
                </a:extLst>
              </a:tr>
              <a:tr h="395464">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MODERNIZARE STRADA PLUGULUI ȘI TORENTULUI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4"/>
                  </a:ext>
                </a:extLst>
              </a:tr>
              <a:tr h="105457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s-ES" sz="900">
                          <a:effectLst/>
                          <a:latin typeface="Times New Roman" panose="02020603050405020304" pitchFamily="18" charset="0"/>
                          <a:cs typeface="Times New Roman" panose="02020603050405020304" pitchFamily="18" charset="0"/>
                        </a:rPr>
                        <a:t>CONSTRUIRE DRUMURI COLECTOARE ÎN ZONA CENTURII MUNICIPIULUI ORADEA, STRADA OGORULUI, TRONSON ÎNTRE STR. NUFARULUI ȘI DC54, MUNICIPIUL ORADEA, JUDEȚUL BIHOR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5"/>
                  </a:ext>
                </a:extLst>
              </a:tr>
              <a:tr h="39959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CIUCULUI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6"/>
                  </a:ext>
                </a:extLst>
              </a:tr>
              <a:tr h="39959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HARGHITEI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7"/>
                  </a:ext>
                </a:extLst>
              </a:tr>
              <a:tr h="39959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INULUI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8"/>
                  </a:ext>
                </a:extLst>
              </a:tr>
              <a:tr h="39959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79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MARGELELOR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09"/>
                  </a:ext>
                </a:extLst>
              </a:tr>
              <a:tr h="39959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PELICANULUI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10"/>
                  </a:ext>
                </a:extLst>
              </a:tr>
              <a:tr h="39959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SF, DTAC, PT, ASIST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PAVILIOANELE CFR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proces</a:t>
                      </a:r>
                      <a:r>
                        <a:rPr lang="en-US" sz="900" dirty="0">
                          <a:effectLst/>
                          <a:latin typeface="Times New Roman" panose="02020603050405020304" pitchFamily="18" charset="0"/>
                          <a:cs typeface="Times New Roman" panose="02020603050405020304" pitchFamily="18" charset="0"/>
                        </a:rPr>
                        <a:t> de </a:t>
                      </a:r>
                      <a:r>
                        <a:rPr lang="en-US" sz="900" dirty="0" err="1">
                          <a:effectLst/>
                          <a:latin typeface="Times New Roman" panose="02020603050405020304" pitchFamily="18" charset="0"/>
                          <a:cs typeface="Times New Roman" panose="02020603050405020304" pitchFamily="18" charset="0"/>
                        </a:rPr>
                        <a:t>achiziție</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publică</a:t>
                      </a:r>
                      <a:r>
                        <a:rPr lang="en-US" sz="900" dirty="0">
                          <a:effectLst/>
                          <a:latin typeface="Times New Roman" panose="02020603050405020304" pitchFamily="18" charset="0"/>
                          <a:cs typeface="Times New Roman" panose="02020603050405020304" pitchFamily="18" charset="0"/>
                        </a:rPr>
                        <a:t> a </a:t>
                      </a:r>
                      <a:r>
                        <a:rPr lang="en-US" sz="900" dirty="0" err="1">
                          <a:effectLst/>
                          <a:latin typeface="Times New Roman" panose="02020603050405020304" pitchFamily="18" charset="0"/>
                          <a:cs typeface="Times New Roman" panose="02020603050405020304" pitchFamily="18" charset="0"/>
                        </a:rPr>
                        <a:t>contractului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pentru</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11"/>
                  </a:ext>
                </a:extLst>
              </a:tr>
              <a:tr h="274628">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BAJOR ANDOR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936" marR="33936" marT="0" marB="0"/>
                </a:tc>
                <a:extLst>
                  <a:ext uri="{0D108BD9-81ED-4DB2-BD59-A6C34878D82A}">
                    <a16:rowId xmlns:a16="http://schemas.microsoft.com/office/drawing/2014/main" val="1001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58450821"/>
              </p:ext>
            </p:extLst>
          </p:nvPr>
        </p:nvGraphicFramePr>
        <p:xfrm>
          <a:off x="6005592" y="272093"/>
          <a:ext cx="5623699" cy="6446325"/>
        </p:xfrm>
        <a:graphic>
          <a:graphicData uri="http://schemas.openxmlformats.org/drawingml/2006/table">
            <a:tbl>
              <a:tblPr firstRow="1" firstCol="1" bandRow="1">
                <a:tableStyleId>{00A15C55-8517-42AA-B614-E9B94910E393}</a:tableStyleId>
              </a:tblPr>
              <a:tblGrid>
                <a:gridCol w="547874">
                  <a:extLst>
                    <a:ext uri="{9D8B030D-6E8A-4147-A177-3AD203B41FA5}">
                      <a16:colId xmlns:a16="http://schemas.microsoft.com/office/drawing/2014/main" val="20000"/>
                    </a:ext>
                  </a:extLst>
                </a:gridCol>
                <a:gridCol w="1014137">
                  <a:extLst>
                    <a:ext uri="{9D8B030D-6E8A-4147-A177-3AD203B41FA5}">
                      <a16:colId xmlns:a16="http://schemas.microsoft.com/office/drawing/2014/main" val="20001"/>
                    </a:ext>
                  </a:extLst>
                </a:gridCol>
                <a:gridCol w="2302213">
                  <a:extLst>
                    <a:ext uri="{9D8B030D-6E8A-4147-A177-3AD203B41FA5}">
                      <a16:colId xmlns:a16="http://schemas.microsoft.com/office/drawing/2014/main" val="20002"/>
                    </a:ext>
                  </a:extLst>
                </a:gridCol>
                <a:gridCol w="1759475">
                  <a:extLst>
                    <a:ext uri="{9D8B030D-6E8A-4147-A177-3AD203B41FA5}">
                      <a16:colId xmlns:a16="http://schemas.microsoft.com/office/drawing/2014/main" val="20003"/>
                    </a:ext>
                  </a:extLst>
                </a:gridCol>
              </a:tblGrid>
              <a:tr h="938343">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83</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DTAC, PT, ASIST, EXEC.</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AMENAJARE ACCESE AUTO ȘI SPAȚII DE PARCARE ÎN ZONA PIAȚA EMANUIL GOJDU – CALEA MAREȘAL ALEXANDRU AVERESCU –STRADA RÂULUI – CALEA CLUJULUI, MUNICIPIUL ORADEA, JUDEȚUL BIHOR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0"/>
                  </a:ext>
                </a:extLst>
              </a:tr>
              <a:tr h="402147">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84</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MODERNIZARE STRADA GHEORGHE DOJA -ZONA STRADA LIVEZILOR - PĂDURE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lucrări în curs de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1"/>
                  </a:ext>
                </a:extLst>
              </a:tr>
              <a:tr h="402147">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85</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MODERNIZARE STRADA ARINULUI, TRONSON CALEA ADEVĂRULUI - STRADA SOFIEI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2"/>
                  </a:ext>
                </a:extLst>
              </a:tr>
              <a:tr h="39593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86</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SOFIEI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3"/>
                  </a:ext>
                </a:extLst>
              </a:tr>
              <a:tr h="274956">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87</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MODERNIZARE STRADA TRAIAN GOGA ȘI ARTERELE LATERALE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4"/>
                  </a:ext>
                </a:extLst>
              </a:tr>
              <a:tr h="412434">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88</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SIGURANTA CIRCULATIEI ARR FAZA PT</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DRUMURI COLECTOARE ȘI PASAJ PENTRU CENTRUL DE TRANSPORT INTERMODAL</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5"/>
                  </a:ext>
                </a:extLst>
              </a:tr>
              <a:tr h="527915">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89</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“AMENAJARE PIAȚETA STR. DUNĂREA (ZONA CASEI DE PENSII), MUNICIPIUL ORADEA, JUDEȚUL BIHOR”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6"/>
                  </a:ext>
                </a:extLst>
              </a:tr>
              <a:tr h="79187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90</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EXECUȚIE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PASAJ SUBTERAN LA INTERSECȚIA DINTRE B-DUL DECEBAL ȘI STRADA TUDOR VLADIMIRESCU ȘI LĂRGIRE STRADA TUDOR VLADIMIRESCU LA PATRU BENZI DE CIRCULAȚIE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7"/>
                  </a:ext>
                </a:extLst>
              </a:tr>
              <a:tr h="412434">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91</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DTAC, PT, ASIST, EXECUTIE</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en-US" sz="900">
                          <a:effectLst/>
                          <a:latin typeface="Times New Roman" panose="02020603050405020304" pitchFamily="18" charset="0"/>
                          <a:cs typeface="Times New Roman" panose="02020603050405020304" pitchFamily="18" charset="0"/>
                        </a:rPr>
                        <a:t>MODERNIZARE STRADA PLANTELOR</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lucrări</a:t>
                      </a:r>
                      <a:r>
                        <a:rPr lang="en-US" sz="900" dirty="0">
                          <a:effectLst/>
                          <a:latin typeface="Times New Roman" panose="02020603050405020304" pitchFamily="18" charset="0"/>
                          <a:cs typeface="Times New Roman" panose="02020603050405020304" pitchFamily="18" charset="0"/>
                        </a:rPr>
                        <a:t> </a:t>
                      </a:r>
                      <a:r>
                        <a:rPr lang="en-US" sz="900" dirty="0" err="1">
                          <a:effectLst/>
                          <a:latin typeface="Times New Roman" panose="02020603050405020304" pitchFamily="18" charset="0"/>
                          <a:cs typeface="Times New Roman" panose="02020603050405020304" pitchFamily="18" charset="0"/>
                        </a:rPr>
                        <a:t>în</a:t>
                      </a:r>
                      <a:r>
                        <a:rPr lang="en-US" sz="900" dirty="0">
                          <a:effectLst/>
                          <a:latin typeface="Times New Roman" panose="02020603050405020304" pitchFamily="18" charset="0"/>
                          <a:cs typeface="Times New Roman" panose="02020603050405020304" pitchFamily="18" charset="0"/>
                        </a:rPr>
                        <a:t> curs de </a:t>
                      </a:r>
                      <a:r>
                        <a:rPr lang="en-US" sz="900" dirty="0" err="1">
                          <a:effectLst/>
                          <a:latin typeface="Times New Roman" panose="02020603050405020304" pitchFamily="18" charset="0"/>
                          <a:cs typeface="Times New Roman" panose="02020603050405020304" pitchFamily="18" charset="0"/>
                        </a:rPr>
                        <a:t>execuție</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8"/>
                  </a:ext>
                </a:extLst>
              </a:tr>
              <a:tr h="1055828">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92</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DALI</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“ASIGURAREA CONECTIVITĂȚII COMUNEI PALEU ȘI A ZONEI DE DEALURI CU ȘOSEAUA BORȘULUI (DN1) PRIN CARTIERELE ONCEA, SOARELUI, RESPECTIV PRIN STRADA UZINELOR DIN MUNICIPIUL ORADEA”</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Predat</a:t>
                      </a:r>
                      <a:r>
                        <a:rPr lang="en-US" sz="900" dirty="0">
                          <a:effectLst/>
                          <a:latin typeface="Times New Roman" panose="02020603050405020304" pitchFamily="18" charset="0"/>
                          <a:cs typeface="Times New Roman" panose="02020603050405020304" pitchFamily="18" charset="0"/>
                        </a:rPr>
                        <a:t> la CJ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09"/>
                  </a:ext>
                </a:extLst>
              </a:tr>
              <a:tr h="791871">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93</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expertiza</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spcBef>
                          <a:spcPts val="0"/>
                        </a:spcBef>
                        <a:spcAft>
                          <a:spcPts val="0"/>
                        </a:spcAft>
                      </a:pPr>
                      <a:r>
                        <a:rPr lang="it-IT" sz="900">
                          <a:effectLst/>
                          <a:latin typeface="Times New Roman" panose="02020603050405020304" pitchFamily="18" charset="0"/>
                          <a:cs typeface="Times New Roman" panose="02020603050405020304" pitchFamily="18" charset="0"/>
                        </a:rPr>
                        <a:t>”CREARE CONECTIVITATE INTRE STRADA ALEXANDRU CAZABAN ȘI DRUM ORADEA-SÂNTANDREI – DESFIINȚARE TRECERE CALE FERATĂ CORNELIU BABA”  </a:t>
                      </a:r>
                      <a:endParaRPr lang="en-US"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tc>
                  <a:txBody>
                    <a:bodyPr/>
                    <a:lstStyle/>
                    <a:p>
                      <a:pPr marL="0" marR="0" algn="just">
                        <a:spcBef>
                          <a:spcPts val="0"/>
                        </a:spcBef>
                        <a:spcAft>
                          <a:spcPts val="0"/>
                        </a:spcAft>
                      </a:pPr>
                      <a:r>
                        <a:rPr lang="en-US" sz="900" dirty="0" err="1">
                          <a:effectLst/>
                          <a:latin typeface="Times New Roman" panose="02020603050405020304" pitchFamily="18" charset="0"/>
                          <a:cs typeface="Times New Roman" panose="02020603050405020304" pitchFamily="18" charset="0"/>
                        </a:rPr>
                        <a:t>Predat</a:t>
                      </a:r>
                      <a:r>
                        <a:rPr lang="en-US" sz="900" dirty="0">
                          <a:effectLst/>
                          <a:latin typeface="Times New Roman" panose="02020603050405020304" pitchFamily="18" charset="0"/>
                          <a:cs typeface="Times New Roman" panose="02020603050405020304" pitchFamily="18" charset="0"/>
                        </a:rPr>
                        <a:t> la CJ BIHOR</a:t>
                      </a:r>
                      <a:endParaRPr lang="en-US"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760" marR="3376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56228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5" name="Content Placeholder 4"/>
          <p:cNvGraphicFramePr>
            <a:graphicFrameLocks noGrp="1"/>
          </p:cNvGraphicFramePr>
          <p:nvPr>
            <p:ph idx="1"/>
            <p:extLst>
              <p:ext uri="{D42A27DB-BD31-4B8C-83A1-F6EECF244321}">
                <p14:modId xmlns:p14="http://schemas.microsoft.com/office/powerpoint/2010/main" val="245181909"/>
              </p:ext>
            </p:extLst>
          </p:nvPr>
        </p:nvGraphicFramePr>
        <p:xfrm>
          <a:off x="844062" y="1432778"/>
          <a:ext cx="9972432" cy="4452208"/>
        </p:xfrm>
        <a:graphic>
          <a:graphicData uri="http://schemas.openxmlformats.org/drawingml/2006/table">
            <a:tbl>
              <a:tblPr firstRow="1" firstCol="1" bandRow="1">
                <a:tableStyleId>{00A15C55-8517-42AA-B614-E9B94910E393}</a:tableStyleId>
              </a:tblPr>
              <a:tblGrid>
                <a:gridCol w="971538">
                  <a:extLst>
                    <a:ext uri="{9D8B030D-6E8A-4147-A177-3AD203B41FA5}">
                      <a16:colId xmlns:a16="http://schemas.microsoft.com/office/drawing/2014/main" val="20000"/>
                    </a:ext>
                  </a:extLst>
                </a:gridCol>
                <a:gridCol w="1798357">
                  <a:extLst>
                    <a:ext uri="{9D8B030D-6E8A-4147-A177-3AD203B41FA5}">
                      <a16:colId xmlns:a16="http://schemas.microsoft.com/office/drawing/2014/main" val="20001"/>
                    </a:ext>
                  </a:extLst>
                </a:gridCol>
                <a:gridCol w="4082484">
                  <a:extLst>
                    <a:ext uri="{9D8B030D-6E8A-4147-A177-3AD203B41FA5}">
                      <a16:colId xmlns:a16="http://schemas.microsoft.com/office/drawing/2014/main" val="20002"/>
                    </a:ext>
                  </a:extLst>
                </a:gridCol>
                <a:gridCol w="3120053">
                  <a:extLst>
                    <a:ext uri="{9D8B030D-6E8A-4147-A177-3AD203B41FA5}">
                      <a16:colId xmlns:a16="http://schemas.microsoft.com/office/drawing/2014/main" val="20003"/>
                    </a:ext>
                  </a:extLst>
                </a:gridCol>
              </a:tblGrid>
              <a:tr h="556526">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94</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STUDII DE TRAFIC, ST. TOPO, ST. GEO</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DENIVELAT PE CENTURA ORADEA INTERSECȚIE CU CENTURA OȘORHEI</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0"/>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95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dirty="0">
                          <a:effectLst/>
                          <a:latin typeface="Times New Roman" panose="02020603050405020304" pitchFamily="18" charset="0"/>
                          <a:cs typeface="Times New Roman" panose="02020603050405020304" pitchFamily="18" charset="0"/>
                        </a:rPr>
                        <a:t>STUDII DE TRAFIC, ST. TOPO, ST. GEO</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DENIVELAT PE DN79 INTERSECȚIE CU CENTURA ORADEA</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1"/>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96</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STUDII DE TRAFIC, ST. TOPO, ST. GEO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DENIVELAT PE DN79 INTERSECȚIE CU DRUMURI COLECTOARE ZONA AEROPORT</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2"/>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97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STUDII DE TRAFIC, ST. TOPO, ST. GEO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DENIVELAT PE DN19 INTERSECȚIE CU CALEA BIHORULUI</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3"/>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98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STUDII DE TRAFIC, ST. TOPO, ST. GEO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PIETONAL CENTURA ORADEA – STRADA CZARAN GYULA</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4"/>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99</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STUDII DE TRAFIC, ST. TOPO, ST. GEO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PIETONAL CENTURA ORADEA - ARENA SPORTIVĂ</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5"/>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100</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STUDII DE TRAFIC, ST. TOPO, ST. GEO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PIETONAL CENTURA ORADEA - STRADA APATEULUI</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Predat la CJ BIHOR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6"/>
                  </a:ext>
                </a:extLst>
              </a:tr>
              <a:tr h="556526">
                <a:tc>
                  <a:txBody>
                    <a:bodyPr/>
                    <a:lstStyle/>
                    <a:p>
                      <a:pPr marL="0" marR="0" algn="just">
                        <a:spcBef>
                          <a:spcPts val="0"/>
                        </a:spcBef>
                        <a:spcAft>
                          <a:spcPts val="0"/>
                        </a:spcAft>
                      </a:pPr>
                      <a:r>
                        <a:rPr lang="it-IT" sz="900">
                          <a:effectLst/>
                          <a:latin typeface="Times New Roman" panose="02020603050405020304" pitchFamily="18" charset="0"/>
                          <a:cs typeface="Times New Roman" panose="02020603050405020304" pitchFamily="18" charset="0"/>
                        </a:rPr>
                        <a:t>101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en-US" sz="900">
                          <a:effectLst/>
                          <a:latin typeface="Times New Roman" panose="02020603050405020304" pitchFamily="18" charset="0"/>
                          <a:cs typeface="Times New Roman" panose="02020603050405020304" pitchFamily="18" charset="0"/>
                        </a:rPr>
                        <a:t>STUDII DE TRAFIC, ST. TOPO, ST. GEO</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spcBef>
                          <a:spcPts val="0"/>
                        </a:spcBef>
                        <a:spcAft>
                          <a:spcPts val="0"/>
                        </a:spcAft>
                      </a:pPr>
                      <a:r>
                        <a:rPr lang="it-IT" sz="900" dirty="0">
                          <a:effectLst/>
                          <a:latin typeface="Times New Roman" panose="02020603050405020304" pitchFamily="18" charset="0"/>
                          <a:cs typeface="Times New Roman" panose="02020603050405020304" pitchFamily="18" charset="0"/>
                        </a:rPr>
                        <a:t>PASAJ PIETONAL CENTURA ORADEA - DN 76</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tc>
                  <a:txBody>
                    <a:bodyPr/>
                    <a:lstStyle/>
                    <a:p>
                      <a:pPr marL="0" marR="0" algn="just">
                        <a:spcBef>
                          <a:spcPts val="0"/>
                        </a:spcBef>
                        <a:spcAft>
                          <a:spcPts val="0"/>
                        </a:spcAft>
                      </a:pPr>
                      <a:r>
                        <a:rPr lang="it-IT" sz="900" dirty="0">
                          <a:effectLst/>
                          <a:latin typeface="Times New Roman" panose="02020603050405020304" pitchFamily="18" charset="0"/>
                          <a:cs typeface="Times New Roman" panose="02020603050405020304" pitchFamily="18" charset="0"/>
                        </a:rPr>
                        <a:t>Predat la CJ BIHOR</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992" marR="50992"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03589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43" t="23562" r="429" b="5909"/>
          <a:stretch/>
        </p:blipFill>
        <p:spPr>
          <a:xfrm>
            <a:off x="0" y="-9738"/>
            <a:ext cx="12227718" cy="6867737"/>
          </a:xfrm>
          <a:prstGeom prst="rect">
            <a:avLst/>
          </a:prstGeom>
        </p:spPr>
      </p:pic>
      <p:sp>
        <p:nvSpPr>
          <p:cNvPr id="4" name="Content Placeholder 2">
            <a:extLst>
              <a:ext uri="{FF2B5EF4-FFF2-40B4-BE49-F238E27FC236}">
                <a16:creationId xmlns:a16="http://schemas.microsoft.com/office/drawing/2014/main" id="{473B4FE1-BC50-41D8-B3F5-93082F338DD9}"/>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A9CAA472-5D87-4EA6-AB68-3E6BED85A4D0}"/>
              </a:ext>
            </a:extLst>
          </p:cNvPr>
          <p:cNvSpPr txBox="1">
            <a:spLocks/>
          </p:cNvSpPr>
          <p:nvPr/>
        </p:nvSpPr>
        <p:spPr>
          <a:xfrm>
            <a:off x="502509" y="650914"/>
            <a:ext cx="10996384" cy="5844558"/>
          </a:xfrm>
          <a:prstGeom prst="rect">
            <a:avLst/>
          </a:prstGeom>
        </p:spPr>
        <p:txBody>
          <a:bodyPr vert="horz" lIns="91440" tIns="45720" rIns="91440" bIns="45720" numCol="1" spcCol="36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ro-RO" sz="2000" b="1" dirty="0">
                <a:solidFill>
                  <a:prstClr val="black"/>
                </a:solidFill>
                <a:latin typeface="Times New Roman" panose="02020603050405020304" pitchFamily="18" charset="0"/>
                <a:cs typeface="Times New Roman" panose="02020603050405020304" pitchFamily="18" charset="0"/>
              </a:rPr>
              <a:t>Direcția Tehnică 2</a:t>
            </a:r>
          </a:p>
          <a:p>
            <a:pPr marL="0"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cs typeface="Times New Roman" panose="02020603050405020304" pitchFamily="18" charset="0"/>
              </a:rPr>
              <a:t>4. SPAȚII VERZI, FACILITĂȚI DE AGREMENT ȘI SPORT</a:t>
            </a:r>
          </a:p>
          <a:p>
            <a:pPr marL="0"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cs typeface="Times New Roman" panose="02020603050405020304" pitchFamily="18" charset="0"/>
              </a:rPr>
              <a:t>5. PROIECTE DE INVESTIȚII PRIVIND REAMENAJAREA DE PARCURI, AMENAJAREA DE ZONE VERZI</a:t>
            </a:r>
          </a:p>
          <a:p>
            <a:pPr marL="0"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cs typeface="Times New Roman" panose="02020603050405020304" pitchFamily="18" charset="0"/>
              </a:rPr>
              <a:t>6. SERVICII PUBLICE DE SALUBRIZARE</a:t>
            </a:r>
          </a:p>
          <a:p>
            <a:pPr marL="0"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cs typeface="Times New Roman" panose="02020603050405020304" pitchFamily="18" charset="0"/>
              </a:rPr>
              <a:t>7. ILUMINATUL PUBLIC</a:t>
            </a:r>
          </a:p>
          <a:p>
            <a:pPr marL="0"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cs typeface="Times New Roman" panose="02020603050405020304" pitchFamily="18" charset="0"/>
              </a:rPr>
              <a:t>8. SERVICII PUBLICE DE ALIMENTARE CU APĂ ȘI CANALIZARE</a:t>
            </a:r>
          </a:p>
          <a:p>
            <a:pPr marL="1004400" lvl="1" indent="-285750" algn="just">
              <a:lnSpc>
                <a:spcPct val="100000"/>
              </a:lnSpc>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ALIMENTARE CU APĂ ȘI CANALIZARE MENAJERĂ </a:t>
            </a:r>
          </a:p>
          <a:p>
            <a:pPr marL="1004400" lvl="1" indent="-285750" algn="just">
              <a:lnSpc>
                <a:spcPct val="100000"/>
              </a:lnSpc>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ACTIVITATEA DE COLECTARE APĂ PLUVIALĂ</a:t>
            </a:r>
          </a:p>
          <a:p>
            <a:pPr marL="1004400" lvl="1" indent="-285750" algn="just">
              <a:lnSpc>
                <a:spcPct val="100000"/>
              </a:lnSpc>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ACTIVITATEA DE ADMINISTRARE A CIȘMELELOR PUBLICE, FÂNTÂNILOR ARTEZIENE ȘI A REȚELELOR DE IRIGAT SPAȚII VERZI</a:t>
            </a:r>
          </a:p>
          <a:p>
            <a:pPr marL="0" lvl="1"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cs typeface="Times New Roman" panose="02020603050405020304" pitchFamily="18" charset="0"/>
              </a:rPr>
              <a:t>9. SERVICIUL DE ALIMENTARE CU ENERGIE TERMICĂ ÎN SISTEM CENTRALIZAT</a:t>
            </a:r>
          </a:p>
          <a:p>
            <a:pPr marL="0" indent="0" algn="just">
              <a:lnSpc>
                <a:spcPct val="100000"/>
              </a:lnSpc>
              <a:buFont typeface="Arial" panose="020B0604020202020204" pitchFamily="34" charset="0"/>
              <a:buNone/>
            </a:pPr>
            <a:r>
              <a:rPr lang="ro-RO"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10</a:t>
            </a:r>
            <a:r>
              <a:rPr lang="fr-FR"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ACTIVITATEA DE CONTROL ȘI REGLEMENTARE PRIVIND TRANSPORTUL PUBLIC LOCAL</a:t>
            </a:r>
          </a:p>
          <a:p>
            <a:pPr marL="1005840" lvl="1" indent="-274320" algn="just">
              <a:lnSpc>
                <a:spcPct val="100000"/>
              </a:lnSpc>
              <a:spcBef>
                <a:spcPts val="350"/>
              </a:spcBef>
              <a:buFont typeface="Arial" panose="020B0604020202020204" pitchFamily="34" charset="0"/>
              <a:buAutoNum type="romanUcParenR"/>
            </a:pPr>
            <a:r>
              <a:rPr lang="ro-RO"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ACTIVITATEA DE TRANSPORT PUBLIC LOCAL DE PERSOANE PRIN CURSE REGULATE ȘI CURSE REGULATE SPECIALE</a:t>
            </a:r>
          </a:p>
          <a:p>
            <a:pPr marL="1005840" lvl="1" indent="-274320" algn="just">
              <a:lnSpc>
                <a:spcPct val="100000"/>
              </a:lnSpc>
              <a:spcBef>
                <a:spcPts val="350"/>
              </a:spcBef>
              <a:buFont typeface="Arial" panose="020B0604020202020204" pitchFamily="34" charset="0"/>
              <a:buAutoNum type="romanUcParenR"/>
            </a:pPr>
            <a:r>
              <a:rPr lang="ro-RO"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SERVICIUL DE TRANSPORT ÎN REGIM DE TAXI</a:t>
            </a:r>
          </a:p>
          <a:p>
            <a:pPr marL="1005840" lvl="1" indent="-274320" algn="just">
              <a:lnSpc>
                <a:spcPct val="100000"/>
              </a:lnSpc>
              <a:spcBef>
                <a:spcPts val="350"/>
              </a:spcBef>
              <a:buFont typeface="Arial" panose="020B0604020202020204" pitchFamily="34" charset="0"/>
              <a:buAutoNum type="romanUcParenR"/>
            </a:pPr>
            <a:r>
              <a:rPr lang="ro-RO" sz="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ÎNREGISTRAREA, EVIDENȚA ȘI RADIEREA VEHICULELOR DIN MUNICIPIUL ORADEA CARE NU SE SUPUN ÎNMATRICULĂRII</a:t>
            </a:r>
          </a:p>
          <a:p>
            <a:pPr marL="0" lvl="1" indent="0" algn="just">
              <a:lnSpc>
                <a:spcPct val="100000"/>
              </a:lnSpc>
              <a:spcBef>
                <a:spcPts val="1000"/>
              </a:spcBef>
              <a:buFont typeface="Arial" panose="020B0604020202020204" pitchFamily="34" charset="0"/>
              <a:buNone/>
            </a:pPr>
            <a:r>
              <a:rPr lang="ro-RO"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11</a:t>
            </a:r>
            <a:r>
              <a:rPr lang="fr-FR"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PROTECȚIA MEDIULUI</a:t>
            </a:r>
          </a:p>
          <a:p>
            <a:pPr marL="1005840" lvl="2" indent="-274320" algn="just">
              <a:lnSpc>
                <a:spcPct val="100000"/>
              </a:lnSpc>
              <a:spcBef>
                <a:spcPts val="300"/>
              </a:spcBef>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ÎNCHIDERE HALDĂ DE DEȘEURI</a:t>
            </a:r>
          </a:p>
          <a:p>
            <a:pPr marL="1005840" lvl="2" indent="-274320" algn="just">
              <a:lnSpc>
                <a:spcPct val="100000"/>
              </a:lnSpc>
              <a:spcBef>
                <a:spcPts val="300"/>
              </a:spcBef>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MANAGEMENTUL DEȘEURILOR</a:t>
            </a:r>
          </a:p>
          <a:p>
            <a:pPr marL="1005840" lvl="2" indent="-274320" algn="just">
              <a:lnSpc>
                <a:spcPct val="100000"/>
              </a:lnSpc>
              <a:spcBef>
                <a:spcPts val="300"/>
              </a:spcBef>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ÎNCHIDEREA CU ACOPERIRE FINALĂ A DEPOZITULUI ECOLOGIC DE DEȘEURI NEPERICULOASE ORADEA, ETAPA I ȘI II</a:t>
            </a:r>
          </a:p>
          <a:p>
            <a:pPr marL="1005840" lvl="2" indent="-274320" algn="just">
              <a:lnSpc>
                <a:spcPct val="100000"/>
              </a:lnSpc>
              <a:spcBef>
                <a:spcPts val="300"/>
              </a:spcBef>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HARTA DE ZGOMOT PENTRU MUNICIPIUL ORADEA</a:t>
            </a:r>
          </a:p>
          <a:p>
            <a:pPr marL="1005840" lvl="2" indent="-274320" algn="just">
              <a:lnSpc>
                <a:spcPct val="100000"/>
              </a:lnSpc>
              <a:spcBef>
                <a:spcPts val="300"/>
              </a:spcBef>
              <a:buFont typeface="Arial" panose="020B0604020202020204" pitchFamily="34" charset="0"/>
              <a:buAutoNum type="romanUcParenR"/>
            </a:pPr>
            <a:r>
              <a:rPr lang="ro-RO" sz="1200" dirty="0">
                <a:solidFill>
                  <a:prstClr val="black"/>
                </a:solidFill>
                <a:latin typeface="Times New Roman" panose="02020603050405020304" pitchFamily="18" charset="0"/>
                <a:cs typeface="Times New Roman" panose="02020603050405020304" pitchFamily="18" charset="0"/>
              </a:rPr>
              <a:t>ALTE ACȚIUNI ȘI ACTIVITĂȚI</a:t>
            </a: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041817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474E41-DE8E-46AE-A03C-720BC2E245D0}"/>
              </a:ext>
            </a:extLst>
          </p:cNvPr>
          <p:cNvSpPr>
            <a:spLocks noGrp="1"/>
          </p:cNvSpPr>
          <p:nvPr>
            <p:ph idx="1"/>
          </p:nvPr>
        </p:nvSpPr>
        <p:spPr>
          <a:xfrm>
            <a:off x="683491" y="2229968"/>
            <a:ext cx="10825017" cy="2526671"/>
          </a:xfrm>
        </p:spPr>
        <p:txBody>
          <a:bodyPr>
            <a:normAutofit/>
          </a:bodyPr>
          <a:lstStyle/>
          <a:p>
            <a:pPr marL="742950" lvl="1" indent="-285750" algn="just">
              <a:lnSpc>
                <a:spcPct val="100000"/>
              </a:lnSpc>
              <a:buFont typeface="Arial" panose="020B0604020202020204" pitchFamily="34" charset="0"/>
              <a:buAutoNum type="romanUcParenR"/>
            </a:pPr>
            <a:r>
              <a:rPr lang="ro-RO" sz="1800" dirty="0">
                <a:latin typeface="Times New Roman" panose="02020603050405020304" pitchFamily="18" charset="0"/>
                <a:cs typeface="Times New Roman" panose="02020603050405020304" pitchFamily="18" charset="0"/>
              </a:rPr>
              <a:t>LOCURI DE JOACĂ ȘI SPAȚII PENTRU SPORT ÎN AER LIBER </a:t>
            </a:r>
          </a:p>
          <a:p>
            <a:pPr marL="742950" lvl="1" indent="-285750" algn="just">
              <a:lnSpc>
                <a:spcPct val="100000"/>
              </a:lnSpc>
              <a:buFont typeface="Arial" panose="020B0604020202020204" pitchFamily="34" charset="0"/>
              <a:buAutoNum type="romanUcParenR"/>
            </a:pPr>
            <a:r>
              <a:rPr lang="ro-RO" sz="1800" dirty="0">
                <a:latin typeface="Times New Roman" panose="02020603050405020304" pitchFamily="18" charset="0"/>
                <a:cs typeface="Times New Roman" panose="02020603050405020304" pitchFamily="18" charset="0"/>
              </a:rPr>
              <a:t>ÎNTREȚINEREA SPAȚIILOR VERZI</a:t>
            </a:r>
          </a:p>
          <a:p>
            <a:pPr marL="742950" lvl="1" indent="-285750" algn="just">
              <a:lnSpc>
                <a:spcPct val="100000"/>
              </a:lnSpc>
              <a:buFont typeface="Arial" panose="020B0604020202020204" pitchFamily="34" charset="0"/>
              <a:buAutoNum type="romanUcParenR"/>
            </a:pPr>
            <a:r>
              <a:rPr lang="ro-RO" sz="1800" dirty="0">
                <a:latin typeface="Times New Roman" panose="02020603050405020304" pitchFamily="18" charset="0"/>
                <a:cs typeface="Times New Roman" panose="02020603050405020304" pitchFamily="18" charset="0"/>
              </a:rPr>
              <a:t>ACORDURI DE COLABORARE SPAȚII VERZI</a:t>
            </a:r>
          </a:p>
          <a:p>
            <a:pPr marL="742950" lvl="1" indent="-285750" algn="just">
              <a:lnSpc>
                <a:spcPct val="100000"/>
              </a:lnSpc>
              <a:buFont typeface="Arial" panose="020B0604020202020204" pitchFamily="34" charset="0"/>
              <a:buAutoNum type="romanUcParenR"/>
            </a:pPr>
            <a:r>
              <a:rPr lang="ro-RO" sz="1800" dirty="0">
                <a:latin typeface="Times New Roman" panose="02020603050405020304" pitchFamily="18" charset="0"/>
                <a:cs typeface="Times New Roman" panose="02020603050405020304" pitchFamily="18" charset="0"/>
              </a:rPr>
              <a:t>LUCRĂRI DE TĂIERI ARBORI, DE CORECȚIE ȘI DOBORÂT ARBORI</a:t>
            </a:r>
          </a:p>
          <a:p>
            <a:pPr marL="742950" lvl="1" indent="-285750" algn="just">
              <a:lnSpc>
                <a:spcPct val="100000"/>
              </a:lnSpc>
              <a:buFont typeface="Arial" panose="020B0604020202020204" pitchFamily="34" charset="0"/>
              <a:buAutoNum type="romanUcParenR"/>
            </a:pPr>
            <a:r>
              <a:rPr lang="ro-RO" sz="1800" dirty="0">
                <a:latin typeface="Times New Roman" panose="02020603050405020304" pitchFamily="18" charset="0"/>
                <a:cs typeface="Times New Roman" panose="02020603050405020304" pitchFamily="18" charset="0"/>
              </a:rPr>
              <a:t>AMENAJĂRI CU MIXURI DE PLANTE PERENE ȘI GRAMINEE ÎN GHIVECE ȘI JARDINIERE</a:t>
            </a:r>
          </a:p>
          <a:p>
            <a:pPr marL="742950" lvl="1" indent="-285750" algn="just">
              <a:lnSpc>
                <a:spcPct val="100000"/>
              </a:lnSpc>
              <a:buFont typeface="Arial" panose="020B0604020202020204" pitchFamily="34" charset="0"/>
              <a:buAutoNum type="romanUcParenR"/>
            </a:pPr>
            <a:r>
              <a:rPr lang="ro-RO" sz="1800" dirty="0">
                <a:latin typeface="Times New Roman" panose="02020603050405020304" pitchFamily="18" charset="0"/>
                <a:cs typeface="Times New Roman" panose="02020603050405020304" pitchFamily="18" charset="0"/>
              </a:rPr>
              <a:t>AMENAJĂRI PEISAGISTICE CU PLANTE ANUALE , PERENE ȘI ARBUȘTI ÎN ZONELE CENTRALE</a:t>
            </a:r>
            <a:endParaRPr lang="en-US" sz="1800" dirty="0">
              <a:latin typeface="Times New Roman" panose="02020603050405020304" pitchFamily="18" charset="0"/>
              <a:cs typeface="Times New Roman" panose="02020603050405020304" pitchFamily="18" charset="0"/>
            </a:endParaRPr>
          </a:p>
          <a:p>
            <a:pPr marL="457200" lvl="1" indent="0" algn="just">
              <a:lnSpc>
                <a:spcPct val="100000"/>
              </a:lnSpc>
              <a:buNone/>
            </a:pPr>
            <a:endParaRPr lang="ro-RO" sz="18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7" name="TextBox 6">
            <a:extLst>
              <a:ext uri="{FF2B5EF4-FFF2-40B4-BE49-F238E27FC236}">
                <a16:creationId xmlns:a16="http://schemas.microsoft.com/office/drawing/2014/main" id="{00D905A0-4674-4587-8E23-4A4DBA8DC2C6}"/>
              </a:ext>
            </a:extLst>
          </p:cNvPr>
          <p:cNvSpPr txBox="1"/>
          <p:nvPr/>
        </p:nvSpPr>
        <p:spPr>
          <a:xfrm>
            <a:off x="683491" y="1005016"/>
            <a:ext cx="10825017" cy="400110"/>
          </a:xfrm>
          <a:prstGeom prst="rect">
            <a:avLst/>
          </a:prstGeom>
          <a:noFill/>
        </p:spPr>
        <p:txBody>
          <a:bodyPr wrap="square">
            <a:spAutoFit/>
          </a:bodyPr>
          <a:lstStyle/>
          <a:p>
            <a:pPr algn="ctr"/>
            <a:r>
              <a:rPr lang="ro-RO" sz="2000" b="1" dirty="0">
                <a:solidFill>
                  <a:prstClr val="black"/>
                </a:solidFill>
                <a:latin typeface="Times New Roman" panose="02020603050405020304" pitchFamily="18" charset="0"/>
                <a:cs typeface="Times New Roman" panose="02020603050405020304" pitchFamily="18" charset="0"/>
              </a:rPr>
              <a:t>4. SPAȚII VERZI, FACILITĂȚI DE AGREMENT ȘI SPORT</a:t>
            </a:r>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2025</a:t>
            </a:r>
          </a:p>
          <a:p>
            <a:endParaRPr lang="en-US" dirty="0">
              <a:solidFill>
                <a:prstClr val="black"/>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w="34925">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2417293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proape 700 de arbori ornamentali sunt plantați în cadrul campaniei de toamnă"/>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1" cy="685688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772101"/>
            <a:ext cx="11949193" cy="416344"/>
          </a:xfrm>
        </p:spPr>
        <p:txBody>
          <a:bodyPr>
            <a:normAutofit/>
          </a:bodyPr>
          <a:lstStyle/>
          <a:p>
            <a:pPr marL="514350" indent="-514350" algn="ctr">
              <a:buAutoNum type="romanUcPeriod"/>
            </a:pPr>
            <a:r>
              <a:rPr lang="ro-RO" sz="2000" b="1" dirty="0">
                <a:latin typeface="Times New Roman" panose="02020603050405020304" pitchFamily="18" charset="0"/>
                <a:cs typeface="Times New Roman" panose="02020603050405020304" pitchFamily="18" charset="0"/>
              </a:rPr>
              <a:t>LOCURI DE JOACĂ ȘI SPAȚII PENTRU SPORT ÎN AER LIBER</a:t>
            </a:r>
          </a:p>
        </p:txBody>
      </p:sp>
      <p:sp>
        <p:nvSpPr>
          <p:cNvPr id="5"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9" name="Content Placeholder 2"/>
          <p:cNvSpPr txBox="1">
            <a:spLocks/>
          </p:cNvSpPr>
          <p:nvPr/>
        </p:nvSpPr>
        <p:spPr>
          <a:xfrm>
            <a:off x="121403" y="871971"/>
            <a:ext cx="11949193" cy="5445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00"/>
              </a:spcBef>
              <a:buFont typeface="Arial" panose="020B0604020202020204" pitchFamily="34" charset="0"/>
              <a:buNone/>
            </a:pPr>
            <a:endParaRPr lang="ro-RO" sz="1600"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endParaRPr lang="ro-RO" sz="1600"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r>
              <a:rPr lang="ro-RO" sz="1600" dirty="0">
                <a:solidFill>
                  <a:prstClr val="black"/>
                </a:solidFill>
                <a:latin typeface="Times New Roman" panose="02020603050405020304" pitchFamily="18" charset="0"/>
                <a:cs typeface="Times New Roman" panose="02020603050405020304" pitchFamily="18" charset="0"/>
              </a:rPr>
              <a:t>	În cursul anului 2025 au fost executate lucrări de întreţinere, reparaţie şi execuţie mobilier urban</a:t>
            </a:r>
            <a:r>
              <a:rPr lang="en-US" sz="1600" dirty="0">
                <a:solidFill>
                  <a:prstClr val="black"/>
                </a:solidFill>
                <a:latin typeface="Times New Roman" panose="02020603050405020304" pitchFamily="18" charset="0"/>
                <a:cs typeface="Times New Roman" panose="02020603050405020304" pitchFamily="18" charset="0"/>
              </a:rPr>
              <a:t> </a:t>
            </a:r>
            <a:r>
              <a:rPr lang="ro-RO" sz="1600" dirty="0">
                <a:solidFill>
                  <a:prstClr val="black"/>
                </a:solidFill>
                <a:latin typeface="Times New Roman" panose="02020603050405020304" pitchFamily="18" charset="0"/>
                <a:cs typeface="Times New Roman" panose="02020603050405020304" pitchFamily="18" charset="0"/>
              </a:rPr>
              <a:t>a căror valoare a fost de </a:t>
            </a:r>
            <a:r>
              <a:rPr lang="ro-RO" sz="1600" b="1" dirty="0">
                <a:solidFill>
                  <a:prstClr val="black"/>
                </a:solidFill>
                <a:latin typeface="Times New Roman" panose="02020603050405020304" pitchFamily="18" charset="0"/>
                <a:cs typeface="Times New Roman" panose="02020603050405020304" pitchFamily="18" charset="0"/>
              </a:rPr>
              <a:t>1.750.149,68 </a:t>
            </a:r>
            <a:r>
              <a:rPr lang="en-US" sz="1600" b="1" dirty="0">
                <a:solidFill>
                  <a:prstClr val="black"/>
                </a:solidFill>
                <a:latin typeface="Times New Roman" panose="02020603050405020304" pitchFamily="18" charset="0"/>
                <a:cs typeface="Times New Roman" panose="02020603050405020304" pitchFamily="18" charset="0"/>
              </a:rPr>
              <a:t>lei cu TVA</a:t>
            </a:r>
            <a:r>
              <a:rPr lang="ro-RO" sz="1600" b="1" dirty="0">
                <a:solidFill>
                  <a:prstClr val="black"/>
                </a:solidFill>
                <a:latin typeface="Times New Roman" panose="02020603050405020304" pitchFamily="18" charset="0"/>
                <a:cs typeface="Times New Roman" panose="02020603050405020304" pitchFamily="18" charset="0"/>
              </a:rPr>
              <a:t> </a:t>
            </a:r>
            <a:r>
              <a:rPr lang="ro-RO" sz="1600" dirty="0">
                <a:solidFill>
                  <a:prstClr val="black"/>
                </a:solidFill>
                <a:latin typeface="Times New Roman" panose="02020603050405020304" pitchFamily="18" charset="0"/>
                <a:cs typeface="Times New Roman" panose="02020603050405020304" pitchFamily="18" charset="0"/>
              </a:rPr>
              <a:t>după cum urmează:</a:t>
            </a:r>
          </a:p>
          <a:p>
            <a:pPr marL="0" indent="0" algn="just">
              <a:lnSpc>
                <a:spcPct val="100000"/>
              </a:lnSpc>
              <a:spcBef>
                <a:spcPts val="200"/>
              </a:spcBef>
              <a:buFont typeface="Arial" panose="020B0604020202020204" pitchFamily="34" charset="0"/>
              <a:buNone/>
            </a:pPr>
            <a:endParaRPr lang="ro-RO" sz="1600" dirty="0">
              <a:solidFill>
                <a:prstClr val="black"/>
              </a:solidFill>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întreținerea, reparația și vopsirea băncilor de odihnă și a aparatelor de joacă, prin lucrări specifice în parcuri și zone verzi; confecționarea și montarea de rigle din lemn distruse la bănci, filigorii și aparate de joacă, precum și la alte construcții utilitare și decorative;</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înlocuirea coșurilor de deșeuri distruse și montarea pe noi amplasamente a unui număr total de 185 bucăți;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amenajarea de platforme betonate și asfaltate în vederea amplasării de insule ecologice digitalizate pentru depozitarea deșeurilor menajere, amenajarea de terenuri de sport și locuri de joacă, precum și platforme pentru suporturi de biciclete</a:t>
            </a:r>
            <a:r>
              <a:rPr lang="ro-RO" sz="1600" dirty="0"/>
              <a:t>.</a:t>
            </a:r>
          </a:p>
          <a:p>
            <a:pPr lvl="0"/>
            <a:r>
              <a:rPr lang="ro-RO" sz="1600" dirty="0">
                <a:latin typeface="Times New Roman" panose="02020603050405020304" pitchFamily="18" charset="0"/>
                <a:cs typeface="Times New Roman" panose="02020603050405020304" pitchFamily="18" charset="0"/>
              </a:rPr>
              <a:t>au fost achiziționate 50 de rastele pentru biciclete, în valoare de 83.002,50 lei cu TVA</a:t>
            </a:r>
          </a:p>
          <a:p>
            <a:r>
              <a:rPr lang="ro-RO" sz="1600" dirty="0">
                <a:latin typeface="Times New Roman" panose="02020603050405020304" pitchFamily="18" charset="0"/>
                <a:cs typeface="Times New Roman" panose="02020603050405020304" pitchFamily="18" charset="0"/>
              </a:rPr>
              <a:t>au fost amenajate două terenuri de minibaschet în Parcul Salca, pe o suprafață totală de 233 mp</a:t>
            </a:r>
          </a:p>
          <a:p>
            <a:r>
              <a:rPr lang="ro-RO" sz="1600" dirty="0">
                <a:latin typeface="Times New Roman" panose="02020603050405020304" pitchFamily="18" charset="0"/>
                <a:cs typeface="Times New Roman" panose="02020603050405020304" pitchFamily="18" charset="0"/>
              </a:rPr>
              <a:t>în cursul anului au fost recondiționate, în baza contractului încheiat, 50 de bănci de odihnă amplasate în Piața Unirii și pe strada Libertății.</a:t>
            </a:r>
          </a:p>
          <a:p>
            <a:r>
              <a:rPr lang="ro-RO" sz="1600" dirty="0">
                <a:latin typeface="Times New Roman" panose="02020603050405020304" pitchFamily="18" charset="0"/>
                <a:cs typeface="Times New Roman" panose="02020603050405020304" pitchFamily="18" charset="0"/>
              </a:rPr>
              <a:t>ca urmare a unui proiect de bugetare participativă, a fost amenajat un spațiu cu tartan pentru fitness pe strada A.D. Xenopol, colț cu strada Oneștilor.</a:t>
            </a:r>
          </a:p>
          <a:p>
            <a:r>
              <a:rPr lang="ro-RO" sz="1600" dirty="0">
                <a:latin typeface="Times New Roman" panose="02020603050405020304" pitchFamily="18" charset="0"/>
                <a:cs typeface="Times New Roman" panose="02020603050405020304" pitchFamily="18" charset="0"/>
              </a:rPr>
              <a:t> în baza unui alt proiect de bugetare participativă aprobat spre finanțare, a fost extins terenul de fitness din Parcul Olosig, prin amenajarea unei suprafețe cu tartan, dotată cu helcometre.</a:t>
            </a:r>
            <a:endParaRPr lang="en-US" sz="1600" dirty="0">
              <a:latin typeface="Times New Roman" panose="02020603050405020304" pitchFamily="18" charset="0"/>
              <a:cs typeface="Times New Roman" panose="02020603050405020304" pitchFamily="18" charset="0"/>
            </a:endParaRPr>
          </a:p>
          <a:p>
            <a:r>
              <a:rPr lang="ro-RO" sz="1600" dirty="0">
                <a:latin typeface="Times New Roman" panose="02020603050405020304" pitchFamily="18" charset="0"/>
                <a:cs typeface="Times New Roman" panose="02020603050405020304" pitchFamily="18" charset="0"/>
              </a:rPr>
              <a:t>tot în acest an a fost amenajat un parc eco de cățărare pe strada Xenopol, colț cu strada Octavian Iosif, ca urmare a unui proiect de bugetare participativă.</a:t>
            </a:r>
            <a:endParaRPr lang="en-US" sz="1600" dirty="0">
              <a:latin typeface="Times New Roman" panose="02020603050405020304" pitchFamily="18" charset="0"/>
              <a:cs typeface="Times New Roman" panose="02020603050405020304" pitchFamily="18" charset="0"/>
            </a:endParaRPr>
          </a:p>
          <a:p>
            <a:endParaRPr lang="ro-RO"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lvl="0"/>
            <a:endParaRPr lang="ro-RO"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97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8487" y="718463"/>
            <a:ext cx="11949193" cy="1769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o-RO" sz="2000" b="1" dirty="0">
                <a:solidFill>
                  <a:prstClr val="black"/>
                </a:solidFill>
                <a:latin typeface="Times New Roman" panose="02020603050405020304" pitchFamily="18" charset="0"/>
                <a:cs typeface="Times New Roman" panose="02020603050405020304" pitchFamily="18" charset="0"/>
              </a:rPr>
              <a:t>II. ÎNTREȚINEREA SPAȚIILOR VERZI </a:t>
            </a:r>
          </a:p>
          <a:p>
            <a:pPr marL="0" indent="0" algn="just">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720000" algn="just">
              <a:lnSpc>
                <a:spcPct val="100000"/>
              </a:lnSpc>
              <a:spcBef>
                <a:spcPts val="200"/>
              </a:spcBef>
            </a:pPr>
            <a:r>
              <a:rPr lang="ro-RO" sz="1600" dirty="0">
                <a:solidFill>
                  <a:prstClr val="black"/>
                </a:solidFill>
                <a:latin typeface="Times New Roman" panose="02020603050405020304" pitchFamily="18" charset="0"/>
                <a:cs typeface="Times New Roman" panose="02020603050405020304" pitchFamily="18" charset="0"/>
              </a:rPr>
              <a:t>În anul 2025, în Municipiul Oradea au fost plantați un număr total de </a:t>
            </a:r>
            <a:r>
              <a:rPr lang="ro-RO" sz="1600" b="1" dirty="0">
                <a:solidFill>
                  <a:prstClr val="black"/>
                </a:solidFill>
                <a:latin typeface="Times New Roman" panose="02020603050405020304" pitchFamily="18" charset="0"/>
                <a:cs typeface="Times New Roman" panose="02020603050405020304" pitchFamily="18" charset="0"/>
              </a:rPr>
              <a:t>2.014</a:t>
            </a:r>
            <a:r>
              <a:rPr lang="ro-RO" sz="1600" dirty="0">
                <a:solidFill>
                  <a:prstClr val="black"/>
                </a:solidFill>
                <a:latin typeface="Times New Roman" panose="02020603050405020304" pitchFamily="18" charset="0"/>
                <a:cs typeface="Times New Roman" panose="02020603050405020304" pitchFamily="18" charset="0"/>
              </a:rPr>
              <a:t> de arbori ornamentali </a:t>
            </a:r>
            <a:r>
              <a:rPr lang="en-US" sz="1600" dirty="0">
                <a:latin typeface="Times New Roman" panose="02020603050405020304" pitchFamily="18" charset="0"/>
                <a:cs typeface="Times New Roman" panose="02020603050405020304" pitchFamily="18" charset="0"/>
              </a:rPr>
              <a:t>,</a:t>
            </a:r>
            <a:endParaRPr lang="ro-RO" sz="1600" dirty="0">
              <a:solidFill>
                <a:prstClr val="black"/>
              </a:solidFill>
              <a:latin typeface="Times New Roman" panose="02020603050405020304" pitchFamily="18" charset="0"/>
              <a:cs typeface="Times New Roman" panose="02020603050405020304" pitchFamily="18" charset="0"/>
            </a:endParaRPr>
          </a:p>
          <a:p>
            <a:pPr marL="720000" algn="just">
              <a:lnSpc>
                <a:spcPct val="100000"/>
              </a:lnSpc>
              <a:spcBef>
                <a:spcPts val="200"/>
              </a:spcBef>
            </a:pPr>
            <a:r>
              <a:rPr lang="ro-RO" sz="1600" dirty="0">
                <a:solidFill>
                  <a:prstClr val="black"/>
                </a:solidFill>
                <a:latin typeface="Times New Roman" panose="02020603050405020304" pitchFamily="18" charset="0"/>
                <a:cs typeface="Times New Roman" panose="02020603050405020304" pitchFamily="18" charset="0"/>
              </a:rPr>
              <a:t>Au fost amenajate şi reabilitate spații verzi pe o suprafață de aproximativ </a:t>
            </a:r>
            <a:r>
              <a:rPr lang="en-US" sz="1600" dirty="0">
                <a:solidFill>
                  <a:prstClr val="black"/>
                </a:solidFill>
                <a:latin typeface="Times New Roman" panose="02020603050405020304" pitchFamily="18" charset="0"/>
                <a:cs typeface="Times New Roman" panose="02020603050405020304" pitchFamily="18" charset="0"/>
              </a:rPr>
              <a:t>6.749 </a:t>
            </a:r>
            <a:r>
              <a:rPr lang="en-US" sz="1600" dirty="0" err="1">
                <a:solidFill>
                  <a:prstClr val="black"/>
                </a:solidFill>
                <a:latin typeface="Times New Roman" panose="02020603050405020304" pitchFamily="18" charset="0"/>
                <a:cs typeface="Times New Roman" panose="02020603050405020304" pitchFamily="18" charset="0"/>
              </a:rPr>
              <a:t>mp</a:t>
            </a:r>
            <a:r>
              <a:rPr lang="en-US" sz="1600" dirty="0">
                <a:solidFill>
                  <a:prstClr val="black"/>
                </a:solidFill>
                <a:latin typeface="Times New Roman" panose="02020603050405020304" pitchFamily="18" charset="0"/>
                <a:cs typeface="Times New Roman" panose="02020603050405020304" pitchFamily="18" charset="0"/>
              </a:rPr>
              <a:t>. </a:t>
            </a:r>
            <a:endParaRPr lang="ro-RO" sz="1600" dirty="0">
              <a:solidFill>
                <a:prstClr val="black"/>
              </a:solidFill>
              <a:latin typeface="Times New Roman" panose="02020603050405020304" pitchFamily="18" charset="0"/>
              <a:cs typeface="Times New Roman" panose="02020603050405020304" pitchFamily="18" charset="0"/>
            </a:endParaRPr>
          </a:p>
          <a:p>
            <a:pPr marL="720000" algn="just">
              <a:lnSpc>
                <a:spcPct val="100000"/>
              </a:lnSpc>
              <a:spcBef>
                <a:spcPts val="200"/>
              </a:spcBef>
            </a:pPr>
            <a:r>
              <a:rPr lang="ro-RO" sz="1600" dirty="0">
                <a:solidFill>
                  <a:prstClr val="black"/>
                </a:solidFill>
                <a:latin typeface="Times New Roman" panose="02020603050405020304" pitchFamily="18" charset="0"/>
                <a:cs typeface="Times New Roman" panose="02020603050405020304" pitchFamily="18" charset="0"/>
              </a:rPr>
              <a:t>Valoarea totală a lucrărilor este de </a:t>
            </a:r>
            <a:r>
              <a:rPr lang="en-US" sz="1600" b="1" dirty="0">
                <a:solidFill>
                  <a:prstClr val="black"/>
                </a:solidFill>
                <a:latin typeface="Times New Roman" panose="02020603050405020304" pitchFamily="18" charset="0"/>
                <a:cs typeface="Times New Roman" panose="02020603050405020304" pitchFamily="18" charset="0"/>
              </a:rPr>
              <a:t>17.892.380,60 </a:t>
            </a:r>
            <a:r>
              <a:rPr lang="ro-RO" sz="1600" b="1" dirty="0">
                <a:solidFill>
                  <a:prstClr val="black"/>
                </a:solidFill>
                <a:latin typeface="Times New Roman" panose="02020603050405020304" pitchFamily="18" charset="0"/>
                <a:cs typeface="Times New Roman" panose="02020603050405020304" pitchFamily="18" charset="0"/>
              </a:rPr>
              <a:t>cu TVA</a:t>
            </a:r>
            <a:r>
              <a:rPr lang="en-US" sz="1600" b="1" dirty="0">
                <a:solidFill>
                  <a:prstClr val="black"/>
                </a:solidFill>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9"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11" name="TextBox 10">
            <a:extLst>
              <a:ext uri="{FF2B5EF4-FFF2-40B4-BE49-F238E27FC236}">
                <a16:creationId xmlns:a16="http://schemas.microsoft.com/office/drawing/2014/main" id="{52863F24-0791-414E-9FBF-F6E0E4F6921C}"/>
              </a:ext>
            </a:extLst>
          </p:cNvPr>
          <p:cNvSpPr txBox="1"/>
          <p:nvPr/>
        </p:nvSpPr>
        <p:spPr>
          <a:xfrm>
            <a:off x="4285010" y="6127769"/>
            <a:ext cx="9458324" cy="338554"/>
          </a:xfrm>
          <a:prstGeom prst="rect">
            <a:avLst/>
          </a:prstGeom>
          <a:noFill/>
        </p:spPr>
        <p:txBody>
          <a:bodyPr wrap="square">
            <a:spAutoFit/>
          </a:bodyPr>
          <a:lstStyle/>
          <a:p>
            <a:pPr algn="ctr">
              <a:buFont typeface="Arial" panose="020B0604020202020204" pitchFamily="34" charset="0"/>
              <a:buNone/>
            </a:pPr>
            <a:r>
              <a:rPr lang="ro-RO"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Arbori plantați în anul 2025</a:t>
            </a: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915" y="2386773"/>
            <a:ext cx="4000303" cy="428996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613" y="2382950"/>
            <a:ext cx="6144045" cy="3702390"/>
          </a:xfrm>
          <a:prstGeom prst="rect">
            <a:avLst/>
          </a:prstGeom>
        </p:spPr>
      </p:pic>
    </p:spTree>
    <p:extLst>
      <p:ext uri="{BB962C8B-B14F-4D97-AF65-F5344CB8AC3E}">
        <p14:creationId xmlns:p14="http://schemas.microsoft.com/office/powerpoint/2010/main" val="922708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s://www.ebihoreanul.ro/modules/news/files/oradea-in-bloom-foto-pmo13062023_01.jpg"/>
          <p:cNvPicPr/>
          <p:nvPr/>
        </p:nvPicPr>
        <p:blipFill rotWithShape="1">
          <a:blip r:embed="rId2" cstate="print">
            <a:lum bright="70000" contrast="-70000"/>
            <a:extLst>
              <a:ext uri="{28A0092B-C50C-407E-A947-70E740481C1C}">
                <a14:useLocalDpi xmlns:a14="http://schemas.microsoft.com/office/drawing/2010/main" val="0"/>
              </a:ext>
            </a:extLst>
          </a:blip>
          <a:srcRect l="14479" r="10360"/>
          <a:stretch/>
        </p:blipFill>
        <p:spPr bwMode="auto">
          <a:xfrm>
            <a:off x="0" y="-1022"/>
            <a:ext cx="12192000" cy="6858000"/>
          </a:xfrm>
          <a:prstGeom prst="rect">
            <a:avLst/>
          </a:prstGeom>
          <a:noFill/>
          <a:ln>
            <a:noFill/>
          </a:ln>
          <a:extLst>
            <a:ext uri="{53640926-AAD7-44D8-BBD7-CCE9431645EC}">
              <a14:shadowObscured xmlns:a14="http://schemas.microsoft.com/office/drawing/2010/main"/>
            </a:ext>
          </a:extLst>
        </p:spPr>
      </p:pic>
      <p:sp>
        <p:nvSpPr>
          <p:cNvPr id="4" name="Content Placeholder 2"/>
          <p:cNvSpPr txBox="1">
            <a:spLocks/>
          </p:cNvSpPr>
          <p:nvPr/>
        </p:nvSpPr>
        <p:spPr>
          <a:xfrm>
            <a:off x="237641" y="1072661"/>
            <a:ext cx="11716718" cy="47106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o-RO" sz="2000" b="1" dirty="0">
                <a:solidFill>
                  <a:prstClr val="black"/>
                </a:solidFill>
                <a:latin typeface="Times New Roman" panose="02020603050405020304" pitchFamily="18" charset="0"/>
                <a:cs typeface="Times New Roman" panose="02020603050405020304" pitchFamily="18" charset="0"/>
              </a:rPr>
              <a:t>III. ACORDURI DE COLABORARE SPAȚII VERZI</a:t>
            </a:r>
          </a:p>
          <a:p>
            <a:pPr marL="0" indent="0" algn="just">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r>
              <a:rPr lang="ro-RO" sz="2000"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Au </a:t>
            </a:r>
            <a:r>
              <a:rPr lang="en-US" sz="1800" dirty="0" err="1">
                <a:solidFill>
                  <a:prstClr val="black"/>
                </a:solidFill>
                <a:latin typeface="Times New Roman" panose="02020603050405020304" pitchFamily="18" charset="0"/>
                <a:cs typeface="Times New Roman" panose="02020603050405020304" pitchFamily="18" charset="0"/>
              </a:rPr>
              <a:t>fost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prelungite</a:t>
            </a:r>
            <a:r>
              <a:rPr lang="ro-RO" sz="1800" dirty="0">
                <a:solidFill>
                  <a:prstClr val="black"/>
                </a:solidFill>
                <a:latin typeface="Times New Roman" panose="02020603050405020304" pitchFamily="18" charset="0"/>
                <a:cs typeface="Times New Roman" panose="02020603050405020304" pitchFamily="18" charset="0"/>
              </a:rPr>
              <a:t> un număr de </a:t>
            </a:r>
            <a:r>
              <a:rPr lang="en-US" sz="1800" dirty="0">
                <a:solidFill>
                  <a:prstClr val="black"/>
                </a:solidFill>
                <a:latin typeface="Times New Roman" panose="02020603050405020304" pitchFamily="18" charset="0"/>
                <a:cs typeface="Times New Roman" panose="02020603050405020304" pitchFamily="18" charset="0"/>
              </a:rPr>
              <a:t>5</a:t>
            </a:r>
            <a:r>
              <a:rPr lang="ro-RO" sz="1800" dirty="0">
                <a:solidFill>
                  <a:prstClr val="black"/>
                </a:solidFill>
                <a:latin typeface="Times New Roman" panose="02020603050405020304" pitchFamily="18" charset="0"/>
                <a:cs typeface="Times New Roman" panose="02020603050405020304" pitchFamily="18" charset="0"/>
              </a:rPr>
              <a:t> Acorduri de colaborare și î</a:t>
            </a:r>
            <a:r>
              <a:rPr lang="en-US" sz="1800" dirty="0" err="1">
                <a:solidFill>
                  <a:prstClr val="black"/>
                </a:solidFill>
                <a:latin typeface="Times New Roman" panose="02020603050405020304" pitchFamily="18" charset="0"/>
                <a:cs typeface="Times New Roman" panose="02020603050405020304" pitchFamily="18" charset="0"/>
              </a:rPr>
              <a:t>ncheiate</a:t>
            </a:r>
            <a:r>
              <a:rPr lang="en-US" sz="1800" dirty="0">
                <a:solidFill>
                  <a:prstClr val="black"/>
                </a:solidFill>
                <a:latin typeface="Times New Roman" panose="02020603050405020304" pitchFamily="18" charset="0"/>
                <a:cs typeface="Times New Roman" panose="02020603050405020304" pitchFamily="18" charset="0"/>
              </a:rPr>
              <a:t> 10 </a:t>
            </a:r>
            <a:r>
              <a:rPr lang="ro-RO" sz="1800" dirty="0" err="1">
                <a:solidFill>
                  <a:prstClr val="black"/>
                </a:solidFill>
                <a:latin typeface="Times New Roman" panose="02020603050405020304" pitchFamily="18" charset="0"/>
                <a:cs typeface="Times New Roman" panose="02020603050405020304" pitchFamily="18" charset="0"/>
              </a:rPr>
              <a:t>A</a:t>
            </a:r>
            <a:r>
              <a:rPr lang="en-US" sz="1800" dirty="0" err="1">
                <a:solidFill>
                  <a:prstClr val="black"/>
                </a:solidFill>
                <a:latin typeface="Times New Roman" panose="02020603050405020304" pitchFamily="18" charset="0"/>
                <a:cs typeface="Times New Roman" panose="02020603050405020304" pitchFamily="18" charset="0"/>
              </a:rPr>
              <a:t>corduri</a:t>
            </a:r>
            <a:r>
              <a:rPr lang="en-US" sz="1800" dirty="0">
                <a:solidFill>
                  <a:prstClr val="black"/>
                </a:solidFill>
                <a:latin typeface="Times New Roman" panose="02020603050405020304" pitchFamily="18" charset="0"/>
                <a:cs typeface="Times New Roman" panose="02020603050405020304" pitchFamily="18" charset="0"/>
              </a:rPr>
              <a:t> de </a:t>
            </a:r>
            <a:r>
              <a:rPr lang="en-US" sz="1800" dirty="0" err="1">
                <a:solidFill>
                  <a:prstClr val="black"/>
                </a:solidFill>
                <a:latin typeface="Times New Roman" panose="02020603050405020304" pitchFamily="18" charset="0"/>
                <a:cs typeface="Times New Roman" panose="02020603050405020304" pitchFamily="18" charset="0"/>
              </a:rPr>
              <a:t>colaborare</a:t>
            </a:r>
            <a:r>
              <a:rPr lang="en-US" sz="1800" dirty="0">
                <a:solidFill>
                  <a:prstClr val="black"/>
                </a:solidFill>
                <a:latin typeface="Times New Roman" panose="02020603050405020304" pitchFamily="18" charset="0"/>
                <a:cs typeface="Times New Roman" panose="02020603050405020304" pitchFamily="18" charset="0"/>
              </a:rPr>
              <a:t> </a:t>
            </a:r>
            <a:r>
              <a:rPr lang="ro-RO" sz="1800" dirty="0">
                <a:solidFill>
                  <a:prstClr val="black"/>
                </a:solidFill>
                <a:latin typeface="Times New Roman" panose="02020603050405020304" pitchFamily="18" charset="0"/>
                <a:cs typeface="Times New Roman" panose="02020603050405020304" pitchFamily="18" charset="0"/>
              </a:rPr>
              <a:t>noi </a:t>
            </a:r>
            <a:r>
              <a:rPr lang="en-US" sz="1800" dirty="0">
                <a:solidFill>
                  <a:prstClr val="black"/>
                </a:solidFill>
                <a:latin typeface="Times New Roman" panose="02020603050405020304" pitchFamily="18" charset="0"/>
                <a:cs typeface="Times New Roman" panose="02020603050405020304" pitchFamily="18" charset="0"/>
              </a:rPr>
              <a:t>cu </a:t>
            </a:r>
            <a:r>
              <a:rPr lang="en-US" sz="1800" dirty="0" err="1">
                <a:solidFill>
                  <a:prstClr val="black"/>
                </a:solidFill>
                <a:latin typeface="Times New Roman" panose="02020603050405020304" pitchFamily="18" charset="0"/>
                <a:cs typeface="Times New Roman" panose="02020603050405020304" pitchFamily="18" charset="0"/>
              </a:rPr>
              <a:t>agen</a:t>
            </a:r>
            <a:r>
              <a:rPr lang="ro-RO" sz="1800" dirty="0">
                <a:solidFill>
                  <a:prstClr val="black"/>
                </a:solidFill>
                <a:latin typeface="Times New Roman" panose="02020603050405020304" pitchFamily="18" charset="0"/>
                <a:cs typeface="Times New Roman" panose="02020603050405020304" pitchFamily="18" charset="0"/>
              </a:rPr>
              <a:t>ți economici în vederea punerii în aplicare a programului de conservare a zonelor verzi din Municipiul Ordea.</a:t>
            </a:r>
          </a:p>
          <a:p>
            <a:pPr marL="0" indent="0" algn="just">
              <a:lnSpc>
                <a:spcPct val="100000"/>
              </a:lnSpc>
              <a:spcBef>
                <a:spcPts val="200"/>
              </a:spcBef>
              <a:buFont typeface="Arial" panose="020B0604020202020204" pitchFamily="34" charset="0"/>
              <a:buNone/>
            </a:pPr>
            <a:r>
              <a:rPr lang="ro-RO" sz="1800" dirty="0">
                <a:solidFill>
                  <a:prstClr val="black"/>
                </a:solidFill>
                <a:latin typeface="Times New Roman" panose="02020603050405020304" pitchFamily="18" charset="0"/>
                <a:cs typeface="Times New Roman" panose="02020603050405020304" pitchFamily="18" charset="0"/>
              </a:rPr>
              <a:t>              În total, în Municipiul Oradea sunt în vigoare un număr de 6</a:t>
            </a:r>
            <a:r>
              <a:rPr lang="en-US" sz="1800" dirty="0">
                <a:solidFill>
                  <a:prstClr val="black"/>
                </a:solidFill>
                <a:latin typeface="Times New Roman" panose="02020603050405020304" pitchFamily="18" charset="0"/>
                <a:cs typeface="Times New Roman" panose="02020603050405020304" pitchFamily="18" charset="0"/>
              </a:rPr>
              <a:t>5</a:t>
            </a:r>
            <a:r>
              <a:rPr lang="ro-RO" sz="1800" dirty="0">
                <a:solidFill>
                  <a:prstClr val="black"/>
                </a:solidFill>
                <a:latin typeface="Times New Roman" panose="02020603050405020304" pitchFamily="18" charset="0"/>
                <a:cs typeface="Times New Roman" panose="02020603050405020304" pitchFamily="18" charset="0"/>
              </a:rPr>
              <a:t> de Acorduri de colaborare pe o suprafață cumulată de aproximativ</a:t>
            </a:r>
            <a:r>
              <a:rPr lang="en-US" sz="1800" dirty="0">
                <a:solidFill>
                  <a:prstClr val="black"/>
                </a:solidFill>
                <a:latin typeface="Times New Roman" panose="02020603050405020304" pitchFamily="18" charset="0"/>
                <a:cs typeface="Times New Roman" panose="02020603050405020304" pitchFamily="18" charset="0"/>
              </a:rPr>
              <a:t> de </a:t>
            </a:r>
            <a:r>
              <a:rPr lang="en-US" sz="1800" b="1" dirty="0">
                <a:solidFill>
                  <a:prstClr val="black"/>
                </a:solidFill>
                <a:latin typeface="Times New Roman" panose="02020603050405020304" pitchFamily="18" charset="0"/>
                <a:cs typeface="Times New Roman" panose="02020603050405020304" pitchFamily="18" charset="0"/>
              </a:rPr>
              <a:t>51.125 </a:t>
            </a:r>
            <a:r>
              <a:rPr lang="en-US" sz="1800" b="1" dirty="0" err="1">
                <a:solidFill>
                  <a:prstClr val="black"/>
                </a:solidFill>
                <a:latin typeface="Times New Roman" panose="02020603050405020304" pitchFamily="18" charset="0"/>
                <a:cs typeface="Times New Roman" panose="02020603050405020304" pitchFamily="18" charset="0"/>
              </a:rPr>
              <a:t>mp</a:t>
            </a:r>
            <a:r>
              <a:rPr lang="en-US" sz="1800" b="1" dirty="0">
                <a:solidFill>
                  <a:prstClr val="black"/>
                </a:solidFill>
                <a:latin typeface="Times New Roman" panose="02020603050405020304" pitchFamily="18" charset="0"/>
                <a:cs typeface="Times New Roman" panose="02020603050405020304" pitchFamily="18" charset="0"/>
              </a:rPr>
              <a:t> </a:t>
            </a:r>
            <a:r>
              <a:rPr lang="en-US" sz="1800" dirty="0">
                <a:solidFill>
                  <a:prstClr val="black"/>
                </a:solidFill>
                <a:latin typeface="Times New Roman" panose="02020603050405020304" pitchFamily="18" charset="0"/>
                <a:cs typeface="Times New Roman" panose="02020603050405020304" pitchFamily="18" charset="0"/>
              </a:rPr>
              <a:t>(</a:t>
            </a:r>
            <a:r>
              <a:rPr lang="ro-RO" sz="1800" dirty="0">
                <a:solidFill>
                  <a:prstClr val="black"/>
                </a:solidFill>
                <a:latin typeface="Times New Roman" panose="02020603050405020304" pitchFamily="18" charset="0"/>
                <a:cs typeface="Times New Roman" panose="02020603050405020304" pitchFamily="18" charset="0"/>
              </a:rPr>
              <a:t> 48.190 mp.</a:t>
            </a:r>
            <a:r>
              <a:rPr lang="en-US" sz="1800" dirty="0">
                <a:solidFill>
                  <a:prstClr val="black"/>
                </a:solidFill>
                <a:latin typeface="Times New Roman" panose="02020603050405020304" pitchFamily="18" charset="0"/>
                <a:cs typeface="Times New Roman" panose="02020603050405020304" pitchFamily="18" charset="0"/>
              </a:rPr>
              <a:t> </a:t>
            </a:r>
            <a:r>
              <a:rPr lang="ro-RO" sz="1800" dirty="0">
                <a:solidFill>
                  <a:prstClr val="black"/>
                </a:solidFill>
                <a:latin typeface="Times New Roman" panose="02020603050405020304" pitchFamily="18" charset="0"/>
                <a:cs typeface="Times New Roman" panose="02020603050405020304" pitchFamily="18" charset="0"/>
              </a:rPr>
              <a:t>în 2024</a:t>
            </a:r>
            <a:r>
              <a:rPr lang="ro-RO" sz="1800" b="1" dirty="0">
                <a:solidFill>
                  <a:prstClr val="black"/>
                </a:solidFill>
                <a:latin typeface="Times New Roman" panose="02020603050405020304" pitchFamily="18" charset="0"/>
                <a:cs typeface="Times New Roman" panose="02020603050405020304" pitchFamily="18" charset="0"/>
              </a:rPr>
              <a:t>)</a:t>
            </a:r>
          </a:p>
          <a:p>
            <a:pPr marL="0" indent="0" algn="just">
              <a:lnSpc>
                <a:spcPct val="100000"/>
              </a:lnSpc>
              <a:spcBef>
                <a:spcPts val="200"/>
              </a:spcBef>
              <a:buFont typeface="Arial" panose="020B0604020202020204" pitchFamily="34" charset="0"/>
              <a:buNone/>
            </a:pPr>
            <a:endParaRPr lang="ro-RO" sz="1800" b="1"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endParaRPr lang="ro-RO" sz="1800" b="1"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310075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38" y="97075"/>
            <a:ext cx="7202466" cy="32411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3788" y="284967"/>
            <a:ext cx="3497215" cy="651979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38" y="3544865"/>
            <a:ext cx="7202466" cy="3241110"/>
          </a:xfrm>
          <a:prstGeom prst="rect">
            <a:avLst/>
          </a:prstGeom>
        </p:spPr>
      </p:pic>
    </p:spTree>
    <p:extLst>
      <p:ext uri="{BB962C8B-B14F-4D97-AF65-F5344CB8AC3E}">
        <p14:creationId xmlns:p14="http://schemas.microsoft.com/office/powerpoint/2010/main" val="150276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4813B86-091B-4082-8F10-FB7ED014D4BA}"/>
              </a:ext>
            </a:extLst>
          </p:cNvPr>
          <p:cNvSpPr>
            <a:spLocks noGrp="1"/>
          </p:cNvSpPr>
          <p:nvPr>
            <p:ph type="title"/>
          </p:nvPr>
        </p:nvSpPr>
        <p:spPr>
          <a:xfrm>
            <a:off x="471055" y="1356518"/>
            <a:ext cx="11249890" cy="1144588"/>
          </a:xfrm>
        </p:spPr>
        <p:txBody>
          <a:bodyPr>
            <a:normAutofit/>
          </a:bodyPr>
          <a:lstStyle/>
          <a:p>
            <a:pPr algn="ctr"/>
            <a:r>
              <a:rPr lang="ro-RO" sz="2000" b="1" dirty="0">
                <a:latin typeface="Times New Roman" panose="02020603050405020304" pitchFamily="18" charset="0"/>
                <a:cs typeface="Times New Roman" panose="02020603050405020304" pitchFamily="18" charset="0"/>
              </a:rPr>
              <a:t>1. ACTIVITATEA DE LUCRĂRI DE ÎNTREȚINERE, REPARAȚII, AMENAJĂRI LA STRĂZI, PODURI</a:t>
            </a:r>
            <a:endParaRPr lang="en-US" sz="20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0DC2E4-44C7-46BA-9702-E30FC5D0126A}"/>
              </a:ext>
            </a:extLst>
          </p:cNvPr>
          <p:cNvSpPr>
            <a:spLocks noGrp="1"/>
          </p:cNvSpPr>
          <p:nvPr>
            <p:ph idx="1"/>
          </p:nvPr>
        </p:nvSpPr>
        <p:spPr>
          <a:xfrm>
            <a:off x="322025" y="2501106"/>
            <a:ext cx="11547950" cy="3609254"/>
          </a:xfrm>
        </p:spPr>
        <p:txBody>
          <a:bodyPr>
            <a:normAutofit/>
          </a:bodyPr>
          <a:lstStyle/>
          <a:p>
            <a:pPr marL="228600" lvl="1" indent="0" algn="just">
              <a:lnSpc>
                <a:spcPct val="120000"/>
              </a:lnSpc>
              <a:buNone/>
            </a:pPr>
            <a:r>
              <a:rPr lang="ro-RO" sz="20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 În cursul anului 2025, pentru lucrările de întreținere, reparații la străzi, poduri și trafic rutier au fost cheltuite sume în valoare totală de </a:t>
            </a:r>
            <a:r>
              <a:rPr lang="ro-RO" sz="2000" b="1" dirty="0">
                <a:latin typeface="Times New Roman" panose="02020603050405020304" pitchFamily="18" charset="0"/>
                <a:cs typeface="Times New Roman" panose="02020603050405020304" pitchFamily="18" charset="0"/>
              </a:rPr>
              <a:t>49.940.525 </a:t>
            </a:r>
            <a:r>
              <a:rPr lang="ro-RO" sz="2000" dirty="0">
                <a:latin typeface="Times New Roman" panose="02020603050405020304" pitchFamily="18" charset="0"/>
                <a:cs typeface="Times New Roman" panose="02020603050405020304" pitchFamily="18" charset="0"/>
              </a:rPr>
              <a:t>lei, corespunzător lucrărilor efectiv realizate.</a:t>
            </a:r>
            <a:endParaRPr lang="en-US" sz="2000" dirty="0">
              <a:latin typeface="Times New Roman" panose="02020603050405020304" pitchFamily="18" charset="0"/>
              <a:cs typeface="Times New Roman" panose="02020603050405020304" pitchFamily="18" charset="0"/>
            </a:endParaRPr>
          </a:p>
          <a:p>
            <a:pPr marL="228600" lvl="1" indent="0" algn="just">
              <a:lnSpc>
                <a:spcPct val="120000"/>
              </a:lnSpc>
              <a:buNone/>
            </a:pPr>
            <a:endParaRPr lang="en-US" sz="2000" dirty="0">
              <a:latin typeface="Times New Roman" panose="02020603050405020304" pitchFamily="18" charset="0"/>
              <a:cs typeface="Times New Roman" panose="02020603050405020304" pitchFamily="18" charset="0"/>
            </a:endParaRPr>
          </a:p>
          <a:p>
            <a:pPr marL="228600" lvl="1" indent="0" algn="just">
              <a:lnSpc>
                <a:spcPct val="120000"/>
              </a:lnSpc>
              <a:buNone/>
            </a:pPr>
            <a:r>
              <a:rPr lang="ro-RO" sz="2000" dirty="0">
                <a:latin typeface="Times New Roman" panose="02020603050405020304" pitchFamily="18" charset="0"/>
                <a:cs typeface="Times New Roman" panose="02020603050405020304" pitchFamily="18" charset="0"/>
              </a:rPr>
              <a:t>	</a:t>
            </a:r>
            <a:r>
              <a:rPr lang="ro-RO" sz="2000" b="1" dirty="0">
                <a:latin typeface="Times New Roman" panose="02020603050405020304" pitchFamily="18" charset="0"/>
                <a:cs typeface="Times New Roman" panose="02020603050405020304" pitchFamily="18" charset="0"/>
              </a:rPr>
              <a:t>I) ÎNTREȚINERE, REPARAȚII, AMENAJĂRI – străzi, poduri și trafic rutier:</a:t>
            </a:r>
          </a:p>
          <a:p>
            <a:pPr marL="0" indent="0" algn="just">
              <a:lnSpc>
                <a:spcPct val="120000"/>
              </a:lnSpc>
              <a:buNone/>
            </a:pPr>
            <a:r>
              <a:rPr lang="ro-RO" sz="2000" dirty="0">
                <a:latin typeface="Times New Roman" panose="02020603050405020304" pitchFamily="18" charset="0"/>
                <a:cs typeface="Times New Roman" panose="02020603050405020304" pitchFamily="18" charset="0"/>
              </a:rPr>
              <a:t>		A) Străzi modernizate</a:t>
            </a:r>
          </a:p>
          <a:p>
            <a:pPr marL="0" indent="0" algn="just">
              <a:lnSpc>
                <a:spcPct val="120000"/>
              </a:lnSpc>
              <a:buNone/>
            </a:pPr>
            <a:r>
              <a:rPr lang="ro-RO" sz="2000" dirty="0">
                <a:latin typeface="Times New Roman" panose="02020603050405020304" pitchFamily="18" charset="0"/>
                <a:cs typeface="Times New Roman" panose="02020603050405020304" pitchFamily="18" charset="0"/>
              </a:rPr>
              <a:t>		B) Străzi nemodernizate </a:t>
            </a:r>
          </a:p>
          <a:p>
            <a:pPr marL="0" indent="0" algn="just">
              <a:lnSpc>
                <a:spcPct val="120000"/>
              </a:lnSpc>
              <a:buNone/>
            </a:pPr>
            <a:r>
              <a:rPr lang="ro-RO" sz="2000" dirty="0">
                <a:latin typeface="Times New Roman" panose="02020603050405020304" pitchFamily="18" charset="0"/>
                <a:cs typeface="Times New Roman" panose="02020603050405020304" pitchFamily="18" charset="0"/>
              </a:rPr>
              <a:t>		C) Trafic rutier / siguranța circulației</a:t>
            </a:r>
          </a:p>
          <a:p>
            <a:pPr marL="0" indent="0">
              <a:buNone/>
            </a:pPr>
            <a:endParaRPr lang="en-US" sz="2000" dirty="0"/>
          </a:p>
        </p:txBody>
      </p:sp>
      <p:sp>
        <p:nvSpPr>
          <p:cNvPr id="7" name="Content Placeholder 2">
            <a:extLst>
              <a:ext uri="{FF2B5EF4-FFF2-40B4-BE49-F238E27FC236}">
                <a16:creationId xmlns:a16="http://schemas.microsoft.com/office/drawing/2014/main" id="{29153C58-B900-4BB8-A278-8AABFB8A07B1}"/>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9"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34705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noFill/>
            <a:miter lim="800000"/>
          </a:ln>
          <a:effectLst/>
          <a:scene3d>
            <a:camera prst="orthographicFront">
              <a:rot lat="0" lon="0" rev="0"/>
            </a:camera>
            <a:lightRig rig="chilly" dir="t">
              <a:rot lat="0" lon="0" rev="18480000"/>
            </a:lightRig>
          </a:scene3d>
          <a:sp3d prstMaterial="clear">
            <a:bevelT h="63500"/>
          </a:sp3d>
        </p:spPr>
      </p:pic>
      <p:sp>
        <p:nvSpPr>
          <p:cNvPr id="3" name="Content Placeholder 2"/>
          <p:cNvSpPr>
            <a:spLocks noGrp="1"/>
          </p:cNvSpPr>
          <p:nvPr>
            <p:ph idx="1"/>
          </p:nvPr>
        </p:nvSpPr>
        <p:spPr>
          <a:xfrm>
            <a:off x="744415" y="1559902"/>
            <a:ext cx="10515600" cy="4351338"/>
          </a:xfrm>
        </p:spPr>
        <p:txBody>
          <a:bodyPr/>
          <a:lstStyle/>
          <a:p>
            <a:pPr marL="0" indent="0" algn="ctr" fontAlgn="base">
              <a:buNone/>
            </a:pPr>
            <a:r>
              <a:rPr lang="ro-RO" sz="2400" b="1" dirty="0">
                <a:latin typeface="Times New Roman" panose="02020603050405020304" pitchFamily="18" charset="0"/>
                <a:cs typeface="Times New Roman" panose="02020603050405020304" pitchFamily="18" charset="0"/>
              </a:rPr>
              <a:t>IV. </a:t>
            </a:r>
            <a:r>
              <a:rPr lang="en-US" sz="2400" b="1" dirty="0">
                <a:latin typeface="Times New Roman" panose="02020603050405020304" pitchFamily="18" charset="0"/>
                <a:cs typeface="Times New Roman" panose="02020603050405020304" pitchFamily="18" charset="0"/>
              </a:rPr>
              <a:t>LUCR</a:t>
            </a:r>
            <a:r>
              <a:rPr lang="ro-RO" sz="2400" b="1" dirty="0">
                <a:latin typeface="Times New Roman" panose="02020603050405020304" pitchFamily="18" charset="0"/>
                <a:cs typeface="Times New Roman" panose="02020603050405020304" pitchFamily="18" charset="0"/>
              </a:rPr>
              <a:t>Ă</a:t>
            </a:r>
            <a:r>
              <a:rPr lang="en-US" sz="2400" b="1" dirty="0">
                <a:latin typeface="Times New Roman" panose="02020603050405020304" pitchFamily="18" charset="0"/>
                <a:cs typeface="Times New Roman" panose="02020603050405020304" pitchFamily="18" charset="0"/>
              </a:rPr>
              <a:t>RI DE T</a:t>
            </a:r>
            <a:r>
              <a:rPr lang="ro-RO" sz="2400" b="1" dirty="0">
                <a:latin typeface="Times New Roman" panose="02020603050405020304" pitchFamily="18" charset="0"/>
                <a:cs typeface="Times New Roman" panose="02020603050405020304" pitchFamily="18" charset="0"/>
              </a:rPr>
              <a:t>Ă</a:t>
            </a:r>
            <a:r>
              <a:rPr lang="en-US" sz="2400" b="1" dirty="0">
                <a:latin typeface="Times New Roman" panose="02020603050405020304" pitchFamily="18" charset="0"/>
                <a:cs typeface="Times New Roman" panose="02020603050405020304" pitchFamily="18" charset="0"/>
              </a:rPr>
              <a:t>IERI DE COREC</a:t>
            </a:r>
            <a:r>
              <a:rPr lang="ro-RO" sz="2400" b="1" dirty="0">
                <a:latin typeface="Times New Roman" panose="02020603050405020304" pitchFamily="18" charset="0"/>
                <a:cs typeface="Times New Roman" panose="02020603050405020304" pitchFamily="18" charset="0"/>
              </a:rPr>
              <a:t>Ț</a:t>
            </a:r>
            <a:r>
              <a:rPr lang="en-US" sz="2400" b="1" dirty="0">
                <a:latin typeface="Times New Roman" panose="02020603050405020304" pitchFamily="18" charset="0"/>
                <a:cs typeface="Times New Roman" panose="02020603050405020304" pitchFamily="18" charset="0"/>
              </a:rPr>
              <a:t>IE </a:t>
            </a:r>
            <a:r>
              <a:rPr lang="ro-RO" sz="2400" b="1" dirty="0">
                <a:latin typeface="Times New Roman" panose="02020603050405020304" pitchFamily="18" charset="0"/>
                <a:cs typeface="Times New Roman" panose="02020603050405020304" pitchFamily="18" charset="0"/>
              </a:rPr>
              <a:t>Ș</a:t>
            </a:r>
            <a:r>
              <a:rPr lang="en-US" sz="2400" b="1" dirty="0">
                <a:latin typeface="Times New Roman" panose="02020603050405020304" pitchFamily="18" charset="0"/>
                <a:cs typeface="Times New Roman" panose="02020603050405020304" pitchFamily="18" charset="0"/>
              </a:rPr>
              <a:t>I DOBOR</a:t>
            </a:r>
            <a:r>
              <a:rPr lang="ro-RO" sz="2400" b="1" dirty="0">
                <a:latin typeface="Times New Roman" panose="02020603050405020304" pitchFamily="18" charset="0"/>
                <a:cs typeface="Times New Roman" panose="02020603050405020304" pitchFamily="18" charset="0"/>
              </a:rPr>
              <a:t>Â</a:t>
            </a:r>
            <a:r>
              <a:rPr lang="en-US" sz="2400" b="1" dirty="0">
                <a:latin typeface="Times New Roman" panose="02020603050405020304" pitchFamily="18" charset="0"/>
                <a:cs typeface="Times New Roman" panose="02020603050405020304" pitchFamily="18" charset="0"/>
              </a:rPr>
              <a:t>T ARBORI</a:t>
            </a:r>
            <a:r>
              <a:rPr lang="en-US" sz="2400" dirty="0">
                <a:latin typeface="Times New Roman" panose="02020603050405020304" pitchFamily="18" charset="0"/>
                <a:cs typeface="Times New Roman" panose="02020603050405020304" pitchFamily="18" charset="0"/>
              </a:rPr>
              <a:t> </a:t>
            </a:r>
            <a:endParaRPr lang="ro-RO" sz="2400" dirty="0">
              <a:latin typeface="Times New Roman" panose="02020603050405020304" pitchFamily="18" charset="0"/>
              <a:cs typeface="Times New Roman" panose="02020603050405020304" pitchFamily="18" charset="0"/>
            </a:endParaRPr>
          </a:p>
          <a:p>
            <a:pPr fontAlgn="base"/>
            <a:endParaRPr lang="en-US" sz="2400" dirty="0">
              <a:latin typeface="Times New Roman" panose="02020603050405020304" pitchFamily="18" charset="0"/>
              <a:cs typeface="Times New Roman" panose="02020603050405020304" pitchFamily="18" charset="0"/>
            </a:endParaRPr>
          </a:p>
          <a:p>
            <a:pPr marL="0" indent="0" fontAlgn="base">
              <a:buNone/>
            </a:pPr>
            <a:r>
              <a:rPr lang="ro-RO"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cursul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anului</a:t>
            </a:r>
            <a:r>
              <a:rPr lang="en-US" sz="1800" dirty="0">
                <a:latin typeface="Times New Roman" panose="02020603050405020304" pitchFamily="18" charset="0"/>
                <a:cs typeface="Times New Roman" panose="02020603050405020304" pitchFamily="18" charset="0"/>
              </a:rPr>
              <a:t> 202</a:t>
            </a:r>
            <a:r>
              <a:rPr lang="ro-RO" sz="1800" dirty="0">
                <a:latin typeface="Times New Roman" panose="02020603050405020304" pitchFamily="18" charset="0"/>
                <a:cs typeface="Times New Roman" panose="02020603050405020304" pitchFamily="18" charset="0"/>
              </a:rPr>
              <a:t>5</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Municipiul</a:t>
            </a:r>
            <a:r>
              <a:rPr lang="en-US" sz="1800" dirty="0">
                <a:latin typeface="Times New Roman" panose="02020603050405020304" pitchFamily="18" charset="0"/>
                <a:cs typeface="Times New Roman" panose="02020603050405020304" pitchFamily="18" charset="0"/>
              </a:rPr>
              <a:t> Oradea au </a:t>
            </a:r>
            <a:r>
              <a:rPr lang="en-US" sz="1800" dirty="0" err="1">
                <a:latin typeface="Times New Roman" panose="02020603050405020304" pitchFamily="18" charset="0"/>
                <a:cs typeface="Times New Roman" panose="02020603050405020304" pitchFamily="18" charset="0"/>
              </a:rPr>
              <a:t>fost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efectuate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lucrări</a:t>
            </a:r>
            <a:r>
              <a:rPr lang="en-US" sz="1800" dirty="0">
                <a:latin typeface="Times New Roman" panose="02020603050405020304" pitchFamily="18" charset="0"/>
                <a:cs typeface="Times New Roman" panose="02020603050405020304" pitchFamily="18" charset="0"/>
              </a:rPr>
              <a:t> de </a:t>
            </a:r>
            <a:r>
              <a:rPr lang="en-US" sz="1800" dirty="0" err="1">
                <a:latin typeface="Times New Roman" panose="02020603050405020304" pitchFamily="18" charset="0"/>
                <a:cs typeface="Times New Roman" panose="02020603050405020304" pitchFamily="18" charset="0"/>
              </a:rPr>
              <a:t>taiere</a:t>
            </a:r>
            <a:r>
              <a:rPr lang="en-US" sz="1800" dirty="0">
                <a:latin typeface="Times New Roman" panose="02020603050405020304" pitchFamily="18" charset="0"/>
                <a:cs typeface="Times New Roman" panose="02020603050405020304" pitchFamily="18" charset="0"/>
              </a:rPr>
              <a:t> a </a:t>
            </a:r>
            <a:r>
              <a:rPr lang="en-US" sz="1800" dirty="0" err="1">
                <a:latin typeface="Times New Roman" panose="02020603050405020304" pitchFamily="18" charset="0"/>
                <a:cs typeface="Times New Roman" panose="02020603050405020304" pitchFamily="18" charset="0"/>
              </a:rPr>
              <a:t>unui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numar</a:t>
            </a:r>
            <a:r>
              <a:rPr lang="en-US" sz="1800" dirty="0">
                <a:latin typeface="Times New Roman" panose="02020603050405020304" pitchFamily="18" charset="0"/>
                <a:cs typeface="Times New Roman" panose="02020603050405020304" pitchFamily="18" charset="0"/>
              </a:rPr>
              <a:t> de </a:t>
            </a:r>
            <a:r>
              <a:rPr lang="en-US" sz="1800" b="1" dirty="0">
                <a:latin typeface="Times New Roman" panose="02020603050405020304" pitchFamily="18" charset="0"/>
                <a:cs typeface="Times New Roman" panose="02020603050405020304" pitchFamily="18" charset="0"/>
              </a:rPr>
              <a:t>1</a:t>
            </a:r>
            <a:r>
              <a:rPr lang="ro-RO" sz="1800" b="1" dirty="0">
                <a:latin typeface="Times New Roman" panose="02020603050405020304" pitchFamily="18" charset="0"/>
                <a:cs typeface="Times New Roman" panose="02020603050405020304" pitchFamily="18" charset="0"/>
              </a:rPr>
              <a:t>.633</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de </a:t>
            </a:r>
            <a:r>
              <a:rPr lang="en-US" sz="1800" dirty="0" err="1">
                <a:latin typeface="Times New Roman" panose="02020603050405020304" pitchFamily="18" charset="0"/>
                <a:cs typeface="Times New Roman" panose="02020603050405020304" pitchFamily="18" charset="0"/>
              </a:rPr>
              <a:t>arbori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față</a:t>
            </a:r>
            <a:r>
              <a:rPr lang="en-US" sz="1800" dirty="0">
                <a:latin typeface="Times New Roman" panose="02020603050405020304" pitchFamily="18" charset="0"/>
                <a:cs typeface="Times New Roman" panose="02020603050405020304" pitchFamily="18" charset="0"/>
              </a:rPr>
              <a:t> de </a:t>
            </a:r>
            <a:r>
              <a:rPr lang="en-US" sz="1800" b="1" dirty="0">
                <a:latin typeface="Times New Roman" panose="02020603050405020304" pitchFamily="18" charset="0"/>
                <a:cs typeface="Times New Roman" panose="02020603050405020304" pitchFamily="18" charset="0"/>
              </a:rPr>
              <a:t>1</a:t>
            </a:r>
            <a:r>
              <a:rPr lang="ro-RO" sz="1800" b="1" dirty="0">
                <a:latin typeface="Times New Roman" panose="02020603050405020304" pitchFamily="18" charset="0"/>
                <a:cs typeface="Times New Roman" panose="02020603050405020304" pitchFamily="18" charset="0"/>
              </a:rPr>
              <a:t>.671</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arbori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anul</a:t>
            </a:r>
            <a:r>
              <a:rPr lang="en-US" sz="1800" dirty="0">
                <a:latin typeface="Times New Roman" panose="02020603050405020304" pitchFamily="18" charset="0"/>
                <a:cs typeface="Times New Roman" panose="02020603050405020304" pitchFamily="18" charset="0"/>
              </a:rPr>
              <a:t> 202</a:t>
            </a:r>
            <a:r>
              <a:rPr lang="ro-RO" sz="18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a:t>
            </a:r>
            <a:endParaRPr lang="ro-RO" sz="1800" dirty="0">
              <a:latin typeface="Times New Roman" panose="02020603050405020304" pitchFamily="18" charset="0"/>
              <a:cs typeface="Times New Roman" panose="02020603050405020304" pitchFamily="18" charset="0"/>
            </a:endParaRPr>
          </a:p>
          <a:p>
            <a:pPr marL="0" indent="0" fontAlgn="base">
              <a:buNone/>
            </a:pPr>
            <a:r>
              <a:rPr lang="ro-RO"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ceea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privește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lucrările</a:t>
            </a:r>
            <a:r>
              <a:rPr lang="en-US" sz="1800" dirty="0">
                <a:latin typeface="Times New Roman" panose="02020603050405020304" pitchFamily="18" charset="0"/>
                <a:cs typeface="Times New Roman" panose="02020603050405020304" pitchFamily="18" charset="0"/>
              </a:rPr>
              <a:t> de </a:t>
            </a:r>
            <a:r>
              <a:rPr lang="en-US" sz="1800" dirty="0" err="1">
                <a:latin typeface="Times New Roman" panose="02020603050405020304" pitchFamily="18" charset="0"/>
                <a:cs typeface="Times New Roman" panose="02020603050405020304" pitchFamily="18" charset="0"/>
              </a:rPr>
              <a:t>intervenții</a:t>
            </a:r>
            <a:r>
              <a:rPr lang="en-US" sz="1800" dirty="0">
                <a:latin typeface="Times New Roman" panose="02020603050405020304" pitchFamily="18" charset="0"/>
                <a:cs typeface="Times New Roman" panose="02020603050405020304" pitchFamily="18" charset="0"/>
              </a:rPr>
              <a:t> cu </a:t>
            </a:r>
            <a:r>
              <a:rPr lang="en-US" sz="1800" dirty="0" err="1">
                <a:latin typeface="Times New Roman" panose="02020603050405020304" pitchFamily="18" charset="0"/>
                <a:cs typeface="Times New Roman" panose="02020603050405020304" pitchFamily="18" charset="0"/>
              </a:rPr>
              <a:t>tăieri</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coronament</a:t>
            </a:r>
            <a:r>
              <a:rPr lang="en-US" sz="1800" dirty="0">
                <a:latin typeface="Times New Roman" panose="02020603050405020304" pitchFamily="18" charset="0"/>
                <a:cs typeface="Times New Roman" panose="02020603050405020304" pitchFamily="18" charset="0"/>
              </a:rPr>
              <a:t>, s-a </a:t>
            </a:r>
            <a:r>
              <a:rPr lang="en-US" sz="1800" dirty="0" err="1">
                <a:latin typeface="Times New Roman" panose="02020603050405020304" pitchFamily="18" charset="0"/>
                <a:cs typeface="Times New Roman" panose="02020603050405020304" pitchFamily="18" charset="0"/>
              </a:rPr>
              <a:t>intervenit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asupra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unui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număr</a:t>
            </a:r>
            <a:r>
              <a:rPr lang="en-US" sz="1800" dirty="0">
                <a:latin typeface="Times New Roman" panose="02020603050405020304" pitchFamily="18" charset="0"/>
                <a:cs typeface="Times New Roman" panose="02020603050405020304" pitchFamily="18" charset="0"/>
              </a:rPr>
              <a:t> de </a:t>
            </a:r>
            <a:r>
              <a:rPr lang="ro-RO" sz="1800" b="1" dirty="0">
                <a:latin typeface="Times New Roman" panose="02020603050405020304" pitchFamily="18" charset="0"/>
                <a:cs typeface="Times New Roman" panose="02020603050405020304" pitchFamily="18" charset="0"/>
              </a:rPr>
              <a:t>2.443</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arbori</a:t>
            </a:r>
            <a:r>
              <a:rPr lang="en-US" sz="1800" dirty="0">
                <a:latin typeface="Times New Roman" panose="02020603050405020304" pitchFamily="18" charset="0"/>
                <a:cs typeface="Times New Roman" panose="02020603050405020304" pitchFamily="18" charset="0"/>
              </a:rPr>
              <a:t> (fata de </a:t>
            </a:r>
            <a:r>
              <a:rPr lang="en-US" sz="1800" b="1" dirty="0">
                <a:latin typeface="Times New Roman" panose="02020603050405020304" pitchFamily="18" charset="0"/>
                <a:cs typeface="Times New Roman" panose="02020603050405020304" pitchFamily="18" charset="0"/>
              </a:rPr>
              <a:t>3</a:t>
            </a:r>
            <a:r>
              <a:rPr lang="ro-RO" sz="1800" b="1" dirty="0">
                <a:latin typeface="Times New Roman" panose="02020603050405020304" pitchFamily="18" charset="0"/>
                <a:cs typeface="Times New Roman" panose="02020603050405020304" pitchFamily="18" charset="0"/>
              </a:rPr>
              <a:t>.25</a:t>
            </a:r>
            <a:r>
              <a:rPr lang="en-US" sz="1800" b="1" dirty="0">
                <a:latin typeface="Times New Roman" panose="02020603050405020304" pitchFamily="18" charset="0"/>
                <a:cs typeface="Times New Roman" panose="02020603050405020304" pitchFamily="18" charset="0"/>
              </a:rPr>
              <a:t>5</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arbori</a:t>
            </a:r>
            <a:r>
              <a:rPr lang="en-US" sz="1800" dirty="0">
                <a:latin typeface="Times New Roman" panose="02020603050405020304" pitchFamily="18" charset="0"/>
                <a:cs typeface="Times New Roman" panose="02020603050405020304" pitchFamily="18" charset="0"/>
              </a:rPr>
              <a:t> in </a:t>
            </a:r>
            <a:r>
              <a:rPr lang="en-US" sz="1800" dirty="0" err="1">
                <a:latin typeface="Times New Roman" panose="02020603050405020304" pitchFamily="18" charset="0"/>
                <a:cs typeface="Times New Roman" panose="02020603050405020304" pitchFamily="18" charset="0"/>
              </a:rPr>
              <a:t>anul</a:t>
            </a:r>
            <a:r>
              <a:rPr lang="en-US" sz="1800" dirty="0">
                <a:latin typeface="Times New Roman" panose="02020603050405020304" pitchFamily="18" charset="0"/>
                <a:cs typeface="Times New Roman" panose="02020603050405020304" pitchFamily="18" charset="0"/>
              </a:rPr>
              <a:t> 20</a:t>
            </a:r>
            <a:r>
              <a:rPr lang="ro-RO" sz="1800" dirty="0">
                <a:latin typeface="Times New Roman" panose="02020603050405020304" pitchFamily="18" charset="0"/>
                <a:cs typeface="Times New Roman" panose="02020603050405020304" pitchFamily="18" charset="0"/>
              </a:rPr>
              <a:t>24</a:t>
            </a:r>
            <a:r>
              <a:rPr lang="en-US" sz="1800" dirty="0">
                <a:latin typeface="Times New Roman" panose="02020603050405020304" pitchFamily="18" charset="0"/>
                <a:cs typeface="Times New Roman" panose="02020603050405020304" pitchFamily="18" charset="0"/>
              </a:rPr>
              <a:t>).</a:t>
            </a:r>
            <a:endParaRPr lang="ro-RO" sz="1800" dirty="0">
              <a:latin typeface="Times New Roman" panose="02020603050405020304" pitchFamily="18" charset="0"/>
              <a:cs typeface="Times New Roman" panose="02020603050405020304" pitchFamily="18" charset="0"/>
            </a:endParaRPr>
          </a:p>
          <a:p>
            <a:pPr marL="0" indent="0" fontAlgn="base">
              <a:buNone/>
            </a:pPr>
            <a:r>
              <a:rPr lang="ro-RO" sz="180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Valoarea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totală</a:t>
            </a:r>
            <a:r>
              <a:rPr lang="en-US" sz="1800" dirty="0">
                <a:latin typeface="Times New Roman" panose="02020603050405020304" pitchFamily="18" charset="0"/>
                <a:cs typeface="Times New Roman" panose="02020603050405020304" pitchFamily="18" charset="0"/>
              </a:rPr>
              <a:t> a lucrarilor </a:t>
            </a:r>
            <a:r>
              <a:rPr lang="en-US" sz="1800" dirty="0" err="1">
                <a:latin typeface="Times New Roman" panose="02020603050405020304" pitchFamily="18" charset="0"/>
                <a:cs typeface="Times New Roman" panose="02020603050405020304" pitchFamily="18" charset="0"/>
              </a:rPr>
              <a:t>realizate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este</a:t>
            </a:r>
            <a:r>
              <a:rPr lang="en-US" sz="1800" dirty="0">
                <a:latin typeface="Times New Roman" panose="02020603050405020304" pitchFamily="18" charset="0"/>
                <a:cs typeface="Times New Roman" panose="02020603050405020304" pitchFamily="18" charset="0"/>
              </a:rPr>
              <a:t> de  </a:t>
            </a:r>
            <a:r>
              <a:rPr lang="ro-RO" sz="1800" b="1" dirty="0">
                <a:latin typeface="Times New Roman" panose="02020603050405020304" pitchFamily="18" charset="0"/>
                <a:cs typeface="Times New Roman" panose="02020603050405020304" pitchFamily="18" charset="0"/>
              </a:rPr>
              <a:t>760.780,90</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lei cu TVA (</a:t>
            </a:r>
            <a:r>
              <a:rPr lang="ro-RO" sz="1800" dirty="0">
                <a:latin typeface="Times New Roman" panose="02020603050405020304" pitchFamily="18" charset="0"/>
                <a:cs typeface="Times New Roman" panose="02020603050405020304" pitchFamily="18" charset="0"/>
              </a:rPr>
              <a:t>919.016,10</a:t>
            </a:r>
            <a:r>
              <a:rPr lang="en-US" sz="1800" dirty="0">
                <a:latin typeface="Times New Roman" panose="02020603050405020304" pitchFamily="18" charset="0"/>
                <a:cs typeface="Times New Roman" panose="02020603050405020304" pitchFamily="18" charset="0"/>
              </a:rPr>
              <a:t>  lei cu TVA in 202</a:t>
            </a:r>
            <a:r>
              <a:rPr lang="ro-RO" sz="1800" dirty="0">
                <a:latin typeface="Times New Roman" panose="02020603050405020304" pitchFamily="18" charset="0"/>
                <a:cs typeface="Times New Roman" panose="02020603050405020304" pitchFamily="18" charset="0"/>
              </a:rPr>
              <a:t>4</a:t>
            </a:r>
            <a:r>
              <a:rPr lang="en-US" sz="1800" dirty="0">
                <a:latin typeface="Times New Roman" panose="02020603050405020304" pitchFamily="18" charset="0"/>
                <a:cs typeface="Times New Roman" panose="02020603050405020304" pitchFamily="18" charset="0"/>
              </a:rPr>
              <a:t>). </a:t>
            </a:r>
            <a:endParaRPr lang="ro-RO" sz="1800" dirty="0">
              <a:latin typeface="Times New Roman" panose="02020603050405020304" pitchFamily="18" charset="0"/>
              <a:cs typeface="Times New Roman" panose="02020603050405020304" pitchFamily="18" charset="0"/>
            </a:endParaRPr>
          </a:p>
          <a:p>
            <a:pPr marL="0" indent="0" fontAlgn="base">
              <a:buNone/>
            </a:pPr>
            <a:r>
              <a:rPr lang="ro-RO" sz="1800" dirty="0">
                <a:latin typeface="Times New Roman" panose="02020603050405020304" pitchFamily="18" charset="0"/>
                <a:cs typeface="Times New Roman" panose="02020603050405020304" pitchFamily="18" charset="0"/>
              </a:rPr>
              <a:t>            Au fost emise </a:t>
            </a:r>
            <a:r>
              <a:rPr lang="ro-RO" sz="1800" b="1" dirty="0">
                <a:latin typeface="Times New Roman" panose="02020603050405020304" pitchFamily="18" charset="0"/>
                <a:cs typeface="Times New Roman" panose="02020603050405020304" pitchFamily="18" charset="0"/>
              </a:rPr>
              <a:t>853</a:t>
            </a:r>
            <a:r>
              <a:rPr lang="ro-RO" sz="1800" dirty="0">
                <a:latin typeface="Times New Roman" panose="02020603050405020304" pitchFamily="18" charset="0"/>
                <a:cs typeface="Times New Roman" panose="02020603050405020304" pitchFamily="18" charset="0"/>
              </a:rPr>
              <a:t> autorizații de tăiere și soluționate în termenul legal un număr de </a:t>
            </a:r>
            <a:r>
              <a:rPr lang="ro-RO" sz="1800" b="1" dirty="0">
                <a:latin typeface="Times New Roman" panose="02020603050405020304" pitchFamily="18" charset="0"/>
                <a:cs typeface="Times New Roman" panose="02020603050405020304" pitchFamily="18" charset="0"/>
              </a:rPr>
              <a:t>1.131</a:t>
            </a:r>
            <a:r>
              <a:rPr lang="ro-RO" sz="1800" dirty="0">
                <a:latin typeface="Times New Roman" panose="02020603050405020304" pitchFamily="18" charset="0"/>
                <a:cs typeface="Times New Roman" panose="02020603050405020304" pitchFamily="18" charset="0"/>
              </a:rPr>
              <a:t> adrese și sesizări.</a:t>
            </a:r>
            <a:endParaRPr lang="en-US"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901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s://www.ebihoreanul.ro/modules/news/files/oradea-in-bloom-foto-pmo13062023_01.jpg"/>
          <p:cNvPicPr/>
          <p:nvPr/>
        </p:nvPicPr>
        <p:blipFill rotWithShape="1">
          <a:blip r:embed="rId2" cstate="print">
            <a:lum bright="70000" contrast="-70000"/>
            <a:extLst>
              <a:ext uri="{28A0092B-C50C-407E-A947-70E740481C1C}">
                <a14:useLocalDpi xmlns:a14="http://schemas.microsoft.com/office/drawing/2010/main" val="0"/>
              </a:ext>
            </a:extLst>
          </a:blip>
          <a:srcRect l="14479" r="10360"/>
          <a:stretch/>
        </p:blipFill>
        <p:spPr bwMode="auto">
          <a:xfrm>
            <a:off x="0" y="0"/>
            <a:ext cx="12192000" cy="6858000"/>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758092" y="1781908"/>
            <a:ext cx="10371015" cy="3153684"/>
          </a:xfrm>
          <a:prstGeom prst="rect">
            <a:avLst/>
          </a:prstGeom>
        </p:spPr>
        <p:txBody>
          <a:bodyPr wrap="square">
            <a:spAutoFit/>
          </a:bodyPr>
          <a:lstStyle/>
          <a:p>
            <a:pPr>
              <a:lnSpc>
                <a:spcPct val="115000"/>
              </a:lnSpc>
              <a:spcAft>
                <a:spcPts val="1000"/>
              </a:spcAft>
            </a:pPr>
            <a:r>
              <a:rPr lang="ro-RO" dirty="0">
                <a:latin typeface="Times New Roman" panose="02020603050405020304" pitchFamily="18" charset="0"/>
                <a:ea typeface="Calibri" panose="020F0502020204030204" pitchFamily="34" charset="0"/>
                <a:cs typeface="Times New Roman" panose="02020603050405020304" pitchFamily="18" charset="0"/>
              </a:rPr>
              <a:t>         Î</a:t>
            </a:r>
            <a:r>
              <a:rPr lang="en-US" dirty="0">
                <a:latin typeface="Times New Roman" panose="02020603050405020304" pitchFamily="18" charset="0"/>
                <a:ea typeface="Calibri" panose="020F0502020204030204" pitchFamily="34" charset="0"/>
                <a:cs typeface="Times New Roman" panose="02020603050405020304" pitchFamily="18" charset="0"/>
              </a:rPr>
              <a:t>n </a:t>
            </a:r>
            <a:r>
              <a:rPr lang="en-US" dirty="0" err="1">
                <a:latin typeface="Times New Roman" panose="02020603050405020304" pitchFamily="18" charset="0"/>
                <a:ea typeface="Calibri" panose="020F0502020204030204" pitchFamily="34" charset="0"/>
                <a:cs typeface="Times New Roman" panose="02020603050405020304" pitchFamily="18" charset="0"/>
              </a:rPr>
              <a:t>cursul</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anului</a:t>
            </a:r>
            <a:r>
              <a:rPr lang="en-US" dirty="0">
                <a:latin typeface="Times New Roman" panose="02020603050405020304" pitchFamily="18" charset="0"/>
                <a:ea typeface="Calibri" panose="020F0502020204030204" pitchFamily="34" charset="0"/>
                <a:cs typeface="Times New Roman" panose="02020603050405020304" pitchFamily="18" charset="0"/>
              </a:rPr>
              <a:t> 2025 s-au </a:t>
            </a:r>
            <a:r>
              <a:rPr lang="en-US" dirty="0" err="1">
                <a:latin typeface="Times New Roman" panose="02020603050405020304" pitchFamily="18" charset="0"/>
                <a:ea typeface="Calibri" panose="020F0502020204030204" pitchFamily="34" charset="0"/>
                <a:cs typeface="Times New Roman" panose="02020603050405020304" pitchFamily="18" charset="0"/>
              </a:rPr>
              <a:t>implementat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urm</a:t>
            </a:r>
            <a:r>
              <a:rPr lang="ro-RO" dirty="0">
                <a:latin typeface="Times New Roman" panose="02020603050405020304" pitchFamily="18" charset="0"/>
                <a:ea typeface="Calibri" panose="020F0502020204030204" pitchFamily="34" charset="0"/>
                <a:cs typeface="Times New Roman" panose="02020603050405020304" pitchFamily="18" charset="0"/>
              </a:rPr>
              <a:t>ă</a:t>
            </a:r>
            <a:r>
              <a:rPr lang="en-US" dirty="0" err="1">
                <a:latin typeface="Times New Roman" panose="02020603050405020304" pitchFamily="18" charset="0"/>
                <a:ea typeface="Calibri" panose="020F0502020204030204" pitchFamily="34" charset="0"/>
                <a:cs typeface="Times New Roman" panose="02020603050405020304" pitchFamily="18" charset="0"/>
              </a:rPr>
              <a:t>toarele</a:t>
            </a:r>
            <a:r>
              <a:rPr lang="en-US" dirty="0">
                <a:latin typeface="Times New Roman" panose="02020603050405020304" pitchFamily="18" charset="0"/>
                <a:ea typeface="Calibri" panose="020F0502020204030204" pitchFamily="34" charset="0"/>
                <a:cs typeface="Times New Roman" panose="02020603050405020304" pitchFamily="18" charset="0"/>
              </a:rPr>
              <a:t> m</a:t>
            </a:r>
            <a:r>
              <a:rPr lang="ro-RO" dirty="0">
                <a:latin typeface="Times New Roman" panose="02020603050405020304" pitchFamily="18" charset="0"/>
                <a:ea typeface="Calibri" panose="020F0502020204030204" pitchFamily="34" charset="0"/>
                <a:cs typeface="Times New Roman" panose="02020603050405020304" pitchFamily="18" charset="0"/>
              </a:rPr>
              <a:t>ă</a:t>
            </a:r>
            <a:r>
              <a:rPr lang="en-US" dirty="0" err="1">
                <a:latin typeface="Times New Roman" panose="02020603050405020304" pitchFamily="18" charset="0"/>
                <a:ea typeface="Calibri" panose="020F0502020204030204" pitchFamily="34" charset="0"/>
                <a:cs typeface="Times New Roman" panose="02020603050405020304" pitchFamily="18" charset="0"/>
              </a:rPr>
              <a:t>suri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pentru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prevenirea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afect</a:t>
            </a:r>
            <a:r>
              <a:rPr lang="ro-RO" dirty="0">
                <a:latin typeface="Times New Roman" panose="02020603050405020304" pitchFamily="18" charset="0"/>
                <a:ea typeface="Calibri" panose="020F0502020204030204" pitchFamily="34" charset="0"/>
                <a:cs typeface="Times New Roman" panose="02020603050405020304" pitchFamily="18" charset="0"/>
              </a:rPr>
              <a:t>ă</a:t>
            </a:r>
            <a:r>
              <a:rPr lang="en-US" dirty="0" err="1">
                <a:latin typeface="Times New Roman" panose="02020603050405020304" pitchFamily="18" charset="0"/>
                <a:ea typeface="Calibri" panose="020F0502020204030204" pitchFamily="34" charset="0"/>
                <a:cs typeface="Times New Roman" panose="02020603050405020304" pitchFamily="18" charset="0"/>
              </a:rPr>
              <a:t>rii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arborilor</a:t>
            </a:r>
            <a:r>
              <a:rPr lang="en-US" dirty="0">
                <a:latin typeface="Times New Roman" panose="02020603050405020304" pitchFamily="18" charset="0"/>
                <a:ea typeface="Calibri" panose="020F0502020204030204" pitchFamily="34" charset="0"/>
                <a:cs typeface="Times New Roman" panose="02020603050405020304" pitchFamily="18" charset="0"/>
              </a:rPr>
              <a:t> din </a:t>
            </a:r>
            <a:r>
              <a:rPr lang="en-US" dirty="0" err="1">
                <a:latin typeface="Times New Roman" panose="02020603050405020304" pitchFamily="18" charset="0"/>
                <a:ea typeface="Calibri" panose="020F0502020204030204" pitchFamily="34" charset="0"/>
                <a:cs typeface="Times New Roman" panose="02020603050405020304" pitchFamily="18" charset="0"/>
              </a:rPr>
              <a:t>specii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vulnerabile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prezenti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malurile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raului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Crisul</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Repede</a:t>
            </a:r>
            <a:r>
              <a:rPr lang="en-US" dirty="0">
                <a:latin typeface="Times New Roman" panose="02020603050405020304" pitchFamily="18" charset="0"/>
                <a:ea typeface="Calibri" panose="020F0502020204030204" pitchFamily="34" charset="0"/>
                <a:cs typeface="Times New Roman" panose="02020603050405020304" pitchFamily="18" charset="0"/>
              </a:rPr>
              <a:t>, de </a:t>
            </a:r>
            <a:r>
              <a:rPr lang="en-US" dirty="0" err="1">
                <a:latin typeface="Times New Roman" panose="02020603050405020304" pitchFamily="18" charset="0"/>
                <a:ea typeface="Calibri" panose="020F0502020204030204" pitchFamily="34" charset="0"/>
                <a:cs typeface="Times New Roman" panose="02020603050405020304" pitchFamily="18" charset="0"/>
              </a:rPr>
              <a:t>catre</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activitatea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familiei</a:t>
            </a:r>
            <a:r>
              <a:rPr lang="en-US" dirty="0">
                <a:latin typeface="Times New Roman" panose="02020603050405020304" pitchFamily="18" charset="0"/>
                <a:ea typeface="Calibri" panose="020F0502020204030204" pitchFamily="34" charset="0"/>
                <a:cs typeface="Times New Roman" panose="02020603050405020304" pitchFamily="18" charset="0"/>
              </a:rPr>
              <a:t> de </a:t>
            </a:r>
            <a:r>
              <a:rPr lang="en-US" dirty="0" err="1">
                <a:latin typeface="Times New Roman" panose="02020603050405020304" pitchFamily="18" charset="0"/>
                <a:ea typeface="Calibri" panose="020F0502020204030204" pitchFamily="34" charset="0"/>
                <a:cs typeface="Times New Roman" panose="02020603050405020304" pitchFamily="18" charset="0"/>
              </a:rPr>
              <a:t>castori</a:t>
            </a:r>
            <a:r>
              <a:rPr lang="en-US" dirty="0">
                <a:latin typeface="Times New Roman" panose="02020603050405020304" pitchFamily="18" charset="0"/>
                <a:ea typeface="Calibri" panose="020F0502020204030204" pitchFamily="34" charset="0"/>
                <a:cs typeface="Times New Roman" panose="02020603050405020304" pitchFamily="18" charset="0"/>
              </a:rPr>
              <a:t> din </a:t>
            </a:r>
            <a:r>
              <a:rPr lang="en-US" dirty="0" err="1">
                <a:latin typeface="Times New Roman" panose="02020603050405020304" pitchFamily="18" charset="0"/>
                <a:ea typeface="Calibri" panose="020F0502020204030204" pitchFamily="34" charset="0"/>
                <a:cs typeface="Times New Roman" panose="02020603050405020304" pitchFamily="18" charset="0"/>
              </a:rPr>
              <a:t>acest</a:t>
            </a:r>
            <a:r>
              <a:rPr lang="en-US" dirty="0">
                <a:latin typeface="Times New Roman" panose="02020603050405020304" pitchFamily="18" charset="0"/>
                <a:ea typeface="Calibri" panose="020F0502020204030204" pitchFamily="34" charset="0"/>
                <a:cs typeface="Times New Roman" panose="02020603050405020304" pitchFamily="18" charset="0"/>
              </a:rPr>
              <a:t> areal :</a:t>
            </a:r>
          </a:p>
          <a:p>
            <a:pPr marL="285750" indent="-285750">
              <a:lnSpc>
                <a:spcPct val="115000"/>
              </a:lnSpc>
              <a:spcAft>
                <a:spcPts val="1000"/>
              </a:spcAf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administrarea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prin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stropire</a:t>
            </a:r>
            <a:r>
              <a:rPr lang="en-US" dirty="0">
                <a:latin typeface="Times New Roman" panose="02020603050405020304" pitchFamily="18" charset="0"/>
                <a:ea typeface="Calibri" panose="020F0502020204030204" pitchFamily="34" charset="0"/>
                <a:cs typeface="Times New Roman" panose="02020603050405020304" pitchFamily="18" charset="0"/>
              </a:rPr>
              <a:t> a </a:t>
            </a:r>
            <a:r>
              <a:rPr lang="en-US" dirty="0" err="1">
                <a:latin typeface="Times New Roman" panose="02020603050405020304" pitchFamily="18" charset="0"/>
                <a:ea typeface="Calibri" panose="020F0502020204030204" pitchFamily="34" charset="0"/>
                <a:cs typeface="Times New Roman" panose="02020603050405020304" pitchFamily="18" charset="0"/>
              </a:rPr>
              <a:t>trunchiurilor</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arborilor</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vulnerabili</a:t>
            </a:r>
            <a:r>
              <a:rPr lang="en-US" dirty="0">
                <a:latin typeface="Times New Roman" panose="02020603050405020304" pitchFamily="18" charset="0"/>
                <a:ea typeface="Calibri" panose="020F0502020204030204" pitchFamily="34" charset="0"/>
                <a:cs typeface="Times New Roman" panose="02020603050405020304" pitchFamily="18" charset="0"/>
              </a:rPr>
              <a:t>, cu </a:t>
            </a:r>
            <a:r>
              <a:rPr lang="en-US" dirty="0" err="1">
                <a:latin typeface="Times New Roman" panose="02020603050405020304" pitchFamily="18" charset="0"/>
                <a:ea typeface="Calibri" panose="020F0502020204030204" pitchFamily="34" charset="0"/>
                <a:cs typeface="Times New Roman" panose="02020603050405020304" pitchFamily="18" charset="0"/>
              </a:rPr>
              <a:t>solu</a:t>
            </a:r>
            <a:r>
              <a:rPr lang="ro-RO" dirty="0">
                <a:latin typeface="Times New Roman" panose="02020603050405020304" pitchFamily="18" charset="0"/>
                <a:ea typeface="Calibri" panose="020F0502020204030204" pitchFamily="34" charset="0"/>
                <a:cs typeface="Times New Roman" panose="02020603050405020304" pitchFamily="18" charset="0"/>
              </a:rPr>
              <a:t>ț</a:t>
            </a:r>
            <a:r>
              <a:rPr lang="en-US" dirty="0">
                <a:latin typeface="Times New Roman" panose="02020603050405020304" pitchFamily="18" charset="0"/>
                <a:ea typeface="Calibri" panose="020F0502020204030204" pitchFamily="34" charset="0"/>
                <a:cs typeface="Times New Roman" panose="02020603050405020304" pitchFamily="18" charset="0"/>
              </a:rPr>
              <a:t>ii cu </a:t>
            </a:r>
            <a:r>
              <a:rPr lang="en-US" dirty="0" err="1">
                <a:latin typeface="Times New Roman" panose="02020603050405020304" pitchFamily="18" charset="0"/>
                <a:ea typeface="Calibri" panose="020F0502020204030204" pitchFamily="34" charset="0"/>
                <a:cs typeface="Times New Roman" panose="02020603050405020304" pitchFamily="18" charset="0"/>
              </a:rPr>
              <a:t>efect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repelent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pentru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castori</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ro-RO"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dirty="0" err="1">
                <a:latin typeface="Times New Roman" panose="02020603050405020304" pitchFamily="18" charset="0"/>
                <a:ea typeface="Calibri" panose="020F0502020204030204" pitchFamily="34" charset="0"/>
                <a:cs typeface="Times New Roman" panose="02020603050405020304" pitchFamily="18" charset="0"/>
              </a:rPr>
              <a:t>protejarea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trunchiurilor</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prin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o-RO" dirty="0" err="1">
                <a:latin typeface="Times New Roman" panose="02020603050405020304" pitchFamily="18" charset="0"/>
                <a:ea typeface="Calibri" panose="020F0502020204030204" pitchFamily="34" charset="0"/>
                <a:cs typeface="Times New Roman" panose="02020603050405020304" pitchFamily="18" charset="0"/>
              </a:rPr>
              <a:t>î</a:t>
            </a:r>
            <a:r>
              <a:rPr lang="en-US" dirty="0" err="1">
                <a:latin typeface="Times New Roman" panose="02020603050405020304" pitchFamily="18" charset="0"/>
                <a:ea typeface="Calibri" panose="020F0502020204030204" pitchFamily="34" charset="0"/>
                <a:cs typeface="Times New Roman" panose="02020603050405020304" pitchFamily="18" charset="0"/>
              </a:rPr>
              <a:t>mbracarea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lor</a:t>
            </a:r>
            <a:r>
              <a:rPr lang="en-US" dirty="0">
                <a:latin typeface="Times New Roman" panose="02020603050405020304" pitchFamily="18" charset="0"/>
                <a:ea typeface="Calibri" panose="020F0502020204030204" pitchFamily="34" charset="0"/>
                <a:cs typeface="Times New Roman" panose="02020603050405020304" pitchFamily="18" charset="0"/>
              </a:rPr>
              <a:t> in </a:t>
            </a:r>
            <a:r>
              <a:rPr lang="en-US" dirty="0" err="1">
                <a:latin typeface="Times New Roman" panose="02020603050405020304" pitchFamily="18" charset="0"/>
                <a:ea typeface="Calibri" panose="020F0502020204030204" pitchFamily="34" charset="0"/>
                <a:cs typeface="Times New Roman" panose="02020603050405020304" pitchFamily="18" charset="0"/>
              </a:rPr>
              <a:t>plas</a:t>
            </a:r>
            <a:r>
              <a:rPr lang="ro-RO" dirty="0">
                <a:latin typeface="Times New Roman" panose="02020603050405020304" pitchFamily="18" charset="0"/>
                <a:ea typeface="Calibri" panose="020F0502020204030204" pitchFamily="34" charset="0"/>
                <a:cs typeface="Times New Roman" panose="02020603050405020304" pitchFamily="18" charset="0"/>
              </a:rPr>
              <a:t>ă</a:t>
            </a:r>
          </a:p>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ro-RO"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ro-RO"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M</a:t>
            </a:r>
            <a:r>
              <a:rPr lang="ro-RO" dirty="0">
                <a:latin typeface="Times New Roman" panose="02020603050405020304" pitchFamily="18" charset="0"/>
                <a:ea typeface="Calibri" panose="020F0502020204030204" pitchFamily="34" charset="0"/>
                <a:cs typeface="Times New Roman" panose="02020603050405020304" pitchFamily="18" charset="0"/>
              </a:rPr>
              <a:t>ă</a:t>
            </a:r>
            <a:r>
              <a:rPr lang="en-US" dirty="0" err="1">
                <a:latin typeface="Times New Roman" panose="02020603050405020304" pitchFamily="18" charset="0"/>
                <a:ea typeface="Calibri" panose="020F0502020204030204" pitchFamily="34" charset="0"/>
                <a:cs typeface="Times New Roman" panose="02020603050405020304" pitchFamily="18" charset="0"/>
              </a:rPr>
              <a:t>surile</a:t>
            </a:r>
            <a:r>
              <a:rPr lang="en-US" dirty="0">
                <a:latin typeface="Times New Roman" panose="02020603050405020304" pitchFamily="18" charset="0"/>
                <a:ea typeface="Calibri" panose="020F0502020204030204" pitchFamily="34" charset="0"/>
                <a:cs typeface="Times New Roman" panose="02020603050405020304" pitchFamily="18" charset="0"/>
              </a:rPr>
              <a:t> de </a:t>
            </a:r>
            <a:r>
              <a:rPr lang="en-US" dirty="0" err="1">
                <a:latin typeface="Times New Roman" panose="02020603050405020304" pitchFamily="18" charset="0"/>
                <a:ea typeface="Calibri" panose="020F0502020204030204" pitchFamily="34" charset="0"/>
                <a:cs typeface="Times New Roman" panose="02020603050405020304" pitchFamily="18" charset="0"/>
              </a:rPr>
              <a:t>protec</a:t>
            </a:r>
            <a:r>
              <a:rPr lang="ro-RO" dirty="0">
                <a:latin typeface="Times New Roman" panose="02020603050405020304" pitchFamily="18" charset="0"/>
                <a:ea typeface="Calibri" panose="020F0502020204030204" pitchFamily="34" charset="0"/>
                <a:cs typeface="Times New Roman" panose="02020603050405020304" pitchFamily="18" charset="0"/>
              </a:rPr>
              <a:t>ț</a:t>
            </a:r>
            <a:r>
              <a:rPr lang="en-US" dirty="0" err="1">
                <a:latin typeface="Times New Roman" panose="02020603050405020304" pitchFamily="18" charset="0"/>
                <a:ea typeface="Calibri" panose="020F0502020204030204" pitchFamily="34" charset="0"/>
                <a:cs typeface="Times New Roman" panose="02020603050405020304" pitchFamily="18" charset="0"/>
              </a:rPr>
              <a:t>ie</a:t>
            </a:r>
            <a:r>
              <a:rPr lang="en-US" dirty="0">
                <a:latin typeface="Times New Roman" panose="02020603050405020304" pitchFamily="18" charset="0"/>
                <a:ea typeface="Calibri" panose="020F0502020204030204" pitchFamily="34" charset="0"/>
                <a:cs typeface="Times New Roman" panose="02020603050405020304" pitchFamily="18" charset="0"/>
              </a:rPr>
              <a:t> s-au </a:t>
            </a:r>
            <a:r>
              <a:rPr lang="en-US" dirty="0" err="1">
                <a:latin typeface="Times New Roman" panose="02020603050405020304" pitchFamily="18" charset="0"/>
                <a:ea typeface="Calibri" panose="020F0502020204030204" pitchFamily="34" charset="0"/>
                <a:cs typeface="Times New Roman" panose="02020603050405020304" pitchFamily="18" charset="0"/>
              </a:rPr>
              <a:t>aplicat</a:t>
            </a:r>
            <a:r>
              <a:rPr lang="en-US" dirty="0">
                <a:latin typeface="Times New Roman" panose="02020603050405020304" pitchFamily="18" charset="0"/>
                <a:ea typeface="Calibri" panose="020F0502020204030204" pitchFamily="34" charset="0"/>
                <a:cs typeface="Times New Roman" panose="02020603050405020304" pitchFamily="18" charset="0"/>
              </a:rPr>
              <a:t> la un </a:t>
            </a:r>
            <a:r>
              <a:rPr lang="en-US" dirty="0" err="1">
                <a:latin typeface="Times New Roman" panose="02020603050405020304" pitchFamily="18" charset="0"/>
                <a:ea typeface="Calibri" panose="020F0502020204030204" pitchFamily="34" charset="0"/>
                <a:cs typeface="Times New Roman" panose="02020603050405020304" pitchFamily="18" charset="0"/>
              </a:rPr>
              <a:t>numar</a:t>
            </a:r>
            <a:r>
              <a:rPr lang="en-US" dirty="0">
                <a:latin typeface="Times New Roman" panose="02020603050405020304" pitchFamily="18" charset="0"/>
                <a:ea typeface="Calibri" panose="020F0502020204030204" pitchFamily="34" charset="0"/>
                <a:cs typeface="Times New Roman" panose="02020603050405020304" pitchFamily="18" charset="0"/>
              </a:rPr>
              <a:t> de 200 </a:t>
            </a:r>
            <a:r>
              <a:rPr lang="en-US" dirty="0" err="1">
                <a:latin typeface="Times New Roman" panose="02020603050405020304" pitchFamily="18" charset="0"/>
                <a:ea typeface="Calibri" panose="020F0502020204030204" pitchFamily="34" charset="0"/>
                <a:cs typeface="Times New Roman" panose="02020603050405020304" pitchFamily="18" charset="0"/>
              </a:rPr>
              <a:t>arbori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vulnerabili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prin</a:t>
            </a:r>
            <a:r>
              <a:rPr lang="en-US" dirty="0">
                <a:latin typeface="Times New Roman" panose="02020603050405020304" pitchFamily="18" charset="0"/>
                <a:ea typeface="Calibri" panose="020F0502020204030204" pitchFamily="34" charset="0"/>
                <a:cs typeface="Times New Roman" panose="02020603050405020304" pitchFamily="18" charset="0"/>
              </a:rPr>
              <a:t> SC </a:t>
            </a:r>
            <a:r>
              <a:rPr lang="en-US" dirty="0" err="1">
                <a:latin typeface="Times New Roman" panose="02020603050405020304" pitchFamily="18" charset="0"/>
                <a:ea typeface="Calibri" panose="020F0502020204030204" pitchFamily="34" charset="0"/>
                <a:cs typeface="Times New Roman" panose="02020603050405020304" pitchFamily="18" charset="0"/>
              </a:rPr>
              <a:t>Greeneric</a:t>
            </a:r>
            <a:r>
              <a:rPr lang="en-US" dirty="0">
                <a:latin typeface="Times New Roman" panose="02020603050405020304" pitchFamily="18" charset="0"/>
                <a:ea typeface="Calibri" panose="020F0502020204030204" pitchFamily="34" charset="0"/>
                <a:cs typeface="Times New Roman" panose="02020603050405020304" pitchFamily="18" charset="0"/>
              </a:rPr>
              <a:t> SRL, </a:t>
            </a:r>
            <a:r>
              <a:rPr lang="en-US" dirty="0" err="1">
                <a:latin typeface="Times New Roman" panose="02020603050405020304" pitchFamily="18" charset="0"/>
                <a:ea typeface="Calibri" panose="020F0502020204030204" pitchFamily="34" charset="0"/>
                <a:cs typeface="Times New Roman" panose="02020603050405020304" pitchFamily="18" charset="0"/>
              </a:rPr>
              <a:t>iar</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valoarea</a:t>
            </a:r>
            <a:r>
              <a:rPr lang="en-US" dirty="0">
                <a:latin typeface="Times New Roman" panose="02020603050405020304" pitchFamily="18" charset="0"/>
                <a:ea typeface="Calibri" panose="020F0502020204030204" pitchFamily="34" charset="0"/>
                <a:cs typeface="Times New Roman" panose="02020603050405020304" pitchFamily="18" charset="0"/>
              </a:rPr>
              <a:t> lucrarilor a </a:t>
            </a:r>
            <a:r>
              <a:rPr lang="en-US" dirty="0" err="1">
                <a:latin typeface="Times New Roman" panose="02020603050405020304" pitchFamily="18" charset="0"/>
                <a:ea typeface="Calibri" panose="020F0502020204030204" pitchFamily="34" charset="0"/>
                <a:cs typeface="Times New Roman" panose="02020603050405020304" pitchFamily="18" charset="0"/>
              </a:rPr>
              <a:t>fost</a:t>
            </a:r>
            <a:r>
              <a:rPr lang="en-US" dirty="0">
                <a:latin typeface="Times New Roman" panose="02020603050405020304" pitchFamily="18" charset="0"/>
                <a:ea typeface="Calibri" panose="020F0502020204030204" pitchFamily="34" charset="0"/>
                <a:cs typeface="Times New Roman" panose="02020603050405020304" pitchFamily="18" charset="0"/>
              </a:rPr>
              <a:t> de </a:t>
            </a:r>
            <a:r>
              <a:rPr lang="en-US" b="1" dirty="0">
                <a:latin typeface="Times New Roman" panose="02020603050405020304" pitchFamily="18" charset="0"/>
                <a:ea typeface="Calibri" panose="020F0502020204030204" pitchFamily="34" charset="0"/>
                <a:cs typeface="Times New Roman" panose="02020603050405020304" pitchFamily="18" charset="0"/>
              </a:rPr>
              <a:t>17.946,72</a:t>
            </a:r>
            <a:r>
              <a:rPr lang="en-US" dirty="0">
                <a:latin typeface="Times New Roman" panose="02020603050405020304" pitchFamily="18" charset="0"/>
                <a:ea typeface="Calibri" panose="020F0502020204030204" pitchFamily="34" charset="0"/>
                <a:cs typeface="Times New Roman" panose="02020603050405020304" pitchFamily="18" charset="0"/>
              </a:rPr>
              <a:t> lei cu TVA.</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8"/>
          <p:cNvSpPr>
            <a:spLocks noGrp="1"/>
          </p:cNvSpPr>
          <p:nvPr>
            <p:ph idx="1"/>
          </p:nvPr>
        </p:nvSpPr>
        <p:spPr>
          <a:xfrm>
            <a:off x="2727569" y="6463324"/>
            <a:ext cx="4587631" cy="338870"/>
          </a:xfrm>
        </p:spPr>
        <p:txBody>
          <a:bodyPr>
            <a:normAutofit/>
          </a:bodyPr>
          <a:lstStyle/>
          <a:p>
            <a:pPr marL="0" indent="0" algn="ctr">
              <a:buNone/>
            </a:pPr>
            <a:r>
              <a:rPr lang="en-US" sz="11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100" dirty="0">
                <a:solidFill>
                  <a:prstClr val="black">
                    <a:alpha val="67000"/>
                  </a:prstClr>
                </a:solidFill>
                <a:latin typeface="Times New Roman" panose="02020603050405020304" pitchFamily="18" charset="0"/>
                <a:cs typeface="Times New Roman" panose="02020603050405020304" pitchFamily="18" charset="0"/>
              </a:rPr>
              <a:t>5</a:t>
            </a:r>
            <a:endParaRPr lang="en-US" sz="1100" dirty="0">
              <a:solidFill>
                <a:prstClr val="black">
                  <a:alpha val="67000"/>
                </a:prstClr>
              </a:solidFill>
              <a:latin typeface="Times New Roman" panose="020206030504050203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228780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13" name="Content Placeholder 2"/>
          <p:cNvSpPr txBox="1">
            <a:spLocks/>
          </p:cNvSpPr>
          <p:nvPr/>
        </p:nvSpPr>
        <p:spPr>
          <a:xfrm>
            <a:off x="796147" y="1997736"/>
            <a:ext cx="5758962" cy="5139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200"/>
              </a:spcBef>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Font typeface="Arial" panose="020B0604020202020204" pitchFamily="34" charset="0"/>
              <a:buNone/>
            </a:pPr>
            <a:r>
              <a:rPr lang="ro-RO" sz="2000" dirty="0">
                <a:solidFill>
                  <a:prstClr val="black"/>
                </a:solidFill>
                <a:latin typeface="Times New Roman" panose="02020603050405020304" pitchFamily="18" charset="0"/>
                <a:cs typeface="Times New Roman" panose="02020603050405020304" pitchFamily="18" charset="0"/>
              </a:rPr>
              <a:t>	În cursul anului 2025 au fost realizate </a:t>
            </a:r>
            <a:r>
              <a:rPr lang="ro-RO" sz="2000" b="1" dirty="0">
                <a:solidFill>
                  <a:prstClr val="black"/>
                </a:solidFill>
                <a:latin typeface="Times New Roman" panose="02020603050405020304" pitchFamily="18" charset="0"/>
                <a:cs typeface="Times New Roman" panose="02020603050405020304" pitchFamily="18" charset="0"/>
              </a:rPr>
              <a:t>82 </a:t>
            </a:r>
            <a:r>
              <a:rPr lang="ro-RO" sz="2000" dirty="0">
                <a:solidFill>
                  <a:prstClr val="black"/>
                </a:solidFill>
                <a:latin typeface="Times New Roman" panose="02020603050405020304" pitchFamily="18" charset="0"/>
                <a:cs typeface="Times New Roman" panose="02020603050405020304" pitchFamily="18" charset="0"/>
              </a:rPr>
              <a:t>aranjamente din plante perene și graminee, realizate în ghivece și coșuri suspendate montate pe stâlpi din zona centrală a municipiului, împreună cu prestarea serviciului de mentenanță al acestora.</a:t>
            </a:r>
          </a:p>
          <a:p>
            <a:pPr marL="0" indent="0" algn="just">
              <a:lnSpc>
                <a:spcPct val="100000"/>
              </a:lnSpc>
              <a:spcBef>
                <a:spcPts val="200"/>
              </a:spcBef>
              <a:buFont typeface="Arial" panose="020B0604020202020204" pitchFamily="34" charset="0"/>
              <a:buNone/>
            </a:pPr>
            <a:endParaRPr lang="ro-RO" sz="2000" dirty="0">
              <a:solidFill>
                <a:prstClr val="black"/>
              </a:solidFill>
              <a:latin typeface="Times New Roman" panose="02020603050405020304" pitchFamily="18" charset="0"/>
              <a:cs typeface="Times New Roman" panose="02020603050405020304" pitchFamily="18" charset="0"/>
            </a:endParaRPr>
          </a:p>
          <a:p>
            <a:pPr marL="0" indent="0" algn="just">
              <a:lnSpc>
                <a:spcPct val="100000"/>
              </a:lnSpc>
              <a:spcBef>
                <a:spcPts val="200"/>
              </a:spcBef>
              <a:buNone/>
            </a:pPr>
            <a:r>
              <a:rPr lang="ro-RO" sz="2000" dirty="0">
                <a:solidFill>
                  <a:prstClr val="black"/>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Aranjamentele</a:t>
            </a:r>
            <a:r>
              <a:rPr lang="en-US" sz="2000" dirty="0">
                <a:latin typeface="Times New Roman" panose="02020603050405020304" pitchFamily="18" charset="0"/>
                <a:cs typeface="Times New Roman" panose="02020603050405020304" pitchFamily="18" charset="0"/>
              </a:rPr>
              <a:t> au </a:t>
            </a:r>
            <a:r>
              <a:rPr lang="en-US" sz="2000" dirty="0" err="1">
                <a:latin typeface="Times New Roman" panose="02020603050405020304" pitchFamily="18" charset="0"/>
                <a:cs typeface="Times New Roman" panose="02020603050405020304" pitchFamily="18" charset="0"/>
              </a:rPr>
              <a:t>fost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instalate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Piața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Unirii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Piața</a:t>
            </a:r>
            <a:r>
              <a:rPr lang="en-US" sz="2000" dirty="0">
                <a:latin typeface="Times New Roman" panose="02020603050405020304" pitchFamily="18" charset="0"/>
                <a:cs typeface="Times New Roman" panose="02020603050405020304" pitchFamily="18" charset="0"/>
              </a:rPr>
              <a:t> Ferdinand, </a:t>
            </a:r>
            <a:r>
              <a:rPr lang="en-US" sz="2000" dirty="0" err="1">
                <a:latin typeface="Times New Roman" panose="02020603050405020304" pitchFamily="18" charset="0"/>
                <a:cs typeface="Times New Roman" panose="02020603050405020304" pitchFamily="18" charset="0"/>
              </a:rPr>
              <a:t>Podul</a:t>
            </a:r>
            <a:r>
              <a:rPr lang="en-US" sz="2000" dirty="0">
                <a:latin typeface="Times New Roman" panose="02020603050405020304" pitchFamily="18" charset="0"/>
                <a:cs typeface="Times New Roman" panose="02020603050405020304" pitchFamily="18" charset="0"/>
              </a:rPr>
              <a:t> Ferdinand </a:t>
            </a:r>
            <a:r>
              <a:rPr lang="en-US" sz="2000" dirty="0" err="1">
                <a:latin typeface="Times New Roman" panose="02020603050405020304" pitchFamily="18" charset="0"/>
                <a:cs typeface="Times New Roman" panose="02020603050405020304" pitchFamily="18" charset="0"/>
              </a:rPr>
              <a:t>și</a:t>
            </a:r>
            <a:r>
              <a:rPr lang="en-US" sz="2000" dirty="0">
                <a:latin typeface="Times New Roman" panose="02020603050405020304" pitchFamily="18" charset="0"/>
                <a:cs typeface="Times New Roman" panose="02020603050405020304" pitchFamily="18" charset="0"/>
              </a:rPr>
              <a:t> str. </a:t>
            </a:r>
            <a:r>
              <a:rPr lang="en-US" sz="2000" dirty="0" err="1">
                <a:latin typeface="Times New Roman" panose="02020603050405020304" pitchFamily="18" charset="0"/>
                <a:cs typeface="Times New Roman" panose="02020603050405020304" pitchFamily="18" charset="0"/>
              </a:rPr>
              <a:t>Iosif</a:t>
            </a:r>
            <a:r>
              <a:rPr lang="en-US" sz="2000" dirty="0">
                <a:latin typeface="Times New Roman" panose="02020603050405020304" pitchFamily="18" charset="0"/>
                <a:cs typeface="Times New Roman" panose="02020603050405020304" pitchFamily="18" charset="0"/>
              </a:rPr>
              <a:t> Vulcan. De </a:t>
            </a:r>
            <a:r>
              <a:rPr lang="en-US" sz="2000" dirty="0" err="1">
                <a:latin typeface="Times New Roman" panose="02020603050405020304" pitchFamily="18" charset="0"/>
                <a:cs typeface="Times New Roman" panose="02020603050405020304" pitchFamily="18" charset="0"/>
              </a:rPr>
              <a:t>asemenea</a:t>
            </a:r>
            <a:r>
              <a:rPr lang="en-US" sz="2000" dirty="0">
                <a:latin typeface="Times New Roman" panose="02020603050405020304" pitchFamily="18" charset="0"/>
                <a:cs typeface="Times New Roman" panose="02020603050405020304" pitchFamily="18" charset="0"/>
              </a:rPr>
              <a:t>, tot </a:t>
            </a:r>
            <a:r>
              <a:rPr lang="en-US" sz="2000" dirty="0" err="1">
                <a:latin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baza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aceluiași</a:t>
            </a:r>
            <a:r>
              <a:rPr lang="en-US" sz="2000" dirty="0">
                <a:latin typeface="Times New Roman" panose="02020603050405020304" pitchFamily="18" charset="0"/>
                <a:cs typeface="Times New Roman" panose="02020603050405020304" pitchFamily="18" charset="0"/>
              </a:rPr>
              <a:t> contract au </a:t>
            </a:r>
            <a:r>
              <a:rPr lang="en-US" sz="2000" dirty="0" err="1">
                <a:latin typeface="Times New Roman" panose="02020603050405020304" pitchFamily="18" charset="0"/>
                <a:cs typeface="Times New Roman" panose="02020603050405020304" pitchFamily="18" charset="0"/>
              </a:rPr>
              <a:t>fost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reamenajate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cele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două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scuaruri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verzi</a:t>
            </a:r>
            <a:r>
              <a:rPr lang="en-US" sz="2000" dirty="0">
                <a:latin typeface="Times New Roman" panose="02020603050405020304" pitchFamily="18" charset="0"/>
                <a:cs typeface="Times New Roman" panose="02020603050405020304" pitchFamily="18" charset="0"/>
              </a:rPr>
              <a:t> din </a:t>
            </a:r>
            <a:r>
              <a:rPr lang="en-US" sz="2000" dirty="0" err="1">
                <a:latin typeface="Times New Roman" panose="02020603050405020304" pitchFamily="18" charset="0"/>
                <a:cs typeface="Times New Roman" panose="02020603050405020304" pitchFamily="18" charset="0"/>
              </a:rPr>
              <a:t>fața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cădirii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Primăriei</a:t>
            </a:r>
            <a:r>
              <a:rPr lang="en-US" sz="2000" dirty="0">
                <a:latin typeface="Times New Roman" panose="02020603050405020304" pitchFamily="18" charset="0"/>
                <a:cs typeface="Times New Roman" panose="02020603050405020304" pitchFamily="18" charset="0"/>
              </a:rPr>
              <a:t>.  </a:t>
            </a:r>
          </a:p>
          <a:p>
            <a:pPr marL="0" indent="0" algn="just">
              <a:lnSpc>
                <a:spcPct val="100000"/>
              </a:lnSpc>
              <a:spcBef>
                <a:spcPts val="200"/>
              </a:spcBef>
              <a:buFont typeface="Arial" panose="020B0604020202020204" pitchFamily="34" charset="0"/>
              <a:buNone/>
            </a:pPr>
            <a:r>
              <a:rPr lang="ro-RO" sz="2000" dirty="0">
                <a:solidFill>
                  <a:prstClr val="black"/>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a16="http://schemas.microsoft.com/office/drawing/2014/main" id="{52863F24-0791-414E-9FBF-F6E0E4F6921C}"/>
              </a:ext>
            </a:extLst>
          </p:cNvPr>
          <p:cNvSpPr txBox="1"/>
          <p:nvPr/>
        </p:nvSpPr>
        <p:spPr>
          <a:xfrm>
            <a:off x="6981092" y="6145304"/>
            <a:ext cx="4579378" cy="338554"/>
          </a:xfrm>
          <a:prstGeom prst="rect">
            <a:avLst/>
          </a:prstGeom>
          <a:noFill/>
        </p:spPr>
        <p:txBody>
          <a:bodyPr wrap="square">
            <a:spAutoFit/>
          </a:bodyPr>
          <a:lstStyle/>
          <a:p>
            <a:pPr algn="ctr">
              <a:buFont typeface="Arial" panose="020B0604020202020204" pitchFamily="34" charset="0"/>
              <a:buNone/>
            </a:pPr>
            <a:r>
              <a:rPr lang="ro-RO"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Mixuri de plante perene și graminee</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838200" y="784908"/>
            <a:ext cx="10515600" cy="1325563"/>
          </a:xfrm>
        </p:spPr>
        <p:txBody>
          <a:bodyPr>
            <a:normAutofit/>
          </a:bodyPr>
          <a:lstStyle/>
          <a:p>
            <a:pPr marL="0" indent="0">
              <a:lnSpc>
                <a:spcPct val="100000"/>
              </a:lnSpc>
              <a:spcBef>
                <a:spcPts val="200"/>
              </a:spcBef>
            </a:pPr>
            <a:r>
              <a:rPr lang="ro-RO" sz="2400" b="1" dirty="0">
                <a:solidFill>
                  <a:prstClr val="black"/>
                </a:solidFill>
                <a:latin typeface="Times New Roman" panose="02020603050405020304" pitchFamily="18" charset="0"/>
                <a:cs typeface="Times New Roman" panose="02020603050405020304" pitchFamily="18" charset="0"/>
              </a:rPr>
              <a:t>V.  AMENAJĂRI CU MIXURI DE PLANTE PERENE ȘI GRAMINEE ÎN GHIVECE ȘI JARDINIERE</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9128" y="1526091"/>
            <a:ext cx="3464410" cy="4619213"/>
          </a:xfrm>
          <a:prstGeom prst="rect">
            <a:avLst/>
          </a:prstGeom>
        </p:spPr>
      </p:pic>
    </p:spTree>
    <p:extLst>
      <p:ext uri="{BB962C8B-B14F-4D97-AF65-F5344CB8AC3E}">
        <p14:creationId xmlns:p14="http://schemas.microsoft.com/office/powerpoint/2010/main" val="3913821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92837" y="6235818"/>
            <a:ext cx="10793627" cy="311622"/>
          </a:xfrm>
        </p:spPr>
        <p:txBody>
          <a:bodyPr>
            <a:normAutofit/>
          </a:bodyPr>
          <a:lstStyle/>
          <a:p>
            <a:pPr marL="0" indent="0" algn="ctr">
              <a:buNone/>
            </a:pPr>
            <a:r>
              <a:rPr lang="ro-RO" sz="1400" dirty="0">
                <a:latin typeface="Times New Roman" panose="02020603050405020304" pitchFamily="18" charset="0"/>
                <a:cs typeface="Times New Roman" panose="02020603050405020304" pitchFamily="18" charset="0"/>
              </a:rPr>
              <a:t>Amenajare peisagistică zona centrală</a:t>
            </a:r>
            <a:endParaRPr lang="en-US" sz="1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25" y="161231"/>
            <a:ext cx="3890856" cy="582460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242" y="161230"/>
            <a:ext cx="3276339" cy="58246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3443" y="161230"/>
            <a:ext cx="4226490" cy="5824603"/>
          </a:xfrm>
          <a:prstGeom prst="rect">
            <a:avLst/>
          </a:prstGeom>
        </p:spPr>
      </p:pic>
    </p:spTree>
    <p:extLst>
      <p:ext uri="{BB962C8B-B14F-4D97-AF65-F5344CB8AC3E}">
        <p14:creationId xmlns:p14="http://schemas.microsoft.com/office/powerpoint/2010/main" val="1988459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www.ebihoreanul.ro/modules/news/files/oradea-in-bloom-foto-pmo13062023_01.jpg"/>
          <p:cNvPicPr/>
          <p:nvPr/>
        </p:nvPicPr>
        <p:blipFill rotWithShape="1">
          <a:blip r:embed="rId2" cstate="print">
            <a:lum bright="70000" contrast="-70000"/>
            <a:extLst>
              <a:ext uri="{28A0092B-C50C-407E-A947-70E740481C1C}">
                <a14:useLocalDpi xmlns:a14="http://schemas.microsoft.com/office/drawing/2010/main" val="0"/>
              </a:ext>
            </a:extLst>
          </a:blip>
          <a:srcRect l="14479" r="10360"/>
          <a:stretch/>
        </p:blipFill>
        <p:spPr bwMode="auto">
          <a:xfrm>
            <a:off x="70338" y="0"/>
            <a:ext cx="12192000" cy="685800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a:bodyPr>
          <a:lstStyle/>
          <a:p>
            <a:r>
              <a:rPr lang="ro-RO" sz="2000" b="1" dirty="0">
                <a:latin typeface="Times New Roman" panose="02020603050405020304" pitchFamily="18" charset="0"/>
                <a:cs typeface="Times New Roman" panose="02020603050405020304" pitchFamily="18" charset="0"/>
              </a:rPr>
              <a:t>VI.  Amenajari peisagistice cu plante anuale, perene si arbusti in zonele centrale</a:t>
            </a:r>
            <a:r>
              <a:rPr lang="ro-RO" sz="2000"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82827" y="1253329"/>
            <a:ext cx="10953644" cy="5448095"/>
          </a:xfrm>
        </p:spPr>
        <p:txBody>
          <a:bodyPr>
            <a:normAutofit/>
          </a:bodyPr>
          <a:lstStyle/>
          <a:p>
            <a:pPr marL="0" indent="0">
              <a:buNone/>
            </a:pPr>
            <a:endParaRPr lang="ro-RO" sz="1600" dirty="0">
              <a:latin typeface="Times New Roman" panose="02020603050405020304" pitchFamily="18" charset="0"/>
              <a:cs typeface="Times New Roman" panose="02020603050405020304" pitchFamily="18" charset="0"/>
            </a:endParaRPr>
          </a:p>
          <a:p>
            <a:pPr marL="0" indent="0">
              <a:buNone/>
            </a:pPr>
            <a:r>
              <a:rPr lang="ro-RO" sz="1600" dirty="0">
                <a:latin typeface="Times New Roman" panose="02020603050405020304" pitchFamily="18" charset="0"/>
                <a:cs typeface="Times New Roman" panose="02020603050405020304" pitchFamily="18" charset="0"/>
              </a:rPr>
              <a:t>        În cadrul obiectivului de investitii „</a:t>
            </a:r>
            <a:r>
              <a:rPr lang="ro-RO" sz="1600" b="1" dirty="0">
                <a:latin typeface="Times New Roman" panose="02020603050405020304" pitchFamily="18" charset="0"/>
                <a:cs typeface="Times New Roman" panose="02020603050405020304" pitchFamily="18" charset="0"/>
              </a:rPr>
              <a:t>Scuar Pod Dacia și Pasaj Piața Emanuil Gojdu</a:t>
            </a:r>
            <a:r>
              <a:rPr lang="ro-RO" sz="1600" dirty="0">
                <a:latin typeface="Times New Roman" panose="02020603050405020304" pitchFamily="18" charset="0"/>
                <a:cs typeface="Times New Roman" panose="02020603050405020304" pitchFamily="18" charset="0"/>
              </a:rPr>
              <a:t>”, au fost amenajate compozitii peisagistice, formate din plante perene și arbuști (565 buc), arbori (8 buc) , iar o suprafață de aproximativ  1.400 mp a rămas cu gazon .</a:t>
            </a:r>
          </a:p>
          <a:p>
            <a:pPr marL="0" indent="0">
              <a:buNone/>
            </a:pPr>
            <a:r>
              <a:rPr lang="ro-RO" sz="1600" dirty="0">
                <a:latin typeface="Times New Roman" panose="02020603050405020304" pitchFamily="18" charset="0"/>
                <a:cs typeface="Times New Roman" panose="02020603050405020304" pitchFamily="18" charset="0"/>
              </a:rPr>
              <a:t>        Au mai fost realizate amenajări peisagistice pe</a:t>
            </a:r>
            <a:r>
              <a:rPr lang="en-US" sz="1600" dirty="0">
                <a:latin typeface="Times New Roman" panose="02020603050405020304" pitchFamily="18" charset="0"/>
                <a:cs typeface="Times New Roman" panose="02020603050405020304" pitchFamily="18" charset="0"/>
              </a:rPr>
              <a:t>:</a:t>
            </a:r>
            <a:r>
              <a:rPr lang="ro-RO" sz="1600"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Scuar Bd. Dimitrie Cantemir nr. 8–14 , Scuaruri Nufărul – Cantemir , Scuaruri Piața Emanuil Gojdu , Scuaruri str. Mitropolit Andrei Șaguna, Bd. Decebal – aliniament și alveole</a:t>
            </a:r>
            <a:r>
              <a:rPr lang="ro-RO" sz="1600" dirty="0">
                <a:latin typeface="Times New Roman" panose="02020603050405020304" pitchFamily="18" charset="0"/>
                <a:cs typeface="Times New Roman" panose="02020603050405020304" pitchFamily="18" charset="0"/>
              </a:rPr>
              <a:t> , </a:t>
            </a:r>
            <a:r>
              <a:rPr lang="ro-RO" sz="1600" b="1" dirty="0">
                <a:latin typeface="Times New Roman" panose="02020603050405020304" pitchFamily="18" charset="0"/>
                <a:cs typeface="Times New Roman" panose="02020603050405020304" pitchFamily="18" charset="0"/>
              </a:rPr>
              <a:t>Piața Unirii și Piața Independenței .</a:t>
            </a:r>
            <a:endParaRPr lang="ro-RO" sz="1600" dirty="0">
              <a:latin typeface="Times New Roman" panose="02020603050405020304" pitchFamily="18" charset="0"/>
              <a:cs typeface="Times New Roman" panose="02020603050405020304" pitchFamily="18" charset="0"/>
            </a:endParaRPr>
          </a:p>
          <a:p>
            <a:pPr marL="0" indent="0" algn="just">
              <a:buNone/>
            </a:pPr>
            <a:r>
              <a:rPr lang="ro-RO" sz="2000" b="1"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În</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anul</a:t>
            </a:r>
            <a:r>
              <a:rPr lang="en-US" sz="1600" dirty="0">
                <a:solidFill>
                  <a:prstClr val="black"/>
                </a:solidFill>
                <a:latin typeface="Times New Roman" panose="02020603050405020304" pitchFamily="18" charset="0"/>
                <a:cs typeface="Times New Roman" panose="02020603050405020304" pitchFamily="18" charset="0"/>
              </a:rPr>
              <a:t> 202</a:t>
            </a:r>
            <a:r>
              <a:rPr lang="ro-RO" sz="1600" dirty="0">
                <a:solidFill>
                  <a:prstClr val="black"/>
                </a:solidFill>
                <a:latin typeface="Times New Roman" panose="02020603050405020304" pitchFamily="18" charset="0"/>
                <a:cs typeface="Times New Roman" panose="02020603050405020304" pitchFamily="18" charset="0"/>
              </a:rPr>
              <a:t>5</a:t>
            </a:r>
            <a:r>
              <a:rPr lang="en-US" sz="1600" dirty="0">
                <a:solidFill>
                  <a:prstClr val="black"/>
                </a:solidFill>
                <a:latin typeface="Times New Roman" panose="02020603050405020304" pitchFamily="18" charset="0"/>
                <a:cs typeface="Times New Roman" panose="02020603050405020304" pitchFamily="18" charset="0"/>
              </a:rPr>
              <a:t> au </a:t>
            </a:r>
            <a:r>
              <a:rPr lang="en-US" sz="1600" dirty="0" err="1">
                <a:solidFill>
                  <a:prstClr val="black"/>
                </a:solidFill>
                <a:latin typeface="Times New Roman" panose="02020603050405020304" pitchFamily="18" charset="0"/>
                <a:cs typeface="Times New Roman" panose="02020603050405020304" pitchFamily="18" charset="0"/>
              </a:rPr>
              <a:t>fost</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elaborare</a:t>
            </a:r>
            <a:r>
              <a:rPr lang="en-US" sz="1600" dirty="0">
                <a:solidFill>
                  <a:prstClr val="black"/>
                </a:solidFill>
                <a:latin typeface="Times New Roman" panose="02020603050405020304" pitchFamily="18" charset="0"/>
                <a:cs typeface="Times New Roman" panose="02020603050405020304" pitchFamily="18" charset="0"/>
              </a:rPr>
              <a:t> </a:t>
            </a:r>
            <a:r>
              <a:rPr lang="ro-RO" sz="1600" b="1" dirty="0">
                <a:solidFill>
                  <a:prstClr val="black"/>
                </a:solidFill>
                <a:latin typeface="Times New Roman" panose="02020603050405020304" pitchFamily="18" charset="0"/>
                <a:cs typeface="Times New Roman" panose="02020603050405020304" pitchFamily="18" charset="0"/>
              </a:rPr>
              <a:t>19</a:t>
            </a:r>
            <a:r>
              <a:rPr lang="en-US" sz="1600" dirty="0">
                <a:solidFill>
                  <a:prstClr val="black"/>
                </a:solidFill>
                <a:latin typeface="Times New Roman" panose="02020603050405020304" pitchFamily="18" charset="0"/>
                <a:cs typeface="Times New Roman" panose="02020603050405020304" pitchFamily="18" charset="0"/>
              </a:rPr>
              <a:t> </a:t>
            </a:r>
            <a:r>
              <a:rPr lang="en-US" sz="1600" dirty="0" err="1">
                <a:solidFill>
                  <a:prstClr val="black"/>
                </a:solidFill>
                <a:latin typeface="Times New Roman" panose="02020603050405020304" pitchFamily="18" charset="0"/>
                <a:cs typeface="Times New Roman" panose="02020603050405020304" pitchFamily="18" charset="0"/>
              </a:rPr>
              <a:t>caiete</a:t>
            </a:r>
            <a:r>
              <a:rPr lang="en-US" sz="1600" dirty="0">
                <a:solidFill>
                  <a:prstClr val="black"/>
                </a:solidFill>
                <a:latin typeface="Times New Roman" panose="02020603050405020304" pitchFamily="18" charset="0"/>
                <a:cs typeface="Times New Roman" panose="02020603050405020304" pitchFamily="18" charset="0"/>
              </a:rPr>
              <a:t> de </a:t>
            </a:r>
            <a:r>
              <a:rPr lang="en-US" sz="1600" dirty="0" err="1">
                <a:solidFill>
                  <a:prstClr val="black"/>
                </a:solidFill>
                <a:latin typeface="Times New Roman" panose="02020603050405020304" pitchFamily="18" charset="0"/>
                <a:cs typeface="Times New Roman" panose="02020603050405020304" pitchFamily="18" charset="0"/>
              </a:rPr>
              <a:t>sarcini</a:t>
            </a:r>
            <a:r>
              <a:rPr lang="ro-RO" sz="1600" dirty="0">
                <a:solidFill>
                  <a:prstClr val="black"/>
                </a:solidFill>
                <a:latin typeface="Times New Roman" panose="02020603050405020304" pitchFamily="18" charset="0"/>
                <a:cs typeface="Times New Roman" panose="02020603050405020304" pitchFamily="18" charset="0"/>
              </a:rPr>
              <a:t> .</a:t>
            </a:r>
          </a:p>
          <a:p>
            <a:pPr marL="0" indent="0" algn="just">
              <a:buNone/>
            </a:pPr>
            <a:r>
              <a:rPr lang="ro-RO" sz="1600" dirty="0">
                <a:solidFill>
                  <a:prstClr val="black"/>
                </a:solidFill>
                <a:latin typeface="Times New Roman" panose="02020603050405020304" pitchFamily="18" charset="0"/>
                <a:cs typeface="Times New Roman" panose="02020603050405020304" pitchFamily="18" charset="0"/>
              </a:rPr>
              <a:t>      Au fost înregistrate </a:t>
            </a:r>
            <a:r>
              <a:rPr lang="ro-RO" sz="1600" b="1" dirty="0">
                <a:solidFill>
                  <a:prstClr val="black"/>
                </a:solidFill>
                <a:latin typeface="Times New Roman" panose="02020603050405020304" pitchFamily="18" charset="0"/>
                <a:cs typeface="Times New Roman" panose="02020603050405020304" pitchFamily="18" charset="0"/>
              </a:rPr>
              <a:t>708</a:t>
            </a:r>
            <a:r>
              <a:rPr lang="ro-RO" sz="1600" dirty="0">
                <a:solidFill>
                  <a:prstClr val="black"/>
                </a:solidFill>
                <a:latin typeface="Times New Roman" panose="02020603050405020304" pitchFamily="18" charset="0"/>
                <a:cs typeface="Times New Roman" panose="02020603050405020304" pitchFamily="18" charset="0"/>
              </a:rPr>
              <a:t> de petiții și sesizări (față de 745 în anul 2025) privind disfuncționalități privind salubrizarea spațiilor verzi, deteriorarea acestora prin parcări, staționări neregulamnetare, plantări de arbori.</a:t>
            </a:r>
          </a:p>
          <a:p>
            <a:pPr marL="0" indent="0" algn="just">
              <a:buNone/>
            </a:pPr>
            <a:endParaRPr lang="ro-RO" sz="1600" dirty="0">
              <a:solidFill>
                <a:prstClr val="black"/>
              </a:solidFill>
              <a:latin typeface="Times New Roman" panose="02020603050405020304" pitchFamily="18" charset="0"/>
              <a:cs typeface="Times New Roman" panose="02020603050405020304" pitchFamily="18" charset="0"/>
            </a:endParaRPr>
          </a:p>
          <a:p>
            <a:pPr marL="0" indent="0" algn="just">
              <a:buNone/>
            </a:pPr>
            <a:r>
              <a:rPr lang="ro-RO" sz="1600" b="1" dirty="0">
                <a:solidFill>
                  <a:prstClr val="black"/>
                </a:solidFill>
                <a:latin typeface="Times New Roman" panose="02020603050405020304" pitchFamily="18" charset="0"/>
                <a:cs typeface="Times New Roman" panose="02020603050405020304" pitchFamily="18" charset="0"/>
              </a:rPr>
              <a:t>Situația vandalizărilor</a:t>
            </a:r>
          </a:p>
          <a:p>
            <a:pPr marL="0" indent="0" algn="just">
              <a:buNone/>
            </a:pPr>
            <a:r>
              <a:rPr lang="ro-RO" sz="1600" dirty="0">
                <a:solidFill>
                  <a:prstClr val="black"/>
                </a:solidFill>
                <a:latin typeface="Times New Roman" panose="02020603050405020304" pitchFamily="18" charset="0"/>
                <a:cs typeface="Times New Roman" panose="02020603050405020304" pitchFamily="18" charset="0"/>
              </a:rPr>
              <a:t>      În cursul anului 2025, municipalitatea s-a confruntat cu un val de acte de vandalism </a:t>
            </a:r>
            <a:r>
              <a:rPr lang="ro-RO" sz="1600" dirty="0">
                <a:latin typeface="Times New Roman" panose="02020603050405020304" pitchFamily="18" charset="0"/>
                <a:cs typeface="Times New Roman" panose="02020603050405020304" pitchFamily="18" charset="0"/>
              </a:rPr>
              <a:t>asupra mobilierului urban, echipamentelor de joacă și facilităților de agrement și sport, fiind vandalizate </a:t>
            </a:r>
            <a:r>
              <a:rPr lang="ro-RO" sz="1600" b="1" dirty="0">
                <a:latin typeface="Times New Roman" panose="02020603050405020304" pitchFamily="18" charset="0"/>
                <a:cs typeface="Times New Roman" panose="02020603050405020304" pitchFamily="18" charset="0"/>
              </a:rPr>
              <a:t>121</a:t>
            </a:r>
            <a:r>
              <a:rPr lang="ro-RO" sz="1600" dirty="0">
                <a:latin typeface="Times New Roman" panose="02020603050405020304" pitchFamily="18" charset="0"/>
                <a:cs typeface="Times New Roman" panose="02020603050405020304" pitchFamily="18" charset="0"/>
              </a:rPr>
              <a:t> obiecte. </a:t>
            </a:r>
          </a:p>
          <a:p>
            <a:pPr marL="0" indent="0" algn="just">
              <a:buNone/>
            </a:pPr>
            <a:endParaRPr lang="ro-RO" sz="1600" dirty="0">
              <a:latin typeface="Times New Roman" panose="02020603050405020304" pitchFamily="18" charset="0"/>
              <a:cs typeface="Times New Roman" panose="02020603050405020304" pitchFamily="18" charset="0"/>
            </a:endParaRPr>
          </a:p>
          <a:p>
            <a:pPr marL="0" indent="0" algn="just">
              <a:buNone/>
            </a:pPr>
            <a:r>
              <a:rPr lang="ro-RO" sz="1600" dirty="0">
                <a:latin typeface="Times New Roman" panose="02020603050405020304" pitchFamily="18" charset="0"/>
                <a:cs typeface="Times New Roman" panose="02020603050405020304" pitchFamily="18" charset="0"/>
              </a:rPr>
              <a:t> Valoarea totală a prejudiciului a fost de </a:t>
            </a:r>
            <a:r>
              <a:rPr lang="ro-RO" sz="1600" b="1" dirty="0">
                <a:latin typeface="Times New Roman" panose="02020603050405020304" pitchFamily="18" charset="0"/>
                <a:cs typeface="Times New Roman" panose="02020603050405020304" pitchFamily="18" charset="0"/>
              </a:rPr>
              <a:t>43.852,09</a:t>
            </a:r>
            <a:r>
              <a:rPr lang="ro-RO" sz="1600" dirty="0">
                <a:latin typeface="Times New Roman" panose="02020603050405020304" pitchFamily="18" charset="0"/>
                <a:cs typeface="Times New Roman" panose="02020603050405020304" pitchFamily="18" charset="0"/>
              </a:rPr>
              <a:t> lei (față de 6.237,20 lei în 2024).</a:t>
            </a:r>
            <a:endParaRPr lang="en-US" sz="1600" dirty="0">
              <a:latin typeface="Times New Roman" panose="02020603050405020304" pitchFamily="18" charset="0"/>
              <a:cs typeface="Times New Roman" panose="02020603050405020304" pitchFamily="18" charset="0"/>
            </a:endParaRPr>
          </a:p>
          <a:p>
            <a:pPr marL="0" indent="0" algn="just">
              <a:buNone/>
            </a:pPr>
            <a:endParaRPr lang="ro-RO" sz="1600" b="1" dirty="0">
              <a:solidFill>
                <a:prstClr val="black"/>
              </a:solidFill>
              <a:latin typeface="Times New Roman" panose="02020603050405020304" pitchFamily="18" charset="0"/>
              <a:cs typeface="Times New Roman" panose="02020603050405020304" pitchFamily="18" charset="0"/>
            </a:endParaRPr>
          </a:p>
          <a:p>
            <a:pPr marL="0" indent="0" algn="just">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576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6454" y="6275540"/>
            <a:ext cx="6193077" cy="452568"/>
          </a:xfrm>
        </p:spPr>
        <p:txBody>
          <a:bodyPr>
            <a:normAutofit/>
          </a:bodyPr>
          <a:lstStyle/>
          <a:p>
            <a:pPr marL="0" indent="0" algn="ctr">
              <a:buNone/>
            </a:pPr>
            <a:r>
              <a:rPr lang="ro-RO" sz="1400" dirty="0">
                <a:latin typeface="Times New Roman" panose="02020603050405020304" pitchFamily="18" charset="0"/>
                <a:cs typeface="Times New Roman" panose="02020603050405020304" pitchFamily="18" charset="0"/>
              </a:rPr>
              <a:t>Amenajare Bulevardul Decebal-aliniament și alveole</a:t>
            </a:r>
            <a:endParaRPr lang="en-US" sz="1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1282" y="1086636"/>
            <a:ext cx="5486400" cy="4114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00283" y="1108557"/>
            <a:ext cx="5461348" cy="409601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41906" y="1366578"/>
            <a:ext cx="5461350" cy="3579966"/>
          </a:xfrm>
          <a:prstGeom prst="rect">
            <a:avLst/>
          </a:prstGeom>
        </p:spPr>
      </p:pic>
    </p:spTree>
    <p:extLst>
      <p:ext uri="{BB962C8B-B14F-4D97-AF65-F5344CB8AC3E}">
        <p14:creationId xmlns:p14="http://schemas.microsoft.com/office/powerpoint/2010/main" val="1680623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14363" y="609600"/>
            <a:ext cx="1563273" cy="486728"/>
          </a:xfrm>
        </p:spPr>
        <p:txBody>
          <a:bodyPr>
            <a:normAutofit/>
          </a:bodyPr>
          <a:lstStyle/>
          <a:p>
            <a:r>
              <a:rPr lang="ro-RO"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ȚINTE 2026:</a:t>
            </a:r>
            <a:endParaRPr lang="en-US"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9080" y="1170219"/>
            <a:ext cx="11427704" cy="4764635"/>
          </a:xfrm>
        </p:spPr>
        <p:txBody>
          <a:bodyPr>
            <a:noAutofit/>
          </a:bodyPr>
          <a:lstStyle/>
          <a:p>
            <a:pPr lvl="0"/>
            <a:r>
              <a:rPr lang="ro-RO" sz="1600" dirty="0">
                <a:latin typeface="Times New Roman" panose="02020603050405020304" pitchFamily="18" charset="0"/>
                <a:cs typeface="Times New Roman" panose="02020603050405020304" pitchFamily="18" charset="0"/>
              </a:rPr>
              <a:t>Finalizarea Master Planului fondului arboricol urban – Etapa I și demararea Etapei II;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Elaborarea a 9 caiete de sarcini pentru întreținerea spațiilor verzi (Bastion Bethlen, scuaruri Piața Unirii și Independenței, ghivece și jardiniere Piața Ferdinand și Piața Unirii, scuar Republicii 53, scuar Andrei Șaguna, Parcul Padișului, Parcul Tineretului, întreținere arbori și cosit la haldă și centura Oradea);</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Elaborarea caietului de sarcini și demararea achiziției pentru </a:t>
            </a:r>
            <a:r>
              <a:rPr lang="ro-RO" sz="1600" b="1" dirty="0">
                <a:latin typeface="Times New Roman" panose="02020603050405020304" pitchFamily="18" charset="0"/>
                <a:cs typeface="Times New Roman" panose="02020603050405020304" pitchFamily="18" charset="0"/>
              </a:rPr>
              <a:t>1.000</a:t>
            </a:r>
            <a:r>
              <a:rPr lang="ro-RO" sz="1600" dirty="0">
                <a:latin typeface="Times New Roman" panose="02020603050405020304" pitchFamily="18" charset="0"/>
                <a:cs typeface="Times New Roman" panose="02020603050405020304" pitchFamily="18" charset="0"/>
              </a:rPr>
              <a:t> arbori;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Continuarea proiectelor de bune practici în sustenabilitate prin mixuri de plante perene ;</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Încheierea a 6 Acorduri-cadru (2026–2029) pentru întreținere/amenajare spații verzi: Parcul Tineretului, Parcul I.C. Brătianu, Parcul 1 Decembrie, Parcul Padiș, Parcul Olosig și Lot 4 – Sector 4;</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Demararea achiziției pentru </a:t>
            </a:r>
            <a:r>
              <a:rPr lang="ro-RO" sz="1600" b="1" dirty="0">
                <a:latin typeface="Times New Roman" panose="02020603050405020304" pitchFamily="18" charset="0"/>
                <a:cs typeface="Times New Roman" panose="02020603050405020304" pitchFamily="18" charset="0"/>
              </a:rPr>
              <a:t>300</a:t>
            </a:r>
            <a:r>
              <a:rPr lang="ro-RO" sz="1600" dirty="0">
                <a:latin typeface="Times New Roman" panose="02020603050405020304" pitchFamily="18" charset="0"/>
                <a:cs typeface="Times New Roman" panose="02020603050405020304" pitchFamily="18" charset="0"/>
              </a:rPr>
              <a:t> rastele biciclete (acord-cadru 3 ani);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Demararea achiziției pentru bănci de odihnă (acord-cadru 3 ani) și montarea a aprox. </a:t>
            </a:r>
            <a:r>
              <a:rPr lang="ro-RO" sz="1600" b="1" dirty="0">
                <a:latin typeface="Times New Roman" panose="02020603050405020304" pitchFamily="18" charset="0"/>
                <a:cs typeface="Times New Roman" panose="02020603050405020304" pitchFamily="18" charset="0"/>
              </a:rPr>
              <a:t>336</a:t>
            </a:r>
            <a:r>
              <a:rPr lang="ro-RO" sz="1600" dirty="0">
                <a:latin typeface="Times New Roman" panose="02020603050405020304" pitchFamily="18" charset="0"/>
                <a:cs typeface="Times New Roman" panose="02020603050405020304" pitchFamily="18" charset="0"/>
              </a:rPr>
              <a:t> bănci;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Demararea achiziției pentru protecții metalice arbori (acord-cadru 3 ani) și montarea a aprox. </a:t>
            </a:r>
            <a:r>
              <a:rPr lang="ro-RO" sz="1600" b="1" dirty="0">
                <a:latin typeface="Times New Roman" panose="02020603050405020304" pitchFamily="18" charset="0"/>
                <a:cs typeface="Times New Roman" panose="02020603050405020304" pitchFamily="18" charset="0"/>
              </a:rPr>
              <a:t>30</a:t>
            </a:r>
            <a:r>
              <a:rPr lang="ro-RO" sz="1600" dirty="0">
                <a:latin typeface="Times New Roman" panose="02020603050405020304" pitchFamily="18" charset="0"/>
                <a:cs typeface="Times New Roman" panose="02020603050405020304" pitchFamily="18" charset="0"/>
              </a:rPr>
              <a:t> grilaje;</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Demararea achiziției pentru echipamente de joacă (acord-cadru 3 ani) și înlocuirea acestora în aprox. </a:t>
            </a:r>
            <a:r>
              <a:rPr lang="ro-RO" sz="1600" b="1" dirty="0">
                <a:latin typeface="Times New Roman" panose="02020603050405020304" pitchFamily="18" charset="0"/>
                <a:cs typeface="Times New Roman" panose="02020603050405020304" pitchFamily="18" charset="0"/>
              </a:rPr>
              <a:t>29</a:t>
            </a:r>
            <a:r>
              <a:rPr lang="ro-RO" sz="1600" dirty="0">
                <a:latin typeface="Times New Roman" panose="02020603050405020304" pitchFamily="18" charset="0"/>
                <a:cs typeface="Times New Roman" panose="02020603050405020304" pitchFamily="18" charset="0"/>
              </a:rPr>
              <a:t> locații;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Demararea achiziției pentru echipamente fitness, street workout și parkour (acord-cadru 3 ani) și amenajarea a aprox. </a:t>
            </a:r>
            <a:r>
              <a:rPr lang="ro-RO" sz="1600" b="1" dirty="0">
                <a:latin typeface="Times New Roman" panose="02020603050405020304" pitchFamily="18" charset="0"/>
                <a:cs typeface="Times New Roman" panose="02020603050405020304" pitchFamily="18" charset="0"/>
              </a:rPr>
              <a:t>10 </a:t>
            </a:r>
            <a:r>
              <a:rPr lang="ro-RO" sz="1600" dirty="0">
                <a:latin typeface="Times New Roman" panose="02020603050405020304" pitchFamily="18" charset="0"/>
                <a:cs typeface="Times New Roman" panose="02020603050405020304" pitchFamily="18" charset="0"/>
              </a:rPr>
              <a:t>terenuri;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Demararea achiziției pentru suprafețe de călcare pentru locuri de joacă și terenuri de sport (acord-cadru 3 ani) – aprox. </a:t>
            </a:r>
            <a:r>
              <a:rPr lang="ro-RO" sz="1600" b="1" dirty="0">
                <a:latin typeface="Times New Roman" panose="02020603050405020304" pitchFamily="18" charset="0"/>
                <a:cs typeface="Times New Roman" panose="02020603050405020304" pitchFamily="18" charset="0"/>
              </a:rPr>
              <a:t>29</a:t>
            </a:r>
            <a:r>
              <a:rPr lang="ro-RO" sz="1600" dirty="0">
                <a:latin typeface="Times New Roman" panose="02020603050405020304" pitchFamily="18" charset="0"/>
                <a:cs typeface="Times New Roman" panose="02020603050405020304" pitchFamily="18" charset="0"/>
              </a:rPr>
              <a:t> locații;</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Achiziția de țarcuri pentru animale de companie (acord-cadru 3 ani) și amenajarea suprafețelor de călcare pentru aprox. </a:t>
            </a:r>
            <a:r>
              <a:rPr lang="ro-RO" sz="1600" b="1" dirty="0">
                <a:latin typeface="Times New Roman" panose="02020603050405020304" pitchFamily="18" charset="0"/>
                <a:cs typeface="Times New Roman" panose="02020603050405020304" pitchFamily="18" charset="0"/>
              </a:rPr>
              <a:t>39</a:t>
            </a:r>
            <a:r>
              <a:rPr lang="ro-RO" sz="1600" dirty="0">
                <a:latin typeface="Times New Roman" panose="02020603050405020304" pitchFamily="18" charset="0"/>
                <a:cs typeface="Times New Roman" panose="02020603050405020304" pitchFamily="18" charset="0"/>
              </a:rPr>
              <a:t> locații.</a:t>
            </a:r>
            <a:endParaRPr lang="en-US" sz="1600" dirty="0">
              <a:latin typeface="Times New Roman" panose="02020603050405020304" pitchFamily="18" charset="0"/>
              <a:cs typeface="Times New Roman" panose="02020603050405020304" pitchFamily="18" charset="0"/>
            </a:endParaRPr>
          </a:p>
          <a:p>
            <a:pPr marL="0" indent="0" algn="just">
              <a:lnSpc>
                <a:spcPct val="100000"/>
              </a:lnSpc>
              <a:spcBef>
                <a:spcPts val="100"/>
              </a:spcBef>
              <a:buNone/>
            </a:pPr>
            <a:endParaRPr lang="en-US" sz="18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680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s1\Investitii\00.REABILITARE PARCURI\Randari pentru CMUAT - planse\L3\25. R9.jpg"/>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Title 1"/>
          <p:cNvSpPr>
            <a:spLocks noGrp="1"/>
          </p:cNvSpPr>
          <p:nvPr>
            <p:ph type="title"/>
          </p:nvPr>
        </p:nvSpPr>
        <p:spPr>
          <a:xfrm>
            <a:off x="205675" y="1595585"/>
            <a:ext cx="11780649" cy="1045118"/>
          </a:xfrm>
        </p:spPr>
        <p:txBody>
          <a:bodyPr>
            <a:normAutofit/>
          </a:bodyPr>
          <a:lstStyle/>
          <a:p>
            <a:pPr algn="ctr"/>
            <a:r>
              <a:rPr lang="ro-RO" sz="2000" b="1" dirty="0">
                <a:latin typeface="Times New Roman" panose="02020603050405020304" pitchFamily="18" charset="0"/>
                <a:cs typeface="Times New Roman" panose="02020603050405020304" pitchFamily="18" charset="0"/>
              </a:rPr>
              <a:t>5. PROIECTE DE INVESTIȚII PRIVIND REAMENAJAREA DE PARCURI, AMENAJAREA DE ZONE VERZI </a:t>
            </a:r>
            <a:br>
              <a:rPr lang="ro-RO" sz="2000" b="1" dirty="0"/>
            </a:br>
            <a:endParaRPr lang="en-US" sz="2000" b="1"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6" name="Title 1"/>
          <p:cNvSpPr txBox="1">
            <a:spLocks/>
          </p:cNvSpPr>
          <p:nvPr/>
        </p:nvSpPr>
        <p:spPr>
          <a:xfrm>
            <a:off x="216976" y="2388422"/>
            <a:ext cx="11780649" cy="3095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buFont typeface="Arial" panose="020B0604020202020204" pitchFamily="34" charset="0"/>
              <a:buChar char="•"/>
            </a:pPr>
            <a:endParaRPr lang="ro-RO" sz="2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338203" y="3129250"/>
            <a:ext cx="11210794" cy="1614288"/>
          </a:xfrm>
          <a:prstGeom prst="rect">
            <a:avLst/>
          </a:prstGeom>
        </p:spPr>
        <p:txBody>
          <a:bodyPr wrap="square">
            <a:spAutoFit/>
          </a:bodyPr>
          <a:lstStyle/>
          <a:p>
            <a:pPr marL="1270" marR="0" indent="455930" algn="just">
              <a:lnSpc>
                <a:spcPct val="115000"/>
              </a:lnSpc>
              <a:spcBef>
                <a:spcPts val="0"/>
              </a:spcBef>
              <a:spcAft>
                <a:spcPts val="0"/>
              </a:spcAft>
            </a:pPr>
            <a:r>
              <a:rPr lang="ro-RO" dirty="0">
                <a:latin typeface="Times New Roman" panose="02020603050405020304" pitchFamily="18" charset="0"/>
                <a:ea typeface="Times New Roman" panose="02020603050405020304" pitchFamily="18" charset="0"/>
                <a:cs typeface="Times New Roman" panose="02020603050405020304" pitchFamily="18" charset="0"/>
              </a:rPr>
              <a:t>În cursul anului 2025, pornind de la liniile directoare cuprinse în strategia „Oradea Oraș Verde 2020–2030”, la nivelul Direcției Tehnice au fost derulate, proiecte de investiții care vizează atât reabilitarea parcurilor existente, cât și amenajarea de noi coridoare verzi, respectiv zone de agrement și sport .</a:t>
            </a:r>
          </a:p>
          <a:p>
            <a:pPr marL="1270" marR="0" indent="455930" algn="just">
              <a:lnSpc>
                <a:spcPct val="115000"/>
              </a:lnSpc>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1270" marR="0" algn="just">
              <a:lnSpc>
                <a:spcPct val="115000"/>
              </a:lnSpc>
              <a:spcBef>
                <a:spcPts val="0"/>
              </a:spcBef>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747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
        <p:nvSpPr>
          <p:cNvPr id="2" name="Title 1"/>
          <p:cNvSpPr>
            <a:spLocks noGrp="1"/>
          </p:cNvSpPr>
          <p:nvPr>
            <p:ph type="title"/>
          </p:nvPr>
        </p:nvSpPr>
        <p:spPr>
          <a:xfrm>
            <a:off x="268884" y="621653"/>
            <a:ext cx="11654080" cy="433498"/>
          </a:xfrm>
        </p:spPr>
        <p:txBody>
          <a:bodyPr>
            <a:normAutofit fontScale="90000"/>
          </a:bodyPr>
          <a:lstStyle/>
          <a:p>
            <a:pPr algn="ctr"/>
            <a:r>
              <a:rPr lang="ro-RO"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9" name="Rectangle 8"/>
          <p:cNvSpPr/>
          <p:nvPr/>
        </p:nvSpPr>
        <p:spPr>
          <a:xfrm>
            <a:off x="1289167" y="851914"/>
            <a:ext cx="9131698" cy="729430"/>
          </a:xfrm>
          <a:prstGeom prst="rect">
            <a:avLst/>
          </a:prstGeom>
        </p:spPr>
        <p:txBody>
          <a:bodyPr wrap="square">
            <a:spAutoFit/>
          </a:bodyPr>
          <a:lstStyle/>
          <a:p>
            <a:pPr marL="1270" marR="0" indent="455930" algn="just">
              <a:lnSpc>
                <a:spcPct val="115000"/>
              </a:lnSpc>
              <a:spcBef>
                <a:spcPts val="0"/>
              </a:spcBef>
              <a:spcAft>
                <a:spcPts val="0"/>
              </a:spcAft>
            </a:pPr>
            <a:r>
              <a:rPr lang="ro-RO" b="1" dirty="0">
                <a:latin typeface="Times New Roman" panose="02020603050405020304" pitchFamily="18" charset="0"/>
                <a:ea typeface="Times New Roman" panose="02020603050405020304" pitchFamily="18" charset="0"/>
                <a:cs typeface="Times New Roman" panose="02020603050405020304" pitchFamily="18" charset="0"/>
              </a:rPr>
              <a:t>Obiective de investiții pentru care a fost finalizată procedura de achiziție a execuției lucrărilor (execuție lucrări / execuție lucrări și mentenanță pe perioada de garanție)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1419787" y="1873268"/>
            <a:ext cx="9926151" cy="1791260"/>
          </a:xfrm>
          <a:prstGeom prst="rect">
            <a:avLst/>
          </a:prstGeom>
        </p:spPr>
        <p:txBody>
          <a:bodyPr wrap="square">
            <a:spAutoFit/>
          </a:bodyPr>
          <a:lstStyle/>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Modernizare Parcul 1 Decembrie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Revitalizarea și reactivarea Parcului I.C. Brătianu </a:t>
            </a:r>
          </a:p>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Modernizare Parcul Libertății și amenajări în Lunca Crișului </a:t>
            </a:r>
          </a:p>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Reactivarea și extinderea parcului din Șanțul Cetății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Modernizare Parcul 22 Decembrie </a:t>
            </a:r>
          </a:p>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Reabilitare și modernizare bază sportivă existentă – zona str. Sovata nr. 60; </a:t>
            </a:r>
            <a:endParaRPr lang="en-US" sz="1600" dirty="0">
              <a:latin typeface="Times New Roman" panose="02020603050405020304" pitchFamily="18" charset="0"/>
              <a:cs typeface="Times New Roman" panose="02020603050405020304" pitchFamily="18" charset="0"/>
            </a:endParaRPr>
          </a:p>
        </p:txBody>
      </p:sp>
      <p:sp>
        <p:nvSpPr>
          <p:cNvPr id="12" name="Rectangle 11"/>
          <p:cNvSpPr/>
          <p:nvPr/>
        </p:nvSpPr>
        <p:spPr>
          <a:xfrm>
            <a:off x="1003187" y="4043606"/>
            <a:ext cx="9015853" cy="646331"/>
          </a:xfrm>
          <a:prstGeom prst="rect">
            <a:avLst/>
          </a:prstGeom>
        </p:spPr>
        <p:txBody>
          <a:bodyPr wrap="square">
            <a:spAutoFit/>
          </a:bodyPr>
          <a:lstStyle/>
          <a:p>
            <a:pPr algn="ctr"/>
            <a:r>
              <a:rPr lang="ro-RO" b="1" dirty="0">
                <a:latin typeface="Times New Roman" panose="02020603050405020304" pitchFamily="18" charset="0"/>
                <a:ea typeface="Times New Roman" panose="02020603050405020304" pitchFamily="18" charset="0"/>
                <a:cs typeface="Times New Roman" panose="02020603050405020304" pitchFamily="18" charset="0"/>
              </a:rPr>
              <a:t>Obiective de investiții pentru care au fost achiziționate servicii de proiectare (proiectare / proiectare cu execuție / întreținere pe perioada de garanție)</a:t>
            </a:r>
            <a:endParaRPr lang="en-US" dirty="0">
              <a:latin typeface="Times New Roman" panose="02020603050405020304" pitchFamily="18" charset="0"/>
              <a:cs typeface="Times New Roman" panose="02020603050405020304" pitchFamily="18" charset="0"/>
            </a:endParaRPr>
          </a:p>
        </p:txBody>
      </p:sp>
      <p:sp>
        <p:nvSpPr>
          <p:cNvPr id="13" name="Rectangle 12"/>
          <p:cNvSpPr/>
          <p:nvPr/>
        </p:nvSpPr>
        <p:spPr>
          <a:xfrm>
            <a:off x="1639330" y="5188080"/>
            <a:ext cx="10381169" cy="635943"/>
          </a:xfrm>
          <a:prstGeom prst="rect">
            <a:avLst/>
          </a:prstGeom>
        </p:spPr>
        <p:txBody>
          <a:bodyPr wrap="square">
            <a:spAutoFit/>
          </a:bodyPr>
          <a:lstStyle/>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Amenajare locuri de joacă în cvartale de locuit </a:t>
            </a:r>
          </a:p>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Pavilion pentru pianină în Parcul Libertății, Oradea (PAC + PT +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639330" y="5778797"/>
            <a:ext cx="8309655" cy="340093"/>
          </a:xfrm>
          <a:prstGeom prst="rect">
            <a:avLst/>
          </a:prstGeom>
        </p:spPr>
        <p:txBody>
          <a:bodyPr wrap="square">
            <a:spAutoFit/>
          </a:bodyPr>
          <a:lstStyle/>
          <a:p>
            <a:pPr marL="342900" marR="0" lvl="0" indent="-342900" algn="just">
              <a:lnSpc>
                <a:spcPct val="115000"/>
              </a:lnSpc>
              <a:spcBef>
                <a:spcPts val="0"/>
              </a:spcBef>
              <a:spcAft>
                <a:spcPts val="0"/>
              </a:spcAft>
              <a:buSzPts val="1000"/>
              <a:buFont typeface="Symbol" panose="05050102010706020507" pitchFamily="18" charset="2"/>
              <a:buChar char=""/>
              <a:tabLst>
                <a:tab pos="457200" algn="l"/>
              </a:tabLst>
            </a:pPr>
            <a:r>
              <a:rPr lang="ro-RO" sz="1400" dirty="0">
                <a:latin typeface="Times New Roman" panose="02020603050405020304" pitchFamily="18" charset="0"/>
                <a:ea typeface="Times New Roman" panose="02020603050405020304" pitchFamily="18" charset="0"/>
                <a:cs typeface="Times New Roman" panose="02020603050405020304" pitchFamily="18" charset="0"/>
              </a:rPr>
              <a:t>Modernizare Parcul Nicolae Bălcescu – execuție lucrări și întreținere pe perioada de garanție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613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41BE444-B967-47ED-A632-3B5B7B5FAB63}"/>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530020"/>
            <a:ext cx="3343564" cy="327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11398447"/>
              </p:ext>
            </p:extLst>
          </p:nvPr>
        </p:nvGraphicFramePr>
        <p:xfrm>
          <a:off x="838199" y="2402113"/>
          <a:ext cx="10515600" cy="792024"/>
        </p:xfrm>
        <a:graphic>
          <a:graphicData uri="http://schemas.openxmlformats.org/drawingml/2006/table">
            <a:tbl>
              <a:tblPr firstRow="1" firstCol="1" bandRow="1">
                <a:tableStyleId>{5C22544A-7EE6-4342-B048-85BDC9FD1C3A}</a:tableStyleId>
              </a:tblPr>
              <a:tblGrid>
                <a:gridCol w="1586307">
                  <a:extLst>
                    <a:ext uri="{9D8B030D-6E8A-4147-A177-3AD203B41FA5}">
                      <a16:colId xmlns:a16="http://schemas.microsoft.com/office/drawing/2014/main" val="20000"/>
                    </a:ext>
                  </a:extLst>
                </a:gridCol>
                <a:gridCol w="3671493">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264008">
                <a:tc>
                  <a:txBody>
                    <a:bodyPr/>
                    <a:lstStyle/>
                    <a:p>
                      <a:pPr marL="1270" marR="0" algn="ctr">
                        <a:lnSpc>
                          <a:spcPct val="115000"/>
                        </a:lnSpc>
                        <a:spcBef>
                          <a:spcPts val="0"/>
                        </a:spcBef>
                        <a:spcAft>
                          <a:spcPts val="0"/>
                        </a:spcAft>
                      </a:pPr>
                      <a:r>
                        <a:rPr lang="ro-RO" sz="1200" dirty="0">
                          <a:effectLst/>
                        </a:rPr>
                        <a:t>Nr. crt.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Denumire obiectiv</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Fază</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ctr">
                        <a:lnSpc>
                          <a:spcPct val="115000"/>
                        </a:lnSpc>
                        <a:spcBef>
                          <a:spcPts val="0"/>
                        </a:spcBef>
                        <a:spcAft>
                          <a:spcPts val="0"/>
                        </a:spcAft>
                      </a:pPr>
                      <a:r>
                        <a:rPr lang="ro-RO" sz="1200">
                          <a:effectLst/>
                        </a:rPr>
                        <a:t>Suprafață estimativă  (mp)</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10000"/>
                  </a:ext>
                </a:extLst>
              </a:tr>
              <a:tr h="264008">
                <a:tc>
                  <a:txBody>
                    <a:bodyPr/>
                    <a:lstStyle/>
                    <a:p>
                      <a:pPr marL="1270" marR="0" indent="455930">
                        <a:lnSpc>
                          <a:spcPct val="115000"/>
                        </a:lnSpc>
                        <a:spcBef>
                          <a:spcPts val="0"/>
                        </a:spcBef>
                        <a:spcAft>
                          <a:spcPts val="0"/>
                        </a:spcAft>
                      </a:pPr>
                      <a:r>
                        <a:rPr lang="ro-RO" sz="1200" dirty="0">
                          <a:effectLst/>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Coridor verde strada Veteranilor – malul      Peței</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P.T.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10.000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10001"/>
                  </a:ext>
                </a:extLst>
              </a:tr>
              <a:tr h="264008">
                <a:tc>
                  <a:txBody>
                    <a:bodyPr/>
                    <a:lstStyle/>
                    <a:p>
                      <a:endParaRPr lang="en-US" sz="1100">
                        <a:effectLst/>
                        <a:latin typeface="Calibri" panose="020F0502020204030204" pitchFamily="34"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tc>
                  <a:txBody>
                    <a:bodyPr/>
                    <a:lstStyle/>
                    <a:p>
                      <a:pPr marL="1270" marR="0" indent="455930" algn="just">
                        <a:lnSpc>
                          <a:spcPct val="115000"/>
                        </a:lnSpc>
                        <a:spcBef>
                          <a:spcPts val="0"/>
                        </a:spcBef>
                        <a:spcAft>
                          <a:spcPts val="0"/>
                        </a:spcAft>
                      </a:pPr>
                      <a:r>
                        <a:rPr lang="ro-RO"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747183" y="3778801"/>
            <a:ext cx="1069763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indent="4556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5613" algn="l" defTabSz="914400" rtl="0" eaLnBrk="0" fontAlgn="base" latinLnBrk="0" hangingPunct="0">
              <a:lnSpc>
                <a:spcPct val="100000"/>
              </a:lnSpc>
              <a:spcBef>
                <a:spcPct val="0"/>
              </a:spcBef>
              <a:spcAft>
                <a:spcPct val="0"/>
              </a:spcAft>
              <a:buClrTx/>
              <a:buSzTx/>
              <a:buFontTx/>
              <a:buNone/>
              <a:tabLst/>
            </a:pPr>
            <a:r>
              <a:rPr kumimoji="0" lang="ro-RO" alt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Obiective de investiție propuse pentru inițierea procedurilor de achiziție lucrari execuție, cu sau fără întreținere pe perioada de garanție)</a:t>
            </a:r>
          </a:p>
          <a:p>
            <a:pPr marL="0" marR="0" lvl="0" indent="455613"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455613" algn="l" defTabSz="914400" rtl="0" eaLnBrk="0" fontAlgn="base" latinLnBrk="0" hangingPunct="0">
              <a:lnSpc>
                <a:spcPct val="100000"/>
              </a:lnSpc>
              <a:spcBef>
                <a:spcPct val="0"/>
              </a:spcBef>
              <a:spcAft>
                <a:spcPct val="0"/>
              </a:spcAft>
              <a:buClrTx/>
              <a:buSzTx/>
              <a:buFontTx/>
              <a:buChar char="•"/>
              <a:tabLst/>
            </a:pP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Amenajare scuar Piața Unirii – str. Tudor Vladimirescu (Turnul Primăriei) </a:t>
            </a:r>
          </a:p>
          <a:p>
            <a:pPr marL="0" marR="0" lvl="0" indent="455613" algn="l" defTabSz="914400" rtl="0" eaLnBrk="0" fontAlgn="base" latinLnBrk="0" hangingPunct="0">
              <a:lnSpc>
                <a:spcPct val="100000"/>
              </a:lnSpc>
              <a:spcBef>
                <a:spcPct val="0"/>
              </a:spcBef>
              <a:spcAft>
                <a:spcPct val="0"/>
              </a:spcAft>
              <a:buClrTx/>
              <a:buSzTx/>
              <a:buFontTx/>
              <a:buChar char="•"/>
              <a:tabLst/>
            </a:pP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Amenajare parc și parcare str. Romer Floris </a:t>
            </a:r>
          </a:p>
          <a:p>
            <a:pPr marL="0" marR="0" lvl="0" indent="455613" algn="l" defTabSz="914400" rtl="0" eaLnBrk="0" fontAlgn="base" latinLnBrk="0" hangingPunct="0">
              <a:lnSpc>
                <a:spcPct val="100000"/>
              </a:lnSpc>
              <a:spcBef>
                <a:spcPct val="0"/>
              </a:spcBef>
              <a:spcAft>
                <a:spcPct val="0"/>
              </a:spcAft>
              <a:buClrTx/>
              <a:buSzTx/>
              <a:buFontTx/>
              <a:buChar char="•"/>
              <a:tabLst/>
            </a:pP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Amenajare scuar în zona str. Căpșunilor (cartier Episcopia) Coridor verde strada Veteranilor</a:t>
            </a:r>
          </a:p>
          <a:p>
            <a:pPr marL="0" marR="0" lvl="0" indent="455613" algn="l" defTabSz="914400" rtl="0" eaLnBrk="0" fontAlgn="base" latinLnBrk="0" hangingPunct="0">
              <a:lnSpc>
                <a:spcPct val="100000"/>
              </a:lnSpc>
              <a:spcBef>
                <a:spcPct val="0"/>
              </a:spcBef>
              <a:spcAft>
                <a:spcPct val="0"/>
              </a:spcAft>
              <a:buClrTx/>
              <a:buSzTx/>
              <a:buFontTx/>
              <a:buChar char="•"/>
              <a:tabLst/>
            </a:pP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Amenajare grădină comunitară </a:t>
            </a:r>
          </a:p>
          <a:p>
            <a:pPr marL="0" marR="0" lvl="0" indent="455613" algn="l" defTabSz="914400" rtl="0" eaLnBrk="0" fontAlgn="base" latinLnBrk="0" hangingPunct="0">
              <a:lnSpc>
                <a:spcPct val="100000"/>
              </a:lnSpc>
              <a:spcBef>
                <a:spcPct val="0"/>
              </a:spcBef>
              <a:spcAft>
                <a:spcPct val="0"/>
              </a:spcAft>
              <a:buClrTx/>
              <a:buSzTx/>
              <a:buFontTx/>
              <a:buChar char="•"/>
              <a:tabLst/>
            </a:pP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Amenajare scuar Rapsodia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661563" y="1215923"/>
            <a:ext cx="11096149" cy="646331"/>
          </a:xfrm>
          <a:prstGeom prst="rect">
            <a:avLst/>
          </a:prstGeom>
        </p:spPr>
        <p:txBody>
          <a:bodyPr wrap="square">
            <a:spAutoFit/>
          </a:bodyPr>
          <a:lstStyle/>
          <a:p>
            <a:pPr lvl="0" indent="455613" defTabSz="914400" eaLnBrk="0" fontAlgn="base" hangingPunct="0">
              <a:spcBef>
                <a:spcPct val="0"/>
              </a:spcBef>
              <a:spcAft>
                <a:spcPct val="0"/>
              </a:spcAft>
            </a:pPr>
            <a:r>
              <a:rPr lang="ro-RO" altLang="en-US" b="1" dirty="0">
                <a:latin typeface="Times New Roman" panose="02020603050405020304" pitchFamily="18" charset="0"/>
                <a:ea typeface="Times New Roman" panose="02020603050405020304" pitchFamily="18" charset="0"/>
                <a:cs typeface="Times New Roman" panose="02020603050405020304" pitchFamily="18" charset="0"/>
              </a:rPr>
              <a:t>A. Obiective de investiții pentru care documentațiile tehnico-economice (SF/DALI/PT) sunt propuse spre aprobare în Consiliul Local al Municipiului Oradea</a:t>
            </a:r>
            <a:endParaRPr lang="en-US" altLang="en-US" sz="1050" dirty="0">
              <a:latin typeface="Times New Roman" panose="02020603050405020304" pitchFamily="18" charset="0"/>
              <a:cs typeface="Times New Roman" panose="02020603050405020304" pitchFamily="18" charset="0"/>
            </a:endParaRPr>
          </a:p>
        </p:txBody>
      </p:sp>
      <p:sp>
        <p:nvSpPr>
          <p:cNvPr id="9" name="Rectangle 8"/>
          <p:cNvSpPr/>
          <p:nvPr/>
        </p:nvSpPr>
        <p:spPr>
          <a:xfrm>
            <a:off x="4742872" y="781622"/>
            <a:ext cx="1690206" cy="369332"/>
          </a:xfrm>
          <a:prstGeom prst="rect">
            <a:avLst/>
          </a:prstGeom>
        </p:spPr>
        <p:txBody>
          <a:bodyPr wrap="none">
            <a:spAutoFit/>
          </a:bodyPr>
          <a:lstStyle/>
          <a:p>
            <a:pPr lvl="0" indent="455613" defTabSz="914400" eaLnBrk="0" fontAlgn="base" hangingPunct="0">
              <a:spcBef>
                <a:spcPct val="0"/>
              </a:spcBef>
              <a:spcAft>
                <a:spcPct val="0"/>
              </a:spcAft>
            </a:pPr>
            <a:r>
              <a:rPr lang="ro-RO" altLang="en-US" b="1" dirty="0">
                <a:latin typeface="Times New Roman" panose="02020603050405020304" pitchFamily="18" charset="0"/>
                <a:ea typeface="Times New Roman" panose="02020603050405020304" pitchFamily="18" charset="0"/>
                <a:cs typeface="Times New Roman" panose="02020603050405020304" pitchFamily="18" charset="0"/>
              </a:rPr>
              <a:t>Ținte 2026</a:t>
            </a:r>
            <a:endParaRPr lang="en-US" altLang="en-US"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2619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E13EAF-D953-4D5E-A868-5C97C768A754}"/>
              </a:ext>
            </a:extLst>
          </p:cNvPr>
          <p:cNvSpPr>
            <a:spLocks noGrp="1"/>
          </p:cNvSpPr>
          <p:nvPr>
            <p:ph idx="1"/>
          </p:nvPr>
        </p:nvSpPr>
        <p:spPr>
          <a:xfrm>
            <a:off x="447963" y="1136258"/>
            <a:ext cx="11296073" cy="4585483"/>
          </a:xfrm>
        </p:spPr>
        <p:txBody>
          <a:bodyPr>
            <a:normAutofit/>
          </a:bodyPr>
          <a:lstStyle/>
          <a:p>
            <a:pPr marL="0" indent="0" algn="ctr">
              <a:buNone/>
            </a:pPr>
            <a:r>
              <a:rPr lang="ro-RO" sz="2000" b="1" dirty="0">
                <a:latin typeface="Times New Roman" panose="02020603050405020304" pitchFamily="18" charset="0"/>
                <a:cs typeface="Times New Roman" panose="02020603050405020304" pitchFamily="18" charset="0"/>
              </a:rPr>
              <a:t>I.A. STRĂZI MODERNIZATE</a:t>
            </a:r>
            <a:endParaRPr lang="en-US" sz="2000" b="1" dirty="0">
              <a:latin typeface="Times New Roman" panose="02020603050405020304" pitchFamily="18" charset="0"/>
              <a:cs typeface="Times New Roman" panose="02020603050405020304" pitchFamily="18" charset="0"/>
            </a:endParaRPr>
          </a:p>
          <a:p>
            <a:pPr marL="0" indent="0" algn="ctr">
              <a:buNone/>
            </a:pPr>
            <a:endParaRPr lang="ro-RO" sz="2000" b="1" dirty="0">
              <a:latin typeface="Times New Roman" panose="02020603050405020304" pitchFamily="18" charset="0"/>
              <a:cs typeface="Times New Roman" panose="02020603050405020304" pitchFamily="18" charset="0"/>
            </a:endParaRPr>
          </a:p>
          <a:p>
            <a:pPr algn="just"/>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Lucrări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reparaţii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pe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străzi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modernizate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prin</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plombări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şi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covoraşe</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 au fost realizate lucrări pe un număr de aproximativ </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55 străzi</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 utilizând o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cantitate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1.822</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ea typeface="Times New Roman" panose="02020603050405020304" pitchFamily="18" charset="0"/>
                <a:cs typeface="Times New Roman" panose="02020603050405020304" pitchFamily="18" charset="0"/>
              </a:rPr>
              <a:t>tone</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de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asfalt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aferent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suprafaţei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aprox</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12.100 mp.</a:t>
            </a:r>
          </a:p>
          <a:p>
            <a:pPr algn="just"/>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Lucrări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amenajare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şi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reparaţii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trotuar</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Covoare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asfaltice</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ro-RO" sz="2000" dirty="0">
                <a:latin typeface="Times New Roman" panose="02020603050405020304" pitchFamily="18" charset="0"/>
                <a:ea typeface="Times New Roman" panose="02020603050405020304" pitchFamily="18" charset="0"/>
                <a:cs typeface="Times New Roman" panose="02020603050405020304" pitchFamily="18" charset="0"/>
              </a:rPr>
              <a:t>Lucrări la rețele de utilități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ridicar</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 la </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cotă a căminelor și gurilor de scurgere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Lucrări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pentru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siguranţa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circulaţiei</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 p</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rin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această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categorie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lucrări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au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fost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amenajate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municipiul</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Oradea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în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anul</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2025 un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număr</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440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locuri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parcar</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Montat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remontat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borduri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î</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nclinate</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 accese.</a:t>
            </a:r>
            <a:endParaRPr lang="en-US" sz="2000" dirty="0"/>
          </a:p>
        </p:txBody>
      </p:sp>
      <p:sp>
        <p:nvSpPr>
          <p:cNvPr id="6" name="Content Placeholder 2">
            <a:extLst>
              <a:ext uri="{FF2B5EF4-FFF2-40B4-BE49-F238E27FC236}">
                <a16:creationId xmlns:a16="http://schemas.microsoft.com/office/drawing/2014/main" id="{61C7AC6A-3279-4EF7-BF55-0724F9818B46}"/>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2"/>
            <a:ext cx="12191998" cy="6857999"/>
          </a:xfrm>
          <a:prstGeom prst="rect">
            <a:avLst/>
          </a:prstGeom>
          <a:ln>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762317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Title 1"/>
          <p:cNvSpPr>
            <a:spLocks noGrp="1"/>
          </p:cNvSpPr>
          <p:nvPr>
            <p:ph type="title"/>
          </p:nvPr>
        </p:nvSpPr>
        <p:spPr>
          <a:xfrm>
            <a:off x="838200" y="774442"/>
            <a:ext cx="10515600" cy="635756"/>
          </a:xfrm>
        </p:spPr>
        <p:txBody>
          <a:bodyPr>
            <a:noAutofit/>
          </a:bodyPr>
          <a:lstStyle/>
          <a:p>
            <a:pPr algn="ctr"/>
            <a:r>
              <a:rPr lang="ro-RO" sz="2500" b="1" dirty="0">
                <a:latin typeface="Times New Roman" panose="02020603050405020304" pitchFamily="18" charset="0"/>
                <a:cs typeface="Times New Roman" panose="02020603050405020304" pitchFamily="18" charset="0"/>
              </a:rPr>
              <a:t>6. SERVICII PUBLICE DE SALUBRIZARE</a:t>
            </a:r>
            <a:br>
              <a:rPr lang="ro-RO" sz="2500" b="1" dirty="0">
                <a:latin typeface="Times New Roman" panose="02020603050405020304" pitchFamily="18" charset="0"/>
                <a:cs typeface="Times New Roman" panose="02020603050405020304" pitchFamily="18" charset="0"/>
              </a:rPr>
            </a:br>
            <a:endParaRPr lang="en-US" sz="2500" dirty="0"/>
          </a:p>
        </p:txBody>
      </p:sp>
      <p:sp>
        <p:nvSpPr>
          <p:cNvPr id="3" name="Content Placeholder 2"/>
          <p:cNvSpPr>
            <a:spLocks noGrp="1"/>
          </p:cNvSpPr>
          <p:nvPr>
            <p:ph idx="1"/>
          </p:nvPr>
        </p:nvSpPr>
        <p:spPr>
          <a:xfrm>
            <a:off x="584886" y="1310151"/>
            <a:ext cx="10975706" cy="4690118"/>
          </a:xfrm>
        </p:spPr>
        <p:txBody>
          <a:bodyPr>
            <a:normAutofit/>
          </a:bodyPr>
          <a:lstStyle/>
          <a:p>
            <a:pPr marL="720000" lvl="1" indent="-360000" algn="just">
              <a:lnSpc>
                <a:spcPct val="100000"/>
              </a:lnSpc>
              <a:buAutoNum type="romanUcParenR"/>
            </a:pPr>
            <a:r>
              <a:rPr lang="ro-RO" sz="2000" dirty="0">
                <a:latin typeface="Times New Roman" panose="02020603050405020304" pitchFamily="18" charset="0"/>
                <a:cs typeface="Times New Roman" panose="02020603050405020304" pitchFamily="18" charset="0"/>
              </a:rPr>
              <a:t>   LUCRĂRI DE SALUBRIZARE STRADALĂ</a:t>
            </a:r>
          </a:p>
          <a:p>
            <a:pPr marL="720000" lvl="1" indent="-360000" algn="just">
              <a:lnSpc>
                <a:spcPct val="100000"/>
              </a:lnSpc>
              <a:buAutoNum type="romanUcParenR"/>
            </a:pPr>
            <a:r>
              <a:rPr lang="ro-RO" sz="2000" dirty="0">
                <a:latin typeface="Times New Roman" panose="02020603050405020304" pitchFamily="18" charset="0"/>
                <a:cs typeface="Times New Roman" panose="02020603050405020304" pitchFamily="18" charset="0"/>
              </a:rPr>
              <a:t>   REGULAMENT NOU DE SALUBRIZARE A MUNICIPIULUI ORADEA</a:t>
            </a:r>
          </a:p>
          <a:p>
            <a:pPr marL="720000" lvl="1" indent="-360000" algn="just">
              <a:lnSpc>
                <a:spcPct val="100000"/>
              </a:lnSpc>
              <a:buAutoNum type="romanUcParenR"/>
            </a:pPr>
            <a:r>
              <a:rPr lang="ro-RO" sz="2000" dirty="0">
                <a:latin typeface="Times New Roman" panose="02020603050405020304" pitchFamily="18" charset="0"/>
                <a:cs typeface="Times New Roman" panose="02020603050405020304" pitchFamily="18" charset="0"/>
              </a:rPr>
              <a:t>   COLECTAREA DEȘEURILOR MENAJERE DE LA POPULAȚIE , AGENȚI ECONOMICI ȘI INSTITUȚII PUBLICE</a:t>
            </a:r>
          </a:p>
          <a:p>
            <a:pPr marL="360000" lvl="1" indent="0" algn="just">
              <a:lnSpc>
                <a:spcPct val="100000"/>
              </a:lnSpc>
              <a:buNone/>
            </a:pPr>
            <a:r>
              <a:rPr lang="ro-RO" sz="2000" dirty="0">
                <a:latin typeface="Times New Roman" panose="02020603050405020304" pitchFamily="18" charset="0"/>
                <a:cs typeface="Times New Roman" panose="02020603050405020304" pitchFamily="18" charset="0"/>
              </a:rPr>
              <a:t>IV) CAMPANII DE COLECTARE A DEȘEURILOR VOLUMINOASE ȘI PERICULOASE</a:t>
            </a:r>
          </a:p>
          <a:p>
            <a:pPr marL="360000" lvl="1" indent="0" algn="just">
              <a:lnSpc>
                <a:spcPct val="100000"/>
              </a:lnSpc>
              <a:buNone/>
            </a:pPr>
            <a:r>
              <a:rPr lang="ro-RO" sz="2000" dirty="0">
                <a:latin typeface="Times New Roman" panose="02020603050405020304" pitchFamily="18" charset="0"/>
                <a:cs typeface="Times New Roman" panose="02020603050405020304" pitchFamily="18" charset="0"/>
              </a:rPr>
              <a:t> V) ACTIVITATEA DE DERATIZARE, DEZINSECȚIE , DEZINFECȚIE ȘI TRATAMENTE FITOSANITARE</a:t>
            </a:r>
          </a:p>
          <a:p>
            <a:pPr marL="360000" lvl="1" indent="0" algn="just">
              <a:lnSpc>
                <a:spcPct val="100000"/>
              </a:lnSpc>
              <a:buNone/>
            </a:pPr>
            <a:r>
              <a:rPr lang="ro-RO" sz="2000" dirty="0">
                <a:latin typeface="Times New Roman" panose="02020603050405020304" pitchFamily="18" charset="0"/>
                <a:cs typeface="Times New Roman" panose="02020603050405020304" pitchFamily="18" charset="0"/>
              </a:rPr>
              <a:t>VI) ACTIVITĂȚI DE SALUBRIZARE REALIZATE CU PERSOANE ASISTATE SOCIAL</a:t>
            </a:r>
          </a:p>
          <a:p>
            <a:pPr marL="360000" lvl="1" indent="0" algn="just">
              <a:lnSpc>
                <a:spcPct val="100000"/>
              </a:lnSpc>
              <a:buNone/>
            </a:pPr>
            <a:r>
              <a:rPr lang="ro-RO" sz="2000" dirty="0">
                <a:latin typeface="Times New Roman" panose="02020603050405020304" pitchFamily="18" charset="0"/>
                <a:cs typeface="Times New Roman" panose="02020603050405020304" pitchFamily="18" charset="0"/>
              </a:rPr>
              <a:t>VII) SERVICIUL SPECIALIZAT PENTRU GESTIONAREA CÂINILOR</a:t>
            </a:r>
            <a:endParaRPr lang="en-US" sz="2000" dirty="0"/>
          </a:p>
        </p:txBody>
      </p:sp>
      <p:sp>
        <p:nvSpPr>
          <p:cNvPr id="4" name="Content Placeholder 2">
            <a:extLst>
              <a:ext uri="{FF2B5EF4-FFF2-40B4-BE49-F238E27FC236}">
                <a16:creationId xmlns:a16="http://schemas.microsoft.com/office/drawing/2014/main" id="{25276E22-ABFC-1BC5-B7FF-E520D4FD69F5}"/>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5" name="Content Placeholder 2">
            <a:extLst>
              <a:ext uri="{FF2B5EF4-FFF2-40B4-BE49-F238E27FC236}">
                <a16:creationId xmlns:a16="http://schemas.microsoft.com/office/drawing/2014/main" id="{94B6BEAC-4B3D-E148-E03D-81B54E76AD1A}"/>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dirty="0">
              <a:solidFill>
                <a:prstClr val="black"/>
              </a:solidFill>
            </a:endParaRPr>
          </a:p>
        </p:txBody>
      </p:sp>
    </p:spTree>
    <p:extLst>
      <p:ext uri="{BB962C8B-B14F-4D97-AF65-F5344CB8AC3E}">
        <p14:creationId xmlns:p14="http://schemas.microsoft.com/office/powerpoint/2010/main" val="1074954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97EBCB-741E-45CF-86C8-F2647155202A}"/>
              </a:ext>
            </a:extLst>
          </p:cNvPr>
          <p:cNvSpPr>
            <a:spLocks noGrp="1"/>
          </p:cNvSpPr>
          <p:nvPr>
            <p:ph idx="1"/>
          </p:nvPr>
        </p:nvSpPr>
        <p:spPr>
          <a:xfrm>
            <a:off x="443346" y="1129004"/>
            <a:ext cx="11425382" cy="2833396"/>
          </a:xfrm>
        </p:spPr>
        <p:txBody>
          <a:bodyPr>
            <a:noAutofit/>
          </a:bodyPr>
          <a:lstStyle/>
          <a:p>
            <a:pPr marL="514350" indent="-514350" algn="ctr">
              <a:buAutoNum type="romanUcPeriod"/>
            </a:pPr>
            <a:r>
              <a:rPr lang="ro-RO" sz="2000" b="1" dirty="0">
                <a:latin typeface="Times New Roman" panose="02020603050405020304" pitchFamily="18" charset="0"/>
                <a:cs typeface="Times New Roman" panose="02020603050405020304" pitchFamily="18" charset="0"/>
              </a:rPr>
              <a:t>LUCRĂRI DE SALUBRIZARE STRADALĂ</a:t>
            </a:r>
          </a:p>
          <a:p>
            <a:pPr marL="400050" indent="-400050" algn="ctr">
              <a:buAutoNum type="romanUcPeriod"/>
            </a:pPr>
            <a:endParaRPr lang="ro-RO" sz="2000" b="1" dirty="0">
              <a:latin typeface="Times New Roman" panose="02020603050405020304" pitchFamily="18" charset="0"/>
              <a:cs typeface="Times New Roman" panose="02020603050405020304" pitchFamily="18" charset="0"/>
            </a:endParaRPr>
          </a:p>
          <a:p>
            <a:pPr marL="0" indent="0" algn="ctr">
              <a:buNone/>
            </a:pPr>
            <a:r>
              <a:rPr lang="ro-RO" sz="1800" dirty="0">
                <a:latin typeface="Times New Roman" panose="02020603050405020304" pitchFamily="18" charset="0"/>
                <a:cs typeface="Times New Roman" panose="02020603050405020304" pitchFamily="18" charset="0"/>
              </a:rPr>
              <a:t>   La sfârșitul anului 2025, cheltuielile aferente serviciilor publice de salubrizare au totalizat </a:t>
            </a:r>
            <a:r>
              <a:rPr lang="ro-RO" sz="1800" b="1" dirty="0">
                <a:latin typeface="Times New Roman" panose="02020603050405020304" pitchFamily="18" charset="0"/>
                <a:cs typeface="Times New Roman" panose="02020603050405020304" pitchFamily="18" charset="0"/>
              </a:rPr>
              <a:t>38.114.493 </a:t>
            </a:r>
            <a:r>
              <a:rPr lang="ro-RO" sz="1800" dirty="0">
                <a:latin typeface="Times New Roman" panose="02020603050405020304" pitchFamily="18" charset="0"/>
                <a:cs typeface="Times New Roman" panose="02020603050405020304" pitchFamily="18" charset="0"/>
              </a:rPr>
              <a:t>lei, în scădere față de 38.966.870 lei înregistrate în anul 2024.</a:t>
            </a:r>
            <a:endParaRPr lang="ro-RO" sz="2000" dirty="0">
              <a:latin typeface="Times New Roman" panose="02020603050405020304" pitchFamily="18" charset="0"/>
              <a:cs typeface="Times New Roman" panose="02020603050405020304" pitchFamily="18" charset="0"/>
            </a:endParaRPr>
          </a:p>
          <a:p>
            <a:pPr marL="0" indent="0">
              <a:buNone/>
            </a:pPr>
            <a:r>
              <a:rPr lang="ro-RO" sz="1800" dirty="0">
                <a:latin typeface="Times New Roman" panose="02020603050405020304" pitchFamily="18" charset="0"/>
                <a:cs typeface="Times New Roman" panose="02020603050405020304" pitchFamily="18" charset="0"/>
              </a:rPr>
              <a:t>    Lucrările au vizat operațiuni de măturat mecanic și manual, spălat și stropit carosabil, întreținerea stațiilor de transport public, parcărilor, malurilor râului Crișul Repede și ale pârâului Peța, precum și lucrări de deszăpezire și combatere a poleiului.</a:t>
            </a:r>
          </a:p>
          <a:p>
            <a:pPr marL="0" indent="0">
              <a:buNone/>
            </a:pPr>
            <a:r>
              <a:rPr lang="ro-RO" sz="1800" dirty="0">
                <a:latin typeface="Times New Roman" panose="02020603050405020304" pitchFamily="18" charset="0"/>
                <a:cs typeface="Times New Roman" panose="02020603050405020304" pitchFamily="18" charset="0"/>
              </a:rPr>
              <a:t>   În anul 2025 au fost salubrizate </a:t>
            </a:r>
            <a:r>
              <a:rPr lang="ro-RO" sz="1800" b="1" dirty="0">
                <a:latin typeface="Times New Roman" panose="02020603050405020304" pitchFamily="18" charset="0"/>
                <a:cs typeface="Times New Roman" panose="02020603050405020304" pitchFamily="18" charset="0"/>
              </a:rPr>
              <a:t>76</a:t>
            </a:r>
            <a:r>
              <a:rPr lang="en-US" sz="1800" b="1" dirty="0">
                <a:latin typeface="Times New Roman" panose="02020603050405020304" pitchFamily="18" charset="0"/>
                <a:cs typeface="Times New Roman" panose="02020603050405020304" pitchFamily="18" charset="0"/>
              </a:rPr>
              <a:t>5</a:t>
            </a:r>
            <a:r>
              <a:rPr lang="ro-RO" sz="1800" dirty="0">
                <a:latin typeface="Times New Roman" panose="02020603050405020304" pitchFamily="18" charset="0"/>
                <a:cs typeface="Times New Roman" panose="02020603050405020304" pitchFamily="18" charset="0"/>
              </a:rPr>
              <a:t> străzi/tronsoane, față de 7</a:t>
            </a:r>
            <a:r>
              <a:rPr lang="en-US" sz="1800" dirty="0">
                <a:latin typeface="Times New Roman" panose="02020603050405020304" pitchFamily="18" charset="0"/>
                <a:cs typeface="Times New Roman" panose="02020603050405020304" pitchFamily="18" charset="0"/>
              </a:rPr>
              <a:t>59</a:t>
            </a:r>
            <a:r>
              <a:rPr lang="ro-RO" sz="1800" dirty="0">
                <a:latin typeface="Times New Roman" panose="02020603050405020304" pitchFamily="18" charset="0"/>
                <a:cs typeface="Times New Roman" panose="02020603050405020304" pitchFamily="18" charset="0"/>
              </a:rPr>
              <a:t> în anul precedent , s-au dezăpezit </a:t>
            </a:r>
            <a:r>
              <a:rPr lang="ro-RO" sz="1800" b="1" dirty="0">
                <a:latin typeface="Times New Roman" panose="02020603050405020304" pitchFamily="18" charset="0"/>
                <a:cs typeface="Times New Roman" panose="02020603050405020304" pitchFamily="18" charset="0"/>
              </a:rPr>
              <a:t>1.206</a:t>
            </a:r>
            <a:r>
              <a:rPr lang="ro-RO" sz="1800" dirty="0">
                <a:latin typeface="Times New Roman" panose="02020603050405020304" pitchFamily="18" charset="0"/>
                <a:cs typeface="Times New Roman" panose="02020603050405020304" pitchFamily="18" charset="0"/>
              </a:rPr>
              <a:t> artere și s-au gestionat </a:t>
            </a:r>
            <a:r>
              <a:rPr lang="ro-RO" sz="1800" b="1" dirty="0">
                <a:latin typeface="Times New Roman" panose="02020603050405020304" pitchFamily="18" charset="0"/>
                <a:cs typeface="Times New Roman" panose="02020603050405020304" pitchFamily="18" charset="0"/>
              </a:rPr>
              <a:t>3.149</a:t>
            </a:r>
            <a:r>
              <a:rPr lang="ro-RO" sz="1800" dirty="0">
                <a:latin typeface="Times New Roman" panose="02020603050405020304" pitchFamily="18" charset="0"/>
                <a:cs typeface="Times New Roman" panose="02020603050405020304" pitchFamily="18" charset="0"/>
              </a:rPr>
              <a:t> sesizări.</a:t>
            </a: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ro-RO" sz="2000" b="1" dirty="0">
              <a:latin typeface="Times New Roman" panose="02020603050405020304" pitchFamily="18" charset="0"/>
              <a:cs typeface="Times New Roman" panose="02020603050405020304" pitchFamily="18" charset="0"/>
            </a:endParaRPr>
          </a:p>
          <a:p>
            <a:pPr marL="0" indent="0">
              <a:buNone/>
            </a:pPr>
            <a:endParaRPr lang="ro-RO" sz="2000" b="1"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3E181D07-A5AB-404E-BD23-DD3E4428DC89}"/>
              </a:ext>
            </a:extLst>
          </p:cNvPr>
          <p:cNvSpPr txBox="1">
            <a:spLocks/>
          </p:cNvSpPr>
          <p:nvPr/>
        </p:nvSpPr>
        <p:spPr>
          <a:xfrm>
            <a:off x="4798291"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graphicFrame>
        <p:nvGraphicFramePr>
          <p:cNvPr id="6" name="Table 5">
            <a:extLst>
              <a:ext uri="{FF2B5EF4-FFF2-40B4-BE49-F238E27FC236}">
                <a16:creationId xmlns:a16="http://schemas.microsoft.com/office/drawing/2014/main" id="{C99E8CDA-742E-4574-9402-5191AEBA34E7}"/>
              </a:ext>
            </a:extLst>
          </p:cNvPr>
          <p:cNvGraphicFramePr>
            <a:graphicFrameLocks noGrp="1"/>
          </p:cNvGraphicFramePr>
          <p:nvPr>
            <p:extLst>
              <p:ext uri="{D42A27DB-BD31-4B8C-83A1-F6EECF244321}">
                <p14:modId xmlns:p14="http://schemas.microsoft.com/office/powerpoint/2010/main" val="1844675806"/>
              </p:ext>
            </p:extLst>
          </p:nvPr>
        </p:nvGraphicFramePr>
        <p:xfrm>
          <a:off x="266540" y="4442961"/>
          <a:ext cx="10280375" cy="1394460"/>
        </p:xfrm>
        <a:graphic>
          <a:graphicData uri="http://schemas.openxmlformats.org/drawingml/2006/table">
            <a:tbl>
              <a:tblPr>
                <a:tableStyleId>{5940675A-B579-460E-94D1-54222C63F5DA}</a:tableStyleId>
              </a:tblPr>
              <a:tblGrid>
                <a:gridCol w="2580321">
                  <a:extLst>
                    <a:ext uri="{9D8B030D-6E8A-4147-A177-3AD203B41FA5}">
                      <a16:colId xmlns:a16="http://schemas.microsoft.com/office/drawing/2014/main" val="866142236"/>
                    </a:ext>
                  </a:extLst>
                </a:gridCol>
                <a:gridCol w="1553917">
                  <a:extLst>
                    <a:ext uri="{9D8B030D-6E8A-4147-A177-3AD203B41FA5}">
                      <a16:colId xmlns:a16="http://schemas.microsoft.com/office/drawing/2014/main" val="2090149676"/>
                    </a:ext>
                  </a:extLst>
                </a:gridCol>
                <a:gridCol w="1523646">
                  <a:extLst>
                    <a:ext uri="{9D8B030D-6E8A-4147-A177-3AD203B41FA5}">
                      <a16:colId xmlns:a16="http://schemas.microsoft.com/office/drawing/2014/main" val="73149889"/>
                    </a:ext>
                  </a:extLst>
                </a:gridCol>
                <a:gridCol w="1402561">
                  <a:extLst>
                    <a:ext uri="{9D8B030D-6E8A-4147-A177-3AD203B41FA5}">
                      <a16:colId xmlns:a16="http://schemas.microsoft.com/office/drawing/2014/main" val="20003"/>
                    </a:ext>
                  </a:extLst>
                </a:gridCol>
                <a:gridCol w="1609965">
                  <a:extLst>
                    <a:ext uri="{9D8B030D-6E8A-4147-A177-3AD203B41FA5}">
                      <a16:colId xmlns:a16="http://schemas.microsoft.com/office/drawing/2014/main" val="20004"/>
                    </a:ext>
                  </a:extLst>
                </a:gridCol>
                <a:gridCol w="1609965">
                  <a:extLst>
                    <a:ext uri="{9D8B030D-6E8A-4147-A177-3AD203B41FA5}">
                      <a16:colId xmlns:a16="http://schemas.microsoft.com/office/drawing/2014/main" val="20005"/>
                    </a:ext>
                  </a:extLst>
                </a:gridCol>
              </a:tblGrid>
              <a:tr h="0">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solidFill>
                  </a:tcPr>
                </a:tc>
                <a:tc>
                  <a:txBody>
                    <a:bodyPr/>
                    <a:lstStyle/>
                    <a:p>
                      <a:pPr algn="ctr" fontAlgn="b"/>
                      <a:r>
                        <a:rPr lang="en-US" sz="1800" u="none" strike="noStrike" dirty="0">
                          <a:effectLst/>
                          <a:latin typeface="Times New Roman" panose="02020603050405020304" pitchFamily="18" charset="0"/>
                          <a:cs typeface="Times New Roman" panose="02020603050405020304" pitchFamily="18" charset="0"/>
                        </a:rPr>
                        <a:t>2021</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solidFill>
                  </a:tcPr>
                </a:tc>
                <a:tc>
                  <a:txBody>
                    <a:bodyPr/>
                    <a:lstStyle/>
                    <a:p>
                      <a:pPr algn="ctr" fontAlgn="b"/>
                      <a:r>
                        <a:rPr lang="en-US" sz="1800" b="0" i="0" u="none" strike="noStrike" dirty="0">
                          <a:solidFill>
                            <a:srgbClr val="000000"/>
                          </a:solidFill>
                          <a:effectLst/>
                          <a:latin typeface="Times New Roman" panose="02020603050405020304" pitchFamily="18" charset="0"/>
                          <a:cs typeface="Times New Roman" panose="02020603050405020304" pitchFamily="18" charset="0"/>
                        </a:rPr>
                        <a:t>2022</a:t>
                      </a:r>
                    </a:p>
                  </a:txBody>
                  <a:tcPr marL="7620" marR="7620" marT="7620" marB="0" anchor="ctr">
                    <a:solidFill>
                      <a:schemeClr val="accent2"/>
                    </a:solidFill>
                  </a:tcPr>
                </a:tc>
                <a:tc>
                  <a:txBody>
                    <a:bodyPr/>
                    <a:lstStyle/>
                    <a:p>
                      <a:pPr algn="ctr" fontAlgn="b"/>
                      <a:r>
                        <a:rPr lang="ro-RO" sz="1800" b="0" i="0" u="none" strike="noStrike" dirty="0">
                          <a:solidFill>
                            <a:srgbClr val="000000"/>
                          </a:solidFill>
                          <a:effectLst/>
                          <a:latin typeface="Times New Roman" panose="02020603050405020304" pitchFamily="18" charset="0"/>
                          <a:cs typeface="Times New Roman" panose="02020603050405020304" pitchFamily="18" charset="0"/>
                        </a:rPr>
                        <a:t>2023</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solidFill>
                  </a:tcPr>
                </a:tc>
                <a:tc>
                  <a:txBody>
                    <a:bodyPr/>
                    <a:lstStyle/>
                    <a:p>
                      <a:pPr algn="ctr"/>
                      <a:r>
                        <a:rPr lang="ro-RO" dirty="0">
                          <a:latin typeface="Times New Roman" panose="02020603050405020304" pitchFamily="18" charset="0"/>
                          <a:cs typeface="Times New Roman" panose="02020603050405020304" pitchFamily="18" charset="0"/>
                        </a:rPr>
                        <a:t>2024</a:t>
                      </a:r>
                      <a:endParaRPr lang="en-US" dirty="0">
                        <a:latin typeface="Times New Roman" panose="02020603050405020304" pitchFamily="18" charset="0"/>
                        <a:cs typeface="Times New Roman" panose="02020603050405020304" pitchFamily="18" charset="0"/>
                      </a:endParaRPr>
                    </a:p>
                  </a:txBody>
                  <a:tcPr marL="7620" marR="7620" marT="7620" marB="0" anchor="ctr">
                    <a:solidFill>
                      <a:schemeClr val="accent2"/>
                    </a:solidFill>
                  </a:tcPr>
                </a:tc>
                <a:tc>
                  <a:txBody>
                    <a:bodyPr/>
                    <a:lstStyle/>
                    <a:p>
                      <a:pPr algn="ctr"/>
                      <a:r>
                        <a:rPr lang="ro-RO" dirty="0">
                          <a:latin typeface="Times New Roman" panose="02020603050405020304" pitchFamily="18" charset="0"/>
                          <a:cs typeface="Times New Roman" panose="02020603050405020304" pitchFamily="18" charset="0"/>
                        </a:rPr>
                        <a:t>2025</a:t>
                      </a:r>
                      <a:endParaRPr lang="en-US" dirty="0">
                        <a:latin typeface="Times New Roman" panose="02020603050405020304" pitchFamily="18" charset="0"/>
                        <a:cs typeface="Times New Roman" panose="02020603050405020304" pitchFamily="18" charset="0"/>
                      </a:endParaRPr>
                    </a:p>
                  </a:txBody>
                  <a:tcPr marL="7620" marR="7620" marT="7620" marB="0" anchor="ctr">
                    <a:solidFill>
                      <a:schemeClr val="accent2"/>
                    </a:solidFill>
                  </a:tcPr>
                </a:tc>
                <a:extLst>
                  <a:ext uri="{0D108BD9-81ED-4DB2-BD59-A6C34878D82A}">
                    <a16:rowId xmlns:a16="http://schemas.microsoft.com/office/drawing/2014/main" val="226344733"/>
                  </a:ext>
                </a:extLst>
              </a:tr>
              <a:tr h="0">
                <a:tc>
                  <a:txBody>
                    <a:bodyPr/>
                    <a:lstStyle/>
                    <a:p>
                      <a:pPr algn="ctr" fontAlgn="ctr"/>
                      <a:r>
                        <a:rPr lang="en-US" sz="1800" u="none" strike="noStrike" dirty="0" err="1">
                          <a:effectLst/>
                          <a:latin typeface="Times New Roman" panose="02020603050405020304" pitchFamily="18" charset="0"/>
                          <a:cs typeface="Times New Roman" panose="02020603050405020304" pitchFamily="18" charset="0"/>
                        </a:rPr>
                        <a:t>Număr</a:t>
                      </a:r>
                      <a:r>
                        <a:rPr lang="en-US" sz="1800" u="none" strike="noStrike" dirty="0">
                          <a:effectLst/>
                          <a:latin typeface="Times New Roman" panose="02020603050405020304" pitchFamily="18" charset="0"/>
                          <a:cs typeface="Times New Roman" panose="02020603050405020304" pitchFamily="18" charset="0"/>
                        </a:rPr>
                        <a:t> de </a:t>
                      </a:r>
                      <a:r>
                        <a:rPr lang="en-US" sz="1800" u="none" strike="noStrike" dirty="0" err="1">
                          <a:effectLst/>
                          <a:latin typeface="Times New Roman" panose="02020603050405020304" pitchFamily="18" charset="0"/>
                          <a:cs typeface="Times New Roman" panose="02020603050405020304" pitchFamily="18" charset="0"/>
                        </a:rPr>
                        <a:t>străzi</a:t>
                      </a:r>
                      <a:r>
                        <a:rPr lang="en-US" sz="1800" u="none" strike="noStrike" dirty="0">
                          <a:effectLst/>
                          <a:latin typeface="Times New Roman" panose="02020603050405020304" pitchFamily="18" charset="0"/>
                          <a:cs typeface="Times New Roman" panose="02020603050405020304" pitchFamily="18" charset="0"/>
                        </a:rPr>
                        <a:t> / </a:t>
                      </a:r>
                      <a:r>
                        <a:rPr lang="en-US" sz="1800" u="none" strike="noStrike" dirty="0" err="1">
                          <a:effectLst/>
                          <a:latin typeface="Times New Roman" panose="02020603050405020304" pitchFamily="18" charset="0"/>
                          <a:cs typeface="Times New Roman" panose="02020603050405020304" pitchFamily="18" charset="0"/>
                        </a:rPr>
                        <a:t>tronsoane</a:t>
                      </a:r>
                      <a:r>
                        <a:rPr lang="en-US" sz="1800" u="none" strike="noStrike" dirty="0">
                          <a:effectLst/>
                          <a:latin typeface="Times New Roman" panose="02020603050405020304" pitchFamily="18" charset="0"/>
                          <a:cs typeface="Times New Roman" panose="02020603050405020304" pitchFamily="18" charset="0"/>
                        </a:rPr>
                        <a:t> de </a:t>
                      </a:r>
                      <a:r>
                        <a:rPr lang="en-US" sz="1800" u="none" strike="noStrike" dirty="0" err="1">
                          <a:effectLst/>
                          <a:latin typeface="Times New Roman" panose="02020603050405020304" pitchFamily="18" charset="0"/>
                          <a:cs typeface="Times New Roman" panose="02020603050405020304" pitchFamily="18" charset="0"/>
                        </a:rPr>
                        <a:t>străzi</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salubrizate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solidFill>
                  </a:tcP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682</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732</a:t>
                      </a:r>
                    </a:p>
                  </a:txBody>
                  <a:tcPr marL="7620" marR="7620" marT="7620" marB="0" anchor="ctr"/>
                </a:tc>
                <a:tc>
                  <a:txBody>
                    <a:bodyPr/>
                    <a:lstStyle/>
                    <a:p>
                      <a:pPr algn="ctr" fontAlgn="ctr"/>
                      <a:r>
                        <a:rPr lang="ro-RO" sz="1800" b="0" i="0" u="none" strike="noStrike" dirty="0">
                          <a:solidFill>
                            <a:srgbClr val="000000"/>
                          </a:solidFill>
                          <a:effectLst/>
                          <a:latin typeface="Times New Roman" panose="02020603050405020304" pitchFamily="18" charset="0"/>
                          <a:cs typeface="Times New Roman" panose="02020603050405020304" pitchFamily="18" charset="0"/>
                        </a:rPr>
                        <a:t>738</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ro-RO"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59</a:t>
                      </a:r>
                    </a:p>
                  </a:txBody>
                  <a:tcPr marL="7620" marR="7620" marT="7620" marB="0" anchor="ctr"/>
                </a:tc>
                <a:tc>
                  <a:txBody>
                    <a:bodyPr/>
                    <a:lstStyle/>
                    <a:p>
                      <a:pPr algn="ctr"/>
                      <a:r>
                        <a:rPr lang="ro-RO" dirty="0">
                          <a:latin typeface="Times New Roman" panose="02020603050405020304" pitchFamily="18" charset="0"/>
                          <a:cs typeface="Times New Roman" panose="02020603050405020304" pitchFamily="18" charset="0"/>
                        </a:rPr>
                        <a:t>76</a:t>
                      </a:r>
                      <a:r>
                        <a:rPr lang="en-US" dirty="0">
                          <a:latin typeface="Times New Roman" panose="02020603050405020304" pitchFamily="18" charset="0"/>
                          <a:cs typeface="Times New Roman" panose="02020603050405020304" pitchFamily="18" charset="0"/>
                        </a:rPr>
                        <a:t>5</a:t>
                      </a:r>
                    </a:p>
                  </a:txBody>
                  <a:tcPr marL="7620" marR="7620" marT="7620" marB="0" anchor="ctr"/>
                </a:tc>
                <a:extLst>
                  <a:ext uri="{0D108BD9-81ED-4DB2-BD59-A6C34878D82A}">
                    <a16:rowId xmlns:a16="http://schemas.microsoft.com/office/drawing/2014/main" val="1473168894"/>
                  </a:ext>
                </a:extLst>
              </a:tr>
              <a:tr h="0">
                <a:tc>
                  <a:txBody>
                    <a:bodyPr/>
                    <a:lstStyle/>
                    <a:p>
                      <a:pPr algn="ctr" fontAlgn="ctr"/>
                      <a:r>
                        <a:rPr lang="en-US" sz="1800" u="none" strike="noStrike" dirty="0" err="1">
                          <a:effectLst/>
                          <a:latin typeface="Times New Roman" panose="02020603050405020304" pitchFamily="18" charset="0"/>
                          <a:cs typeface="Times New Roman" panose="02020603050405020304" pitchFamily="18" charset="0"/>
                        </a:rPr>
                        <a:t>Valoarea</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lucrărilor</a:t>
                      </a:r>
                      <a:r>
                        <a:rPr lang="en-US" sz="1800" u="none" strike="noStrike" dirty="0">
                          <a:effectLst/>
                          <a:latin typeface="Times New Roman" panose="02020603050405020304" pitchFamily="18" charset="0"/>
                          <a:cs typeface="Times New Roman" panose="02020603050405020304" pitchFamily="18" charset="0"/>
                        </a:rPr>
                        <a:t>, lei cu TVA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solidFill>
                  </a:tcPr>
                </a:tc>
                <a:tc>
                  <a:txBody>
                    <a:bodyPr/>
                    <a:lstStyle/>
                    <a:p>
                      <a:pPr algn="ctr" fontAlgn="ctr"/>
                      <a:r>
                        <a:rPr lang="en-US" sz="1800" u="none" strike="noStrike" dirty="0">
                          <a:effectLst/>
                          <a:latin typeface="Times New Roman" panose="02020603050405020304" pitchFamily="18" charset="0"/>
                          <a:cs typeface="Times New Roman" panose="02020603050405020304" pitchFamily="18" charset="0"/>
                        </a:rPr>
                        <a:t>23.572.961,13</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ctr"/>
                      <a:r>
                        <a:rPr lang="en-US" sz="1800" b="0" i="0" u="none" strike="noStrike" dirty="0">
                          <a:solidFill>
                            <a:srgbClr val="000000"/>
                          </a:solidFill>
                          <a:effectLst/>
                          <a:latin typeface="Times New Roman" panose="02020603050405020304" pitchFamily="18" charset="0"/>
                          <a:cs typeface="Times New Roman" panose="02020603050405020304" pitchFamily="18" charset="0"/>
                        </a:rPr>
                        <a:t>32.512.146,00</a:t>
                      </a:r>
                    </a:p>
                  </a:txBody>
                  <a:tcPr marL="7620" marR="7620" marT="7620" marB="0" anchor="ctr"/>
                </a:tc>
                <a:tc>
                  <a:txBody>
                    <a:bodyPr/>
                    <a:lstStyle/>
                    <a:p>
                      <a:pPr algn="ctr" fontAlgn="ctr"/>
                      <a:r>
                        <a:rPr lang="ro-RO" sz="1800" b="0" i="0" u="none" strike="noStrike" dirty="0">
                          <a:solidFill>
                            <a:srgbClr val="000000"/>
                          </a:solidFill>
                          <a:effectLst/>
                          <a:latin typeface="Times New Roman" panose="02020603050405020304" pitchFamily="18" charset="0"/>
                          <a:cs typeface="Times New Roman" panose="02020603050405020304" pitchFamily="18" charset="0"/>
                        </a:rPr>
                        <a:t>31.100.287,00</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ro-RO" dirty="0">
                          <a:latin typeface="Times New Roman" panose="02020603050405020304" pitchFamily="18" charset="0"/>
                          <a:cs typeface="Times New Roman" panose="02020603050405020304" pitchFamily="18" charset="0"/>
                        </a:rPr>
                        <a:t>38.966.870</a:t>
                      </a:r>
                      <a:r>
                        <a:rPr lang="ro-RO" baseline="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ro-RO" sz="1800" dirty="0">
                          <a:latin typeface="Times New Roman" panose="02020603050405020304" pitchFamily="18" charset="0"/>
                          <a:cs typeface="Times New Roman" panose="02020603050405020304" pitchFamily="18" charset="0"/>
                        </a:rPr>
                        <a:t>38.114.493</a:t>
                      </a:r>
                      <a:endParaRPr lang="en-US" dirty="0">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17587840"/>
                  </a:ext>
                </a:extLst>
              </a:tr>
            </a:tbl>
          </a:graphicData>
        </a:graphic>
      </p:graphicFrame>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279220"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3252542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4" cy="6858000"/>
          </a:xfrm>
          <a:prstGeom prst="rect">
            <a:avLst/>
          </a:prstGeom>
        </p:spPr>
      </p:pic>
      <p:sp>
        <p:nvSpPr>
          <p:cNvPr id="4" name="Content Placeholder 2">
            <a:extLst>
              <a:ext uri="{FF2B5EF4-FFF2-40B4-BE49-F238E27FC236}">
                <a16:creationId xmlns:a16="http://schemas.microsoft.com/office/drawing/2014/main" id="{725B6CEE-EB42-4D66-BB05-8409E29F5EC6}"/>
              </a:ext>
            </a:extLst>
          </p:cNvPr>
          <p:cNvSpPr txBox="1">
            <a:spLocks/>
          </p:cNvSpPr>
          <p:nvPr/>
        </p:nvSpPr>
        <p:spPr>
          <a:xfrm>
            <a:off x="4677676"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EE06896E-97CD-47FA-AC91-693A26188BCE}"/>
              </a:ext>
            </a:extLst>
          </p:cNvPr>
          <p:cNvSpPr txBox="1">
            <a:spLocks/>
          </p:cNvSpPr>
          <p:nvPr/>
        </p:nvSpPr>
        <p:spPr>
          <a:xfrm>
            <a:off x="132229" y="1371601"/>
            <a:ext cx="11927541" cy="3752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ro-RO" sz="18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II. REGULAMENT NOU DE SALUBRIZARE AL MUNICIPIULUI ORADEA</a:t>
            </a:r>
            <a:endParaRPr lang="ro-RO" sz="18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3" name="Rectangle 2"/>
          <p:cNvSpPr/>
          <p:nvPr/>
        </p:nvSpPr>
        <p:spPr>
          <a:xfrm>
            <a:off x="833376" y="2518544"/>
            <a:ext cx="10740673" cy="2605329"/>
          </a:xfrm>
          <a:prstGeom prst="rect">
            <a:avLst/>
          </a:prstGeom>
        </p:spPr>
        <p:txBody>
          <a:bodyPr wrap="square">
            <a:spAutoFit/>
          </a:bodyPr>
          <a:lstStyle/>
          <a:p>
            <a:pPr indent="457200" algn="just">
              <a:lnSpc>
                <a:spcPct val="115000"/>
              </a:lnSpc>
            </a:pPr>
            <a:r>
              <a:rPr lang="ro-RO" dirty="0">
                <a:latin typeface="Times New Roman" panose="02020603050405020304" pitchFamily="18" charset="0"/>
                <a:ea typeface="Times New Roman" panose="02020603050405020304" pitchFamily="18" charset="0"/>
                <a:cs typeface="Times New Roman" panose="02020603050405020304" pitchFamily="18" charset="0"/>
              </a:rPr>
              <a:t>În anul 2025 a fost aprobat noul Regulament de salubrizare al Municipiului Oradea, prin Hotărârea Consiliului Local nr. 696/30.10.2025, ca urmare a modificărilor legislative intervenite și a intrării în vigoare a Ordinului ANRSC nr. 97/2025 privind Regulamentul-cadru al serviciului de salubrizare.</a:t>
            </a:r>
          </a:p>
          <a:p>
            <a:pPr indent="457200" algn="just">
              <a:lnSpc>
                <a:spcPct val="115000"/>
              </a:lnSpc>
            </a:pPr>
            <a:endParaRPr lang="ro-RO" dirty="0">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15000"/>
              </a:lnSpc>
            </a:pPr>
            <a:r>
              <a:rPr lang="ro-RO" dirty="0">
                <a:latin typeface="Times New Roman" panose="02020603050405020304" pitchFamily="18" charset="0"/>
                <a:cs typeface="Times New Roman" panose="02020603050405020304" pitchFamily="18" charset="0"/>
              </a:rPr>
              <a:t>Actualizarea regulamentului a vizat, în principal, alinierea la cadrul normativ național și reglementarea unitară a gestionării deșeurilor din construcții și desființări, prin stabilirea tipurilor de deșeuri, a regimului de gestionare și a planului aplicabil la nivelul municipiului Oradea.</a:t>
            </a:r>
            <a:endParaRPr lang="en-US" dirty="0">
              <a:latin typeface="Times New Roman" panose="02020603050405020304" pitchFamily="18" charset="0"/>
              <a:cs typeface="Times New Roman" panose="02020603050405020304" pitchFamily="18" charset="0"/>
            </a:endParaRPr>
          </a:p>
          <a:p>
            <a:pPr indent="457200" algn="just">
              <a:lnSpc>
                <a:spcPct val="115000"/>
              </a:lnSpc>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69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936490" y="355298"/>
            <a:ext cx="10515600" cy="1325563"/>
          </a:xfrm>
        </p:spPr>
        <p:txBody>
          <a:bodyPr>
            <a:normAutofit/>
          </a:bodyPr>
          <a:lstStyle/>
          <a:p>
            <a:pPr algn="ctr"/>
            <a:r>
              <a:rPr lang="ro-RO" sz="2200" b="1" dirty="0">
                <a:latin typeface="Times New Roman" panose="02020603050405020304" pitchFamily="18" charset="0"/>
                <a:cs typeface="Times New Roman" panose="02020603050405020304" pitchFamily="18" charset="0"/>
              </a:rPr>
              <a:t>III.COLECTAREA DEŞEURILOR MENAJERE DE LA POPULAŢIE, AGENŢI ECONOMICI ȘI INSTITUȚII PUBLICE</a:t>
            </a:r>
            <a:r>
              <a:rPr lang="ro-RO" dirty="0"/>
              <a:t> </a:t>
            </a:r>
            <a:endParaRPr lang="en-US" dirty="0"/>
          </a:p>
        </p:txBody>
      </p:sp>
      <p:sp>
        <p:nvSpPr>
          <p:cNvPr id="6" name="Content Placeholder 5"/>
          <p:cNvSpPr>
            <a:spLocks noGrp="1"/>
          </p:cNvSpPr>
          <p:nvPr>
            <p:ph idx="1"/>
          </p:nvPr>
        </p:nvSpPr>
        <p:spPr>
          <a:xfrm>
            <a:off x="523132" y="1868749"/>
            <a:ext cx="10515600" cy="4351338"/>
          </a:xfrm>
        </p:spPr>
        <p:txBody>
          <a:bodyPr>
            <a:normAutofit/>
          </a:bodyPr>
          <a:lstStyle/>
          <a:p>
            <a:pPr marL="0" indent="0" algn="ctr" fontAlgn="base">
              <a:buNone/>
            </a:pPr>
            <a:r>
              <a:rPr lang="ro-RO" sz="1600" dirty="0">
                <a:latin typeface="Times New Roman" panose="02020603050405020304" pitchFamily="18" charset="0"/>
                <a:cs typeface="Times New Roman" panose="02020603050405020304" pitchFamily="18" charset="0"/>
              </a:rPr>
              <a:t>În luna decembrie 2025, Consiliul Local a aprobat modificarea indicatorilor proiectului finanțat prin PNRR – Componenta C3, </a:t>
            </a:r>
          </a:p>
          <a:p>
            <a:pPr marL="0" indent="0" algn="ctr" fontAlgn="base">
              <a:buNone/>
            </a:pPr>
            <a:r>
              <a:rPr lang="ro-RO" sz="1600" dirty="0">
                <a:latin typeface="Times New Roman" panose="02020603050405020304" pitchFamily="18" charset="0"/>
                <a:cs typeface="Times New Roman" panose="02020603050405020304" pitchFamily="18" charset="0"/>
              </a:rPr>
              <a:t>stabilindu-se un număr total de </a:t>
            </a:r>
            <a:r>
              <a:rPr lang="ro-RO" sz="1600" b="1" dirty="0">
                <a:latin typeface="Times New Roman" panose="02020603050405020304" pitchFamily="18" charset="0"/>
                <a:cs typeface="Times New Roman" panose="02020603050405020304" pitchFamily="18" charset="0"/>
              </a:rPr>
              <a:t>367</a:t>
            </a:r>
            <a:r>
              <a:rPr lang="ro-RO" sz="1600" dirty="0">
                <a:latin typeface="Times New Roman" panose="02020603050405020304" pitchFamily="18" charset="0"/>
                <a:cs typeface="Times New Roman" panose="02020603050405020304" pitchFamily="18" charset="0"/>
              </a:rPr>
              <a:t> insule ecologice digitalizate.</a:t>
            </a:r>
            <a:endParaRPr lang="en-US" sz="1600" dirty="0">
              <a:latin typeface="Times New Roman" panose="02020603050405020304" pitchFamily="18" charset="0"/>
              <a:cs typeface="Times New Roman" panose="02020603050405020304" pitchFamily="18" charset="0"/>
            </a:endParaRPr>
          </a:p>
          <a:p>
            <a:pPr marL="0" indent="0" algn="ctr" fontAlgn="base">
              <a:buNone/>
            </a:pPr>
            <a:endParaRPr lang="ro-RO" sz="1600" dirty="0">
              <a:latin typeface="Times New Roman" panose="02020603050405020304" pitchFamily="18" charset="0"/>
              <a:cs typeface="Times New Roman" panose="02020603050405020304" pitchFamily="18" charset="0"/>
            </a:endParaRPr>
          </a:p>
          <a:p>
            <a:pPr marL="0" indent="0" fontAlgn="base">
              <a:buNone/>
            </a:pPr>
            <a:r>
              <a:rPr lang="ro-RO" sz="1600" dirty="0">
                <a:latin typeface="Times New Roman" panose="02020603050405020304" pitchFamily="18" charset="0"/>
                <a:cs typeface="Times New Roman" panose="02020603050405020304" pitchFamily="18" charset="0"/>
              </a:rPr>
              <a:t>Astfel infrastructura de colectare arată astfel</a:t>
            </a:r>
            <a:r>
              <a:rPr lang="en-US" sz="1600" dirty="0">
                <a:latin typeface="Times New Roman" panose="02020603050405020304" pitchFamily="18" charset="0"/>
                <a:cs typeface="Times New Roman" panose="02020603050405020304" pitchFamily="18" charset="0"/>
              </a:rPr>
              <a:t>:</a:t>
            </a:r>
            <a:endParaRPr lang="ro-RO"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367 insule ecologice din care 100 montate</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267 în implementare</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865 puncte colectare</a:t>
            </a:r>
            <a:endParaRPr lang="en-US" sz="1600" dirty="0">
              <a:latin typeface="Times New Roman" panose="02020603050405020304" pitchFamily="18" charset="0"/>
              <a:cs typeface="Times New Roman" panose="02020603050405020304" pitchFamily="18" charset="0"/>
            </a:endParaRPr>
          </a:p>
          <a:p>
            <a:pPr lvl="0"/>
            <a:r>
              <a:rPr lang="ro-RO" sz="1600" dirty="0">
                <a:latin typeface="Times New Roman" panose="02020603050405020304" pitchFamily="18" charset="0"/>
                <a:cs typeface="Times New Roman" panose="02020603050405020304" pitchFamily="18" charset="0"/>
              </a:rPr>
              <a:t>110 textile</a:t>
            </a:r>
          </a:p>
          <a:p>
            <a:pPr lvl="0"/>
            <a:r>
              <a:rPr lang="ro-RO" sz="1600" dirty="0">
                <a:latin typeface="Times New Roman" panose="02020603050405020304" pitchFamily="18" charset="0"/>
                <a:cs typeface="Times New Roman" panose="02020603050405020304" pitchFamily="18" charset="0"/>
              </a:rPr>
              <a:t>Cele doua centre de colectare cu aport voluntar de pe Thurzo Sandor si Uzinelor</a:t>
            </a:r>
            <a:endParaRPr lang="en-US" sz="1600" dirty="0">
              <a:latin typeface="Times New Roman" panose="02020603050405020304" pitchFamily="18" charset="0"/>
              <a:cs typeface="Times New Roman" panose="02020603050405020304" pitchFamily="18" charset="0"/>
            </a:endParaRPr>
          </a:p>
          <a:p>
            <a:pPr marL="0" indent="0">
              <a:buNone/>
            </a:pPr>
            <a:endParaRPr lang="en-US" sz="1600" b="1" dirty="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a:p>
            <a:pPr marL="0" indent="0" fontAlgn="base">
              <a:buNone/>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2300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725B6CEE-EB42-4D66-BB05-8409E29F5EC6}"/>
              </a:ext>
            </a:extLst>
          </p:cNvPr>
          <p:cNvSpPr txBox="1">
            <a:spLocks/>
          </p:cNvSpPr>
          <p:nvPr/>
        </p:nvSpPr>
        <p:spPr>
          <a:xfrm>
            <a:off x="4677676"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5"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7" name="Content Placeholder 2"/>
          <p:cNvSpPr txBox="1">
            <a:spLocks/>
          </p:cNvSpPr>
          <p:nvPr/>
        </p:nvSpPr>
        <p:spPr>
          <a:xfrm>
            <a:off x="183574" y="1374658"/>
            <a:ext cx="11694458" cy="116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o-RO" sz="2000" dirty="0">
                <a:solidFill>
                  <a:prstClr val="black"/>
                </a:solidFill>
                <a:latin typeface="Times New Roman" panose="02020603050405020304" pitchFamily="18" charset="0"/>
                <a:cs typeface="Times New Roman" panose="02020603050405020304" pitchFamily="18" charset="0"/>
              </a:rPr>
              <a:t>	</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080317" y="720266"/>
            <a:ext cx="9042825"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o-RO"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a:t>
            </a:r>
            <a:r>
              <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 CAMPANII DE COLECTARE A DE</a:t>
            </a:r>
            <a:r>
              <a:rPr lang="ro-RO"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ȘEURILOR VOLUMINOASE ȘI PERICULOASE</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itle 1"/>
          <p:cNvSpPr txBox="1">
            <a:spLocks/>
          </p:cNvSpPr>
          <p:nvPr/>
        </p:nvSpPr>
        <p:spPr>
          <a:xfrm>
            <a:off x="1080317" y="2634462"/>
            <a:ext cx="9042825" cy="549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o-RO"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 ACTIVITATEA DE DERATIZARE , DEZINSECȚIE , DEZINFECȚIE ȘI TRATAMENTE FITOSANITARE</a:t>
            </a:r>
            <a:endParaRPr lang="en-US"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Content Placeholder 2"/>
          <p:cNvSpPr txBox="1">
            <a:spLocks/>
          </p:cNvSpPr>
          <p:nvPr/>
        </p:nvSpPr>
        <p:spPr>
          <a:xfrm>
            <a:off x="248771" y="4464733"/>
            <a:ext cx="11694458" cy="966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2000" dirty="0">
                <a:solidFill>
                  <a:prstClr val="black"/>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536620" y="3372875"/>
            <a:ext cx="10503243" cy="1323439"/>
          </a:xfrm>
          <a:prstGeom prst="rect">
            <a:avLst/>
          </a:prstGeom>
        </p:spPr>
        <p:txBody>
          <a:bodyPr wrap="square">
            <a:spAutoFit/>
          </a:bodyPr>
          <a:lstStyle/>
          <a:p>
            <a:pPr indent="457200" algn="just" fontAlgn="base"/>
            <a:r>
              <a:rPr lang="fr-FR" sz="1600" dirty="0" err="1">
                <a:latin typeface="Times New Roman" panose="02020603050405020304" pitchFamily="18" charset="0"/>
                <a:ea typeface="Times New Roman" panose="02020603050405020304" pitchFamily="18" charset="0"/>
              </a:rPr>
              <a:t>În</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cursul</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anului</a:t>
            </a:r>
            <a:r>
              <a:rPr lang="fr-FR" sz="1600" dirty="0">
                <a:latin typeface="Times New Roman" panose="02020603050405020304" pitchFamily="18" charset="0"/>
                <a:ea typeface="Times New Roman" panose="02020603050405020304" pitchFamily="18" charset="0"/>
              </a:rPr>
              <a:t> 2025 </a:t>
            </a:r>
            <a:r>
              <a:rPr lang="fr-FR" sz="1600" dirty="0" err="1">
                <a:latin typeface="Times New Roman" panose="02020603050405020304" pitchFamily="18" charset="0"/>
                <a:ea typeface="Times New Roman" panose="02020603050405020304" pitchFamily="18" charset="0"/>
              </a:rPr>
              <a:t>Primăria</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Municipiului</a:t>
            </a:r>
            <a:r>
              <a:rPr lang="fr-FR" sz="1600" dirty="0">
                <a:latin typeface="Times New Roman" panose="02020603050405020304" pitchFamily="18" charset="0"/>
                <a:ea typeface="Times New Roman" panose="02020603050405020304" pitchFamily="18" charset="0"/>
              </a:rPr>
              <a:t> Oradea a </a:t>
            </a:r>
            <a:r>
              <a:rPr lang="fr-FR" sz="1600" dirty="0" err="1">
                <a:latin typeface="Times New Roman" panose="02020603050405020304" pitchFamily="18" charset="0"/>
                <a:ea typeface="Times New Roman" panose="02020603050405020304" pitchFamily="18" charset="0"/>
              </a:rPr>
              <a:t>efectuat</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lucrări</a:t>
            </a:r>
            <a:r>
              <a:rPr lang="fr-FR" sz="1600" dirty="0">
                <a:latin typeface="Times New Roman" panose="02020603050405020304" pitchFamily="18" charset="0"/>
                <a:ea typeface="Times New Roman" panose="02020603050405020304" pitchFamily="18" charset="0"/>
              </a:rPr>
              <a:t> de </a:t>
            </a:r>
            <a:r>
              <a:rPr lang="fr-FR" sz="1600" dirty="0" err="1">
                <a:latin typeface="Times New Roman" panose="02020603050405020304" pitchFamily="18" charset="0"/>
                <a:ea typeface="Times New Roman" panose="02020603050405020304" pitchFamily="18" charset="0"/>
              </a:rPr>
              <a:t>deratizare</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dezinsecţie</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dezinfecţie</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şi</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tratamente</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fitosanitare</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în</a:t>
            </a:r>
            <a:r>
              <a:rPr lang="fr-FR" sz="1600" dirty="0">
                <a:latin typeface="Times New Roman" panose="02020603050405020304" pitchFamily="18" charset="0"/>
                <a:ea typeface="Times New Roman" panose="02020603050405020304" pitchFamily="18" charset="0"/>
              </a:rPr>
              <a:t> </a:t>
            </a:r>
            <a:r>
              <a:rPr lang="fr-FR" sz="1600" dirty="0" err="1">
                <a:latin typeface="Times New Roman" panose="02020603050405020304" pitchFamily="18" charset="0"/>
                <a:ea typeface="Times New Roman" panose="02020603050405020304" pitchFamily="18" charset="0"/>
              </a:rPr>
              <a:t>valoare</a:t>
            </a:r>
            <a:r>
              <a:rPr lang="fr-FR" sz="1600" dirty="0">
                <a:latin typeface="Times New Roman" panose="02020603050405020304" pitchFamily="18" charset="0"/>
                <a:ea typeface="Times New Roman" panose="02020603050405020304" pitchFamily="18" charset="0"/>
              </a:rPr>
              <a:t> de </a:t>
            </a:r>
            <a:r>
              <a:rPr lang="fr-FR" sz="1600" b="1" dirty="0">
                <a:latin typeface="Times New Roman" panose="02020603050405020304" pitchFamily="18" charset="0"/>
                <a:ea typeface="Times New Roman" panose="02020603050405020304" pitchFamily="18" charset="0"/>
              </a:rPr>
              <a:t>2.736.499</a:t>
            </a:r>
            <a:r>
              <a:rPr lang="fr-FR" sz="1600" dirty="0">
                <a:latin typeface="Times New Roman" panose="02020603050405020304" pitchFamily="18" charset="0"/>
                <a:ea typeface="Times New Roman" panose="02020603050405020304" pitchFamily="18" charset="0"/>
              </a:rPr>
              <a:t> lei </a:t>
            </a:r>
            <a:r>
              <a:rPr lang="fr-FR" sz="1600" dirty="0" err="1">
                <a:latin typeface="Times New Roman" panose="02020603050405020304" pitchFamily="18" charset="0"/>
                <a:ea typeface="Times New Roman" panose="02020603050405020304" pitchFamily="18" charset="0"/>
              </a:rPr>
              <a:t>cu</a:t>
            </a:r>
            <a:r>
              <a:rPr lang="fr-FR" sz="1600" dirty="0">
                <a:latin typeface="Times New Roman" panose="02020603050405020304" pitchFamily="18" charset="0"/>
                <a:ea typeface="Times New Roman" panose="02020603050405020304" pitchFamily="18" charset="0"/>
              </a:rPr>
              <a:t> TVA ( </a:t>
            </a:r>
            <a:r>
              <a:rPr lang="fr-FR" sz="1600" dirty="0">
                <a:solidFill>
                  <a:srgbClr val="000000"/>
                </a:solidFill>
                <a:latin typeface="Times New Roman" panose="02020603050405020304" pitchFamily="18" charset="0"/>
                <a:ea typeface="Times New Roman" panose="02020603050405020304" pitchFamily="18" charset="0"/>
              </a:rPr>
              <a:t>2.537.734 lei </a:t>
            </a:r>
            <a:r>
              <a:rPr lang="fr-FR" sz="1600" dirty="0" err="1">
                <a:solidFill>
                  <a:srgbClr val="000000"/>
                </a:solidFill>
                <a:latin typeface="Times New Roman" panose="02020603050405020304" pitchFamily="18" charset="0"/>
                <a:ea typeface="Times New Roman" panose="02020603050405020304" pitchFamily="18" charset="0"/>
              </a:rPr>
              <a:t>cu</a:t>
            </a:r>
            <a:r>
              <a:rPr lang="fr-FR" sz="1600" dirty="0">
                <a:solidFill>
                  <a:srgbClr val="000000"/>
                </a:solidFill>
                <a:latin typeface="Times New Roman" panose="02020603050405020304" pitchFamily="18" charset="0"/>
                <a:ea typeface="Times New Roman" panose="02020603050405020304" pitchFamily="18" charset="0"/>
              </a:rPr>
              <a:t> TVA in </a:t>
            </a:r>
            <a:r>
              <a:rPr lang="fr-FR" sz="1600" dirty="0" err="1">
                <a:solidFill>
                  <a:srgbClr val="000000"/>
                </a:solidFill>
                <a:latin typeface="Times New Roman" panose="02020603050405020304" pitchFamily="18" charset="0"/>
                <a:ea typeface="Times New Roman" panose="02020603050405020304" pitchFamily="18" charset="0"/>
              </a:rPr>
              <a:t>anul</a:t>
            </a:r>
            <a:r>
              <a:rPr lang="fr-FR" sz="1600" dirty="0">
                <a:solidFill>
                  <a:srgbClr val="000000"/>
                </a:solidFill>
                <a:latin typeface="Times New Roman" panose="02020603050405020304" pitchFamily="18" charset="0"/>
                <a:ea typeface="Times New Roman" panose="02020603050405020304" pitchFamily="18" charset="0"/>
              </a:rPr>
              <a:t> 2024)</a:t>
            </a:r>
            <a:r>
              <a:rPr lang="en-US" sz="1600" dirty="0">
                <a:solidFill>
                  <a:srgbClr val="000000"/>
                </a:solidFill>
                <a:latin typeface="Times New Roman" panose="02020603050405020304" pitchFamily="18" charset="0"/>
                <a:ea typeface="Times New Roman" panose="02020603050405020304" pitchFamily="18" charset="0"/>
              </a:rPr>
              <a:t> </a:t>
            </a:r>
            <a:r>
              <a:rPr lang="ro-RO" sz="1600" dirty="0">
                <a:solidFill>
                  <a:srgbClr val="000000"/>
                </a:solidFill>
                <a:latin typeface="Times New Roman" panose="02020603050405020304" pitchFamily="18" charset="0"/>
                <a:ea typeface="Times New Roman" panose="02020603050405020304" pitchFamily="18" charset="0"/>
              </a:rPr>
              <a:t>.</a:t>
            </a:r>
            <a:r>
              <a:rPr lang="fr-FR" sz="1600" dirty="0"/>
              <a:t> </a:t>
            </a:r>
            <a:endParaRPr lang="ro-RO" sz="1600" dirty="0"/>
          </a:p>
          <a:p>
            <a:pPr indent="457200" algn="just" fontAlgn="base"/>
            <a:r>
              <a:rPr lang="fr-FR" sz="1600" dirty="0">
                <a:latin typeface="Times New Roman" panose="02020603050405020304" pitchFamily="18" charset="0"/>
                <a:cs typeface="Times New Roman" panose="02020603050405020304" pitchFamily="18" charset="0"/>
              </a:rPr>
              <a:t>Au </a:t>
            </a:r>
            <a:r>
              <a:rPr lang="fr-FR" sz="1600" dirty="0" err="1">
                <a:latin typeface="Times New Roman" panose="02020603050405020304" pitchFamily="18" charset="0"/>
                <a:cs typeface="Times New Roman" panose="02020603050405020304" pitchFamily="18" charset="0"/>
              </a:rPr>
              <a:t>fost</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prestate</a:t>
            </a:r>
            <a:r>
              <a:rPr lang="fr-FR" sz="1600" dirty="0">
                <a:latin typeface="Times New Roman" panose="02020603050405020304" pitchFamily="18" charset="0"/>
                <a:cs typeface="Times New Roman" panose="02020603050405020304" pitchFamily="18" charset="0"/>
              </a:rPr>
              <a:t> </a:t>
            </a:r>
            <a:r>
              <a:rPr lang="fr-FR" sz="1600" b="1" dirty="0">
                <a:latin typeface="Times New Roman" panose="02020603050405020304" pitchFamily="18" charset="0"/>
                <a:cs typeface="Times New Roman" panose="02020603050405020304" pitchFamily="18" charset="0"/>
              </a:rPr>
              <a:t>16</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tratamente</a:t>
            </a:r>
            <a:r>
              <a:rPr lang="fr-FR" sz="1600" dirty="0">
                <a:latin typeface="Times New Roman" panose="02020603050405020304" pitchFamily="18" charset="0"/>
                <a:cs typeface="Times New Roman" panose="02020603050405020304" pitchFamily="18" charset="0"/>
              </a:rPr>
              <a:t> de </a:t>
            </a:r>
            <a:r>
              <a:rPr lang="fr-FR" sz="1600" dirty="0" err="1">
                <a:latin typeface="Times New Roman" panose="02020603050405020304" pitchFamily="18" charset="0"/>
                <a:cs typeface="Times New Roman" panose="02020603050405020304" pitchFamily="18" charset="0"/>
              </a:rPr>
              <a:t>dezinsecție</a:t>
            </a:r>
            <a:r>
              <a:rPr lang="ro-RO" sz="1600" dirty="0">
                <a:latin typeface="Times New Roman" panose="02020603050405020304" pitchFamily="18" charset="0"/>
                <a:cs typeface="Times New Roman" panose="02020603050405020304" pitchFamily="18" charset="0"/>
              </a:rPr>
              <a:t> și dezinfecție</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pe</a:t>
            </a:r>
            <a:r>
              <a:rPr lang="fr-FR" sz="1600" dirty="0">
                <a:latin typeface="Times New Roman" panose="02020603050405020304" pitchFamily="18" charset="0"/>
                <a:cs typeface="Times New Roman" panose="02020603050405020304" pitchFamily="18" charset="0"/>
              </a:rPr>
              <a:t> o </a:t>
            </a:r>
            <a:r>
              <a:rPr lang="fr-FR" sz="1600" dirty="0" err="1">
                <a:latin typeface="Times New Roman" panose="02020603050405020304" pitchFamily="18" charset="0"/>
                <a:cs typeface="Times New Roman" panose="02020603050405020304" pitchFamily="18" charset="0"/>
              </a:rPr>
              <a:t>suprafață</a:t>
            </a:r>
            <a:r>
              <a:rPr lang="fr-FR" sz="1600" dirty="0">
                <a:latin typeface="Times New Roman" panose="02020603050405020304" pitchFamily="18" charset="0"/>
                <a:cs typeface="Times New Roman" panose="02020603050405020304" pitchFamily="18" charset="0"/>
              </a:rPr>
              <a:t> de 13.275.570 </a:t>
            </a:r>
            <a:r>
              <a:rPr lang="fr-FR" sz="1600" dirty="0" err="1">
                <a:latin typeface="Times New Roman" panose="02020603050405020304" pitchFamily="18" charset="0"/>
                <a:cs typeface="Times New Roman" panose="02020603050405020304" pitchFamily="18" charset="0"/>
              </a:rPr>
              <a:t>mp</a:t>
            </a:r>
            <a:r>
              <a:rPr lang="ro-RO" sz="1600" dirty="0">
                <a:latin typeface="Times New Roman" panose="02020603050405020304" pitchFamily="18" charset="0"/>
                <a:cs typeface="Times New Roman" panose="02020603050405020304" pitchFamily="18" charset="0"/>
              </a:rPr>
              <a:t>, </a:t>
            </a:r>
            <a:r>
              <a:rPr lang="ro-RO" sz="1600" b="1" dirty="0">
                <a:latin typeface="Times New Roman" panose="02020603050405020304" pitchFamily="18" charset="0"/>
                <a:cs typeface="Times New Roman" panose="02020603050405020304" pitchFamily="18" charset="0"/>
              </a:rPr>
              <a:t>3</a:t>
            </a:r>
            <a:r>
              <a:rPr lang="ro-RO" sz="1600" dirty="0">
                <a:latin typeface="Times New Roman" panose="02020603050405020304" pitchFamily="18" charset="0"/>
                <a:cs typeface="Times New Roman" panose="02020603050405020304" pitchFamily="18" charset="0"/>
              </a:rPr>
              <a:t> tratamente de deratizare și </a:t>
            </a:r>
            <a:r>
              <a:rPr lang="fr-FR" sz="1600" b="1" dirty="0">
                <a:latin typeface="Times New Roman" panose="02020603050405020304" pitchFamily="18" charset="0"/>
                <a:cs typeface="Times New Roman" panose="02020603050405020304" pitchFamily="18" charset="0"/>
              </a:rPr>
              <a:t>14</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tratamente</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fitosanitare</a:t>
            </a:r>
            <a:r>
              <a:rPr lang="fr-FR" sz="1600" dirty="0">
                <a:latin typeface="Times New Roman" panose="02020603050405020304" pitchFamily="18" charset="0"/>
                <a:cs typeface="Times New Roman" panose="02020603050405020304" pitchFamily="18" charset="0"/>
              </a:rPr>
              <a:t> la </a:t>
            </a:r>
            <a:r>
              <a:rPr lang="fr-FR" sz="1600" dirty="0" err="1">
                <a:latin typeface="Times New Roman" panose="02020603050405020304" pitchFamily="18" charset="0"/>
                <a:cs typeface="Times New Roman" panose="02020603050405020304" pitchFamily="18" charset="0"/>
              </a:rPr>
              <a:t>arbori</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și</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arbuști</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platani</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și</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castani</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din</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Municipiul</a:t>
            </a:r>
            <a:r>
              <a:rPr lang="fr-FR" sz="1600" dirty="0">
                <a:latin typeface="Times New Roman" panose="02020603050405020304" pitchFamily="18" charset="0"/>
                <a:cs typeface="Times New Roman" panose="02020603050405020304" pitchFamily="18" charset="0"/>
              </a:rPr>
              <a:t> Oradea.</a:t>
            </a:r>
            <a:r>
              <a:rPr lang="en-US" sz="1600" dirty="0">
                <a:latin typeface="Times New Roman" panose="02020603050405020304" pitchFamily="18" charset="0"/>
                <a:cs typeface="Times New Roman" panose="02020603050405020304" pitchFamily="18" charset="0"/>
              </a:rPr>
              <a:t> </a:t>
            </a:r>
          </a:p>
          <a:p>
            <a:pPr indent="457200" algn="just" fontAlgn="base"/>
            <a:endParaRPr lang="ro-RO"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080317" y="4686986"/>
            <a:ext cx="9959546" cy="369332"/>
          </a:xfrm>
          <a:prstGeom prst="rect">
            <a:avLst/>
          </a:prstGeom>
        </p:spPr>
        <p:txBody>
          <a:bodyPr wrap="square">
            <a:spAutoFit/>
          </a:bodyPr>
          <a:lstStyle/>
          <a:p>
            <a:pPr algn="ctr"/>
            <a:r>
              <a:rPr lang="ro-RO"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VI. ACTIVITĂȚI DE SALUBRIZARE REALIZATE CU PERSOANELE ASISTATE SOCIAL</a:t>
            </a:r>
            <a:endPar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790833" y="5301399"/>
            <a:ext cx="10305534" cy="1077218"/>
          </a:xfrm>
          <a:prstGeom prst="rect">
            <a:avLst/>
          </a:prstGeom>
        </p:spPr>
        <p:txBody>
          <a:bodyPr wrap="square">
            <a:spAutoFit/>
          </a:bodyPr>
          <a:lstStyle/>
          <a:p>
            <a:pPr fontAlgn="base"/>
            <a:r>
              <a:rPr lang="ro-RO" sz="1600" dirty="0">
                <a:latin typeface="Times New Roman" panose="02020603050405020304" pitchFamily="18" charset="0"/>
                <a:cs typeface="Times New Roman" panose="02020603050405020304" pitchFamily="18" charset="0"/>
              </a:rPr>
              <a:t>      </a:t>
            </a:r>
            <a:r>
              <a:rPr lang="fr-FR" sz="1600" dirty="0">
                <a:latin typeface="Times New Roman" panose="02020603050405020304" pitchFamily="18" charset="0"/>
                <a:cs typeface="Times New Roman" panose="02020603050405020304" pitchFamily="18" charset="0"/>
              </a:rPr>
              <a:t>Au </a:t>
            </a:r>
            <a:r>
              <a:rPr lang="fr-FR" sz="1600" dirty="0" err="1">
                <a:latin typeface="Times New Roman" panose="02020603050405020304" pitchFamily="18" charset="0"/>
                <a:cs typeface="Times New Roman" panose="02020603050405020304" pitchFamily="18" charset="0"/>
              </a:rPr>
              <a:t>fost</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implicate</a:t>
            </a:r>
            <a:r>
              <a:rPr lang="fr-FR" sz="1600" dirty="0">
                <a:latin typeface="Times New Roman" panose="02020603050405020304" pitchFamily="18" charset="0"/>
                <a:cs typeface="Times New Roman" panose="02020603050405020304" pitchFamily="18" charset="0"/>
              </a:rPr>
              <a:t>  un </a:t>
            </a:r>
            <a:r>
              <a:rPr lang="fr-FR" sz="1600" dirty="0" err="1">
                <a:latin typeface="Times New Roman" panose="02020603050405020304" pitchFamily="18" charset="0"/>
                <a:cs typeface="Times New Roman" panose="02020603050405020304" pitchFamily="18" charset="0"/>
              </a:rPr>
              <a:t>număr</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mediu</a:t>
            </a:r>
            <a:r>
              <a:rPr lang="fr-FR" sz="1600" dirty="0">
                <a:latin typeface="Times New Roman" panose="02020603050405020304" pitchFamily="18" charset="0"/>
                <a:cs typeface="Times New Roman" panose="02020603050405020304" pitchFamily="18" charset="0"/>
              </a:rPr>
              <a:t> de  </a:t>
            </a:r>
            <a:r>
              <a:rPr lang="ro-RO" sz="1600" b="1" dirty="0">
                <a:latin typeface="Times New Roman" panose="02020603050405020304" pitchFamily="18" charset="0"/>
                <a:cs typeface="Times New Roman" panose="02020603050405020304" pitchFamily="18" charset="0"/>
              </a:rPr>
              <a:t>97</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persoane</a:t>
            </a:r>
            <a:r>
              <a:rPr lang="fr-FR" sz="1600" dirty="0">
                <a:latin typeface="Times New Roman" panose="02020603050405020304" pitchFamily="18" charset="0"/>
                <a:cs typeface="Times New Roman" panose="02020603050405020304" pitchFamily="18" charset="0"/>
              </a:rPr>
              <a:t> care au </a:t>
            </a:r>
            <a:r>
              <a:rPr lang="fr-FR" sz="1600" dirty="0" err="1">
                <a:latin typeface="Times New Roman" panose="02020603050405020304" pitchFamily="18" charset="0"/>
                <a:cs typeface="Times New Roman" panose="02020603050405020304" pitchFamily="18" charset="0"/>
              </a:rPr>
              <a:t>efectuat</a:t>
            </a:r>
            <a:r>
              <a:rPr lang="fr-FR" sz="1600" dirty="0">
                <a:latin typeface="Times New Roman" panose="02020603050405020304" pitchFamily="18" charset="0"/>
                <a:cs typeface="Times New Roman" panose="02020603050405020304" pitchFamily="18" charset="0"/>
              </a:rPr>
              <a:t> </a:t>
            </a:r>
            <a:r>
              <a:rPr lang="fr-FR" sz="1600" b="1" dirty="0">
                <a:latin typeface="Times New Roman" panose="02020603050405020304" pitchFamily="18" charset="0"/>
                <a:cs typeface="Times New Roman" panose="02020603050405020304" pitchFamily="18" charset="0"/>
              </a:rPr>
              <a:t>4</a:t>
            </a:r>
            <a:r>
              <a:rPr lang="ro-RO" sz="1600" b="1" dirty="0">
                <a:latin typeface="Times New Roman" panose="02020603050405020304" pitchFamily="18" charset="0"/>
                <a:cs typeface="Times New Roman" panose="02020603050405020304" pitchFamily="18" charset="0"/>
              </a:rPr>
              <a:t>5.520</a:t>
            </a:r>
            <a:r>
              <a:rPr lang="fr-FR" sz="1600" dirty="0">
                <a:latin typeface="Times New Roman" panose="02020603050405020304" pitchFamily="18" charset="0"/>
                <a:cs typeface="Times New Roman" panose="02020603050405020304" pitchFamily="18" charset="0"/>
              </a:rPr>
              <a:t> ore de </a:t>
            </a:r>
            <a:r>
              <a:rPr lang="fr-FR" sz="1600" dirty="0" err="1">
                <a:latin typeface="Times New Roman" panose="02020603050405020304" pitchFamily="18" charset="0"/>
                <a:cs typeface="Times New Roman" panose="02020603050405020304" pitchFamily="18" charset="0"/>
              </a:rPr>
              <a:t>lucru</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pentru</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venitul</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minim</a:t>
            </a:r>
            <a:r>
              <a:rPr lang="fr-FR" sz="1600" dirty="0">
                <a:latin typeface="Times New Roman" panose="02020603050405020304" pitchFamily="18" charset="0"/>
                <a:cs typeface="Times New Roman" panose="02020603050405020304" pitchFamily="18" charset="0"/>
              </a:rPr>
              <a:t> de </a:t>
            </a:r>
            <a:r>
              <a:rPr lang="fr-FR" sz="1600" dirty="0" err="1">
                <a:latin typeface="Times New Roman" panose="02020603050405020304" pitchFamily="18" charset="0"/>
                <a:cs typeface="Times New Roman" panose="02020603050405020304" pitchFamily="18" charset="0"/>
              </a:rPr>
              <a:t>incluziune</a:t>
            </a:r>
            <a:r>
              <a:rPr lang="fr-FR"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endParaRPr lang="ro-RO" sz="1600" dirty="0">
              <a:latin typeface="Times New Roman" panose="02020603050405020304" pitchFamily="18" charset="0"/>
              <a:cs typeface="Times New Roman" panose="02020603050405020304" pitchFamily="18" charset="0"/>
            </a:endParaRPr>
          </a:p>
          <a:p>
            <a:pPr fontAlgn="base"/>
            <a:r>
              <a:rPr lang="ro-RO" sz="1600" dirty="0">
                <a:latin typeface="Times New Roman" panose="02020603050405020304" pitchFamily="18" charset="0"/>
                <a:cs typeface="Times New Roman" panose="02020603050405020304" pitchFamily="18" charset="0"/>
              </a:rPr>
              <a:t>      În cursul anului 2025 s-au desfășurat </a:t>
            </a:r>
            <a:r>
              <a:rPr lang="ro-RO" sz="1600" b="1" dirty="0">
                <a:latin typeface="Times New Roman" panose="02020603050405020304" pitchFamily="18" charset="0"/>
                <a:cs typeface="Times New Roman" panose="02020603050405020304" pitchFamily="18" charset="0"/>
              </a:rPr>
              <a:t>3</a:t>
            </a:r>
            <a:r>
              <a:rPr lang="ro-RO" sz="1600" dirty="0">
                <a:latin typeface="Times New Roman" panose="02020603050405020304" pitchFamily="18" charset="0"/>
                <a:cs typeface="Times New Roman" panose="02020603050405020304" pitchFamily="18" charset="0"/>
              </a:rPr>
              <a:t> campanii de curățenie a domeniului public care au vizat spațiile verzi , locurile e joacă , aliniamentele stradale și zonele rezidențiale.</a:t>
            </a:r>
            <a:endParaRPr lang="en-US" sz="1600" dirty="0">
              <a:latin typeface="Times New Roman" panose="02020603050405020304" pitchFamily="18" charset="0"/>
              <a:cs typeface="Times New Roman" panose="02020603050405020304" pitchFamily="18" charset="0"/>
            </a:endParaRPr>
          </a:p>
        </p:txBody>
      </p:sp>
      <p:sp>
        <p:nvSpPr>
          <p:cNvPr id="12" name="Rectangle 11"/>
          <p:cNvSpPr/>
          <p:nvPr/>
        </p:nvSpPr>
        <p:spPr>
          <a:xfrm>
            <a:off x="576197" y="1269541"/>
            <a:ext cx="10797435" cy="1224951"/>
          </a:xfrm>
          <a:prstGeom prst="rect">
            <a:avLst/>
          </a:prstGeom>
        </p:spPr>
        <p:txBody>
          <a:bodyPr wrap="square">
            <a:spAutoFit/>
          </a:bodyPr>
          <a:lstStyle/>
          <a:p>
            <a:pPr indent="457200" algn="just">
              <a:lnSpc>
                <a:spcPct val="115000"/>
              </a:lnSpc>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În cursul anului 2025 au fost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organizate 4</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Campanii de colectare separată a deșeurilor voluminoase și periculoase,  desfășurate în lunile martie, iunie, septembrie și noiembrie.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15000"/>
              </a:lnSpc>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În cadrul acestor campanii au fost colectate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138,88</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tone de deșeuri voluminoase și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1,80</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tone de deșeuri periculoase, de la </a:t>
            </a: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727 </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de utilizatori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450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4" name="Content Placeholder 2">
            <a:extLst>
              <a:ext uri="{FF2B5EF4-FFF2-40B4-BE49-F238E27FC236}">
                <a16:creationId xmlns:a16="http://schemas.microsoft.com/office/drawing/2014/main" id="{3A219ADB-7F35-4B62-A717-460288A1F30A}"/>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4C5A98A0-FAE5-420A-B1CB-8BEF61C4178F}"/>
              </a:ext>
            </a:extLst>
          </p:cNvPr>
          <p:cNvSpPr txBox="1">
            <a:spLocks/>
          </p:cNvSpPr>
          <p:nvPr/>
        </p:nvSpPr>
        <p:spPr>
          <a:xfrm>
            <a:off x="494302" y="1081803"/>
            <a:ext cx="11203396" cy="5413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o-RO" sz="2000" b="1" dirty="0">
                <a:solidFill>
                  <a:prstClr val="black"/>
                </a:solidFill>
                <a:latin typeface="Times New Roman" panose="02020603050405020304" pitchFamily="18" charset="0"/>
                <a:cs typeface="Times New Roman" panose="02020603050405020304" pitchFamily="18" charset="0"/>
              </a:rPr>
              <a:t>VII. SERVICIUL SPECIALIZAT PENTRU GESTIONAREA CÂINILOR</a:t>
            </a:r>
          </a:p>
          <a:p>
            <a:pPr marL="0" indent="0" algn="ctr">
              <a:buFont typeface="Arial" panose="020B0604020202020204" pitchFamily="34" charset="0"/>
              <a:buNone/>
            </a:pPr>
            <a:endParaRPr lang="en-US" sz="2000" dirty="0">
              <a:solidFill>
                <a:prstClr val="black"/>
              </a:solidFill>
              <a:latin typeface="Times New Roman" panose="02020603050405020304" pitchFamily="18" charset="0"/>
              <a:cs typeface="Times New Roman" panose="02020603050405020304" pitchFamily="18" charset="0"/>
            </a:endParaRPr>
          </a:p>
          <a:p>
            <a:pPr algn="just"/>
            <a:r>
              <a:rPr lang="ro-RO" sz="2000" dirty="0"/>
              <a:t> </a:t>
            </a:r>
            <a:r>
              <a:rPr lang="ro-RO" sz="2000" dirty="0">
                <a:latin typeface="Times New Roman" panose="02020603050405020304" pitchFamily="18" charset="0"/>
                <a:cs typeface="Times New Roman" panose="02020603050405020304" pitchFamily="18" charset="0"/>
              </a:rPr>
              <a:t>În cursul anului 2025 au fost capturați </a:t>
            </a:r>
            <a:r>
              <a:rPr lang="ro-RO" sz="2000" b="1" dirty="0">
                <a:latin typeface="Times New Roman" panose="02020603050405020304" pitchFamily="18" charset="0"/>
                <a:cs typeface="Times New Roman" panose="02020603050405020304" pitchFamily="18" charset="0"/>
              </a:rPr>
              <a:t>362</a:t>
            </a:r>
            <a:r>
              <a:rPr lang="ro-RO" sz="2000" dirty="0">
                <a:latin typeface="Times New Roman" panose="02020603050405020304" pitchFamily="18" charset="0"/>
                <a:cs typeface="Times New Roman" panose="02020603050405020304" pitchFamily="18" charset="0"/>
              </a:rPr>
              <a:t> de câini fără stăpân, care au fost transportați în adăpostul municipal „Grivei”. Din adăpost au fost adoptați </a:t>
            </a:r>
            <a:r>
              <a:rPr lang="ro-RO" sz="2000" b="1" dirty="0">
                <a:latin typeface="Times New Roman" panose="02020603050405020304" pitchFamily="18" charset="0"/>
                <a:cs typeface="Times New Roman" panose="02020603050405020304" pitchFamily="18" charset="0"/>
              </a:rPr>
              <a:t>466 </a:t>
            </a:r>
            <a:r>
              <a:rPr lang="ro-RO" sz="2000" dirty="0">
                <a:latin typeface="Times New Roman" panose="02020603050405020304" pitchFamily="18" charset="0"/>
                <a:cs typeface="Times New Roman" panose="02020603050405020304" pitchFamily="18" charset="0"/>
              </a:rPr>
              <a:t>de câini, aproape dublu față de anul 2024, iar </a:t>
            </a:r>
            <a:r>
              <a:rPr lang="ro-RO" sz="2000" b="1" dirty="0">
                <a:latin typeface="Times New Roman" panose="02020603050405020304" pitchFamily="18" charset="0"/>
                <a:cs typeface="Times New Roman" panose="02020603050405020304" pitchFamily="18" charset="0"/>
              </a:rPr>
              <a:t>18</a:t>
            </a:r>
            <a:r>
              <a:rPr lang="ro-RO" sz="2000" dirty="0">
                <a:latin typeface="Times New Roman" panose="02020603050405020304" pitchFamily="18" charset="0"/>
                <a:cs typeface="Times New Roman" panose="02020603050405020304" pitchFamily="18" charset="0"/>
              </a:rPr>
              <a:t> câini au fost revendicați de către proprietari.</a:t>
            </a:r>
            <a:endParaRPr lang="en-US" sz="2000" dirty="0">
              <a:latin typeface="Times New Roman" panose="02020603050405020304" pitchFamily="18" charset="0"/>
              <a:cs typeface="Times New Roman" panose="02020603050405020304" pitchFamily="18" charset="0"/>
            </a:endParaRPr>
          </a:p>
          <a:p>
            <a:pPr marL="0" indent="0" algn="just">
              <a:buNone/>
            </a:pPr>
            <a:endParaRPr lang="ro-RO" sz="2000" dirty="0">
              <a:latin typeface="Times New Roman" panose="02020603050405020304" pitchFamily="18" charset="0"/>
              <a:cs typeface="Times New Roman" panose="02020603050405020304" pitchFamily="18" charset="0"/>
            </a:endParaRPr>
          </a:p>
          <a:p>
            <a:pPr algn="just"/>
            <a:r>
              <a:rPr lang="ro-RO" sz="2000" dirty="0">
                <a:latin typeface="Times New Roman" panose="02020603050405020304" pitchFamily="18" charset="0"/>
                <a:cs typeface="Times New Roman" panose="02020603050405020304" pitchFamily="18" charset="0"/>
              </a:rPr>
              <a:t>La data de 31.12.202</a:t>
            </a:r>
            <a:r>
              <a:rPr lang="en-US" sz="2000" dirty="0">
                <a:latin typeface="Times New Roman" panose="02020603050405020304" pitchFamily="18" charset="0"/>
                <a:cs typeface="Times New Roman" panose="02020603050405020304" pitchFamily="18" charset="0"/>
              </a:rPr>
              <a:t>5</a:t>
            </a:r>
            <a:r>
              <a:rPr lang="ro-RO" sz="2000" dirty="0">
                <a:latin typeface="Times New Roman" panose="02020603050405020304" pitchFamily="18" charset="0"/>
                <a:cs typeface="Times New Roman" panose="02020603050405020304" pitchFamily="18" charset="0"/>
              </a:rPr>
              <a:t> în adăpostul “Grivei”erau 81 câini fără stăpân. </a:t>
            </a:r>
          </a:p>
          <a:p>
            <a:pPr algn="just"/>
            <a:r>
              <a:rPr lang="ro-RO" sz="2000">
                <a:latin typeface="Times New Roman" panose="02020603050405020304" pitchFamily="18" charset="0"/>
                <a:cs typeface="Times New Roman" panose="02020603050405020304" pitchFamily="18" charset="0"/>
              </a:rPr>
              <a:t>Dresaj gratuit pentru cainii adoptati-122 de contracte de dresaj.</a:t>
            </a:r>
            <a:endParaRPr lang="ro-RO" sz="2000" dirty="0">
              <a:latin typeface="Times New Roman" panose="02020603050405020304" pitchFamily="18" charset="0"/>
              <a:cs typeface="Times New Roman" panose="02020603050405020304" pitchFamily="18" charset="0"/>
            </a:endParaRPr>
          </a:p>
          <a:p>
            <a:pPr marL="0" indent="0" algn="just">
              <a:buNone/>
            </a:pPr>
            <a:endParaRPr lang="ro-RO" sz="2000" dirty="0">
              <a:latin typeface="Times New Roman" panose="02020603050405020304" pitchFamily="18" charset="0"/>
              <a:cs typeface="Times New Roman" panose="02020603050405020304" pitchFamily="18" charset="0"/>
            </a:endParaRPr>
          </a:p>
          <a:p>
            <a:pPr marL="0" indent="0">
              <a:buNone/>
            </a:pPr>
            <a:r>
              <a:rPr lang="ro-RO" sz="2000" b="1" dirty="0">
                <a:latin typeface="Times New Roman" panose="02020603050405020304" pitchFamily="18" charset="0"/>
                <a:cs typeface="Times New Roman" panose="02020603050405020304" pitchFamily="18" charset="0"/>
              </a:rPr>
              <a:t>      Sterilizarea câinilor cu stăpân</a:t>
            </a:r>
            <a:endParaRPr lang="en-US" sz="2000" dirty="0">
              <a:latin typeface="Times New Roman" panose="02020603050405020304" pitchFamily="18" charset="0"/>
              <a:cs typeface="Times New Roman" panose="02020603050405020304" pitchFamily="18" charset="0"/>
            </a:endParaRPr>
          </a:p>
          <a:p>
            <a:r>
              <a:rPr lang="ro-RO" sz="1800" dirty="0">
                <a:latin typeface="Times New Roman" panose="02020603050405020304" pitchFamily="18" charset="0"/>
                <a:cs typeface="Times New Roman" panose="02020603050405020304" pitchFamily="18" charset="0"/>
              </a:rPr>
              <a:t>În cadrul programului de sterilizare a câinilor cu stăpân aparținând rasei comune sau metișilor acestora, demarat prin achiziție publică, în anul 2025 au fost sterilizați </a:t>
            </a:r>
            <a:r>
              <a:rPr lang="ro-RO" sz="1800" b="1" dirty="0">
                <a:latin typeface="Times New Roman" panose="02020603050405020304" pitchFamily="18" charset="0"/>
                <a:cs typeface="Times New Roman" panose="02020603050405020304" pitchFamily="18" charset="0"/>
              </a:rPr>
              <a:t>475</a:t>
            </a:r>
            <a:r>
              <a:rPr lang="ro-RO" sz="1800" dirty="0">
                <a:latin typeface="Times New Roman" panose="02020603050405020304" pitchFamily="18" charset="0"/>
                <a:cs typeface="Times New Roman" panose="02020603050405020304" pitchFamily="18" charset="0"/>
              </a:rPr>
              <a:t> de câini, dintr-un total estimat de </a:t>
            </a:r>
            <a:r>
              <a:rPr lang="ro-RO" sz="1800" b="1" dirty="0">
                <a:latin typeface="Times New Roman" panose="02020603050405020304" pitchFamily="18" charset="0"/>
                <a:cs typeface="Times New Roman" panose="02020603050405020304" pitchFamily="18" charset="0"/>
              </a:rPr>
              <a:t>800 </a:t>
            </a:r>
            <a:r>
              <a:rPr lang="ro-RO" sz="1800" dirty="0">
                <a:latin typeface="Times New Roman" panose="02020603050405020304" pitchFamily="18" charset="0"/>
                <a:cs typeface="Times New Roman" panose="02020603050405020304" pitchFamily="18" charset="0"/>
              </a:rPr>
              <a:t>prevăzut prin contract</a:t>
            </a:r>
          </a:p>
          <a:p>
            <a:endParaRPr lang="en-US" sz="1800" dirty="0">
              <a:latin typeface="Times New Roman" panose="02020603050405020304" pitchFamily="18" charset="0"/>
              <a:cs typeface="Times New Roman" panose="02020603050405020304" pitchFamily="18" charset="0"/>
            </a:endParaRPr>
          </a:p>
          <a:p>
            <a:pPr algn="just"/>
            <a:endParaRPr lang="ro-RO" sz="1800" dirty="0">
              <a:solidFill>
                <a:prstClr val="black"/>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ro-RO" sz="2000" dirty="0">
              <a:solidFill>
                <a:prstClr val="black"/>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endParaRPr lang="ro-RO" sz="2000" dirty="0">
              <a:solidFill>
                <a:prstClr val="black"/>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49366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08438" y="893246"/>
            <a:ext cx="11975123" cy="7048083"/>
          </a:xfrm>
          <a:prstGeom prst="rect">
            <a:avLst/>
          </a:prstGeom>
        </p:spPr>
        <p:txBody>
          <a:bodyPr wrap="square">
            <a:spAutoFit/>
          </a:bodyPr>
          <a:lstStyle/>
          <a:p>
            <a:pPr algn="ctr"/>
            <a:r>
              <a:rPr lang="ro-RO" sz="2400" b="1" dirty="0">
                <a:solidFill>
                  <a:prstClr val="black"/>
                </a:solidFill>
                <a:latin typeface="Times New Roman" panose="02020603050405020304" pitchFamily="18" charset="0"/>
                <a:cs typeface="Times New Roman" panose="02020603050405020304" pitchFamily="18" charset="0"/>
              </a:rPr>
              <a:t>Ținte 2026:</a:t>
            </a:r>
          </a:p>
          <a:p>
            <a:pPr algn="ctr"/>
            <a:endParaRPr lang="ro-RO" dirty="0">
              <a:solidFill>
                <a:prstClr val="black"/>
              </a:solidFill>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Consolidarea sistemului de insule ecologice digitalizate</a:t>
            </a:r>
          </a:p>
          <a:p>
            <a:pPr marL="285750" indent="-285750" algn="ctr">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Aplicarea efectivă a mecanismelor de responsabilizare a utilizatorilor</a:t>
            </a:r>
          </a:p>
          <a:p>
            <a:pPr marL="285750" indent="-285750" algn="ctr">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Implementarea etapizată a instrumentului „Plătești pentru cât arunci” (PAYT)</a:t>
            </a:r>
          </a:p>
          <a:p>
            <a:pPr marL="285750" indent="-285750" algn="ctr">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Digitalizare și management bazat pe date</a:t>
            </a:r>
          </a:p>
          <a:p>
            <a:pPr marL="285750" indent="-285750" algn="ctr">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Asigurarea continuității și stabilității contractuale a serviciilor</a:t>
            </a:r>
          </a:p>
          <a:p>
            <a:pPr marL="285750" indent="-285750" algn="ct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Extinderea fluxurilor speciale de deșeuri</a:t>
            </a:r>
          </a:p>
          <a:p>
            <a:pPr marL="285750" indent="-285750" algn="ct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Programe cu impact social și de mediu</a:t>
            </a:r>
          </a:p>
          <a:p>
            <a:pPr marL="285750" indent="-285750" algn="ct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Creșterea calității spațiului public</a:t>
            </a:r>
            <a:endParaRPr lang="en-US"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algn="ctr"/>
            <a:endParaRPr lang="ro-RO" dirty="0">
              <a:solidFill>
                <a:prstClr val="black"/>
              </a:solidFill>
              <a:latin typeface="Times New Roman" panose="02020603050405020304" pitchFamily="18" charset="0"/>
              <a:cs typeface="Times New Roman" panose="02020603050405020304" pitchFamily="18" charset="0"/>
            </a:endParaRPr>
          </a:p>
          <a:p>
            <a:pPr algn="ctr"/>
            <a:endParaRPr lang="ro-RO" b="1" dirty="0">
              <a:solidFill>
                <a:prstClr val="black"/>
              </a:solidFill>
              <a:latin typeface="Times New Roman" panose="02020603050405020304" pitchFamily="18" charset="0"/>
              <a:cs typeface="Times New Roman" panose="02020603050405020304" pitchFamily="18" charset="0"/>
            </a:endParaRPr>
          </a:p>
          <a:p>
            <a:pPr algn="ctr"/>
            <a:endParaRPr lang="ro-RO" b="1" dirty="0">
              <a:solidFill>
                <a:prstClr val="black"/>
              </a:solidFill>
              <a:latin typeface="Times New Roman" panose="02020603050405020304" pitchFamily="18" charset="0"/>
              <a:cs typeface="Times New Roman" panose="02020603050405020304" pitchFamily="18" charset="0"/>
            </a:endParaRPr>
          </a:p>
          <a:p>
            <a:endParaRPr lang="ro-RO" b="1" dirty="0">
              <a:solidFill>
                <a:prstClr val="black"/>
              </a:solidFill>
              <a:latin typeface="Times New Roman" panose="02020603050405020304" pitchFamily="18" charset="0"/>
              <a:cs typeface="Times New Roman" panose="02020603050405020304" pitchFamily="18" charset="0"/>
            </a:endParaRPr>
          </a:p>
          <a:p>
            <a:pPr algn="ctr"/>
            <a:endParaRPr lang="ro-RO" b="1" dirty="0">
              <a:solidFill>
                <a:prstClr val="black"/>
              </a:solidFill>
              <a:latin typeface="Times New Roman" panose="02020603050405020304" pitchFamily="18" charset="0"/>
              <a:cs typeface="Times New Roman" panose="02020603050405020304" pitchFamily="18" charset="0"/>
            </a:endParaRPr>
          </a:p>
          <a:p>
            <a:pPr algn="just"/>
            <a:endParaRPr lang="ro-RO" sz="1400" b="1" dirty="0">
              <a:solidFill>
                <a:prstClr val="black"/>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A219ADB-7F35-4B62-A717-460288A1F30A}"/>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2428776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p:spPr>
      </p:pic>
      <p:sp>
        <p:nvSpPr>
          <p:cNvPr id="4" name="Content Placeholder 2">
            <a:extLst>
              <a:ext uri="{FF2B5EF4-FFF2-40B4-BE49-F238E27FC236}">
                <a16:creationId xmlns:a16="http://schemas.microsoft.com/office/drawing/2014/main" id="{83C63E9C-2B41-431F-A0C8-0FF5197FD2DF}"/>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CBBD4AD2-CABF-4753-8502-3934879E2DA3}"/>
              </a:ext>
            </a:extLst>
          </p:cNvPr>
          <p:cNvSpPr txBox="1"/>
          <p:nvPr/>
        </p:nvSpPr>
        <p:spPr>
          <a:xfrm>
            <a:off x="393294" y="1673812"/>
            <a:ext cx="11240654" cy="4093428"/>
          </a:xfrm>
          <a:prstGeom prst="rect">
            <a:avLst/>
          </a:prstGeom>
          <a:noFill/>
        </p:spPr>
        <p:txBody>
          <a:bodyPr wrap="square">
            <a:spAutoFit/>
          </a:bodyPr>
          <a:lstStyle/>
          <a:p>
            <a:pPr algn="ctr">
              <a:buFont typeface="Arial" panose="020B0604020202020204" pitchFamily="34" charset="0"/>
              <a:buNone/>
            </a:pPr>
            <a:r>
              <a:rPr lang="en-US" sz="2000" b="1" dirty="0">
                <a:solidFill>
                  <a:prstClr val="black"/>
                </a:solidFill>
                <a:latin typeface="Times New Roman" panose="02020603050405020304" pitchFamily="18" charset="0"/>
                <a:cs typeface="Times New Roman" panose="02020603050405020304" pitchFamily="18" charset="0"/>
              </a:rPr>
              <a:t>7</a:t>
            </a:r>
            <a:r>
              <a:rPr lang="ro-RO" sz="2000" b="1" dirty="0">
                <a:solidFill>
                  <a:prstClr val="black"/>
                </a:solidFill>
                <a:latin typeface="Times New Roman" panose="02020603050405020304" pitchFamily="18" charset="0"/>
                <a:cs typeface="Times New Roman" panose="02020603050405020304" pitchFamily="18" charset="0"/>
              </a:rPr>
              <a:t>. ILUMINAT PUBLIC</a:t>
            </a:r>
          </a:p>
          <a:p>
            <a:pPr algn="ctr">
              <a:buFont typeface="Arial" panose="020B0604020202020204" pitchFamily="34" charset="0"/>
              <a:buNone/>
            </a:pPr>
            <a:endParaRPr lang="ro-RO" sz="2000" b="1" dirty="0">
              <a:solidFill>
                <a:prstClr val="black"/>
              </a:solidFill>
              <a:latin typeface="Times New Roman" panose="02020603050405020304" pitchFamily="18" charset="0"/>
              <a:cs typeface="Times New Roman" panose="02020603050405020304" pitchFamily="18" charset="0"/>
            </a:endParaRPr>
          </a:p>
          <a:p>
            <a:pPr algn="just"/>
            <a:r>
              <a:rPr lang="ro-RO" sz="2000" dirty="0">
                <a:solidFill>
                  <a:prstClr val="black"/>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Total </a:t>
            </a:r>
            <a:r>
              <a:rPr lang="en-US" b="1" dirty="0" err="1">
                <a:latin typeface="Times New Roman" panose="02020603050405020304" pitchFamily="18" charset="0"/>
                <a:cs typeface="Times New Roman" panose="02020603050405020304" pitchFamily="18" charset="0"/>
              </a:rPr>
              <a:t>cheltuieli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aferente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activit</a:t>
            </a:r>
            <a:r>
              <a:rPr lang="ro-RO" b="1" dirty="0">
                <a:latin typeface="Times New Roman" panose="02020603050405020304" pitchFamily="18" charset="0"/>
                <a:cs typeface="Times New Roman" panose="02020603050405020304" pitchFamily="18" charset="0"/>
              </a:rPr>
              <a:t>ăț</a:t>
            </a:r>
            <a:r>
              <a:rPr lang="en-US" b="1" dirty="0">
                <a:latin typeface="Times New Roman" panose="02020603050405020304" pitchFamily="18" charset="0"/>
                <a:cs typeface="Times New Roman" panose="02020603050405020304" pitchFamily="18" charset="0"/>
              </a:rPr>
              <a:t>ii  la sf</a:t>
            </a:r>
            <a:r>
              <a:rPr lang="ro-RO" b="1" dirty="0">
                <a:latin typeface="Times New Roman" panose="02020603050405020304" pitchFamily="18" charset="0"/>
                <a:cs typeface="Times New Roman" panose="02020603050405020304" pitchFamily="18" charset="0"/>
              </a:rPr>
              <a:t>â</a:t>
            </a:r>
            <a:r>
              <a:rPr lang="en-US" b="1" dirty="0">
                <a:latin typeface="Times New Roman" panose="02020603050405020304" pitchFamily="18" charset="0"/>
                <a:cs typeface="Times New Roman" panose="02020603050405020304" pitchFamily="18" charset="0"/>
              </a:rPr>
              <a:t>r</a:t>
            </a:r>
            <a:r>
              <a:rPr lang="ro-RO" b="1" dirty="0">
                <a:latin typeface="Times New Roman" panose="02020603050405020304" pitchFamily="18" charset="0"/>
                <a:cs typeface="Times New Roman" panose="02020603050405020304" pitchFamily="18" charset="0"/>
              </a:rPr>
              <a:t>ș</a:t>
            </a:r>
            <a:r>
              <a:rPr lang="en-US" b="1" dirty="0" err="1">
                <a:latin typeface="Times New Roman" panose="02020603050405020304" pitchFamily="18" charset="0"/>
                <a:cs typeface="Times New Roman" panose="02020603050405020304" pitchFamily="18" charset="0"/>
              </a:rPr>
              <a:t>itul</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anului</a:t>
            </a:r>
            <a:r>
              <a:rPr lang="en-US" b="1" dirty="0">
                <a:latin typeface="Times New Roman" panose="02020603050405020304" pitchFamily="18" charset="0"/>
                <a:cs typeface="Times New Roman" panose="02020603050405020304" pitchFamily="18" charset="0"/>
              </a:rPr>
              <a:t> 202</a:t>
            </a:r>
            <a:r>
              <a:rPr lang="ro-RO" b="1" dirty="0">
                <a:latin typeface="Times New Roman" panose="02020603050405020304" pitchFamily="18" charset="0"/>
                <a:cs typeface="Times New Roman" panose="02020603050405020304" pitchFamily="18" charset="0"/>
              </a:rPr>
              <a:t>5</a:t>
            </a:r>
            <a:r>
              <a:rPr lang="en-US" b="1" dirty="0">
                <a:latin typeface="Times New Roman" panose="02020603050405020304" pitchFamily="18" charset="0"/>
                <a:cs typeface="Times New Roman" panose="02020603050405020304" pitchFamily="18" charset="0"/>
              </a:rPr>
              <a:t> : </a:t>
            </a:r>
            <a:r>
              <a:rPr lang="ro-RO" b="1" dirty="0">
                <a:latin typeface="Times New Roman" panose="02020603050405020304" pitchFamily="18" charset="0"/>
                <a:cs typeface="Times New Roman" panose="02020603050405020304" pitchFamily="18" charset="0"/>
              </a:rPr>
              <a:t>20.184.388</a:t>
            </a:r>
            <a:r>
              <a:rPr lang="en-US" b="1" dirty="0">
                <a:latin typeface="Times New Roman" panose="02020603050405020304" pitchFamily="18" charset="0"/>
                <a:cs typeface="Times New Roman" panose="02020603050405020304" pitchFamily="18" charset="0"/>
              </a:rPr>
              <a:t> lei fata de </a:t>
            </a:r>
            <a:r>
              <a:rPr lang="ro-RO" b="1" dirty="0">
                <a:latin typeface="Times New Roman" panose="02020603050405020304" pitchFamily="18" charset="0"/>
                <a:cs typeface="Times New Roman" panose="02020603050405020304" pitchFamily="18" charset="0"/>
              </a:rPr>
              <a:t>17.496.128</a:t>
            </a:r>
            <a:r>
              <a:rPr lang="en-US" b="1" dirty="0">
                <a:latin typeface="Times New Roman" panose="02020603050405020304" pitchFamily="18" charset="0"/>
                <a:cs typeface="Times New Roman" panose="02020603050405020304" pitchFamily="18" charset="0"/>
              </a:rPr>
              <a:t> lei in </a:t>
            </a:r>
            <a:r>
              <a:rPr lang="en-US" b="1" dirty="0" err="1">
                <a:latin typeface="Times New Roman" panose="02020603050405020304" pitchFamily="18" charset="0"/>
                <a:cs typeface="Times New Roman" panose="02020603050405020304" pitchFamily="18" charset="0"/>
              </a:rPr>
              <a:t>anul</a:t>
            </a:r>
            <a:r>
              <a:rPr lang="en-US" b="1" dirty="0">
                <a:latin typeface="Times New Roman" panose="02020603050405020304" pitchFamily="18" charset="0"/>
                <a:cs typeface="Times New Roman" panose="02020603050405020304" pitchFamily="18" charset="0"/>
              </a:rPr>
              <a:t> 202</a:t>
            </a:r>
            <a:r>
              <a:rPr lang="ro-RO" b="1" dirty="0">
                <a:latin typeface="Times New Roman" panose="02020603050405020304" pitchFamily="18" charset="0"/>
                <a:cs typeface="Times New Roman" panose="02020603050405020304" pitchFamily="18" charset="0"/>
              </a:rPr>
              <a:t>4</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ro-RO" dirty="0">
              <a:latin typeface="Times New Roman" panose="02020603050405020304" pitchFamily="18" charset="0"/>
              <a:cs typeface="Times New Roman" panose="02020603050405020304" pitchFamily="18" charset="0"/>
            </a:endParaRPr>
          </a:p>
          <a:p>
            <a:pPr algn="just"/>
            <a:endParaRPr lang="en-US" sz="2000" dirty="0">
              <a:solidFill>
                <a:prstClr val="black"/>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2000" dirty="0">
                <a:solidFill>
                  <a:prstClr val="black"/>
                </a:solidFill>
                <a:latin typeface="Times New Roman" panose="02020603050405020304" pitchFamily="18" charset="0"/>
                <a:cs typeface="Times New Roman" panose="02020603050405020304" pitchFamily="18" charset="0"/>
              </a:rPr>
              <a:t>	</a:t>
            </a:r>
            <a:r>
              <a:rPr lang="ro-RO" sz="2000" dirty="0">
                <a:solidFill>
                  <a:prstClr val="black"/>
                </a:solidFill>
                <a:latin typeface="Times New Roman" panose="02020603050405020304" pitchFamily="18" charset="0"/>
                <a:cs typeface="Times New Roman" panose="02020603050405020304" pitchFamily="18" charset="0"/>
              </a:rPr>
              <a:t>În anul 2025 serviciul de întreținere iluminat public a fost realizat de SC ADLO SA.</a:t>
            </a:r>
          </a:p>
          <a:p>
            <a:pPr algn="just"/>
            <a:r>
              <a:rPr lang="ro-RO" sz="2000" dirty="0">
                <a:solidFill>
                  <a:prstClr val="black"/>
                </a:solidFill>
                <a:latin typeface="Times New Roman" panose="02020603050405020304" pitchFamily="18" charset="0"/>
                <a:cs typeface="Times New Roman" panose="02020603050405020304" pitchFamily="18" charset="0"/>
              </a:rPr>
              <a:t>	Valoarea lucrărilor de întreținere – menținere a sistemului de iluminat public în anul 2025 a fost de </a:t>
            </a:r>
            <a:r>
              <a:rPr lang="ro-RO" sz="2000" b="1" dirty="0">
                <a:latin typeface="Times New Roman" panose="02020603050405020304" pitchFamily="18" charset="0"/>
                <a:cs typeface="Times New Roman" panose="02020603050405020304" pitchFamily="18" charset="0"/>
              </a:rPr>
              <a:t>1.289.650,60</a:t>
            </a:r>
            <a:r>
              <a:rPr lang="ro-RO" sz="2000" dirty="0">
                <a:solidFill>
                  <a:prstClr val="black"/>
                </a:solidFill>
                <a:latin typeface="Times New Roman" panose="02020603050405020304" pitchFamily="18" charset="0"/>
                <a:cs typeface="Times New Roman" panose="02020603050405020304" pitchFamily="18" charset="0"/>
              </a:rPr>
              <a:t> </a:t>
            </a:r>
            <a:r>
              <a:rPr lang="ro-RO" sz="2000" b="1" dirty="0">
                <a:solidFill>
                  <a:prstClr val="black"/>
                </a:solidFill>
                <a:latin typeface="Times New Roman" panose="02020603050405020304" pitchFamily="18" charset="0"/>
                <a:cs typeface="Times New Roman" panose="02020603050405020304" pitchFamily="18" charset="0"/>
              </a:rPr>
              <a:t>lei </a:t>
            </a:r>
            <a:r>
              <a:rPr lang="ro-RO" sz="2000" dirty="0">
                <a:solidFill>
                  <a:prstClr val="black"/>
                </a:solidFill>
                <a:latin typeface="Times New Roman" panose="02020603050405020304" pitchFamily="18" charset="0"/>
                <a:cs typeface="Times New Roman" panose="02020603050405020304" pitchFamily="18" charset="0"/>
              </a:rPr>
              <a:t>în scădere față de anul trecut</a:t>
            </a:r>
            <a:r>
              <a:rPr lang="ro-RO" sz="2000" b="1" dirty="0">
                <a:solidFill>
                  <a:prstClr val="black"/>
                </a:solidFill>
                <a:latin typeface="Times New Roman" panose="02020603050405020304" pitchFamily="18" charset="0"/>
                <a:cs typeface="Times New Roman" panose="02020603050405020304" pitchFamily="18" charset="0"/>
              </a:rPr>
              <a:t>.</a:t>
            </a:r>
            <a:r>
              <a:rPr lang="en-US" sz="2000" b="1" dirty="0">
                <a:solidFill>
                  <a:prstClr val="black"/>
                </a:solidFill>
                <a:latin typeface="Times New Roman" panose="02020603050405020304" pitchFamily="18" charset="0"/>
                <a:cs typeface="Times New Roman" panose="02020603050405020304" pitchFamily="18" charset="0"/>
              </a:rPr>
              <a:t> </a:t>
            </a:r>
            <a:endParaRPr lang="ro-RO" sz="2000" b="1" dirty="0">
              <a:solidFill>
                <a:prstClr val="black"/>
              </a:solidFill>
              <a:latin typeface="Times New Roman" panose="02020603050405020304" pitchFamily="18" charset="0"/>
              <a:cs typeface="Times New Roman" panose="02020603050405020304" pitchFamily="18" charset="0"/>
            </a:endParaRPr>
          </a:p>
          <a:p>
            <a:pPr algn="just"/>
            <a:r>
              <a:rPr lang="ro-RO" sz="2000" b="1" dirty="0">
                <a:solidFill>
                  <a:prstClr val="black"/>
                </a:solidFill>
                <a:latin typeface="Times New Roman" panose="02020603050405020304" pitchFamily="18" charset="0"/>
                <a:cs typeface="Times New Roman" panose="02020603050405020304" pitchFamily="18" charset="0"/>
              </a:rPr>
              <a:t>         </a:t>
            </a:r>
            <a:r>
              <a:rPr lang="ro-RO" sz="2000" dirty="0">
                <a:solidFill>
                  <a:prstClr val="black"/>
                </a:solidFill>
                <a:latin typeface="Times New Roman" panose="02020603050405020304" pitchFamily="18" charset="0"/>
                <a:cs typeface="Times New Roman" panose="02020603050405020304" pitchFamily="18" charset="0"/>
              </a:rPr>
              <a:t>Pentru consumul de energie electrică s-a cheltuit suma de </a:t>
            </a:r>
            <a:r>
              <a:rPr lang="ro-RO" sz="2000" b="1" dirty="0">
                <a:latin typeface="Times New Roman" panose="02020603050405020304" pitchFamily="18" charset="0"/>
                <a:cs typeface="Times New Roman" panose="02020603050405020304" pitchFamily="18" charset="0"/>
              </a:rPr>
              <a:t>16.380.797,75</a:t>
            </a:r>
            <a:r>
              <a:rPr lang="ro-RO" sz="2000" dirty="0"/>
              <a:t> </a:t>
            </a:r>
            <a:r>
              <a:rPr lang="fr-FR" sz="2000" dirty="0">
                <a:solidFill>
                  <a:prstClr val="black"/>
                </a:solidFill>
                <a:latin typeface="Times New Roman" panose="02020603050405020304" pitchFamily="18" charset="0"/>
                <a:cs typeface="Times New Roman" panose="02020603050405020304" pitchFamily="18" charset="0"/>
              </a:rPr>
              <a:t>(</a:t>
            </a:r>
            <a:r>
              <a:rPr lang="ro-RO" sz="2000" dirty="0">
                <a:solidFill>
                  <a:prstClr val="black"/>
                </a:solidFill>
                <a:latin typeface="Times New Roman" panose="02020603050405020304" pitchFamily="18" charset="0"/>
                <a:cs typeface="Times New Roman" panose="02020603050405020304" pitchFamily="18" charset="0"/>
              </a:rPr>
              <a:t>13.582.492,30 </a:t>
            </a:r>
            <a:r>
              <a:rPr lang="fr-FR" sz="2000" dirty="0">
                <a:solidFill>
                  <a:prstClr val="black"/>
                </a:solidFill>
                <a:latin typeface="Times New Roman" panose="02020603050405020304" pitchFamily="18" charset="0"/>
                <a:cs typeface="Times New Roman" panose="02020603050405020304" pitchFamily="18" charset="0"/>
              </a:rPr>
              <a:t>lei </a:t>
            </a:r>
            <a:r>
              <a:rPr lang="fr-FR" sz="2000" dirty="0" err="1">
                <a:solidFill>
                  <a:prstClr val="black"/>
                </a:solidFill>
                <a:latin typeface="Times New Roman" panose="02020603050405020304" pitchFamily="18" charset="0"/>
                <a:cs typeface="Times New Roman" panose="02020603050405020304" pitchFamily="18" charset="0"/>
              </a:rPr>
              <a:t>în</a:t>
            </a:r>
            <a:r>
              <a:rPr lang="fr-FR" sz="2000" dirty="0">
                <a:solidFill>
                  <a:prstClr val="black"/>
                </a:solidFill>
                <a:latin typeface="Times New Roman" panose="02020603050405020304" pitchFamily="18" charset="0"/>
                <a:cs typeface="Times New Roman" panose="02020603050405020304" pitchFamily="18" charset="0"/>
              </a:rPr>
              <a:t> 202</a:t>
            </a:r>
            <a:r>
              <a:rPr lang="ro-RO" sz="2000" dirty="0">
                <a:solidFill>
                  <a:prstClr val="black"/>
                </a:solidFill>
                <a:latin typeface="Times New Roman" panose="02020603050405020304" pitchFamily="18" charset="0"/>
                <a:cs typeface="Times New Roman" panose="02020603050405020304" pitchFamily="18" charset="0"/>
              </a:rPr>
              <a:t>4</a:t>
            </a:r>
            <a:r>
              <a:rPr lang="fr-FR" sz="2000" dirty="0">
                <a:solidFill>
                  <a:prstClr val="black"/>
                </a:solidFill>
                <a:latin typeface="Times New Roman" panose="02020603050405020304" pitchFamily="18" charset="0"/>
                <a:cs typeface="Times New Roman" panose="02020603050405020304" pitchFamily="18" charset="0"/>
              </a:rPr>
              <a:t>)</a:t>
            </a:r>
            <a:r>
              <a:rPr lang="ro-RO" sz="2000" b="1" dirty="0">
                <a:solidFill>
                  <a:prstClr val="black"/>
                </a:solidFill>
                <a:latin typeface="Times New Roman" panose="02020603050405020304" pitchFamily="18" charset="0"/>
                <a:cs typeface="Times New Roman" panose="02020603050405020304" pitchFamily="18" charset="0"/>
              </a:rPr>
              <a:t>.</a:t>
            </a:r>
          </a:p>
          <a:p>
            <a:pPr algn="just"/>
            <a:r>
              <a:rPr lang="ro-RO" sz="2000" b="1" dirty="0">
                <a:solidFill>
                  <a:prstClr val="black"/>
                </a:solidFill>
                <a:latin typeface="Times New Roman" panose="02020603050405020304" pitchFamily="18" charset="0"/>
                <a:cs typeface="Times New Roman" panose="02020603050405020304" pitchFamily="18" charset="0"/>
              </a:rPr>
              <a:t> </a:t>
            </a:r>
            <a:endParaRPr lang="en-US" sz="2000" b="1" dirty="0">
              <a:solidFill>
                <a:prstClr val="black"/>
              </a:solidFill>
              <a:latin typeface="Times New Roman" panose="02020603050405020304" pitchFamily="18" charset="0"/>
              <a:cs typeface="Times New Roman" panose="02020603050405020304" pitchFamily="18" charset="0"/>
            </a:endParaRPr>
          </a:p>
          <a:p>
            <a:pPr algn="just"/>
            <a:r>
              <a:rPr lang="fr-FR" sz="2000" dirty="0">
                <a:solidFill>
                  <a:prstClr val="black"/>
                </a:solidFill>
                <a:latin typeface="Times New Roman" panose="02020603050405020304" pitchFamily="18" charset="0"/>
                <a:cs typeface="Times New Roman" panose="02020603050405020304" pitchFamily="18" charset="0"/>
              </a:rPr>
              <a:t>	</a:t>
            </a:r>
            <a:r>
              <a:rPr lang="fr-FR" sz="2000" dirty="0" err="1">
                <a:solidFill>
                  <a:prstClr val="black"/>
                </a:solidFill>
                <a:latin typeface="Times New Roman" panose="02020603050405020304" pitchFamily="18" charset="0"/>
                <a:cs typeface="Times New Roman" panose="02020603050405020304" pitchFamily="18" charset="0"/>
              </a:rPr>
              <a:t>Retele</a:t>
            </a:r>
            <a:r>
              <a:rPr lang="fr-FR" sz="2000" dirty="0">
                <a:solidFill>
                  <a:prstClr val="black"/>
                </a:solidFill>
                <a:latin typeface="Times New Roman" panose="02020603050405020304" pitchFamily="18" charset="0"/>
                <a:cs typeface="Times New Roman" panose="02020603050405020304" pitchFamily="18" charset="0"/>
              </a:rPr>
              <a:t> de </a:t>
            </a:r>
            <a:r>
              <a:rPr lang="fr-FR" sz="2000" dirty="0" err="1">
                <a:solidFill>
                  <a:prstClr val="black"/>
                </a:solidFill>
                <a:latin typeface="Times New Roman" panose="02020603050405020304" pitchFamily="18" charset="0"/>
                <a:cs typeface="Times New Roman" panose="02020603050405020304" pitchFamily="18" charset="0"/>
              </a:rPr>
              <a:t>iluminat</a:t>
            </a:r>
            <a:r>
              <a:rPr lang="fr-FR" sz="2000" dirty="0">
                <a:solidFill>
                  <a:prstClr val="black"/>
                </a:solidFill>
                <a:latin typeface="Times New Roman" panose="02020603050405020304" pitchFamily="18" charset="0"/>
                <a:cs typeface="Times New Roman" panose="02020603050405020304" pitchFamily="18" charset="0"/>
              </a:rPr>
              <a:t> public </a:t>
            </a:r>
            <a:r>
              <a:rPr lang="fr-FR" sz="2000" dirty="0" err="1">
                <a:solidFill>
                  <a:prstClr val="black"/>
                </a:solidFill>
                <a:latin typeface="Times New Roman" panose="02020603050405020304" pitchFamily="18" charset="0"/>
                <a:cs typeface="Times New Roman" panose="02020603050405020304" pitchFamily="18" charset="0"/>
              </a:rPr>
              <a:t>existente</a:t>
            </a:r>
            <a:r>
              <a:rPr lang="fr-FR" sz="2000" dirty="0">
                <a:solidFill>
                  <a:prstClr val="black"/>
                </a:solidFill>
                <a:latin typeface="Times New Roman" panose="02020603050405020304" pitchFamily="18" charset="0"/>
                <a:cs typeface="Times New Roman" panose="02020603050405020304" pitchFamily="18" charset="0"/>
              </a:rPr>
              <a:t> in </a:t>
            </a:r>
            <a:r>
              <a:rPr lang="fr-FR" sz="2000" dirty="0" err="1">
                <a:solidFill>
                  <a:prstClr val="black"/>
                </a:solidFill>
                <a:latin typeface="Times New Roman" panose="02020603050405020304" pitchFamily="18" charset="0"/>
                <a:cs typeface="Times New Roman" panose="02020603050405020304" pitchFamily="18" charset="0"/>
              </a:rPr>
              <a:t>Municipiul</a:t>
            </a:r>
            <a:r>
              <a:rPr lang="fr-FR" sz="2000" dirty="0">
                <a:solidFill>
                  <a:prstClr val="black"/>
                </a:solidFill>
                <a:latin typeface="Times New Roman" panose="02020603050405020304" pitchFamily="18" charset="0"/>
                <a:cs typeface="Times New Roman" panose="02020603050405020304" pitchFamily="18" charset="0"/>
              </a:rPr>
              <a:t> Oradea  </a:t>
            </a:r>
            <a:r>
              <a:rPr lang="ro-RO" sz="2000" dirty="0" err="1">
                <a:solidFill>
                  <a:prstClr val="black"/>
                </a:solidFill>
                <a:latin typeface="Times New Roman" panose="02020603050405020304" pitchFamily="18" charset="0"/>
                <a:cs typeface="Times New Roman" panose="02020603050405020304" pitchFamily="18" charset="0"/>
              </a:rPr>
              <a:t>î</a:t>
            </a:r>
            <a:r>
              <a:rPr lang="fr-FR" sz="2000" dirty="0" err="1">
                <a:solidFill>
                  <a:prstClr val="black"/>
                </a:solidFill>
                <a:latin typeface="Times New Roman" panose="02020603050405020304" pitchFamily="18" charset="0"/>
                <a:cs typeface="Times New Roman" panose="02020603050405020304" pitchFamily="18" charset="0"/>
              </a:rPr>
              <a:t>nsumeaza</a:t>
            </a:r>
            <a:r>
              <a:rPr lang="fr-FR" sz="2000" dirty="0">
                <a:solidFill>
                  <a:prstClr val="black"/>
                </a:solidFill>
                <a:latin typeface="Times New Roman" panose="02020603050405020304" pitchFamily="18" charset="0"/>
                <a:cs typeface="Times New Roman" panose="02020603050405020304" pitchFamily="18" charset="0"/>
              </a:rPr>
              <a:t> o </a:t>
            </a:r>
            <a:r>
              <a:rPr lang="fr-FR" sz="2000" dirty="0" err="1">
                <a:solidFill>
                  <a:prstClr val="black"/>
                </a:solidFill>
                <a:latin typeface="Times New Roman" panose="02020603050405020304" pitchFamily="18" charset="0"/>
                <a:cs typeface="Times New Roman" panose="02020603050405020304" pitchFamily="18" charset="0"/>
              </a:rPr>
              <a:t>lungime</a:t>
            </a:r>
            <a:r>
              <a:rPr lang="fr-FR" sz="2000" dirty="0">
                <a:solidFill>
                  <a:prstClr val="black"/>
                </a:solidFill>
                <a:latin typeface="Times New Roman" panose="02020603050405020304" pitchFamily="18" charset="0"/>
                <a:cs typeface="Times New Roman" panose="02020603050405020304" pitchFamily="18" charset="0"/>
              </a:rPr>
              <a:t> de  </a:t>
            </a:r>
            <a:r>
              <a:rPr lang="fr-FR" sz="2000" b="1" dirty="0">
                <a:solidFill>
                  <a:prstClr val="black"/>
                </a:solidFill>
                <a:latin typeface="Times New Roman" panose="02020603050405020304" pitchFamily="18" charset="0"/>
                <a:cs typeface="Times New Roman" panose="02020603050405020304" pitchFamily="18" charset="0"/>
              </a:rPr>
              <a:t>7</a:t>
            </a:r>
            <a:r>
              <a:rPr lang="ro-RO" sz="2000" b="1" dirty="0">
                <a:solidFill>
                  <a:prstClr val="black"/>
                </a:solidFill>
                <a:latin typeface="Times New Roman" panose="02020603050405020304" pitchFamily="18" charset="0"/>
                <a:cs typeface="Times New Roman" panose="02020603050405020304" pitchFamily="18" charset="0"/>
              </a:rPr>
              <a:t>52</a:t>
            </a:r>
            <a:r>
              <a:rPr lang="fr-FR" sz="2000" b="1" dirty="0">
                <a:solidFill>
                  <a:prstClr val="black"/>
                </a:solidFill>
                <a:latin typeface="Times New Roman" panose="02020603050405020304" pitchFamily="18" charset="0"/>
                <a:cs typeface="Times New Roman" panose="02020603050405020304" pitchFamily="18" charset="0"/>
              </a:rPr>
              <a:t>,</a:t>
            </a:r>
            <a:r>
              <a:rPr lang="ro-RO" sz="2000" b="1" dirty="0">
                <a:solidFill>
                  <a:prstClr val="black"/>
                </a:solidFill>
                <a:latin typeface="Times New Roman" panose="02020603050405020304" pitchFamily="18" charset="0"/>
                <a:cs typeface="Times New Roman" panose="02020603050405020304" pitchFamily="18" charset="0"/>
              </a:rPr>
              <a:t>289</a:t>
            </a:r>
            <a:r>
              <a:rPr lang="fr-FR" sz="2000" b="1" dirty="0">
                <a:solidFill>
                  <a:prstClr val="black"/>
                </a:solidFill>
                <a:latin typeface="Times New Roman" panose="02020603050405020304" pitchFamily="18" charset="0"/>
                <a:cs typeface="Times New Roman" panose="02020603050405020304" pitchFamily="18" charset="0"/>
              </a:rPr>
              <a:t> </a:t>
            </a:r>
            <a:r>
              <a:rPr lang="fr-FR" sz="2000" dirty="0">
                <a:solidFill>
                  <a:prstClr val="black"/>
                </a:solidFill>
                <a:latin typeface="Times New Roman" panose="02020603050405020304" pitchFamily="18" charset="0"/>
                <a:cs typeface="Times New Roman" panose="02020603050405020304" pitchFamily="18" charset="0"/>
              </a:rPr>
              <a:t>km </a:t>
            </a:r>
            <a:r>
              <a:rPr lang="fr-FR" sz="2000" dirty="0" err="1">
                <a:solidFill>
                  <a:prstClr val="black"/>
                </a:solidFill>
                <a:latin typeface="Times New Roman" panose="02020603050405020304" pitchFamily="18" charset="0"/>
                <a:cs typeface="Times New Roman" panose="02020603050405020304" pitchFamily="18" charset="0"/>
              </a:rPr>
              <a:t>din</a:t>
            </a:r>
            <a:r>
              <a:rPr lang="fr-FR" sz="2000" dirty="0">
                <a:solidFill>
                  <a:prstClr val="black"/>
                </a:solidFill>
                <a:latin typeface="Times New Roman" panose="02020603050405020304" pitchFamily="18" charset="0"/>
                <a:cs typeface="Times New Roman" panose="02020603050405020304" pitchFamily="18" charset="0"/>
              </a:rPr>
              <a:t> care 442,681 km </a:t>
            </a:r>
            <a:r>
              <a:rPr lang="ro-RO" sz="2000" dirty="0">
                <a:solidFill>
                  <a:prstClr val="black"/>
                </a:solidFill>
                <a:latin typeface="Times New Roman" panose="02020603050405020304" pitchFamily="18" charset="0"/>
                <a:cs typeface="Times New Roman" panose="02020603050405020304" pitchFamily="18" charset="0"/>
              </a:rPr>
              <a:t>rețea aeriană</a:t>
            </a:r>
            <a:r>
              <a:rPr lang="fr-FR" sz="2000" dirty="0">
                <a:solidFill>
                  <a:prstClr val="black"/>
                </a:solidFill>
                <a:latin typeface="Times New Roman" panose="02020603050405020304" pitchFamily="18" charset="0"/>
                <a:cs typeface="Times New Roman" panose="02020603050405020304" pitchFamily="18" charset="0"/>
              </a:rPr>
              <a:t> </a:t>
            </a:r>
            <a:r>
              <a:rPr lang="ro-RO" sz="2000" dirty="0">
                <a:solidFill>
                  <a:prstClr val="black"/>
                </a:solidFill>
                <a:latin typeface="Times New Roman" panose="02020603050405020304" pitchFamily="18" charset="0"/>
                <a:cs typeface="Times New Roman" panose="02020603050405020304" pitchFamily="18" charset="0"/>
              </a:rPr>
              <a:t>ș</a:t>
            </a:r>
            <a:r>
              <a:rPr lang="fr-FR" sz="2000" dirty="0">
                <a:solidFill>
                  <a:prstClr val="black"/>
                </a:solidFill>
                <a:latin typeface="Times New Roman" panose="02020603050405020304" pitchFamily="18" charset="0"/>
                <a:cs typeface="Times New Roman" panose="02020603050405020304" pitchFamily="18" charset="0"/>
              </a:rPr>
              <a:t>i 3</a:t>
            </a:r>
            <a:r>
              <a:rPr lang="ro-RO" sz="2000" dirty="0">
                <a:solidFill>
                  <a:prstClr val="black"/>
                </a:solidFill>
                <a:latin typeface="Times New Roman" panose="02020603050405020304" pitchFamily="18" charset="0"/>
                <a:cs typeface="Times New Roman" panose="02020603050405020304" pitchFamily="18" charset="0"/>
              </a:rPr>
              <a:t>13</a:t>
            </a:r>
            <a:r>
              <a:rPr lang="fr-FR" sz="2000" dirty="0">
                <a:solidFill>
                  <a:prstClr val="black"/>
                </a:solidFill>
                <a:latin typeface="Times New Roman" panose="02020603050405020304" pitchFamily="18" charset="0"/>
                <a:cs typeface="Times New Roman" panose="02020603050405020304" pitchFamily="18" charset="0"/>
              </a:rPr>
              <a:t>,</a:t>
            </a:r>
            <a:r>
              <a:rPr lang="ro-RO" sz="2000" dirty="0">
                <a:solidFill>
                  <a:prstClr val="black"/>
                </a:solidFill>
                <a:latin typeface="Times New Roman" panose="02020603050405020304" pitchFamily="18" charset="0"/>
                <a:cs typeface="Times New Roman" panose="02020603050405020304" pitchFamily="18" charset="0"/>
              </a:rPr>
              <a:t>000</a:t>
            </a:r>
            <a:r>
              <a:rPr lang="fr-FR" sz="2000" dirty="0">
                <a:solidFill>
                  <a:prstClr val="black"/>
                </a:solidFill>
                <a:latin typeface="Times New Roman" panose="02020603050405020304" pitchFamily="18" charset="0"/>
                <a:cs typeface="Times New Roman" panose="02020603050405020304" pitchFamily="18" charset="0"/>
              </a:rPr>
              <a:t> km </a:t>
            </a:r>
            <a:r>
              <a:rPr lang="ro-RO" sz="2000" dirty="0">
                <a:solidFill>
                  <a:prstClr val="black"/>
                </a:solidFill>
                <a:latin typeface="Times New Roman" panose="02020603050405020304" pitchFamily="18" charset="0"/>
                <a:cs typeface="Times New Roman" panose="02020603050405020304" pitchFamily="18" charset="0"/>
              </a:rPr>
              <a:t>rețea subterană</a:t>
            </a:r>
            <a:r>
              <a:rPr lang="fr-FR" sz="2000" dirty="0">
                <a:solidFill>
                  <a:prstClr val="black"/>
                </a:solidFill>
                <a:latin typeface="Times New Roman" panose="02020603050405020304" pitchFamily="18" charset="0"/>
                <a:cs typeface="Times New Roman" panose="02020603050405020304" pitchFamily="18" charset="0"/>
              </a:rPr>
              <a:t>.  </a:t>
            </a:r>
            <a:r>
              <a:rPr lang="ro-RO" sz="2000" dirty="0">
                <a:solidFill>
                  <a:prstClr val="black"/>
                </a:solidFill>
                <a:latin typeface="Times New Roman" panose="02020603050405020304" pitchFamily="18" charset="0"/>
                <a:cs typeface="Times New Roman" panose="02020603050405020304" pitchFamily="18" charset="0"/>
              </a:rPr>
              <a:t>Î</a:t>
            </a:r>
            <a:r>
              <a:rPr lang="fr-FR" sz="2000" dirty="0">
                <a:solidFill>
                  <a:prstClr val="black"/>
                </a:solidFill>
                <a:latin typeface="Times New Roman" panose="02020603050405020304" pitchFamily="18" charset="0"/>
                <a:cs typeface="Times New Roman" panose="02020603050405020304" pitchFamily="18" charset="0"/>
              </a:rPr>
              <a:t>n  </a:t>
            </a:r>
            <a:r>
              <a:rPr lang="fr-FR" sz="2000" dirty="0" err="1">
                <a:solidFill>
                  <a:prstClr val="black"/>
                </a:solidFill>
                <a:latin typeface="Times New Roman" panose="02020603050405020304" pitchFamily="18" charset="0"/>
                <a:cs typeface="Times New Roman" panose="02020603050405020304" pitchFamily="18" charset="0"/>
              </a:rPr>
              <a:t>cursul</a:t>
            </a:r>
            <a:r>
              <a:rPr lang="fr-FR" sz="2000" dirty="0">
                <a:solidFill>
                  <a:prstClr val="black"/>
                </a:solidFill>
                <a:latin typeface="Times New Roman" panose="02020603050405020304" pitchFamily="18" charset="0"/>
                <a:cs typeface="Times New Roman" panose="02020603050405020304" pitchFamily="18" charset="0"/>
              </a:rPr>
              <a:t> </a:t>
            </a:r>
            <a:r>
              <a:rPr lang="fr-FR" sz="2000" dirty="0" err="1">
                <a:solidFill>
                  <a:prstClr val="black"/>
                </a:solidFill>
                <a:latin typeface="Times New Roman" panose="02020603050405020304" pitchFamily="18" charset="0"/>
                <a:cs typeface="Times New Roman" panose="02020603050405020304" pitchFamily="18" charset="0"/>
              </a:rPr>
              <a:t>anului</a:t>
            </a:r>
            <a:r>
              <a:rPr lang="fr-FR" sz="2000" dirty="0">
                <a:solidFill>
                  <a:prstClr val="black"/>
                </a:solidFill>
                <a:latin typeface="Times New Roman" panose="02020603050405020304" pitchFamily="18" charset="0"/>
                <a:cs typeface="Times New Roman" panose="02020603050405020304" pitchFamily="18" charset="0"/>
              </a:rPr>
              <a:t>  202</a:t>
            </a:r>
            <a:r>
              <a:rPr lang="ro-RO" sz="2000" dirty="0">
                <a:solidFill>
                  <a:prstClr val="black"/>
                </a:solidFill>
                <a:latin typeface="Times New Roman" panose="02020603050405020304" pitchFamily="18" charset="0"/>
                <a:cs typeface="Times New Roman" panose="02020603050405020304" pitchFamily="18" charset="0"/>
              </a:rPr>
              <a:t>5</a:t>
            </a:r>
            <a:r>
              <a:rPr lang="fr-FR" sz="2000" dirty="0">
                <a:solidFill>
                  <a:prstClr val="black"/>
                </a:solidFill>
                <a:latin typeface="Times New Roman" panose="02020603050405020304" pitchFamily="18" charset="0"/>
                <a:cs typeface="Times New Roman" panose="02020603050405020304" pitchFamily="18" charset="0"/>
              </a:rPr>
              <a:t> </a:t>
            </a:r>
            <a:r>
              <a:rPr lang="ro-RO" sz="2000" dirty="0">
                <a:solidFill>
                  <a:prstClr val="black"/>
                </a:solidFill>
                <a:latin typeface="Times New Roman" panose="02020603050405020304" pitchFamily="18" charset="0"/>
                <a:cs typeface="Times New Roman" panose="02020603050405020304" pitchFamily="18" charset="0"/>
              </a:rPr>
              <a:t>au fost înlocuite </a:t>
            </a:r>
            <a:r>
              <a:rPr lang="ro-RO" sz="2000" b="1" dirty="0">
                <a:solidFill>
                  <a:prstClr val="black"/>
                </a:solidFill>
                <a:latin typeface="Times New Roman" panose="02020603050405020304" pitchFamily="18" charset="0"/>
                <a:cs typeface="Times New Roman" panose="02020603050405020304" pitchFamily="18" charset="0"/>
              </a:rPr>
              <a:t>413</a:t>
            </a:r>
            <a:r>
              <a:rPr lang="ro-RO" sz="2000" dirty="0">
                <a:solidFill>
                  <a:prstClr val="black"/>
                </a:solidFill>
                <a:latin typeface="Times New Roman" panose="02020603050405020304" pitchFamily="18" charset="0"/>
                <a:cs typeface="Times New Roman" panose="02020603050405020304" pitchFamily="18" charset="0"/>
              </a:rPr>
              <a:t> corpuri de iluminat</a:t>
            </a:r>
            <a:r>
              <a:rPr lang="fr-FR" sz="2000" dirty="0">
                <a:solidFill>
                  <a:prstClr val="black"/>
                </a:solidFill>
                <a:latin typeface="Times New Roman" panose="02020603050405020304" pitchFamily="18" charset="0"/>
                <a:cs typeface="Times New Roman" panose="02020603050405020304" pitchFamily="18" charset="0"/>
              </a:rPr>
              <a:t>.  </a:t>
            </a:r>
            <a:endParaRPr lang="ro-RO" sz="2000" dirty="0">
              <a:solidFill>
                <a:prstClr val="black"/>
              </a:solidFill>
              <a:latin typeface="Times New Roman" panose="02020603050405020304" pitchFamily="18" charset="0"/>
              <a:cs typeface="Times New Roman" panose="02020603050405020304" pitchFamily="18" charset="0"/>
            </a:endParaRPr>
          </a:p>
          <a:p>
            <a:pPr algn="just"/>
            <a:r>
              <a:rPr lang="ro-RO" sz="2000" dirty="0">
                <a:solidFill>
                  <a:prstClr val="black"/>
                </a:solidFill>
                <a:latin typeface="Times New Roman" panose="02020603050405020304" pitchFamily="18" charset="0"/>
                <a:cs typeface="Times New Roman" panose="02020603050405020304" pitchFamily="18" charset="0"/>
              </a:rPr>
              <a:t>       Î</a:t>
            </a:r>
            <a:r>
              <a:rPr lang="fr-FR" sz="2000" dirty="0">
                <a:solidFill>
                  <a:prstClr val="black"/>
                </a:solidFill>
                <a:latin typeface="Times New Roman" panose="02020603050405020304" pitchFamily="18" charset="0"/>
                <a:cs typeface="Times New Roman" panose="02020603050405020304" pitchFamily="18" charset="0"/>
              </a:rPr>
              <a:t>n </a:t>
            </a:r>
            <a:r>
              <a:rPr lang="fr-FR" sz="2000" dirty="0" err="1">
                <a:solidFill>
                  <a:prstClr val="black"/>
                </a:solidFill>
                <a:latin typeface="Times New Roman" panose="02020603050405020304" pitchFamily="18" charset="0"/>
                <a:cs typeface="Times New Roman" panose="02020603050405020304" pitchFamily="18" charset="0"/>
              </a:rPr>
              <a:t>Municipiul</a:t>
            </a:r>
            <a:r>
              <a:rPr lang="fr-FR" sz="2000" dirty="0">
                <a:solidFill>
                  <a:prstClr val="black"/>
                </a:solidFill>
                <a:latin typeface="Times New Roman" panose="02020603050405020304" pitchFamily="18" charset="0"/>
                <a:cs typeface="Times New Roman" panose="02020603050405020304" pitchFamily="18" charset="0"/>
              </a:rPr>
              <a:t> Oradea exista in </a:t>
            </a:r>
            <a:r>
              <a:rPr lang="fr-FR" sz="2000" dirty="0" err="1">
                <a:solidFill>
                  <a:prstClr val="black"/>
                </a:solidFill>
                <a:latin typeface="Times New Roman" panose="02020603050405020304" pitchFamily="18" charset="0"/>
                <a:cs typeface="Times New Roman" panose="02020603050405020304" pitchFamily="18" charset="0"/>
              </a:rPr>
              <a:t>prezent</a:t>
            </a:r>
            <a:r>
              <a:rPr lang="fr-FR" sz="2000" dirty="0">
                <a:solidFill>
                  <a:prstClr val="black"/>
                </a:solidFill>
                <a:latin typeface="Times New Roman" panose="02020603050405020304" pitchFamily="18" charset="0"/>
                <a:cs typeface="Times New Roman" panose="02020603050405020304" pitchFamily="18" charset="0"/>
              </a:rPr>
              <a:t> </a:t>
            </a:r>
            <a:r>
              <a:rPr lang="fr-FR" sz="2000" b="1" dirty="0">
                <a:solidFill>
                  <a:prstClr val="black"/>
                </a:solidFill>
                <a:latin typeface="Times New Roman" panose="02020603050405020304" pitchFamily="18" charset="0"/>
                <a:cs typeface="Times New Roman" panose="02020603050405020304" pitchFamily="18" charset="0"/>
              </a:rPr>
              <a:t>25.</a:t>
            </a:r>
            <a:r>
              <a:rPr lang="ro-RO" sz="2000" b="1" dirty="0">
                <a:solidFill>
                  <a:prstClr val="black"/>
                </a:solidFill>
                <a:latin typeface="Times New Roman" panose="02020603050405020304" pitchFamily="18" charset="0"/>
                <a:cs typeface="Times New Roman" panose="02020603050405020304" pitchFamily="18" charset="0"/>
              </a:rPr>
              <a:t>422</a:t>
            </a:r>
            <a:r>
              <a:rPr lang="fr-FR" sz="2000" b="1" dirty="0">
                <a:solidFill>
                  <a:prstClr val="black"/>
                </a:solidFill>
                <a:latin typeface="Times New Roman" panose="02020603050405020304" pitchFamily="18" charset="0"/>
                <a:cs typeface="Times New Roman" panose="02020603050405020304" pitchFamily="18" charset="0"/>
              </a:rPr>
              <a:t> </a:t>
            </a:r>
            <a:r>
              <a:rPr lang="fr-FR" sz="2000" dirty="0" err="1">
                <a:solidFill>
                  <a:prstClr val="black"/>
                </a:solidFill>
                <a:latin typeface="Times New Roman" panose="02020603050405020304" pitchFamily="18" charset="0"/>
                <a:cs typeface="Times New Roman" panose="02020603050405020304" pitchFamily="18" charset="0"/>
              </a:rPr>
              <a:t>puncte</a:t>
            </a:r>
            <a:r>
              <a:rPr lang="fr-FR" sz="2000" dirty="0">
                <a:solidFill>
                  <a:prstClr val="black"/>
                </a:solidFill>
                <a:latin typeface="Times New Roman" panose="02020603050405020304" pitchFamily="18" charset="0"/>
                <a:cs typeface="Times New Roman" panose="02020603050405020304" pitchFamily="18" charset="0"/>
              </a:rPr>
              <a:t> </a:t>
            </a:r>
            <a:r>
              <a:rPr lang="fr-FR" sz="2000" dirty="0" err="1">
                <a:solidFill>
                  <a:prstClr val="black"/>
                </a:solidFill>
                <a:latin typeface="Times New Roman" panose="02020603050405020304" pitchFamily="18" charset="0"/>
                <a:cs typeface="Times New Roman" panose="02020603050405020304" pitchFamily="18" charset="0"/>
              </a:rPr>
              <a:t>luminoase</a:t>
            </a:r>
            <a:r>
              <a:rPr lang="fr-FR" sz="2000" dirty="0">
                <a:solidFill>
                  <a:prstClr val="black"/>
                </a:solidFill>
                <a:latin typeface="Times New Roman" panose="02020603050405020304" pitchFamily="18" charset="0"/>
                <a:cs typeface="Times New Roman" panose="02020603050405020304" pitchFamily="18" charset="0"/>
              </a:rPr>
              <a:t>.</a:t>
            </a:r>
            <a:r>
              <a:rPr lang="ro-RO" sz="1600" b="1" dirty="0">
                <a:solidFill>
                  <a:prstClr val="black"/>
                </a:solidFill>
                <a:latin typeface="Times New Roman" panose="02020603050405020304" pitchFamily="18" charset="0"/>
                <a:cs typeface="Times New Roman" panose="02020603050405020304" pitchFamily="18" charset="0"/>
              </a:rPr>
              <a:t>	</a:t>
            </a:r>
            <a:endParaRPr lang="ro-RO" sz="2000" dirty="0">
              <a:solidFill>
                <a:prstClr val="black"/>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803538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83C63E9C-2B41-431F-A0C8-0FF5197FD2DF}"/>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CBBD4AD2-CABF-4753-8502-3934879E2DA3}"/>
              </a:ext>
            </a:extLst>
          </p:cNvPr>
          <p:cNvSpPr txBox="1"/>
          <p:nvPr/>
        </p:nvSpPr>
        <p:spPr>
          <a:xfrm>
            <a:off x="313624" y="1012954"/>
            <a:ext cx="11240654" cy="4832092"/>
          </a:xfrm>
          <a:prstGeom prst="rect">
            <a:avLst/>
          </a:prstGeom>
          <a:noFill/>
        </p:spPr>
        <p:txBody>
          <a:bodyPr wrap="square">
            <a:spAutoFit/>
          </a:bodyPr>
          <a:lstStyle/>
          <a:p>
            <a:pPr algn="ctr"/>
            <a:r>
              <a:rPr lang="ro-RO" sz="1600" b="1" dirty="0">
                <a:solidFill>
                  <a:prstClr val="black"/>
                </a:solidFill>
                <a:latin typeface="Times New Roman" panose="02020603050405020304" pitchFamily="18" charset="0"/>
                <a:cs typeface="Times New Roman" panose="02020603050405020304" pitchFamily="18" charset="0"/>
              </a:rPr>
              <a:t>	</a:t>
            </a:r>
            <a:r>
              <a:rPr lang="ro-RO" sz="2400" b="1" dirty="0">
                <a:solidFill>
                  <a:prstClr val="black"/>
                </a:solidFill>
                <a:latin typeface="Times New Roman" panose="02020603050405020304" pitchFamily="18" charset="0"/>
                <a:cs typeface="Times New Roman" panose="02020603050405020304" pitchFamily="18" charset="0"/>
              </a:rPr>
              <a:t>Ț</a:t>
            </a:r>
            <a:r>
              <a:rPr lang="fr-FR" sz="2400" b="1" dirty="0" err="1">
                <a:solidFill>
                  <a:prstClr val="black"/>
                </a:solidFill>
                <a:latin typeface="Times New Roman" panose="02020603050405020304" pitchFamily="18" charset="0"/>
                <a:cs typeface="Times New Roman" panose="02020603050405020304" pitchFamily="18" charset="0"/>
              </a:rPr>
              <a:t>inte</a:t>
            </a:r>
            <a:r>
              <a:rPr lang="fr-FR" sz="2400" b="1" dirty="0">
                <a:solidFill>
                  <a:prstClr val="black"/>
                </a:solidFill>
                <a:latin typeface="Times New Roman" panose="02020603050405020304" pitchFamily="18" charset="0"/>
                <a:cs typeface="Times New Roman" panose="02020603050405020304" pitchFamily="18" charset="0"/>
              </a:rPr>
              <a:t> 202</a:t>
            </a:r>
            <a:r>
              <a:rPr lang="ro-RO" sz="2400" b="1" dirty="0">
                <a:solidFill>
                  <a:prstClr val="black"/>
                </a:solidFill>
                <a:latin typeface="Times New Roman" panose="02020603050405020304" pitchFamily="18" charset="0"/>
                <a:cs typeface="Times New Roman" panose="02020603050405020304" pitchFamily="18" charset="0"/>
              </a:rPr>
              <a:t>6</a:t>
            </a:r>
          </a:p>
          <a:p>
            <a:pPr algn="ctr"/>
            <a:endParaRPr lang="ro-RO" sz="2400" b="1" dirty="0">
              <a:solidFill>
                <a:prstClr val="black"/>
              </a:solidFill>
              <a:latin typeface="Times New Roman" panose="02020603050405020304" pitchFamily="18" charset="0"/>
              <a:cs typeface="Times New Roman" panose="02020603050405020304" pitchFamily="18" charset="0"/>
            </a:endParaRPr>
          </a:p>
          <a:p>
            <a:pPr algn="ctr"/>
            <a:endParaRPr lang="ro-RO" sz="1600" b="1" dirty="0">
              <a:solidFill>
                <a:prstClr val="black"/>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fr-FR" sz="2400" b="1" dirty="0">
                <a:solidFill>
                  <a:prstClr val="black"/>
                </a:solidFill>
                <a:latin typeface="Times New Roman" panose="02020603050405020304" pitchFamily="18" charset="0"/>
                <a:cs typeface="Times New Roman" panose="02020603050405020304" pitchFamily="18" charset="0"/>
              </a:rPr>
              <a:t>  </a:t>
            </a:r>
            <a:r>
              <a:rPr lang="ro-RO" b="1" dirty="0">
                <a:latin typeface="Times New Roman" panose="02020603050405020304" pitchFamily="18" charset="0"/>
                <a:cs typeface="Times New Roman" panose="02020603050405020304" pitchFamily="18" charset="0"/>
              </a:rPr>
              <a:t>Implementarea efectivă a proiectelor de creștere a eficienței energetice</a:t>
            </a:r>
            <a:r>
              <a:rPr lang="ro-RO" dirty="0">
                <a:latin typeface="Times New Roman" panose="02020603050405020304" pitchFamily="18" charset="0"/>
                <a:cs typeface="Times New Roman" panose="02020603050405020304" pitchFamily="18" charset="0"/>
              </a:rPr>
              <a:t>, prin:</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montarea a 7.126 corpuri de iluminat cu sursă LED și înlocuirea a 20 puncte de aprindere cu sisteme de monitorizare și analiză energetică;</a:t>
            </a:r>
            <a:endParaRPr lang="en-US"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montarea a 2.044 corpuri de iluminat cu sursă LED și înlocuirea a 15 puncte de aprindere cu sisteme de monitorizare și analiză energetică.</a:t>
            </a:r>
          </a:p>
          <a:p>
            <a:pPr lvl="1"/>
            <a:endParaRPr lang="en-US" sz="16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ro-RO" b="1" dirty="0">
                <a:latin typeface="Times New Roman" panose="02020603050405020304" pitchFamily="18" charset="0"/>
                <a:cs typeface="Times New Roman" panose="02020603050405020304" pitchFamily="18" charset="0"/>
              </a:rPr>
              <a:t>Extinderea rețelei de iluminat public</a:t>
            </a:r>
            <a:r>
              <a:rPr lang="ro-RO" dirty="0">
                <a:latin typeface="Times New Roman" panose="02020603050405020304" pitchFamily="18" charset="0"/>
                <a:cs typeface="Times New Roman" panose="02020603050405020304" pitchFamily="18" charset="0"/>
              </a:rPr>
              <a:t>, prin implementarea iluminatului public în zona Calea Clujului – Oșorhei.</a:t>
            </a:r>
          </a:p>
          <a:p>
            <a:pPr marL="285750" lvl="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ro-RO" b="1" dirty="0">
                <a:latin typeface="Times New Roman" panose="02020603050405020304" pitchFamily="18" charset="0"/>
                <a:cs typeface="Times New Roman" panose="02020603050405020304" pitchFamily="18" charset="0"/>
              </a:rPr>
              <a:t>Modernizarea iluminatului public din zona centrală a municipiului</a:t>
            </a:r>
            <a:r>
              <a:rPr lang="ro-RO" dirty="0">
                <a:latin typeface="Times New Roman" panose="02020603050405020304" pitchFamily="18" charset="0"/>
                <a:cs typeface="Times New Roman" panose="02020603050405020304" pitchFamily="18" charset="0"/>
              </a:rPr>
              <a:t>, pe axa Piața 1 Decembrie – Mihai Viteazul – Aleea Emanuil Gojdu – Spiru Haret.</a:t>
            </a: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ro-RO" sz="2000" dirty="0">
              <a:solidFill>
                <a:prstClr val="black"/>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2375193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Content Placeholder 2">
            <a:extLst>
              <a:ext uri="{FF2B5EF4-FFF2-40B4-BE49-F238E27FC236}">
                <a16:creationId xmlns:a16="http://schemas.microsoft.com/office/drawing/2014/main" id="{9E7F3B59-0490-46F2-9AC3-A0432D8FBD9F}"/>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A0854411-4B09-4F83-A889-EFD30C770B65}"/>
              </a:ext>
            </a:extLst>
          </p:cNvPr>
          <p:cNvSpPr txBox="1"/>
          <p:nvPr/>
        </p:nvSpPr>
        <p:spPr>
          <a:xfrm>
            <a:off x="475673" y="899490"/>
            <a:ext cx="11240654" cy="5324535"/>
          </a:xfrm>
          <a:prstGeom prst="rect">
            <a:avLst/>
          </a:prstGeom>
          <a:noFill/>
        </p:spPr>
        <p:txBody>
          <a:bodyPr wrap="square">
            <a:spAutoFit/>
          </a:bodyPr>
          <a:lstStyle/>
          <a:p>
            <a:pPr algn="ctr">
              <a:buFont typeface="Arial" panose="020B0604020202020204" pitchFamily="34" charset="0"/>
              <a:buNone/>
            </a:pPr>
            <a:r>
              <a:rPr lang="ro-RO"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 SERVICII PUBLICE DE ALIMENTARE CU APĂ ȘI CANALIZRE</a:t>
            </a:r>
          </a:p>
          <a:p>
            <a:pPr algn="ctr">
              <a:buFont typeface="Arial" panose="020B0604020202020204" pitchFamily="34" charset="0"/>
              <a:buNone/>
            </a:pPr>
            <a:endParaRPr lang="ro-RO"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r>
              <a:rPr lang="ro-RO"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ro-RO" dirty="0"/>
              <a:t> </a:t>
            </a:r>
            <a:r>
              <a:rPr lang="ro-RO" dirty="0">
                <a:latin typeface="Times New Roman" panose="02020603050405020304" pitchFamily="18" charset="0"/>
                <a:cs typeface="Times New Roman" panose="02020603050405020304" pitchFamily="18" charset="0"/>
              </a:rPr>
              <a:t>La sfârșitul anului 2025, cheltuielile aferente serviciilor publice de alimentare cu apă și canalizare au totalizat </a:t>
            </a:r>
            <a:r>
              <a:rPr lang="ro-RO" b="1" dirty="0">
                <a:latin typeface="Times New Roman" panose="02020603050405020304" pitchFamily="18" charset="0"/>
                <a:cs typeface="Times New Roman" panose="02020603050405020304" pitchFamily="18" charset="0"/>
              </a:rPr>
              <a:t>2.974.577,61</a:t>
            </a:r>
            <a:r>
              <a:rPr lang="ro-RO" dirty="0">
                <a:latin typeface="Times New Roman" panose="02020603050405020304" pitchFamily="18" charset="0"/>
                <a:cs typeface="Times New Roman" panose="02020603050405020304" pitchFamily="18" charset="0"/>
              </a:rPr>
              <a:t> lei, comparativ cu </a:t>
            </a:r>
            <a:r>
              <a:rPr lang="ro-RO" b="1" dirty="0">
                <a:latin typeface="Times New Roman" panose="02020603050405020304" pitchFamily="18" charset="0"/>
                <a:cs typeface="Times New Roman" panose="02020603050405020304" pitchFamily="18" charset="0"/>
              </a:rPr>
              <a:t>2.370.657</a:t>
            </a:r>
            <a:r>
              <a:rPr lang="ro-RO" dirty="0">
                <a:latin typeface="Times New Roman" panose="02020603050405020304" pitchFamily="18" charset="0"/>
                <a:cs typeface="Times New Roman" panose="02020603050405020304" pitchFamily="18" charset="0"/>
              </a:rPr>
              <a:t> lei în anul 2024.</a:t>
            </a:r>
            <a:endParaRPr lang="en-US" dirty="0">
              <a:latin typeface="Times New Roman" panose="02020603050405020304" pitchFamily="18" charset="0"/>
              <a:cs typeface="Times New Roman" panose="02020603050405020304" pitchFamily="18" charset="0"/>
            </a:endParaRPr>
          </a:p>
          <a:p>
            <a:pPr algn="ctr">
              <a:buFont typeface="Arial" panose="020B0604020202020204" pitchFamily="34" charset="0"/>
              <a:buNone/>
            </a:pPr>
            <a:endParaRPr lang="ro-RO"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a:buFont typeface="Arial" panose="020B0604020202020204" pitchFamily="34" charset="0"/>
              <a:buNone/>
            </a:pPr>
            <a:r>
              <a:rPr lang="ro-RO"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 ALIMENTARE CU APĂ ȘI CANALIZARE MENAJERĂ</a:t>
            </a:r>
          </a:p>
          <a:p>
            <a:pPr algn="ctr">
              <a:buFont typeface="Arial" panose="020B0604020202020204" pitchFamily="34" charset="0"/>
              <a:buNone/>
            </a:pPr>
            <a:endParaRPr lang="ro-RO"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just"/>
            <a:r>
              <a:rPr lang="ro-RO"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Pentru soluționarea celor </a:t>
            </a:r>
            <a:r>
              <a:rPr lang="ro-RO"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1.036</a:t>
            </a:r>
            <a:r>
              <a:rPr lang="ro-RO"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de adrese, sesizări, reclamații, cereri, note de audiență, au fost soluționate aplicându-se în toate cazurile prevederile legale specifice fiecărei situații.</a:t>
            </a:r>
          </a:p>
          <a:p>
            <a:pPr algn="just"/>
            <a:r>
              <a:rPr lang="ro-RO"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Acestea au fost analizate prin verificări în teren, realizate, după caz, împreună cu operatorul serviciului și cu petenții, cu aplicarea prevederilor legale corespunzătoare fiecărei situații.</a:t>
            </a:r>
            <a:endParaRPr lang="en-US" dirty="0">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ro-RO"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fontAlgn="base"/>
            <a:r>
              <a:rPr lang="en-US" dirty="0">
                <a:latin typeface="Times New Roman" panose="02020603050405020304" pitchFamily="18" charset="0"/>
                <a:cs typeface="Times New Roman" panose="02020603050405020304" pitchFamily="18" charset="0"/>
              </a:rPr>
              <a:t> </a:t>
            </a:r>
            <a:endParaRPr lang="ro-RO"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ctr">
              <a:buFont typeface="Arial" panose="020B0604020202020204" pitchFamily="34" charset="0"/>
              <a:buNone/>
            </a:pPr>
            <a:r>
              <a:rPr lang="ro-RO"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II. ACTIVITATEA DE COLECTARE APE PLUVIALE</a:t>
            </a:r>
          </a:p>
          <a:p>
            <a:pPr>
              <a:buFont typeface="Arial" panose="020B0604020202020204" pitchFamily="34" charset="0"/>
              <a:buNone/>
            </a:pPr>
            <a:endParaRPr lang="ro-RO"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a:p>
            <a:pPr algn="just">
              <a:buFont typeface="Arial" panose="020B0604020202020204" pitchFamily="34" charset="0"/>
              <a:buNone/>
            </a:pPr>
            <a:r>
              <a:rPr lang="ro-RO"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ro-RO"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Realizarea activității de întreținere rețea de canalizare pluvială, curățare periodică a gurilor de scurgere, racordurilor și căminelor de vizitare amplasate pe domeniul public, s-a derulat în baza programului anual. Valoarea prestației de preluare a apelor meteorice de pe domeniul public a fost de </a:t>
            </a:r>
            <a:r>
              <a:rPr lang="ro-RO"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211.138 lei.</a:t>
            </a: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028940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0FB812-989F-4728-B305-612D7AA251BE}"/>
              </a:ext>
            </a:extLst>
          </p:cNvPr>
          <p:cNvGraphicFramePr>
            <a:graphicFrameLocks noGrp="1"/>
          </p:cNvGraphicFramePr>
          <p:nvPr>
            <p:extLst>
              <p:ext uri="{D42A27DB-BD31-4B8C-83A1-F6EECF244321}">
                <p14:modId xmlns:p14="http://schemas.microsoft.com/office/powerpoint/2010/main" val="1325161036"/>
              </p:ext>
            </p:extLst>
          </p:nvPr>
        </p:nvGraphicFramePr>
        <p:xfrm>
          <a:off x="1136826" y="2716544"/>
          <a:ext cx="9918347" cy="2610778"/>
        </p:xfrm>
        <a:graphic>
          <a:graphicData uri="http://schemas.openxmlformats.org/drawingml/2006/table">
            <a:tbl>
              <a:tblPr firstRow="1" firstCol="1" lastRow="1" lastCol="1" bandRow="1" bandCol="1">
                <a:tableStyleId>{5940675A-B579-460E-94D1-54222C63F5DA}</a:tableStyleId>
              </a:tblPr>
              <a:tblGrid>
                <a:gridCol w="1645013">
                  <a:extLst>
                    <a:ext uri="{9D8B030D-6E8A-4147-A177-3AD203B41FA5}">
                      <a16:colId xmlns:a16="http://schemas.microsoft.com/office/drawing/2014/main" val="711644845"/>
                    </a:ext>
                  </a:extLst>
                </a:gridCol>
                <a:gridCol w="637097">
                  <a:extLst>
                    <a:ext uri="{9D8B030D-6E8A-4147-A177-3AD203B41FA5}">
                      <a16:colId xmlns:a16="http://schemas.microsoft.com/office/drawing/2014/main" val="4180648869"/>
                    </a:ext>
                  </a:extLst>
                </a:gridCol>
                <a:gridCol w="635173">
                  <a:extLst>
                    <a:ext uri="{9D8B030D-6E8A-4147-A177-3AD203B41FA5}">
                      <a16:colId xmlns:a16="http://schemas.microsoft.com/office/drawing/2014/main" val="2733970141"/>
                    </a:ext>
                  </a:extLst>
                </a:gridCol>
                <a:gridCol w="636134">
                  <a:extLst>
                    <a:ext uri="{9D8B030D-6E8A-4147-A177-3AD203B41FA5}">
                      <a16:colId xmlns:a16="http://schemas.microsoft.com/office/drawing/2014/main" val="1444008783"/>
                    </a:ext>
                  </a:extLst>
                </a:gridCol>
                <a:gridCol w="636134">
                  <a:extLst>
                    <a:ext uri="{9D8B030D-6E8A-4147-A177-3AD203B41FA5}">
                      <a16:colId xmlns:a16="http://schemas.microsoft.com/office/drawing/2014/main" val="400449296"/>
                    </a:ext>
                  </a:extLst>
                </a:gridCol>
                <a:gridCol w="636134">
                  <a:extLst>
                    <a:ext uri="{9D8B030D-6E8A-4147-A177-3AD203B41FA5}">
                      <a16:colId xmlns:a16="http://schemas.microsoft.com/office/drawing/2014/main" val="2241590797"/>
                    </a:ext>
                  </a:extLst>
                </a:gridCol>
                <a:gridCol w="636134">
                  <a:extLst>
                    <a:ext uri="{9D8B030D-6E8A-4147-A177-3AD203B41FA5}">
                      <a16:colId xmlns:a16="http://schemas.microsoft.com/office/drawing/2014/main" val="3406765182"/>
                    </a:ext>
                  </a:extLst>
                </a:gridCol>
                <a:gridCol w="636134">
                  <a:extLst>
                    <a:ext uri="{9D8B030D-6E8A-4147-A177-3AD203B41FA5}">
                      <a16:colId xmlns:a16="http://schemas.microsoft.com/office/drawing/2014/main" val="1850563191"/>
                    </a:ext>
                  </a:extLst>
                </a:gridCol>
                <a:gridCol w="636134">
                  <a:extLst>
                    <a:ext uri="{9D8B030D-6E8A-4147-A177-3AD203B41FA5}">
                      <a16:colId xmlns:a16="http://schemas.microsoft.com/office/drawing/2014/main" val="3384307800"/>
                    </a:ext>
                  </a:extLst>
                </a:gridCol>
                <a:gridCol w="636852">
                  <a:extLst>
                    <a:ext uri="{9D8B030D-6E8A-4147-A177-3AD203B41FA5}">
                      <a16:colId xmlns:a16="http://schemas.microsoft.com/office/drawing/2014/main" val="3525575310"/>
                    </a:ext>
                  </a:extLst>
                </a:gridCol>
                <a:gridCol w="636852">
                  <a:extLst>
                    <a:ext uri="{9D8B030D-6E8A-4147-A177-3AD203B41FA5}">
                      <a16:colId xmlns:a16="http://schemas.microsoft.com/office/drawing/2014/main" val="647690584"/>
                    </a:ext>
                  </a:extLst>
                </a:gridCol>
                <a:gridCol w="636852">
                  <a:extLst>
                    <a:ext uri="{9D8B030D-6E8A-4147-A177-3AD203B41FA5}">
                      <a16:colId xmlns:a16="http://schemas.microsoft.com/office/drawing/2014/main" val="20011"/>
                    </a:ext>
                  </a:extLst>
                </a:gridCol>
                <a:gridCol w="636852">
                  <a:extLst>
                    <a:ext uri="{9D8B030D-6E8A-4147-A177-3AD203B41FA5}">
                      <a16:colId xmlns:a16="http://schemas.microsoft.com/office/drawing/2014/main" val="20012"/>
                    </a:ext>
                  </a:extLst>
                </a:gridCol>
                <a:gridCol w="636852">
                  <a:extLst>
                    <a:ext uri="{9D8B030D-6E8A-4147-A177-3AD203B41FA5}">
                      <a16:colId xmlns:a16="http://schemas.microsoft.com/office/drawing/2014/main" val="20013"/>
                    </a:ext>
                  </a:extLst>
                </a:gridCol>
              </a:tblGrid>
              <a:tr h="761172">
                <a:tc>
                  <a:txBody>
                    <a:bodyPr/>
                    <a:lstStyle/>
                    <a:p>
                      <a:pPr algn="ctr">
                        <a:lnSpc>
                          <a:spcPct val="115000"/>
                        </a:lnSpc>
                      </a:pPr>
                      <a:endParaRPr lang="ro-RO" sz="1500" dirty="0">
                        <a:effectLst/>
                        <a:latin typeface="Times New Roman" panose="02020603050405020304" pitchFamily="18" charset="0"/>
                        <a:cs typeface="Times New Roman" panose="02020603050405020304" pitchFamily="18" charset="0"/>
                      </a:endParaRPr>
                    </a:p>
                    <a:p>
                      <a:pPr algn="ctr">
                        <a:lnSpc>
                          <a:spcPct val="115000"/>
                        </a:lnSpc>
                      </a:pPr>
                      <a:r>
                        <a:rPr lang="en-US" sz="1500" dirty="0" err="1">
                          <a:effectLst/>
                          <a:latin typeface="Times New Roman" panose="02020603050405020304" pitchFamily="18" charset="0"/>
                          <a:cs typeface="Times New Roman" panose="02020603050405020304" pitchFamily="18" charset="0"/>
                        </a:rPr>
                        <a:t>Anul</a:t>
                      </a:r>
                      <a:endParaRPr lang="en-US" sz="1500" dirty="0">
                        <a:effectLst/>
                        <a:latin typeface="Times New Roman" panose="02020603050405020304" pitchFamily="18" charset="0"/>
                        <a:cs typeface="Times New Roman" panose="02020603050405020304" pitchFamily="18" charset="0"/>
                      </a:endParaRPr>
                    </a:p>
                    <a:p>
                      <a:pPr algn="just">
                        <a:lnSpc>
                          <a:spcPct val="115000"/>
                        </a:lnSpc>
                      </a:pPr>
                      <a:r>
                        <a:rPr lang="en-U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2013</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2014</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2015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endParaRPr lang="ro-RO" sz="1500" dirty="0">
                        <a:effectLst/>
                        <a:latin typeface="Times New Roman" panose="02020603050405020304" pitchFamily="18" charset="0"/>
                        <a:cs typeface="Times New Roman" panose="02020603050405020304" pitchFamily="18" charset="0"/>
                      </a:endParaRPr>
                    </a:p>
                    <a:p>
                      <a:pPr algn="ctr">
                        <a:lnSpc>
                          <a:spcPct val="115000"/>
                        </a:lnSpc>
                      </a:pPr>
                      <a:r>
                        <a:rPr lang="en-US" sz="1500" dirty="0">
                          <a:effectLst/>
                          <a:latin typeface="Times New Roman" panose="02020603050405020304" pitchFamily="18" charset="0"/>
                          <a:cs typeface="Times New Roman" panose="02020603050405020304" pitchFamily="18" charset="0"/>
                        </a:rPr>
                        <a:t>2016</a:t>
                      </a:r>
                    </a:p>
                    <a:p>
                      <a:pPr algn="ctr">
                        <a:lnSpc>
                          <a:spcPct val="115000"/>
                        </a:lnSpc>
                      </a:pPr>
                      <a:r>
                        <a:rPr lang="en-U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2017</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2018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2019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2020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endParaRPr lang="ro-RO" sz="1500" dirty="0">
                        <a:effectLst/>
                        <a:latin typeface="Times New Roman" panose="02020603050405020304" pitchFamily="18" charset="0"/>
                        <a:cs typeface="Times New Roman" panose="02020603050405020304" pitchFamily="18" charset="0"/>
                      </a:endParaRPr>
                    </a:p>
                    <a:p>
                      <a:pPr algn="ctr">
                        <a:lnSpc>
                          <a:spcPct val="115000"/>
                        </a:lnSpc>
                      </a:pPr>
                      <a:r>
                        <a:rPr lang="en-US" sz="1500" dirty="0">
                          <a:effectLst/>
                          <a:latin typeface="Times New Roman" panose="02020603050405020304" pitchFamily="18" charset="0"/>
                          <a:cs typeface="Times New Roman" panose="02020603050405020304" pitchFamily="18" charset="0"/>
                        </a:rPr>
                        <a:t>2021</a:t>
                      </a:r>
                    </a:p>
                    <a:p>
                      <a:pPr algn="ctr">
                        <a:lnSpc>
                          <a:spcPct val="115000"/>
                        </a:lnSpc>
                      </a:pPr>
                      <a:r>
                        <a:rPr lang="en-U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2022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pPr algn="ctr"/>
                      <a:r>
                        <a:rPr lang="en-US" sz="1500" dirty="0">
                          <a:effectLst/>
                          <a:latin typeface="Times New Roman" panose="02020603050405020304" pitchFamily="18" charset="0"/>
                          <a:cs typeface="Times New Roman" panose="02020603050405020304" pitchFamily="18" charset="0"/>
                        </a:rPr>
                        <a:t>2023</a:t>
                      </a: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r>
                        <a:rPr lang="ro-RO" sz="1600" dirty="0">
                          <a:latin typeface="Times New Roman" panose="02020603050405020304" pitchFamily="18" charset="0"/>
                          <a:cs typeface="Times New Roman" panose="02020603050405020304" pitchFamily="18" charset="0"/>
                        </a:rPr>
                        <a:t>2024</a:t>
                      </a:r>
                      <a:endParaRPr lang="en-US" sz="1600" dirty="0">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tc>
                  <a:txBody>
                    <a:bodyPr/>
                    <a:lstStyle/>
                    <a:p>
                      <a:r>
                        <a:rPr lang="ro-RO" sz="1600" dirty="0">
                          <a:latin typeface="Times New Roman" panose="02020603050405020304" pitchFamily="18" charset="0"/>
                          <a:cs typeface="Times New Roman" panose="02020603050405020304" pitchFamily="18" charset="0"/>
                        </a:rPr>
                        <a:t>2025</a:t>
                      </a:r>
                      <a:endParaRPr lang="en-US" sz="1600" dirty="0">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2373188207"/>
                  </a:ext>
                </a:extLst>
              </a:tr>
              <a:tr h="815089">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Nr. de </a:t>
                      </a:r>
                      <a:r>
                        <a:rPr lang="en-US" sz="1500" dirty="0" err="1">
                          <a:effectLst/>
                          <a:latin typeface="Times New Roman" panose="02020603050405020304" pitchFamily="18" charset="0"/>
                          <a:cs typeface="Times New Roman" panose="02020603050405020304" pitchFamily="18" charset="0"/>
                        </a:rPr>
                        <a:t>străzi</a:t>
                      </a:r>
                      <a:r>
                        <a:rPr lang="en-US" sz="1500" dirty="0">
                          <a:effectLst/>
                          <a:latin typeface="Times New Roman" panose="02020603050405020304" pitchFamily="18" charset="0"/>
                          <a:cs typeface="Times New Roman" panose="02020603050405020304" pitchFamily="18" charset="0"/>
                        </a:rPr>
                        <a:t> / </a:t>
                      </a:r>
                      <a:r>
                        <a:rPr lang="en-US" sz="1500" dirty="0" err="1">
                          <a:effectLst/>
                          <a:latin typeface="Times New Roman" panose="02020603050405020304" pitchFamily="18" charset="0"/>
                          <a:cs typeface="Times New Roman" panose="02020603050405020304" pitchFamily="18" charset="0"/>
                        </a:rPr>
                        <a:t>locaţii</a:t>
                      </a:r>
                      <a:endParaRPr lang="en-US" sz="1500" dirty="0">
                        <a:effectLst/>
                        <a:latin typeface="Times New Roman" panose="02020603050405020304" pitchFamily="18" charset="0"/>
                        <a:cs typeface="Times New Roman" panose="02020603050405020304" pitchFamily="18" charset="0"/>
                      </a:endParaRPr>
                    </a:p>
                    <a:p>
                      <a:pPr algn="ctr">
                        <a:lnSpc>
                          <a:spcPct val="115000"/>
                        </a:lnSpc>
                      </a:pPr>
                      <a:r>
                        <a:rPr lang="en-U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150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75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115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120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151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128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272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291</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a:t>
                      </a:r>
                    </a:p>
                    <a:p>
                      <a:pPr algn="ctr">
                        <a:lnSpc>
                          <a:spcPct val="115000"/>
                        </a:lnSpc>
                      </a:pPr>
                      <a:r>
                        <a:rPr lang="en-US" sz="1500" dirty="0">
                          <a:effectLst/>
                          <a:latin typeface="Times New Roman" panose="02020603050405020304" pitchFamily="18" charset="0"/>
                          <a:cs typeface="Times New Roman" panose="02020603050405020304" pitchFamily="18" charset="0"/>
                        </a:rPr>
                        <a:t>315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lnR w="12700" cap="flat" cmpd="sng" algn="ctr">
                      <a:solidFill>
                        <a:schemeClr val="tx1"/>
                      </a:solidFill>
                      <a:prstDash val="solid"/>
                      <a:round/>
                      <a:headEnd type="none" w="med" len="med"/>
                      <a:tailEnd type="none" w="med" len="med"/>
                    </a:lnR>
                  </a:tcPr>
                </a:tc>
                <a:tc>
                  <a:txBody>
                    <a:bodyPr/>
                    <a:lstStyle/>
                    <a:p>
                      <a:pPr algn="ctr"/>
                      <a:r>
                        <a:rPr lang="en-US" sz="1500" dirty="0">
                          <a:effectLst/>
                          <a:latin typeface="Times New Roman" panose="02020603050405020304" pitchFamily="18" charset="0"/>
                          <a:cs typeface="Times New Roman" panose="02020603050405020304" pitchFamily="18" charset="0"/>
                        </a:rPr>
                        <a:t>1</a:t>
                      </a:r>
                      <a:r>
                        <a:rPr lang="ro-RO" sz="1500" dirty="0">
                          <a:effectLst/>
                          <a:latin typeface="Times New Roman" panose="02020603050405020304" pitchFamily="18" charset="0"/>
                          <a:cs typeface="Times New Roman" panose="02020603050405020304" pitchFamily="18" charset="0"/>
                        </a:rPr>
                        <a:t>00</a:t>
                      </a:r>
                      <a:endParaRPr lang="en-US" sz="1500" dirty="0">
                        <a:effectLst/>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o-RO" sz="1600" dirty="0">
                          <a:latin typeface="Times New Roman" panose="02020603050405020304" pitchFamily="18" charset="0"/>
                          <a:cs typeface="Times New Roman" panose="02020603050405020304" pitchFamily="18" charset="0"/>
                        </a:rPr>
                        <a:t> 125</a:t>
                      </a:r>
                      <a:endParaRPr lang="en-US" sz="1600" dirty="0">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o-RO" sz="1600" dirty="0">
                          <a:latin typeface="Times New Roman" panose="02020603050405020304" pitchFamily="18" charset="0"/>
                          <a:cs typeface="Times New Roman" panose="02020603050405020304" pitchFamily="18" charset="0"/>
                        </a:rPr>
                        <a:t>55</a:t>
                      </a:r>
                      <a:endParaRPr lang="en-US" sz="1600" dirty="0">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5933246"/>
                  </a:ext>
                </a:extLst>
              </a:tr>
              <a:tr h="812712">
                <a:tc>
                  <a:txBody>
                    <a:bodyPr/>
                    <a:lstStyle/>
                    <a:p>
                      <a:pPr algn="ctr">
                        <a:lnSpc>
                          <a:spcPct val="115000"/>
                        </a:lnSpc>
                      </a:pPr>
                      <a:r>
                        <a:rPr lang="fr-FR" sz="1500" dirty="0" err="1">
                          <a:effectLst/>
                          <a:latin typeface="Times New Roman" panose="02020603050405020304" pitchFamily="18" charset="0"/>
                          <a:cs typeface="Times New Roman" panose="02020603050405020304" pitchFamily="18" charset="0"/>
                        </a:rPr>
                        <a:t>Cantit</a:t>
                      </a:r>
                      <a:r>
                        <a:rPr lang="fr-FR" sz="1500" dirty="0">
                          <a:effectLst/>
                          <a:latin typeface="Times New Roman" panose="02020603050405020304" pitchFamily="18" charset="0"/>
                          <a:cs typeface="Times New Roman" panose="02020603050405020304" pitchFamily="18" charset="0"/>
                        </a:rPr>
                        <a:t>. de </a:t>
                      </a:r>
                      <a:r>
                        <a:rPr lang="fr-FR" sz="1500" dirty="0" err="1">
                          <a:effectLst/>
                          <a:latin typeface="Times New Roman" panose="02020603050405020304" pitchFamily="18" charset="0"/>
                          <a:cs typeface="Times New Roman" panose="02020603050405020304" pitchFamily="18" charset="0"/>
                        </a:rPr>
                        <a:t>mixtur</a:t>
                      </a:r>
                      <a:r>
                        <a:rPr lang="ro-RO" sz="1500" dirty="0">
                          <a:effectLst/>
                          <a:latin typeface="Times New Roman" panose="02020603050405020304" pitchFamily="18" charset="0"/>
                          <a:cs typeface="Times New Roman" panose="02020603050405020304" pitchFamily="18" charset="0"/>
                        </a:rPr>
                        <a:t>ă</a:t>
                      </a:r>
                      <a:r>
                        <a:rPr lang="fr-FR" sz="1500" dirty="0">
                          <a:effectLst/>
                          <a:latin typeface="Times New Roman" panose="02020603050405020304" pitchFamily="18" charset="0"/>
                          <a:cs typeface="Times New Roman" panose="02020603050405020304" pitchFamily="18" charset="0"/>
                        </a:rPr>
                        <a:t> </a:t>
                      </a:r>
                      <a:r>
                        <a:rPr lang="fr-FR" sz="1500" dirty="0" err="1">
                          <a:effectLst/>
                          <a:latin typeface="Times New Roman" panose="02020603050405020304" pitchFamily="18" charset="0"/>
                          <a:cs typeface="Times New Roman" panose="02020603050405020304" pitchFamily="18" charset="0"/>
                        </a:rPr>
                        <a:t>asfaltică</a:t>
                      </a:r>
                      <a:r>
                        <a:rPr lang="fr-FR" sz="1500" dirty="0">
                          <a:effectLst/>
                          <a:latin typeface="Times New Roman" panose="02020603050405020304" pitchFamily="18" charset="0"/>
                          <a:cs typeface="Times New Roman" panose="02020603050405020304" pitchFamily="18" charset="0"/>
                        </a:rPr>
                        <a:t> </a:t>
                      </a:r>
                      <a:r>
                        <a:rPr lang="fr-FR" sz="1500" dirty="0" err="1">
                          <a:effectLst/>
                          <a:latin typeface="Times New Roman" panose="02020603050405020304" pitchFamily="18" charset="0"/>
                          <a:cs typeface="Times New Roman" panose="02020603050405020304" pitchFamily="18" charset="0"/>
                        </a:rPr>
                        <a:t>utilizată</a:t>
                      </a:r>
                      <a:r>
                        <a:rPr lang="fr-FR" sz="1500" dirty="0">
                          <a:effectLst/>
                          <a:latin typeface="Times New Roman" panose="02020603050405020304" pitchFamily="18" charset="0"/>
                          <a:cs typeface="Times New Roman" panose="02020603050405020304" pitchFamily="18" charset="0"/>
                        </a:rPr>
                        <a:t> (</a:t>
                      </a:r>
                      <a:r>
                        <a:rPr lang="fr-FR" sz="1500" dirty="0" err="1">
                          <a:effectLst/>
                          <a:latin typeface="Times New Roman" panose="02020603050405020304" pitchFamily="18" charset="0"/>
                          <a:cs typeface="Times New Roman" panose="02020603050405020304" pitchFamily="18" charset="0"/>
                        </a:rPr>
                        <a:t>tone</a:t>
                      </a:r>
                      <a:r>
                        <a:rPr lang="en-US" sz="1500" dirty="0">
                          <a:effectLst/>
                          <a:latin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solidFill>
                      <a:schemeClr val="accent4">
                        <a:lumMod val="40000"/>
                        <a:lumOff val="60000"/>
                      </a:schemeClr>
                    </a:solidFill>
                  </a:tcP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5630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2185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1430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1354</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3145</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2042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2590</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 2579</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en-US" sz="1500" dirty="0">
                          <a:effectLst/>
                          <a:latin typeface="Times New Roman" panose="02020603050405020304" pitchFamily="18" charset="0"/>
                          <a:cs typeface="Times New Roman" panose="02020603050405020304" pitchFamily="18" charset="0"/>
                        </a:rPr>
                        <a:t>4408</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tc>
                <a:tc>
                  <a:txBody>
                    <a:bodyPr/>
                    <a:lstStyle/>
                    <a:p>
                      <a:pPr algn="ctr">
                        <a:lnSpc>
                          <a:spcPct val="115000"/>
                        </a:lnSpc>
                      </a:pPr>
                      <a:r>
                        <a:rPr lang="ro-RO" sz="1500" dirty="0">
                          <a:effectLst/>
                          <a:latin typeface="Times New Roman" panose="02020603050405020304" pitchFamily="18" charset="0"/>
                          <a:ea typeface="Times New Roman" panose="02020603050405020304" pitchFamily="18" charset="0"/>
                          <a:cs typeface="Times New Roman" panose="02020603050405020304" pitchFamily="18" charset="0"/>
                        </a:rPr>
                        <a:t>1532</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1" marR="63991" marT="0" marB="0" anchor="ctr">
                    <a:lnR w="12700" cap="flat" cmpd="sng" algn="ctr">
                      <a:solidFill>
                        <a:schemeClr val="tx1"/>
                      </a:solidFill>
                      <a:prstDash val="solid"/>
                      <a:round/>
                      <a:headEnd type="none" w="med" len="med"/>
                      <a:tailEnd type="none" w="med" len="med"/>
                    </a:lnR>
                  </a:tcPr>
                </a:tc>
                <a:tc>
                  <a:txBody>
                    <a:bodyPr/>
                    <a:lstStyle/>
                    <a:p>
                      <a:pPr algn="ctr"/>
                      <a:r>
                        <a:rPr lang="en-US" sz="1500" dirty="0">
                          <a:effectLst/>
                          <a:latin typeface="Times New Roman" panose="02020603050405020304" pitchFamily="18" charset="0"/>
                          <a:cs typeface="Times New Roman" panose="02020603050405020304" pitchFamily="18" charset="0"/>
                        </a:rPr>
                        <a:t>1141</a:t>
                      </a: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o-RO" sz="1600" dirty="0">
                          <a:latin typeface="Times New Roman" panose="02020603050405020304" pitchFamily="18" charset="0"/>
                          <a:cs typeface="Times New Roman" panose="02020603050405020304" pitchFamily="18" charset="0"/>
                        </a:rPr>
                        <a:t> 2111</a:t>
                      </a:r>
                      <a:endParaRPr lang="en-US" sz="1600" dirty="0">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ro-RO" sz="1600" dirty="0">
                          <a:latin typeface="Times New Roman" panose="02020603050405020304" pitchFamily="18" charset="0"/>
                          <a:cs typeface="Times New Roman" panose="02020603050405020304" pitchFamily="18" charset="0"/>
                        </a:rPr>
                        <a:t>1822</a:t>
                      </a:r>
                      <a:endParaRPr lang="en-US" sz="1600" dirty="0">
                        <a:latin typeface="Times New Roman" panose="02020603050405020304" pitchFamily="18" charset="0"/>
                        <a:cs typeface="Times New Roman" panose="02020603050405020304" pitchFamily="18" charset="0"/>
                      </a:endParaRPr>
                    </a:p>
                  </a:txBody>
                  <a:tcPr marL="63991" marR="639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45523606"/>
                  </a:ext>
                </a:extLst>
              </a:tr>
            </a:tbl>
          </a:graphicData>
        </a:graphic>
      </p:graphicFrame>
      <p:sp>
        <p:nvSpPr>
          <p:cNvPr id="6" name="Content Placeholder 2">
            <a:extLst>
              <a:ext uri="{FF2B5EF4-FFF2-40B4-BE49-F238E27FC236}">
                <a16:creationId xmlns:a16="http://schemas.microsoft.com/office/drawing/2014/main" id="{406893D6-A06A-45D0-BBAE-403A2210FD39}"/>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8" name="Content Placeholder 2">
            <a:extLst>
              <a:ext uri="{FF2B5EF4-FFF2-40B4-BE49-F238E27FC236}">
                <a16:creationId xmlns:a16="http://schemas.microsoft.com/office/drawing/2014/main" id="{0F412704-0621-411F-B2EE-C55F6859E7EF}"/>
              </a:ext>
            </a:extLst>
          </p:cNvPr>
          <p:cNvSpPr>
            <a:spLocks noGrp="1"/>
          </p:cNvSpPr>
          <p:nvPr>
            <p:ph idx="1"/>
          </p:nvPr>
        </p:nvSpPr>
        <p:spPr>
          <a:xfrm>
            <a:off x="602316" y="852854"/>
            <a:ext cx="11296073" cy="1661746"/>
          </a:xfrm>
        </p:spPr>
        <p:txBody>
          <a:bodyPr>
            <a:normAutofit/>
          </a:bodyPr>
          <a:lstStyle/>
          <a:p>
            <a:pPr marL="0" indent="0" algn="ctr">
              <a:buNone/>
            </a:pPr>
            <a:r>
              <a:rPr lang="ro-RO" sz="2000" dirty="0">
                <a:latin typeface="Times New Roman" panose="02020603050405020304" pitchFamily="18" charset="0"/>
                <a:cs typeface="Times New Roman" panose="02020603050405020304" pitchFamily="18" charset="0"/>
              </a:rPr>
              <a:t>Lucrări de întreținere / reparații executate pe străzi modernizate (plombări și covorașe)</a:t>
            </a:r>
          </a:p>
          <a:p>
            <a:pPr marL="0" indent="0" algn="ctr">
              <a:buNone/>
            </a:pPr>
            <a:endParaRPr lang="ro-RO" sz="2000" dirty="0">
              <a:latin typeface="Times New Roman" panose="02020603050405020304" pitchFamily="18" charset="0"/>
              <a:cs typeface="Times New Roman" panose="02020603050405020304" pitchFamily="18" charset="0"/>
            </a:endParaRPr>
          </a:p>
          <a:p>
            <a:pPr marL="0" indent="0" algn="ctr">
              <a:buNone/>
            </a:pPr>
            <a:r>
              <a:rPr lang="ro-RO" sz="2000" dirty="0">
                <a:latin typeface="Times New Roman" panose="02020603050405020304" pitchFamily="18" charset="0"/>
                <a:cs typeface="Times New Roman" panose="02020603050405020304" pitchFamily="18" charset="0"/>
              </a:rPr>
              <a:t>TABEL COMPARATIV</a:t>
            </a:r>
            <a:endParaRPr lang="en-US" sz="2000" dirty="0">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209323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 y="0"/>
            <a:ext cx="12192001" cy="6856392"/>
          </a:xfrm>
          <a:prstGeom prst="rect">
            <a:avLst/>
          </a:prstGeom>
        </p:spPr>
      </p:pic>
      <p:sp>
        <p:nvSpPr>
          <p:cNvPr id="4" name="Content Placeholder 2">
            <a:extLst>
              <a:ext uri="{FF2B5EF4-FFF2-40B4-BE49-F238E27FC236}">
                <a16:creationId xmlns:a16="http://schemas.microsoft.com/office/drawing/2014/main" id="{34DEFD33-1642-4ED1-9E90-0DF84CCD742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8" name="TextBox 7">
            <a:extLst>
              <a:ext uri="{FF2B5EF4-FFF2-40B4-BE49-F238E27FC236}">
                <a16:creationId xmlns:a16="http://schemas.microsoft.com/office/drawing/2014/main" id="{CCDE8737-D213-4C98-BF12-5F83236DBEC5}"/>
              </a:ext>
            </a:extLst>
          </p:cNvPr>
          <p:cNvSpPr txBox="1"/>
          <p:nvPr/>
        </p:nvSpPr>
        <p:spPr>
          <a:xfrm>
            <a:off x="195416" y="2101499"/>
            <a:ext cx="11545455" cy="4093428"/>
          </a:xfrm>
          <a:prstGeom prst="rect">
            <a:avLst/>
          </a:prstGeom>
          <a:noFill/>
        </p:spPr>
        <p:txBody>
          <a:bodyPr wrap="square">
            <a:spAutoFit/>
          </a:bodyPr>
          <a:lstStyle/>
          <a:p>
            <a:pPr algn="ctr"/>
            <a:r>
              <a:rPr lang="ro-RO" sz="2000" b="1" dirty="0">
                <a:solidFill>
                  <a:prstClr val="black"/>
                </a:solidFill>
                <a:latin typeface="Times New Roman" panose="02020603050405020304" pitchFamily="18" charset="0"/>
                <a:cs typeface="Times New Roman" panose="02020603050405020304" pitchFamily="18" charset="0"/>
              </a:rPr>
              <a:t>III. </a:t>
            </a:r>
            <a:r>
              <a:rPr lang="ro-RO" sz="2000" b="1" dirty="0">
                <a:latin typeface="Times New Roman" panose="02020603050405020304" pitchFamily="18" charset="0"/>
                <a:cs typeface="Times New Roman" panose="02020603050405020304" pitchFamily="18" charset="0"/>
              </a:rPr>
              <a:t>ADMINISTRAREA CIȘMELELOR PUBLICE, FÂNTÂNILOR ARTEZIENE ȘI A REȚELELOR DE IRIGAT SPAȚII VERZI</a:t>
            </a:r>
            <a:endParaRPr lang="en-US" sz="2000" dirty="0">
              <a:latin typeface="Times New Roman" panose="02020603050405020304" pitchFamily="18" charset="0"/>
              <a:cs typeface="Times New Roman" panose="02020603050405020304" pitchFamily="18" charset="0"/>
            </a:endParaRPr>
          </a:p>
          <a:p>
            <a:pPr algn="ctr"/>
            <a:endParaRPr lang="ro-RO" sz="2000" dirty="0">
              <a:solidFill>
                <a:prstClr val="black"/>
              </a:solidFill>
              <a:latin typeface="Times New Roman" panose="02020603050405020304" pitchFamily="18" charset="0"/>
              <a:cs typeface="Times New Roman" panose="02020603050405020304" pitchFamily="18" charset="0"/>
            </a:endParaRPr>
          </a:p>
          <a:p>
            <a:pPr algn="just" defTabSz="720000"/>
            <a:r>
              <a:rPr lang="ro-RO" sz="2000"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S-au efectuat lucrări de întreținere la cele </a:t>
            </a:r>
            <a:r>
              <a:rPr lang="ro-RO" b="1" dirty="0">
                <a:solidFill>
                  <a:prstClr val="black"/>
                </a:solidFill>
                <a:latin typeface="Times New Roman" panose="02020603050405020304" pitchFamily="18" charset="0"/>
                <a:cs typeface="Times New Roman" panose="02020603050405020304" pitchFamily="18" charset="0"/>
              </a:rPr>
              <a:t>61 </a:t>
            </a:r>
            <a:r>
              <a:rPr lang="ro-RO" dirty="0">
                <a:solidFill>
                  <a:prstClr val="black"/>
                </a:solidFill>
                <a:latin typeface="Times New Roman" panose="02020603050405020304" pitchFamily="18" charset="0"/>
                <a:cs typeface="Times New Roman" panose="02020603050405020304" pitchFamily="18" charset="0"/>
              </a:rPr>
              <a:t>cișmele și </a:t>
            </a:r>
            <a:r>
              <a:rPr lang="ro-RO" b="1" dirty="0">
                <a:solidFill>
                  <a:prstClr val="black"/>
                </a:solidFill>
                <a:latin typeface="Times New Roman" panose="02020603050405020304" pitchFamily="18" charset="0"/>
                <a:cs typeface="Times New Roman" panose="02020603050405020304" pitchFamily="18" charset="0"/>
              </a:rPr>
              <a:t>10</a:t>
            </a:r>
            <a:r>
              <a:rPr lang="ro-RO" dirty="0">
                <a:solidFill>
                  <a:prstClr val="black"/>
                </a:solidFill>
                <a:latin typeface="Times New Roman" panose="02020603050405020304" pitchFamily="18" charset="0"/>
                <a:cs typeface="Times New Roman" panose="02020603050405020304" pitchFamily="18" charset="0"/>
              </a:rPr>
              <a:t> fântâni arteziene și s-au realizat următoarele lucrări: </a:t>
            </a:r>
          </a:p>
          <a:p>
            <a:pPr algn="just" defTabSz="720000"/>
            <a:endParaRPr lang="ro-RO" dirty="0">
              <a:solidFill>
                <a:prstClr val="black"/>
              </a:solidFill>
              <a:latin typeface="Times New Roman" panose="02020603050405020304" pitchFamily="18" charset="0"/>
              <a:cs typeface="Times New Roman" panose="02020603050405020304" pitchFamily="18" charset="0"/>
            </a:endParaRPr>
          </a:p>
          <a:p>
            <a:pPr marL="342900" indent="-342900" fontAlgn="base">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verificare,  testare,  denisipare  foraje  existente</a:t>
            </a:r>
          </a:p>
          <a:p>
            <a:pPr marL="342900" indent="-342900" fontAlgn="base">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valoarea totală a consumului de apă și a serviciilor de canalizare aferente cișmelelor, fântânilor arteziene și rețelelor de irigații a fost de </a:t>
            </a:r>
            <a:r>
              <a:rPr lang="ro-RO" b="1" dirty="0">
                <a:latin typeface="Times New Roman" panose="02020603050405020304" pitchFamily="18" charset="0"/>
                <a:cs typeface="Times New Roman" panose="02020603050405020304" pitchFamily="18" charset="0"/>
              </a:rPr>
              <a:t>1.760.798 </a:t>
            </a:r>
            <a:r>
              <a:rPr lang="ro-RO" dirty="0">
                <a:latin typeface="Times New Roman" panose="02020603050405020304" pitchFamily="18" charset="0"/>
                <a:cs typeface="Times New Roman" panose="02020603050405020304" pitchFamily="18" charset="0"/>
              </a:rPr>
              <a:t>lei, iar energia electrică consumată pentru funcționarea fântânilor arteziene și a instalațiilor automate de irigat a însumat </a:t>
            </a:r>
            <a:r>
              <a:rPr lang="ro-RO" b="1" dirty="0">
                <a:latin typeface="Times New Roman" panose="02020603050405020304" pitchFamily="18" charset="0"/>
                <a:cs typeface="Times New Roman" panose="02020603050405020304" pitchFamily="18" charset="0"/>
              </a:rPr>
              <a:t>656.235</a:t>
            </a:r>
            <a:r>
              <a:rPr lang="ro-RO" dirty="0">
                <a:latin typeface="Times New Roman" panose="02020603050405020304" pitchFamily="18" charset="0"/>
                <a:cs typeface="Times New Roman" panose="02020603050405020304" pitchFamily="18" charset="0"/>
              </a:rPr>
              <a:t> lei.</a:t>
            </a:r>
            <a:br>
              <a:rPr lang="ro-RO" dirty="0">
                <a:latin typeface="Times New Roman" panose="02020603050405020304" pitchFamily="18" charset="0"/>
                <a:cs typeface="Times New Roman" panose="02020603050405020304" pitchFamily="18" charset="0"/>
              </a:rPr>
            </a:br>
            <a:endParaRPr lang="ro-RO" dirty="0">
              <a:latin typeface="Times New Roman" panose="02020603050405020304" pitchFamily="18" charset="0"/>
              <a:cs typeface="Times New Roman" panose="02020603050405020304" pitchFamily="18" charset="0"/>
            </a:endParaRPr>
          </a:p>
          <a:p>
            <a:pPr fontAlgn="base"/>
            <a:endParaRPr lang="ro-RO" b="1" dirty="0">
              <a:solidFill>
                <a:prstClr val="black"/>
              </a:solidFill>
              <a:latin typeface="Times New Roman" panose="02020603050405020304" pitchFamily="18" charset="0"/>
              <a:cs typeface="Times New Roman" panose="02020603050405020304" pitchFamily="18" charset="0"/>
            </a:endParaRPr>
          </a:p>
          <a:p>
            <a:pPr fontAlgn="base"/>
            <a:endParaRPr lang="ro-RO" b="1" dirty="0">
              <a:solidFill>
                <a:prstClr val="black"/>
              </a:solidFill>
              <a:latin typeface="Times New Roman" panose="02020603050405020304" pitchFamily="18" charset="0"/>
              <a:cs typeface="Times New Roman" panose="02020603050405020304" pitchFamily="18" charset="0"/>
            </a:endParaRPr>
          </a:p>
          <a:p>
            <a:pPr algn="ctr" fontAlgn="base"/>
            <a:endParaRPr lang="ro-RO" b="1" dirty="0">
              <a:solidFill>
                <a:prstClr val="black"/>
              </a:solidFill>
              <a:latin typeface="Times New Roman" panose="02020603050405020304" pitchFamily="18" charset="0"/>
              <a:cs typeface="Times New Roman" panose="02020603050405020304" pitchFamily="18" charset="0"/>
            </a:endParaRPr>
          </a:p>
          <a:p>
            <a:pPr fontAlgn="base"/>
            <a:endParaRPr lang="ro-RO" dirty="0">
              <a:solidFill>
                <a:prstClr val="black"/>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1356574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17308"/>
          <a:stretch/>
        </p:blipFill>
        <p:spPr>
          <a:xfrm>
            <a:off x="-1" y="0"/>
            <a:ext cx="12192001" cy="6858000"/>
          </a:xfrm>
          <a:prstGeom prst="rect">
            <a:avLst/>
          </a:prstGeom>
        </p:spPr>
      </p:pic>
      <p:sp>
        <p:nvSpPr>
          <p:cNvPr id="4" name="Content Placeholder 2">
            <a:extLst>
              <a:ext uri="{FF2B5EF4-FFF2-40B4-BE49-F238E27FC236}">
                <a16:creationId xmlns:a16="http://schemas.microsoft.com/office/drawing/2014/main" id="{24C77CEC-0F9C-4FAD-A484-AD1909F5D0D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25E3DE0F-4D22-4BB0-93B0-68767F0F3E20}"/>
              </a:ext>
            </a:extLst>
          </p:cNvPr>
          <p:cNvSpPr txBox="1"/>
          <p:nvPr/>
        </p:nvSpPr>
        <p:spPr>
          <a:xfrm>
            <a:off x="494146" y="2192151"/>
            <a:ext cx="11203708" cy="2554545"/>
          </a:xfrm>
          <a:prstGeom prst="rect">
            <a:avLst/>
          </a:prstGeom>
          <a:noFill/>
        </p:spPr>
        <p:txBody>
          <a:bodyPr wrap="square">
            <a:spAutoFit/>
          </a:bodyPr>
          <a:lstStyle/>
          <a:p>
            <a:pPr algn="ctr"/>
            <a:r>
              <a:rPr lang="ro-RO" sz="2000" b="1" dirty="0">
                <a:solidFill>
                  <a:prstClr val="black"/>
                </a:solidFill>
                <a:latin typeface="Times New Roman" panose="02020603050405020304" pitchFamily="18" charset="0"/>
                <a:cs typeface="Times New Roman" panose="02020603050405020304" pitchFamily="18" charset="0"/>
              </a:rPr>
              <a:t>9. </a:t>
            </a:r>
            <a:r>
              <a:rPr lang="ro-RO" sz="2000" b="1" dirty="0">
                <a:latin typeface="Times New Roman" panose="02020603050405020304" pitchFamily="18" charset="0"/>
                <a:cs typeface="Times New Roman" panose="02020603050405020304" pitchFamily="18" charset="0"/>
              </a:rPr>
              <a:t>SERVICIUL PUBLIC DE ALIMENTARE CU ENERGIE TERMICĂ ÎN SISTEM CENTRALIZAT</a:t>
            </a:r>
            <a:endParaRPr lang="en-US" sz="2000" dirty="0">
              <a:latin typeface="Times New Roman" panose="02020603050405020304" pitchFamily="18" charset="0"/>
              <a:cs typeface="Times New Roman" panose="02020603050405020304" pitchFamily="18" charset="0"/>
            </a:endParaRPr>
          </a:p>
          <a:p>
            <a:pPr algn="ctr"/>
            <a:endParaRPr lang="ro-RO" sz="2000" b="1" dirty="0">
              <a:solidFill>
                <a:prstClr val="black"/>
              </a:solidFill>
              <a:latin typeface="Times New Roman" panose="02020603050405020304" pitchFamily="18" charset="0"/>
              <a:cs typeface="Times New Roman" panose="02020603050405020304" pitchFamily="18" charset="0"/>
            </a:endParaRPr>
          </a:p>
          <a:p>
            <a:pPr algn="ctr"/>
            <a:endParaRPr lang="ro-RO" sz="2000" dirty="0">
              <a:solidFill>
                <a:prstClr val="black"/>
              </a:solidFill>
              <a:latin typeface="Times New Roman" panose="02020603050405020304" pitchFamily="18" charset="0"/>
              <a:cs typeface="Times New Roman" panose="02020603050405020304" pitchFamily="18" charset="0"/>
            </a:endParaRPr>
          </a:p>
          <a:p>
            <a:r>
              <a:rPr lang="ro-RO" sz="2000" dirty="0">
                <a:solidFill>
                  <a:prstClr val="black"/>
                </a:solidFill>
                <a:latin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 În cursul anului 2025 au fost gestionate </a:t>
            </a:r>
            <a:r>
              <a:rPr lang="ro-RO" sz="2000" b="1" dirty="0">
                <a:latin typeface="Times New Roman" panose="02020603050405020304" pitchFamily="18" charset="0"/>
                <a:cs typeface="Times New Roman" panose="02020603050405020304" pitchFamily="18" charset="0"/>
              </a:rPr>
              <a:t>42</a:t>
            </a:r>
            <a:r>
              <a:rPr lang="ro-RO" sz="2000" dirty="0">
                <a:latin typeface="Times New Roman" panose="02020603050405020304" pitchFamily="18" charset="0"/>
                <a:cs typeface="Times New Roman" panose="02020603050405020304" pitchFamily="18" charset="0"/>
              </a:rPr>
              <a:t> de sesizări transmise de cetățeni, asociații de proprietari și agenți economici, care au vizat în principal încălzirea în apartamente, calitatea apei calde menajere și realizarea de branșamente termice.</a:t>
            </a:r>
            <a:endParaRPr lang="en-US" sz="2000" dirty="0">
              <a:latin typeface="Times New Roman" panose="02020603050405020304" pitchFamily="18" charset="0"/>
              <a:cs typeface="Times New Roman" panose="02020603050405020304" pitchFamily="18" charset="0"/>
            </a:endParaRPr>
          </a:p>
          <a:p>
            <a:endParaRPr lang="ro-RO" sz="2000" dirty="0">
              <a:solidFill>
                <a:prstClr val="black"/>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3479088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F2FFD4FB-AFDA-405D-BE70-5371C5D699A1}"/>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D16B99B9-7F9E-4DB7-BE1D-B826AC5F7E99}"/>
              </a:ext>
            </a:extLst>
          </p:cNvPr>
          <p:cNvSpPr txBox="1"/>
          <p:nvPr/>
        </p:nvSpPr>
        <p:spPr>
          <a:xfrm>
            <a:off x="403530" y="803702"/>
            <a:ext cx="11203708" cy="3170099"/>
          </a:xfrm>
          <a:prstGeom prst="rect">
            <a:avLst/>
          </a:prstGeom>
          <a:noFill/>
        </p:spPr>
        <p:txBody>
          <a:bodyPr wrap="square">
            <a:spAutoFit/>
          </a:bodyPr>
          <a:lstStyle/>
          <a:p>
            <a:pPr algn="ctr"/>
            <a:r>
              <a:rPr lang="ro-RO" sz="2000" b="1" dirty="0">
                <a:solidFill>
                  <a:prstClr val="black"/>
                </a:solidFill>
                <a:latin typeface="Times New Roman" panose="02020603050405020304" pitchFamily="18" charset="0"/>
                <a:cs typeface="Times New Roman" panose="02020603050405020304" pitchFamily="18" charset="0"/>
              </a:rPr>
              <a:t>10. ACTIVITATEA DE CONTROL ȘI REGLEMENTARE PRIVIND TRANSPORTUL PUBLIC LOCAL</a:t>
            </a:r>
          </a:p>
          <a:p>
            <a:pPr algn="ctr"/>
            <a:endParaRPr lang="ro-RO" sz="2000" b="1" dirty="0">
              <a:solidFill>
                <a:prstClr val="black"/>
              </a:solidFill>
              <a:latin typeface="Times New Roman" panose="02020603050405020304" pitchFamily="18" charset="0"/>
              <a:cs typeface="Times New Roman" panose="02020603050405020304" pitchFamily="18" charset="0"/>
            </a:endParaRPr>
          </a:p>
          <a:p>
            <a:pPr algn="ctr"/>
            <a:endParaRPr lang="ro-RO" sz="2000" b="1" dirty="0">
              <a:solidFill>
                <a:prstClr val="black"/>
              </a:solidFill>
              <a:latin typeface="Times New Roman" panose="02020603050405020304" pitchFamily="18" charset="0"/>
              <a:cs typeface="Times New Roman" panose="02020603050405020304" pitchFamily="18" charset="0"/>
            </a:endParaRPr>
          </a:p>
          <a:p>
            <a:pPr marL="514350" indent="182880" algn="ctr">
              <a:buFontTx/>
              <a:buAutoNum type="romanUcPeriod"/>
            </a:pPr>
            <a:r>
              <a:rPr lang="ro-RO" sz="2000" b="1" dirty="0">
                <a:solidFill>
                  <a:prstClr val="black"/>
                </a:solidFill>
                <a:latin typeface="Times New Roman" panose="02020603050405020304" pitchFamily="18" charset="0"/>
                <a:cs typeface="Times New Roman" panose="02020603050405020304" pitchFamily="18" charset="0"/>
              </a:rPr>
              <a:t>ACTIVITATEA DE TRANSPORT PUBLIC LOCAL DE PERSOANE PRIN CURSE REGULATE ȘI CURSE REGULATE SPECIALE</a:t>
            </a:r>
          </a:p>
          <a:p>
            <a:endParaRPr lang="ro-RO" sz="2000" dirty="0">
              <a:solidFill>
                <a:prstClr val="black"/>
              </a:solidFill>
              <a:latin typeface="Times New Roman" panose="02020603050405020304" pitchFamily="18" charset="0"/>
              <a:cs typeface="Times New Roman" panose="02020603050405020304" pitchFamily="18" charset="0"/>
            </a:endParaRPr>
          </a:p>
          <a:p>
            <a:r>
              <a:rPr lang="ro-RO" sz="2000"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În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anul</a:t>
            </a:r>
            <a:r>
              <a:rPr lang="en-US" dirty="0">
                <a:latin typeface="Times New Roman" panose="02020603050405020304" pitchFamily="18" charset="0"/>
                <a:cs typeface="Times New Roman" panose="02020603050405020304" pitchFamily="18" charset="0"/>
              </a:rPr>
              <a:t> 202</a:t>
            </a:r>
            <a:r>
              <a:rPr lang="ro-RO"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au </a:t>
            </a:r>
            <a:r>
              <a:rPr lang="en-US" dirty="0" err="1">
                <a:latin typeface="Times New Roman" panose="02020603050405020304" pitchFamily="18" charset="0"/>
                <a:cs typeface="Times New Roman" panose="02020603050405020304" pitchFamily="18" charset="0"/>
              </a:rPr>
              <a:t>fost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promovate</a:t>
            </a:r>
            <a:r>
              <a:rPr lang="en-US" dirty="0">
                <a:latin typeface="Times New Roman" panose="02020603050405020304" pitchFamily="18" charset="0"/>
                <a:cs typeface="Times New Roman" panose="02020603050405020304" pitchFamily="18" charset="0"/>
              </a:rPr>
              <a:t> </a:t>
            </a:r>
            <a:r>
              <a:rPr lang="ro-RO" b="1"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proiecte</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hotărâre</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consiliu</a:t>
            </a:r>
            <a:r>
              <a:rPr lang="en-US" dirty="0">
                <a:latin typeface="Times New Roman" panose="02020603050405020304" pitchFamily="18" charset="0"/>
                <a:cs typeface="Times New Roman" panose="02020603050405020304" pitchFamily="18" charset="0"/>
              </a:rPr>
              <a:t> local </a:t>
            </a:r>
            <a:r>
              <a:rPr lang="en-US" dirty="0" err="1">
                <a:latin typeface="Times New Roman" panose="02020603050405020304" pitchFamily="18" charset="0"/>
                <a:cs typeface="Times New Roman" panose="02020603050405020304" pitchFamily="18" charset="0"/>
              </a:rPr>
              <a:t>pentru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modificarea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completarea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anexelor</a:t>
            </a:r>
            <a:r>
              <a:rPr lang="en-US" dirty="0">
                <a:latin typeface="Times New Roman" panose="02020603050405020304" pitchFamily="18" charset="0"/>
                <a:cs typeface="Times New Roman" panose="02020603050405020304" pitchFamily="18" charset="0"/>
              </a:rPr>
              <a:t> la </a:t>
            </a:r>
            <a:r>
              <a:rPr lang="en-US" dirty="0" err="1">
                <a:latin typeface="Times New Roman" panose="02020603050405020304" pitchFamily="18" charset="0"/>
                <a:cs typeface="Times New Roman" panose="02020603050405020304" pitchFamily="18" charset="0"/>
              </a:rPr>
              <a:t>contractul</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delegare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pentru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efectuarea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serviciului</a:t>
            </a:r>
            <a:r>
              <a:rPr lang="en-US" dirty="0">
                <a:latin typeface="Times New Roman" panose="02020603050405020304" pitchFamily="18" charset="0"/>
                <a:cs typeface="Times New Roman" panose="02020603050405020304" pitchFamily="18" charset="0"/>
              </a:rPr>
              <a:t> de transport local de </a:t>
            </a:r>
            <a:r>
              <a:rPr lang="en-US" dirty="0" err="1">
                <a:latin typeface="Times New Roman" panose="02020603050405020304" pitchFamily="18" charset="0"/>
                <a:cs typeface="Times New Roman" panose="02020603050405020304" pitchFamily="18" charset="0"/>
              </a:rPr>
              <a:t>persoane</a:t>
            </a:r>
            <a:r>
              <a:rPr lang="ro-RO" dirty="0">
                <a:latin typeface="Times New Roman" panose="02020603050405020304" pitchFamily="18" charset="0"/>
                <a:cs typeface="Times New Roman" panose="02020603050405020304" pitchFamily="18" charset="0"/>
              </a:rPr>
              <a:t>.</a:t>
            </a:r>
            <a:endParaRPr lang="ro-RO" dirty="0">
              <a:solidFill>
                <a:prstClr val="black"/>
              </a:solidFill>
              <a:latin typeface="Times New Roman" panose="02020603050405020304" pitchFamily="18" charset="0"/>
              <a:cs typeface="Times New Roman" panose="02020603050405020304" pitchFamily="18" charset="0"/>
            </a:endParaRPr>
          </a:p>
          <a:p>
            <a:pPr algn="just"/>
            <a:r>
              <a:rPr lang="ro-RO" dirty="0">
                <a:solidFill>
                  <a:prstClr val="black"/>
                </a:solidFill>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2" name="Rectangle 1"/>
          <p:cNvSpPr/>
          <p:nvPr/>
        </p:nvSpPr>
        <p:spPr>
          <a:xfrm>
            <a:off x="477795" y="4156371"/>
            <a:ext cx="10544431" cy="2062103"/>
          </a:xfrm>
          <a:prstGeom prst="rect">
            <a:avLst/>
          </a:prstGeom>
        </p:spPr>
        <p:txBody>
          <a:bodyPr wrap="square">
            <a:spAutoFit/>
          </a:bodyPr>
          <a:lstStyle/>
          <a:p>
            <a:pPr marL="514350"/>
            <a:r>
              <a:rPr lang="ro-RO" sz="2000" b="1" dirty="0">
                <a:solidFill>
                  <a:prstClr val="black"/>
                </a:solidFill>
                <a:latin typeface="Times New Roman" panose="02020603050405020304" pitchFamily="18" charset="0"/>
                <a:cs typeface="Times New Roman" panose="02020603050405020304" pitchFamily="18" charset="0"/>
              </a:rPr>
              <a:t>       II. SERVICIUL DE TRANSPORT ÎN REGIM DE TAXI</a:t>
            </a:r>
          </a:p>
          <a:p>
            <a:pPr marL="514350" algn="ctr"/>
            <a:endParaRPr lang="ro-RO" dirty="0">
              <a:solidFill>
                <a:prstClr val="black"/>
              </a:solidFill>
              <a:latin typeface="Times New Roman" panose="02020603050405020304" pitchFamily="18" charset="0"/>
              <a:cs typeface="Times New Roman" panose="02020603050405020304" pitchFamily="18" charset="0"/>
            </a:endParaRPr>
          </a:p>
          <a:p>
            <a:pPr indent="720000" algn="just" defTabSz="720000">
              <a:tabLst>
                <a:tab pos="720000" algn="l"/>
              </a:tabLst>
            </a:pPr>
            <a:r>
              <a:rPr lang="ro-RO" dirty="0">
                <a:solidFill>
                  <a:prstClr val="black"/>
                </a:solidFill>
                <a:latin typeface="Times New Roman" panose="02020603050405020304" pitchFamily="18" charset="0"/>
                <a:cs typeface="Times New Roman" panose="02020603050405020304" pitchFamily="18" charset="0"/>
              </a:rPr>
              <a:t>La data de 31.12.2025 funcționează un număr de </a:t>
            </a:r>
            <a:r>
              <a:rPr lang="ro-RO" b="1" dirty="0">
                <a:solidFill>
                  <a:prstClr val="black"/>
                </a:solidFill>
                <a:latin typeface="Times New Roman" panose="02020603050405020304" pitchFamily="18" charset="0"/>
                <a:cs typeface="Times New Roman" panose="02020603050405020304" pitchFamily="18" charset="0"/>
              </a:rPr>
              <a:t>641</a:t>
            </a:r>
            <a:r>
              <a:rPr lang="ro-RO" dirty="0">
                <a:solidFill>
                  <a:prstClr val="black"/>
                </a:solidFill>
                <a:latin typeface="Times New Roman" panose="02020603050405020304" pitchFamily="18" charset="0"/>
                <a:cs typeface="Times New Roman" panose="02020603050405020304" pitchFamily="18" charset="0"/>
              </a:rPr>
              <a:t> transportatori autorizați </a:t>
            </a:r>
            <a:r>
              <a:rPr lang="pt-BR" dirty="0">
                <a:solidFill>
                  <a:prstClr val="black"/>
                </a:solidFill>
                <a:latin typeface="Times New Roman" panose="02020603050405020304" pitchFamily="18" charset="0"/>
                <a:cs typeface="Times New Roman" panose="02020603050405020304" pitchFamily="18" charset="0"/>
              </a:rPr>
              <a:t>pentru efectuarea serviciului de transport în regim de taxi persoane şi mărfuri, din care: </a:t>
            </a:r>
            <a:r>
              <a:rPr lang="pt-BR" b="1" dirty="0">
                <a:solidFill>
                  <a:prstClr val="black"/>
                </a:solidFill>
                <a:latin typeface="Times New Roman" panose="02020603050405020304" pitchFamily="18" charset="0"/>
                <a:cs typeface="Times New Roman" panose="02020603050405020304" pitchFamily="18" charset="0"/>
              </a:rPr>
              <a:t>6</a:t>
            </a:r>
            <a:r>
              <a:rPr lang="ro-RO" b="1" dirty="0">
                <a:solidFill>
                  <a:prstClr val="black"/>
                </a:solidFill>
                <a:latin typeface="Times New Roman" panose="02020603050405020304" pitchFamily="18" charset="0"/>
                <a:cs typeface="Times New Roman" panose="02020603050405020304" pitchFamily="18" charset="0"/>
              </a:rPr>
              <a:t>40</a:t>
            </a:r>
            <a:r>
              <a:rPr lang="pt-BR" b="1" dirty="0">
                <a:solidFill>
                  <a:prstClr val="black"/>
                </a:solidFill>
                <a:latin typeface="Times New Roman" panose="02020603050405020304" pitchFamily="18" charset="0"/>
                <a:cs typeface="Times New Roman" panose="02020603050405020304" pitchFamily="18" charset="0"/>
              </a:rPr>
              <a:t> </a:t>
            </a:r>
            <a:r>
              <a:rPr lang="pt-BR" dirty="0">
                <a:solidFill>
                  <a:prstClr val="black"/>
                </a:solidFill>
                <a:latin typeface="Times New Roman" panose="02020603050405020304" pitchFamily="18" charset="0"/>
                <a:cs typeface="Times New Roman" panose="02020603050405020304" pitchFamily="18" charset="0"/>
              </a:rPr>
              <a:t>pentru transport persoane şi </a:t>
            </a:r>
            <a:r>
              <a:rPr lang="ro-RO" b="1" dirty="0">
                <a:solidFill>
                  <a:prstClr val="black"/>
                </a:solidFill>
                <a:latin typeface="Times New Roman" panose="02020603050405020304" pitchFamily="18" charset="0"/>
                <a:cs typeface="Times New Roman" panose="02020603050405020304" pitchFamily="18" charset="0"/>
              </a:rPr>
              <a:t>1</a:t>
            </a:r>
            <a:r>
              <a:rPr lang="pt-BR" dirty="0">
                <a:solidFill>
                  <a:prstClr val="black"/>
                </a:solidFill>
                <a:latin typeface="Times New Roman" panose="02020603050405020304" pitchFamily="18" charset="0"/>
                <a:cs typeface="Times New Roman" panose="02020603050405020304" pitchFamily="18" charset="0"/>
              </a:rPr>
              <a:t> pentru transport </a:t>
            </a:r>
            <a:r>
              <a:rPr lang="it-IT" dirty="0">
                <a:solidFill>
                  <a:prstClr val="black"/>
                </a:solidFill>
                <a:latin typeface="Times New Roman" panose="02020603050405020304" pitchFamily="18" charset="0"/>
                <a:cs typeface="Times New Roman" panose="02020603050405020304" pitchFamily="18" charset="0"/>
              </a:rPr>
              <a:t>mărfuri şi bunuri.</a:t>
            </a:r>
          </a:p>
          <a:p>
            <a:pPr indent="720000" algn="just" defTabSz="720000">
              <a:tabLst>
                <a:tab pos="720000" algn="l"/>
              </a:tabLst>
            </a:pPr>
            <a:r>
              <a:rPr lang="ro-RO" dirty="0">
                <a:latin typeface="Times New Roman" panose="02020603050405020304" pitchFamily="18" charset="0"/>
                <a:cs typeface="Times New Roman" panose="02020603050405020304" pitchFamily="18" charset="0"/>
              </a:rPr>
              <a:t>Cei 641 transportatori autorizați dețin un număr total de </a:t>
            </a:r>
            <a:r>
              <a:rPr lang="ro-RO" b="1" dirty="0">
                <a:latin typeface="Times New Roman" panose="02020603050405020304" pitchFamily="18" charset="0"/>
                <a:cs typeface="Times New Roman" panose="02020603050405020304" pitchFamily="18" charset="0"/>
              </a:rPr>
              <a:t>856</a:t>
            </a:r>
            <a:r>
              <a:rPr lang="ro-RO" dirty="0">
                <a:latin typeface="Times New Roman" panose="02020603050405020304" pitchFamily="18" charset="0"/>
                <a:cs typeface="Times New Roman" panose="02020603050405020304" pitchFamily="18" charset="0"/>
              </a:rPr>
              <a:t> autorizații taxi, din care </a:t>
            </a:r>
            <a:r>
              <a:rPr lang="ro-RO" b="1" dirty="0">
                <a:latin typeface="Times New Roman" panose="02020603050405020304" pitchFamily="18" charset="0"/>
                <a:cs typeface="Times New Roman" panose="02020603050405020304" pitchFamily="18" charset="0"/>
              </a:rPr>
              <a:t>855</a:t>
            </a:r>
            <a:r>
              <a:rPr lang="ro-RO" dirty="0">
                <a:latin typeface="Times New Roman" panose="02020603050405020304" pitchFamily="18" charset="0"/>
                <a:cs typeface="Times New Roman" panose="02020603050405020304" pitchFamily="18" charset="0"/>
              </a:rPr>
              <a:t> pentru transport persoane și </a:t>
            </a:r>
            <a:r>
              <a:rPr lang="ro-RO" b="1" dirty="0">
                <a:latin typeface="Times New Roman" panose="02020603050405020304" pitchFamily="18" charset="0"/>
                <a:cs typeface="Times New Roman" panose="02020603050405020304" pitchFamily="18" charset="0"/>
              </a:rPr>
              <a:t>1</a:t>
            </a:r>
            <a:r>
              <a:rPr lang="ro-RO" dirty="0">
                <a:latin typeface="Times New Roman" panose="02020603050405020304" pitchFamily="18" charset="0"/>
                <a:cs typeface="Times New Roman" panose="02020603050405020304" pitchFamily="18" charset="0"/>
              </a:rPr>
              <a:t> autorizație pentru transport mărfuri și bunuri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229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b="5898"/>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FB5B108B-788B-4977-A497-6DDB610C352A}"/>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2196B0FA-266D-42D0-97A2-C0B2643EB429}"/>
              </a:ext>
            </a:extLst>
          </p:cNvPr>
          <p:cNvSpPr txBox="1"/>
          <p:nvPr/>
        </p:nvSpPr>
        <p:spPr>
          <a:xfrm>
            <a:off x="608286" y="1925280"/>
            <a:ext cx="11203708" cy="2862322"/>
          </a:xfrm>
          <a:prstGeom prst="rect">
            <a:avLst/>
          </a:prstGeom>
          <a:noFill/>
        </p:spPr>
        <p:txBody>
          <a:bodyPr wrap="square">
            <a:spAutoFit/>
          </a:bodyPr>
          <a:lstStyle/>
          <a:p>
            <a:pPr marL="514350" algn="ctr"/>
            <a:r>
              <a:rPr lang="ro-RO" sz="2000" b="1" dirty="0">
                <a:solidFill>
                  <a:prstClr val="black"/>
                </a:solidFill>
                <a:latin typeface="Times New Roman" panose="02020603050405020304" pitchFamily="18" charset="0"/>
                <a:cs typeface="Times New Roman" panose="02020603050405020304" pitchFamily="18" charset="0"/>
              </a:rPr>
              <a:t>III. ÎNREGISTRAREA, EVIDENȚA ȘI RADIEREA VEHICULELOR DIN MUNICIPIUL ORADEA CARE NU SE SUPUN ÎNMATRICULĂRII</a:t>
            </a:r>
          </a:p>
          <a:p>
            <a:pPr marL="514350" algn="ctr"/>
            <a:endParaRPr lang="ro-RO" sz="2000" dirty="0">
              <a:solidFill>
                <a:prstClr val="black"/>
              </a:solidFill>
              <a:latin typeface="Times New Roman" panose="02020603050405020304" pitchFamily="18" charset="0"/>
              <a:cs typeface="Times New Roman" panose="02020603050405020304" pitchFamily="18" charset="0"/>
            </a:endParaRPr>
          </a:p>
          <a:p>
            <a:pPr marL="514350"/>
            <a:r>
              <a:rPr lang="ro-RO" sz="2000" dirty="0">
                <a:solidFill>
                  <a:prstClr val="black"/>
                </a:solidFill>
                <a:latin typeface="Times New Roman" panose="02020603050405020304" pitchFamily="18" charset="0"/>
                <a:cs typeface="Times New Roman" panose="02020603050405020304" pitchFamily="18" charset="0"/>
              </a:rPr>
              <a:t>La data de 31.12.2025 în baza de date sunt înregistrate;</a:t>
            </a:r>
          </a:p>
          <a:p>
            <a:pPr marL="514350"/>
            <a:endParaRPr lang="ro-RO" sz="2000" dirty="0">
              <a:solidFill>
                <a:prstClr val="black"/>
              </a:solidFill>
              <a:latin typeface="Times New Roman" panose="02020603050405020304" pitchFamily="18" charset="0"/>
              <a:cs typeface="Times New Roman" panose="02020603050405020304" pitchFamily="18" charset="0"/>
            </a:endParaRPr>
          </a:p>
          <a:p>
            <a:pPr marL="857250" indent="-342900">
              <a:buFontTx/>
              <a:buChar char="-"/>
            </a:pPr>
            <a:r>
              <a:rPr lang="ro-RO" sz="2000" b="1" dirty="0">
                <a:solidFill>
                  <a:prstClr val="black"/>
                </a:solidFill>
                <a:latin typeface="Times New Roman" panose="02020603050405020304" pitchFamily="18" charset="0"/>
                <a:cs typeface="Times New Roman" panose="02020603050405020304" pitchFamily="18" charset="0"/>
              </a:rPr>
              <a:t>2.486</a:t>
            </a:r>
            <a:r>
              <a:rPr lang="ro-RO" sz="2000" dirty="0">
                <a:solidFill>
                  <a:prstClr val="black"/>
                </a:solidFill>
                <a:latin typeface="Times New Roman" panose="02020603050405020304" pitchFamily="18" charset="0"/>
                <a:cs typeface="Times New Roman" panose="02020603050405020304" pitchFamily="18" charset="0"/>
              </a:rPr>
              <a:t> vehicule care nu se supun înmatriculării, din care </a:t>
            </a:r>
            <a:r>
              <a:rPr lang="ro-RO" sz="2000" b="1" dirty="0">
                <a:solidFill>
                  <a:prstClr val="black"/>
                </a:solidFill>
                <a:latin typeface="Times New Roman" panose="02020603050405020304" pitchFamily="18" charset="0"/>
                <a:cs typeface="Times New Roman" panose="02020603050405020304" pitchFamily="18" charset="0"/>
              </a:rPr>
              <a:t>327</a:t>
            </a:r>
            <a:r>
              <a:rPr lang="ro-RO" sz="2000" dirty="0">
                <a:solidFill>
                  <a:prstClr val="black"/>
                </a:solidFill>
                <a:latin typeface="Times New Roman" panose="02020603050405020304" pitchFamily="18" charset="0"/>
                <a:cs typeface="Times New Roman" panose="02020603050405020304" pitchFamily="18" charset="0"/>
              </a:rPr>
              <a:t> înregistrate și </a:t>
            </a:r>
            <a:r>
              <a:rPr lang="ro-RO" sz="2000" b="1" dirty="0">
                <a:solidFill>
                  <a:prstClr val="black"/>
                </a:solidFill>
                <a:latin typeface="Times New Roman" panose="02020603050405020304" pitchFamily="18" charset="0"/>
                <a:cs typeface="Times New Roman" panose="02020603050405020304" pitchFamily="18" charset="0"/>
              </a:rPr>
              <a:t>72</a:t>
            </a:r>
            <a:r>
              <a:rPr lang="ro-RO" sz="2000" dirty="0">
                <a:solidFill>
                  <a:prstClr val="black"/>
                </a:solidFill>
                <a:latin typeface="Times New Roman" panose="02020603050405020304" pitchFamily="18" charset="0"/>
                <a:cs typeface="Times New Roman" panose="02020603050405020304" pitchFamily="18" charset="0"/>
              </a:rPr>
              <a:t> radiate în anul 2025;</a:t>
            </a:r>
          </a:p>
          <a:p>
            <a:pPr marL="857250" indent="-342900">
              <a:buFontTx/>
              <a:buChar char="-"/>
            </a:pPr>
            <a:r>
              <a:rPr lang="ro-RO" sz="2000" b="1" dirty="0">
                <a:solidFill>
                  <a:prstClr val="black"/>
                </a:solidFill>
                <a:latin typeface="Times New Roman" panose="02020603050405020304" pitchFamily="18" charset="0"/>
                <a:cs typeface="Times New Roman" panose="02020603050405020304" pitchFamily="18" charset="0"/>
              </a:rPr>
              <a:t>2.649</a:t>
            </a:r>
            <a:r>
              <a:rPr lang="ro-RO" sz="2000" dirty="0">
                <a:solidFill>
                  <a:prstClr val="black"/>
                </a:solidFill>
                <a:latin typeface="Times New Roman" panose="02020603050405020304" pitchFamily="18" charset="0"/>
                <a:cs typeface="Times New Roman" panose="02020603050405020304" pitchFamily="18" charset="0"/>
              </a:rPr>
              <a:t> vehicule lente care nu se înmatriculează și circulă ocazional, din care </a:t>
            </a:r>
            <a:r>
              <a:rPr lang="ro-RO" sz="2000" b="1" dirty="0">
                <a:solidFill>
                  <a:prstClr val="black"/>
                </a:solidFill>
                <a:latin typeface="Times New Roman" panose="02020603050405020304" pitchFamily="18" charset="0"/>
                <a:cs typeface="Times New Roman" panose="02020603050405020304" pitchFamily="18" charset="0"/>
              </a:rPr>
              <a:t>72</a:t>
            </a:r>
            <a:r>
              <a:rPr lang="ro-RO" sz="2000" dirty="0">
                <a:solidFill>
                  <a:prstClr val="black"/>
                </a:solidFill>
                <a:latin typeface="Times New Roman" panose="02020603050405020304" pitchFamily="18" charset="0"/>
                <a:cs typeface="Times New Roman" panose="02020603050405020304" pitchFamily="18" charset="0"/>
              </a:rPr>
              <a:t> au fost înregistrate și  </a:t>
            </a:r>
            <a:r>
              <a:rPr lang="ro-RO" sz="2000" b="1" dirty="0">
                <a:solidFill>
                  <a:prstClr val="black"/>
                </a:solidFill>
                <a:latin typeface="Times New Roman" panose="02020603050405020304" pitchFamily="18" charset="0"/>
                <a:cs typeface="Times New Roman" panose="02020603050405020304" pitchFamily="18" charset="0"/>
              </a:rPr>
              <a:t>7</a:t>
            </a:r>
            <a:r>
              <a:rPr lang="ro-RO" sz="2000" dirty="0">
                <a:solidFill>
                  <a:prstClr val="black"/>
                </a:solidFill>
                <a:latin typeface="Times New Roman" panose="02020603050405020304" pitchFamily="18" charset="0"/>
                <a:cs typeface="Times New Roman" panose="02020603050405020304" pitchFamily="18" charset="0"/>
              </a:rPr>
              <a:t> radiate în anul 2025.</a:t>
            </a:r>
          </a:p>
          <a:p>
            <a:endParaRPr lang="ro-RO" sz="2000" dirty="0">
              <a:solidFill>
                <a:prstClr val="black"/>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3899535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26127"/>
            <a:ext cx="12192000" cy="6858001"/>
          </a:xfrm>
          <a:prstGeom prst="rect">
            <a:avLst/>
          </a:prstGeom>
        </p:spPr>
      </p:pic>
      <p:sp>
        <p:nvSpPr>
          <p:cNvPr id="4" name="Content Placeholder 2">
            <a:extLst>
              <a:ext uri="{FF2B5EF4-FFF2-40B4-BE49-F238E27FC236}">
                <a16:creationId xmlns:a16="http://schemas.microsoft.com/office/drawing/2014/main" id="{4C192D11-C535-4B0F-96F6-18BF44A8CE2D}"/>
              </a:ext>
            </a:extLst>
          </p:cNvPr>
          <p:cNvSpPr txBox="1">
            <a:spLocks/>
          </p:cNvSpPr>
          <p:nvPr/>
        </p:nvSpPr>
        <p:spPr>
          <a:xfrm>
            <a:off x="4742872" y="171958"/>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9F712EB8-7451-48C0-B7E5-E825C68D31D8}"/>
              </a:ext>
            </a:extLst>
          </p:cNvPr>
          <p:cNvSpPr txBox="1"/>
          <p:nvPr/>
        </p:nvSpPr>
        <p:spPr>
          <a:xfrm>
            <a:off x="494146" y="1441461"/>
            <a:ext cx="11203708" cy="3170099"/>
          </a:xfrm>
          <a:prstGeom prst="rect">
            <a:avLst/>
          </a:prstGeom>
          <a:noFill/>
        </p:spPr>
        <p:txBody>
          <a:bodyPr wrap="square">
            <a:spAutoFit/>
          </a:bodyPr>
          <a:lstStyle/>
          <a:p>
            <a:pPr marL="514350" algn="ctr"/>
            <a:r>
              <a:rPr lang="ro-RO" sz="2000" b="1" dirty="0">
                <a:solidFill>
                  <a:prstClr val="black"/>
                </a:solidFill>
                <a:latin typeface="Times New Roman" panose="02020603050405020304" pitchFamily="18" charset="0"/>
                <a:cs typeface="Times New Roman" panose="02020603050405020304" pitchFamily="18" charset="0"/>
              </a:rPr>
              <a:t>11. PROTECȚIA MEDIULUI</a:t>
            </a:r>
          </a:p>
          <a:p>
            <a:pPr marL="971550" indent="-457200" algn="ctr">
              <a:buFontTx/>
              <a:buAutoNum type="arabicPeriod" startAt="6"/>
            </a:pPr>
            <a:endParaRPr lang="ro-RO" sz="2000" dirty="0">
              <a:solidFill>
                <a:prstClr val="black"/>
              </a:solidFill>
              <a:latin typeface="Times New Roman" panose="02020603050405020304" pitchFamily="18" charset="0"/>
              <a:cs typeface="Times New Roman" panose="02020603050405020304" pitchFamily="18" charset="0"/>
            </a:endParaRPr>
          </a:p>
          <a:p>
            <a:pPr marL="514350" algn="ctr"/>
            <a:endParaRPr lang="ro-RO" sz="2000" dirty="0">
              <a:solidFill>
                <a:prstClr val="black"/>
              </a:solidFill>
              <a:latin typeface="Times New Roman" panose="02020603050405020304" pitchFamily="18" charset="0"/>
              <a:cs typeface="Times New Roman" panose="02020603050405020304" pitchFamily="18" charset="0"/>
            </a:endParaRPr>
          </a:p>
          <a:p>
            <a:pPr marL="514350" algn="ctr"/>
            <a:endParaRPr lang="ro-RO" sz="2000" dirty="0">
              <a:solidFill>
                <a:prstClr val="black"/>
              </a:solidFill>
              <a:latin typeface="Times New Roman" panose="02020603050405020304" pitchFamily="18" charset="0"/>
              <a:cs typeface="Times New Roman" panose="02020603050405020304" pitchFamily="18" charset="0"/>
            </a:endParaRPr>
          </a:p>
          <a:p>
            <a:pPr marL="514350" algn="ctr"/>
            <a:r>
              <a:rPr lang="ro-RO" sz="2000" b="1" dirty="0">
                <a:solidFill>
                  <a:prstClr val="black"/>
                </a:solidFill>
                <a:latin typeface="Times New Roman" panose="02020603050405020304" pitchFamily="18" charset="0"/>
                <a:cs typeface="Times New Roman" panose="02020603050405020304" pitchFamily="18" charset="0"/>
              </a:rPr>
              <a:t>I. ÎNCHIDEREA HALDĂ DE DEȘEURI (DEPOZIT NECONFORM) DIN MUNICIPIUL ORADEA </a:t>
            </a:r>
          </a:p>
          <a:p>
            <a:pPr marL="514350" algn="ctr"/>
            <a:endParaRPr lang="ro-RO" sz="2000" dirty="0">
              <a:solidFill>
                <a:prstClr val="black"/>
              </a:solidFill>
              <a:latin typeface="Times New Roman" panose="02020603050405020304" pitchFamily="18" charset="0"/>
              <a:cs typeface="Times New Roman" panose="02020603050405020304" pitchFamily="18" charset="0"/>
            </a:endParaRPr>
          </a:p>
          <a:p>
            <a:pPr indent="720000" algn="just"/>
            <a:r>
              <a:rPr lang="ro-RO" sz="2000" dirty="0">
                <a:solidFill>
                  <a:prstClr val="black"/>
                </a:solidFill>
                <a:latin typeface="Times New Roman" panose="02020603050405020304" pitchFamily="18" charset="0"/>
                <a:cs typeface="Times New Roman" panose="02020603050405020304" pitchFamily="18" charset="0"/>
              </a:rPr>
              <a:t>	Monitorizarea anuală post-închidere a depozitelor neconforme pe o perioadă de 30 de ani a fost efectuată de SC ECO BIHOR SRL.</a:t>
            </a:r>
          </a:p>
          <a:p>
            <a:pPr indent="720000" algn="just"/>
            <a:r>
              <a:rPr lang="ro-RO" sz="2000" dirty="0">
                <a:solidFill>
                  <a:prstClr val="black"/>
                </a:solidFill>
                <a:latin typeface="Times New Roman" panose="02020603050405020304" pitchFamily="18" charset="0"/>
                <a:cs typeface="Times New Roman" panose="02020603050405020304" pitchFamily="18" charset="0"/>
              </a:rPr>
              <a:t>	Valoarea contractului de servicii nr. 471669 din 06.12.2024 este de </a:t>
            </a:r>
            <a:r>
              <a:rPr lang="ro-RO" sz="2000" b="1" dirty="0">
                <a:solidFill>
                  <a:prstClr val="black"/>
                </a:solidFill>
                <a:latin typeface="Times New Roman" panose="02020603050405020304" pitchFamily="18" charset="0"/>
                <a:cs typeface="Times New Roman" panose="02020603050405020304" pitchFamily="18" charset="0"/>
              </a:rPr>
              <a:t>241.542</a:t>
            </a:r>
            <a:r>
              <a:rPr lang="ro-RO" sz="2000" dirty="0">
                <a:solidFill>
                  <a:prstClr val="black"/>
                </a:solidFill>
                <a:latin typeface="Times New Roman" panose="02020603050405020304" pitchFamily="18" charset="0"/>
                <a:cs typeface="Times New Roman" panose="02020603050405020304" pitchFamily="18" charset="0"/>
              </a:rPr>
              <a:t> lei fără TVA.</a:t>
            </a:r>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69347"/>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851578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F504BD-A54D-44F9-8553-EB743F6B7FDC}"/>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2B754DBF-9EF4-4276-BAFD-A2B7575C9441}"/>
              </a:ext>
            </a:extLst>
          </p:cNvPr>
          <p:cNvSpPr txBox="1"/>
          <p:nvPr/>
        </p:nvSpPr>
        <p:spPr>
          <a:xfrm>
            <a:off x="-148406" y="765206"/>
            <a:ext cx="11203708" cy="1015663"/>
          </a:xfrm>
          <a:prstGeom prst="rect">
            <a:avLst/>
          </a:prstGeom>
          <a:noFill/>
        </p:spPr>
        <p:txBody>
          <a:bodyPr wrap="square">
            <a:spAutoFit/>
          </a:bodyPr>
          <a:lstStyle/>
          <a:p>
            <a:pPr marL="514350" algn="ctr"/>
            <a:r>
              <a:rPr lang="ro-RO" sz="2000" b="1" dirty="0">
                <a:solidFill>
                  <a:prstClr val="black"/>
                </a:solidFill>
                <a:latin typeface="Times New Roman" panose="02020603050405020304" pitchFamily="18" charset="0"/>
                <a:cs typeface="Times New Roman" panose="02020603050405020304" pitchFamily="18" charset="0"/>
              </a:rPr>
              <a:t>II. MANAGEMENTUL DEȘEURILOR</a:t>
            </a:r>
          </a:p>
          <a:p>
            <a:pPr marL="514350" algn="ctr"/>
            <a:endParaRPr lang="ro-RO" sz="2000" dirty="0">
              <a:solidFill>
                <a:prstClr val="black"/>
              </a:solidFill>
              <a:latin typeface="Times New Roman" panose="02020603050405020304" pitchFamily="18" charset="0"/>
              <a:cs typeface="Times New Roman" panose="02020603050405020304" pitchFamily="18" charset="0"/>
            </a:endParaRPr>
          </a:p>
          <a:p>
            <a:pPr marL="514350" algn="ctr"/>
            <a:r>
              <a:rPr lang="ro-RO" dirty="0">
                <a:solidFill>
                  <a:prstClr val="black"/>
                </a:solidFill>
                <a:latin typeface="Times New Roman" panose="02020603050405020304" pitchFamily="18" charset="0"/>
                <a:cs typeface="Times New Roman" panose="02020603050405020304" pitchFamily="18" charset="0"/>
              </a:rPr>
              <a:t>Principalele tipuri de deșeuri intrate la CMID din municipiul Oradea:</a:t>
            </a:r>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257333846"/>
              </p:ext>
            </p:extLst>
          </p:nvPr>
        </p:nvGraphicFramePr>
        <p:xfrm>
          <a:off x="1575344" y="2010366"/>
          <a:ext cx="8559116" cy="3773350"/>
        </p:xfrm>
        <a:graphic>
          <a:graphicData uri="http://schemas.openxmlformats.org/drawingml/2006/table">
            <a:tbl>
              <a:tblPr firstRow="1" firstCol="1" bandRow="1">
                <a:tableStyleId>{5C22544A-7EE6-4342-B048-85BDC9FD1C3A}</a:tableStyleId>
              </a:tblPr>
              <a:tblGrid>
                <a:gridCol w="922606">
                  <a:extLst>
                    <a:ext uri="{9D8B030D-6E8A-4147-A177-3AD203B41FA5}">
                      <a16:colId xmlns:a16="http://schemas.microsoft.com/office/drawing/2014/main" val="20000"/>
                    </a:ext>
                  </a:extLst>
                </a:gridCol>
                <a:gridCol w="2067526">
                  <a:extLst>
                    <a:ext uri="{9D8B030D-6E8A-4147-A177-3AD203B41FA5}">
                      <a16:colId xmlns:a16="http://schemas.microsoft.com/office/drawing/2014/main" val="20001"/>
                    </a:ext>
                  </a:extLst>
                </a:gridCol>
                <a:gridCol w="922606">
                  <a:extLst>
                    <a:ext uri="{9D8B030D-6E8A-4147-A177-3AD203B41FA5}">
                      <a16:colId xmlns:a16="http://schemas.microsoft.com/office/drawing/2014/main" val="20002"/>
                    </a:ext>
                  </a:extLst>
                </a:gridCol>
                <a:gridCol w="889258">
                  <a:extLst>
                    <a:ext uri="{9D8B030D-6E8A-4147-A177-3AD203B41FA5}">
                      <a16:colId xmlns:a16="http://schemas.microsoft.com/office/drawing/2014/main" val="20003"/>
                    </a:ext>
                  </a:extLst>
                </a:gridCol>
                <a:gridCol w="944838">
                  <a:extLst>
                    <a:ext uri="{9D8B030D-6E8A-4147-A177-3AD203B41FA5}">
                      <a16:colId xmlns:a16="http://schemas.microsoft.com/office/drawing/2014/main" val="20004"/>
                    </a:ext>
                  </a:extLst>
                </a:gridCol>
                <a:gridCol w="944838">
                  <a:extLst>
                    <a:ext uri="{9D8B030D-6E8A-4147-A177-3AD203B41FA5}">
                      <a16:colId xmlns:a16="http://schemas.microsoft.com/office/drawing/2014/main" val="20005"/>
                    </a:ext>
                  </a:extLst>
                </a:gridCol>
                <a:gridCol w="933722">
                  <a:extLst>
                    <a:ext uri="{9D8B030D-6E8A-4147-A177-3AD203B41FA5}">
                      <a16:colId xmlns:a16="http://schemas.microsoft.com/office/drawing/2014/main" val="20006"/>
                    </a:ext>
                  </a:extLst>
                </a:gridCol>
                <a:gridCol w="933722">
                  <a:extLst>
                    <a:ext uri="{9D8B030D-6E8A-4147-A177-3AD203B41FA5}">
                      <a16:colId xmlns:a16="http://schemas.microsoft.com/office/drawing/2014/main" val="20007"/>
                    </a:ext>
                  </a:extLst>
                </a:gridCol>
              </a:tblGrid>
              <a:tr h="312570">
                <a:tc rowSpan="2">
                  <a:txBody>
                    <a:bodyPr/>
                    <a:lstStyle/>
                    <a:p>
                      <a:pPr marL="0" marR="0" algn="ctr" fontAlgn="base">
                        <a:lnSpc>
                          <a:spcPct val="107000"/>
                        </a:lnSpc>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rowSpan="2">
                  <a:txBody>
                    <a:bodyPr/>
                    <a:lstStyle/>
                    <a:p>
                      <a:pPr marL="0" marR="0" algn="ctr" fontAlgn="base">
                        <a:lnSpc>
                          <a:spcPct val="107000"/>
                        </a:lnSpc>
                        <a:spcBef>
                          <a:spcPts val="0"/>
                        </a:spcBef>
                        <a:spcAft>
                          <a:spcPts val="0"/>
                        </a:spcAft>
                      </a:pPr>
                      <a:r>
                        <a:rPr lang="ro-RO" sz="1200" dirty="0">
                          <a:effectLst/>
                        </a:rPr>
                        <a:t>Tipuri principale de deseuri</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2020</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2021</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2022</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2023</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2024</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extLst>
                  <a:ext uri="{0D108BD9-81ED-4DB2-BD59-A6C34878D82A}">
                    <a16:rowId xmlns:a16="http://schemas.microsoft.com/office/drawing/2014/main" val="10000"/>
                  </a:ext>
                </a:extLst>
              </a:tr>
              <a:tr h="312570">
                <a:tc vMerge="1">
                  <a:txBody>
                    <a:bodyPr/>
                    <a:lstStyle/>
                    <a:p>
                      <a:endParaRPr lang="en-US"/>
                    </a:p>
                  </a:txBody>
                  <a:tcPr/>
                </a:tc>
                <a:tc vMerge="1">
                  <a:txBody>
                    <a:bodyPr/>
                    <a:lstStyle/>
                    <a:p>
                      <a:endParaRPr lang="en-US"/>
                    </a:p>
                  </a:txBody>
                  <a:tcPr/>
                </a:tc>
                <a:tc>
                  <a:txBody>
                    <a:bodyPr/>
                    <a:lstStyle/>
                    <a:p>
                      <a:pPr marL="0" marR="0" algn="ctr" fontAlgn="base">
                        <a:lnSpc>
                          <a:spcPct val="107000"/>
                        </a:lnSpc>
                        <a:spcBef>
                          <a:spcPts val="0"/>
                        </a:spcBef>
                        <a:spcAft>
                          <a:spcPts val="0"/>
                        </a:spcAft>
                      </a:pPr>
                      <a:r>
                        <a:rPr lang="ro-RO" sz="1200" dirty="0">
                          <a:effectLst/>
                        </a:rPr>
                        <a:t>(tone)</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(tone)</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(tone)</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(tone)</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(tone)</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(tone)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extLst>
                  <a:ext uri="{0D108BD9-81ED-4DB2-BD59-A6C34878D82A}">
                    <a16:rowId xmlns:a16="http://schemas.microsoft.com/office/drawing/2014/main" val="10001"/>
                  </a:ext>
                </a:extLst>
              </a:tr>
              <a:tr h="947609">
                <a:tc>
                  <a:txBody>
                    <a:bodyPr/>
                    <a:lstStyle/>
                    <a:p>
                      <a:pPr marL="0" marR="0" algn="ctr" fontAlgn="base">
                        <a:lnSpc>
                          <a:spcPct val="107000"/>
                        </a:lnSpc>
                        <a:spcBef>
                          <a:spcPts val="0"/>
                        </a:spcBef>
                        <a:spcAft>
                          <a:spcPts val="0"/>
                        </a:spcAft>
                      </a:pPr>
                      <a:r>
                        <a:rPr lang="it-IT" sz="1200">
                          <a:effectLst/>
                        </a:rPr>
                        <a:t>1</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fr-FR" sz="1200">
                          <a:effectLst/>
                        </a:rPr>
                        <a:t>Deşeuri municipale si asimilabile: (cod: 15 01 si 20 03)</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rPr>
                        <a:t>81.403,24</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rPr>
                        <a:t>83.234,19</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rPr>
                        <a:t>77.138,56</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56.324,34 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42.458,88  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58.686,49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extLst>
                  <a:ext uri="{0D108BD9-81ED-4DB2-BD59-A6C34878D82A}">
                    <a16:rowId xmlns:a16="http://schemas.microsoft.com/office/drawing/2014/main" val="10002"/>
                  </a:ext>
                </a:extLst>
              </a:tr>
              <a:tr h="947609">
                <a:tc>
                  <a:txBody>
                    <a:bodyPr/>
                    <a:lstStyle/>
                    <a:p>
                      <a:pPr marL="0" marR="0" algn="ctr" fontAlgn="base">
                        <a:lnSpc>
                          <a:spcPct val="107000"/>
                        </a:lnSpc>
                        <a:spcBef>
                          <a:spcPts val="0"/>
                        </a:spcBef>
                        <a:spcAft>
                          <a:spcPts val="0"/>
                        </a:spcAft>
                      </a:pPr>
                      <a:r>
                        <a:rPr lang="ro-RO" sz="1200">
                          <a:effectLst/>
                        </a:rPr>
                        <a:t>2</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it-IT" sz="1200" dirty="0">
                          <a:effectLst/>
                        </a:rPr>
                        <a:t>Amestecuri de deșeuri din construcții si demolări (17 09 04)</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5.993,77</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6.780,60</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a:effectLst/>
                        </a:rPr>
                        <a:t> 8.199,37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11.309,89  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13.687,65 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20.185,48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extLst>
                  <a:ext uri="{0D108BD9-81ED-4DB2-BD59-A6C34878D82A}">
                    <a16:rowId xmlns:a16="http://schemas.microsoft.com/office/drawing/2014/main" val="10003"/>
                  </a:ext>
                </a:extLst>
              </a:tr>
              <a:tr h="626496">
                <a:tc>
                  <a:txBody>
                    <a:bodyPr/>
                    <a:lstStyle/>
                    <a:p>
                      <a:pPr marL="0" marR="0" algn="ctr" fontAlgn="base">
                        <a:lnSpc>
                          <a:spcPct val="107000"/>
                        </a:lnSpc>
                        <a:spcBef>
                          <a:spcPts val="0"/>
                        </a:spcBef>
                        <a:spcAft>
                          <a:spcPts val="0"/>
                        </a:spcAft>
                      </a:pPr>
                      <a:r>
                        <a:rPr lang="ro-RO" sz="1200" dirty="0">
                          <a:effectLst/>
                        </a:rPr>
                        <a:t>3</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it-IT" sz="1200" dirty="0">
                          <a:effectLst/>
                        </a:rPr>
                        <a:t>Deşeuri stradale (20 03 03)</a:t>
                      </a: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17.628,54</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a:effectLst/>
                        </a:rPr>
                        <a:t>17.456,55</a:t>
                      </a:r>
                      <a:r>
                        <a:rPr lang="en-US" sz="12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16.430,55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12.378,22  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en-US" sz="1200" dirty="0">
                          <a:effectLst/>
                        </a:rPr>
                        <a:t>12.347,33 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11.053,12</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extLst>
                  <a:ext uri="{0D108BD9-81ED-4DB2-BD59-A6C34878D82A}">
                    <a16:rowId xmlns:a16="http://schemas.microsoft.com/office/drawing/2014/main" val="10004"/>
                  </a:ext>
                </a:extLst>
              </a:tr>
              <a:tr h="626496">
                <a:tc>
                  <a:txBody>
                    <a:bodyPr/>
                    <a:lstStyle/>
                    <a:p>
                      <a:pPr marL="0" marR="0" algn="ctr" fontAlgn="base">
                        <a:lnSpc>
                          <a:spcPct val="107000"/>
                        </a:lnSpc>
                        <a:spcBef>
                          <a:spcPts val="0"/>
                        </a:spcBef>
                        <a:spcAft>
                          <a:spcPts val="0"/>
                        </a:spcAft>
                      </a:pPr>
                      <a:r>
                        <a:rPr lang="ro-RO" sz="11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100" dirty="0">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105.025,550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107.471,340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101.768,480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80.012,450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68.493,860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tc>
                  <a:txBody>
                    <a:bodyPr/>
                    <a:lstStyle/>
                    <a:p>
                      <a:pPr marL="0" marR="0" algn="ctr" fontAlgn="base">
                        <a:lnSpc>
                          <a:spcPct val="107000"/>
                        </a:lnSpc>
                        <a:spcBef>
                          <a:spcPts val="0"/>
                        </a:spcBef>
                        <a:spcAft>
                          <a:spcPts val="0"/>
                        </a:spcAft>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89.925,09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808772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2A5E4D9-3E81-88C8-6150-9A3439A25CB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5" name="Content Placeholder 2">
            <a:extLst>
              <a:ext uri="{FF2B5EF4-FFF2-40B4-BE49-F238E27FC236}">
                <a16:creationId xmlns:a16="http://schemas.microsoft.com/office/drawing/2014/main" id="{550CE42B-9348-75D4-1384-9E9FBDAF24C6}"/>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7" name="TextBox 6">
            <a:extLst>
              <a:ext uri="{FF2B5EF4-FFF2-40B4-BE49-F238E27FC236}">
                <a16:creationId xmlns:a16="http://schemas.microsoft.com/office/drawing/2014/main" id="{44FE8D76-57AB-4804-5CF9-89B0EDDC3C90}"/>
              </a:ext>
            </a:extLst>
          </p:cNvPr>
          <p:cNvSpPr txBox="1"/>
          <p:nvPr/>
        </p:nvSpPr>
        <p:spPr>
          <a:xfrm>
            <a:off x="327212" y="1006263"/>
            <a:ext cx="11537576" cy="1308050"/>
          </a:xfrm>
          <a:prstGeom prst="rect">
            <a:avLst/>
          </a:prstGeom>
          <a:noFill/>
        </p:spPr>
        <p:txBody>
          <a:bodyPr wrap="square">
            <a:spAutoFit/>
          </a:bodyPr>
          <a:lstStyle/>
          <a:p>
            <a:pPr algn="just"/>
            <a:r>
              <a:rPr lang="ro-RO" sz="1500" dirty="0">
                <a:solidFill>
                  <a:prstClr val="black"/>
                </a:solidFill>
                <a:latin typeface="Times New Roman" panose="02020603050405020304" pitchFamily="18" charset="0"/>
                <a:cs typeface="Times New Roman" panose="02020603050405020304" pitchFamily="18" charset="0"/>
              </a:rPr>
              <a:t>	</a:t>
            </a:r>
            <a:r>
              <a:rPr lang="ro-RO" sz="1600" dirty="0"/>
              <a:t> </a:t>
            </a:r>
            <a:r>
              <a:rPr lang="ro-RO" sz="1600" dirty="0">
                <a:latin typeface="Times New Roman" panose="02020603050405020304" pitchFamily="18" charset="0"/>
                <a:cs typeface="Times New Roman" panose="02020603050405020304" pitchFamily="18" charset="0"/>
              </a:rPr>
              <a:t>În municipiul Oradea, în cursul anului 2025, colectarea și transportul deșeurilor provenite de la populație şi agenţi economici s-a realizat de către operatorul de salubritate S.C. RER VEST S.A.  deşeurile fiind transportate, în vederea tratării și depozitării, la Depozitul Ecologic de Deșeuri – Oradea, respectiv la TMB realizat prin SMID, administrat de S.C. Girexim SRL. </a:t>
            </a:r>
          </a:p>
          <a:p>
            <a:pPr algn="just"/>
            <a:endParaRPr lang="ro-RO" sz="1600" dirty="0">
              <a:solidFill>
                <a:prstClr val="black"/>
              </a:solidFill>
              <a:latin typeface="Times New Roman" panose="02020603050405020304" pitchFamily="18" charset="0"/>
              <a:cs typeface="Times New Roman" panose="02020603050405020304" pitchFamily="18" charset="0"/>
            </a:endParaRPr>
          </a:p>
          <a:p>
            <a:pPr algn="just"/>
            <a:endParaRPr lang="en-US" sz="1500" dirty="0">
              <a:solidFill>
                <a:prstClr val="black"/>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90953865"/>
              </p:ext>
            </p:extLst>
          </p:nvPr>
        </p:nvGraphicFramePr>
        <p:xfrm>
          <a:off x="3175347" y="3221285"/>
          <a:ext cx="5423769" cy="1492876"/>
        </p:xfrm>
        <a:graphic>
          <a:graphicData uri="http://schemas.openxmlformats.org/drawingml/2006/table">
            <a:tbl>
              <a:tblPr firstRow="1" firstCol="1" bandRow="1">
                <a:tableStyleId>{21E4AEA4-8DFA-4A89-87EB-49C32662AFE0}</a:tableStyleId>
              </a:tblPr>
              <a:tblGrid>
                <a:gridCol w="1483725">
                  <a:extLst>
                    <a:ext uri="{9D8B030D-6E8A-4147-A177-3AD203B41FA5}">
                      <a16:colId xmlns:a16="http://schemas.microsoft.com/office/drawing/2014/main" val="20000"/>
                    </a:ext>
                  </a:extLst>
                </a:gridCol>
                <a:gridCol w="3940044">
                  <a:extLst>
                    <a:ext uri="{9D8B030D-6E8A-4147-A177-3AD203B41FA5}">
                      <a16:colId xmlns:a16="http://schemas.microsoft.com/office/drawing/2014/main" val="20001"/>
                    </a:ext>
                  </a:extLst>
                </a:gridCol>
              </a:tblGrid>
              <a:tr h="232111">
                <a:tc>
                  <a:txBody>
                    <a:bodyPr/>
                    <a:lstStyle/>
                    <a:p>
                      <a:pPr marL="0" marR="0" indent="360045" algn="just">
                        <a:lnSpc>
                          <a:spcPct val="115000"/>
                        </a:lnSpc>
                        <a:spcBef>
                          <a:spcPts val="0"/>
                        </a:spcBef>
                        <a:spcAft>
                          <a:spcPts val="0"/>
                        </a:spcAft>
                      </a:pPr>
                      <a:r>
                        <a:rPr lang="ro-RO" sz="1100" dirty="0">
                          <a:effectLst/>
                        </a:rPr>
                        <a:t>An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indent="360045" algn="just">
                        <a:lnSpc>
                          <a:spcPct val="115000"/>
                        </a:lnSpc>
                        <a:spcBef>
                          <a:spcPts val="0"/>
                        </a:spcBef>
                        <a:spcAft>
                          <a:spcPts val="0"/>
                        </a:spcAft>
                      </a:pPr>
                      <a:r>
                        <a:rPr lang="ro-RO" sz="1100">
                          <a:effectLst/>
                        </a:rPr>
                        <a:t>Cantitate (tone)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000"/>
                  </a:ext>
                </a:extLst>
              </a:tr>
              <a:tr h="232111">
                <a:tc>
                  <a:txBody>
                    <a:bodyPr/>
                    <a:lstStyle/>
                    <a:p>
                      <a:pPr marL="0" marR="0" indent="360045" algn="just">
                        <a:lnSpc>
                          <a:spcPct val="115000"/>
                        </a:lnSpc>
                        <a:spcBef>
                          <a:spcPts val="0"/>
                        </a:spcBef>
                        <a:spcAft>
                          <a:spcPts val="0"/>
                        </a:spcAft>
                      </a:pPr>
                      <a:r>
                        <a:rPr lang="ro-RO" sz="1100" dirty="0">
                          <a:effectLst/>
                        </a:rPr>
                        <a:t>2021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indent="360045" algn="just">
                        <a:lnSpc>
                          <a:spcPct val="115000"/>
                        </a:lnSpc>
                        <a:spcBef>
                          <a:spcPts val="0"/>
                        </a:spcBef>
                        <a:spcAft>
                          <a:spcPts val="0"/>
                        </a:spcAft>
                      </a:pPr>
                      <a:r>
                        <a:rPr lang="ro-RO" sz="1100">
                          <a:effectLst/>
                        </a:rPr>
                        <a:t>203.554,73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001"/>
                  </a:ext>
                </a:extLst>
              </a:tr>
              <a:tr h="232111">
                <a:tc>
                  <a:txBody>
                    <a:bodyPr/>
                    <a:lstStyle/>
                    <a:p>
                      <a:pPr marL="0" marR="0" indent="360045" algn="just">
                        <a:lnSpc>
                          <a:spcPct val="115000"/>
                        </a:lnSpc>
                        <a:spcBef>
                          <a:spcPts val="0"/>
                        </a:spcBef>
                        <a:spcAft>
                          <a:spcPts val="0"/>
                        </a:spcAft>
                      </a:pPr>
                      <a:r>
                        <a:rPr lang="ro-RO" sz="1100" dirty="0">
                          <a:effectLst/>
                        </a:rPr>
                        <a:t>2022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indent="360045" algn="just">
                        <a:lnSpc>
                          <a:spcPct val="115000"/>
                        </a:lnSpc>
                        <a:spcBef>
                          <a:spcPts val="0"/>
                        </a:spcBef>
                        <a:spcAft>
                          <a:spcPts val="0"/>
                        </a:spcAft>
                      </a:pPr>
                      <a:r>
                        <a:rPr lang="ro-RO" sz="1100" dirty="0">
                          <a:effectLst/>
                        </a:rPr>
                        <a:t>167.390,02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002"/>
                  </a:ext>
                </a:extLst>
              </a:tr>
              <a:tr h="232111">
                <a:tc>
                  <a:txBody>
                    <a:bodyPr/>
                    <a:lstStyle/>
                    <a:p>
                      <a:pPr marL="0" marR="0" indent="360045" algn="just">
                        <a:lnSpc>
                          <a:spcPct val="115000"/>
                        </a:lnSpc>
                        <a:spcBef>
                          <a:spcPts val="0"/>
                        </a:spcBef>
                        <a:spcAft>
                          <a:spcPts val="0"/>
                        </a:spcAft>
                      </a:pPr>
                      <a:r>
                        <a:rPr lang="ro-RO" sz="1100">
                          <a:effectLst/>
                        </a:rPr>
                        <a:t>2023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indent="360045" algn="just">
                        <a:lnSpc>
                          <a:spcPct val="115000"/>
                        </a:lnSpc>
                        <a:spcBef>
                          <a:spcPts val="0"/>
                        </a:spcBef>
                        <a:spcAft>
                          <a:spcPts val="0"/>
                        </a:spcAft>
                      </a:pPr>
                      <a:r>
                        <a:rPr lang="ro-RO" sz="1100" dirty="0">
                          <a:effectLst/>
                        </a:rPr>
                        <a:t>175.857,28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003"/>
                  </a:ext>
                </a:extLst>
              </a:tr>
              <a:tr h="232111">
                <a:tc>
                  <a:txBody>
                    <a:bodyPr/>
                    <a:lstStyle/>
                    <a:p>
                      <a:pPr marL="0" marR="0" indent="360045" algn="just">
                        <a:lnSpc>
                          <a:spcPct val="115000"/>
                        </a:lnSpc>
                        <a:spcBef>
                          <a:spcPts val="0"/>
                        </a:spcBef>
                        <a:spcAft>
                          <a:spcPts val="0"/>
                        </a:spcAft>
                      </a:pPr>
                      <a:r>
                        <a:rPr lang="ro-RO" sz="1100">
                          <a:effectLst/>
                        </a:rPr>
                        <a:t>2024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indent="360045" algn="just">
                        <a:lnSpc>
                          <a:spcPct val="115000"/>
                        </a:lnSpc>
                        <a:spcBef>
                          <a:spcPts val="0"/>
                        </a:spcBef>
                        <a:spcAft>
                          <a:spcPts val="0"/>
                        </a:spcAft>
                      </a:pPr>
                      <a:r>
                        <a:rPr lang="ro-RO" sz="1100" dirty="0">
                          <a:effectLst/>
                        </a:rPr>
                        <a:t>115.239,90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004"/>
                  </a:ext>
                </a:extLst>
              </a:tr>
              <a:tr h="332321">
                <a:tc>
                  <a:txBody>
                    <a:bodyPr/>
                    <a:lstStyle/>
                    <a:p>
                      <a:pPr marL="0" marR="0" indent="360045" algn="just">
                        <a:lnSpc>
                          <a:spcPct val="115000"/>
                        </a:lnSpc>
                        <a:spcBef>
                          <a:spcPts val="0"/>
                        </a:spcBef>
                        <a:spcAft>
                          <a:spcPts val="0"/>
                        </a:spcAft>
                      </a:pPr>
                      <a:r>
                        <a:rPr lang="ro-RO" sz="1100">
                          <a:effectLst/>
                        </a:rPr>
                        <a:t>2025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marL="0" marR="0" indent="360045" algn="just">
                        <a:lnSpc>
                          <a:spcPct val="115000"/>
                        </a:lnSpc>
                        <a:spcBef>
                          <a:spcPts val="0"/>
                        </a:spcBef>
                        <a:spcAft>
                          <a:spcPts val="0"/>
                        </a:spcAft>
                      </a:pPr>
                      <a:r>
                        <a:rPr lang="ro-RO" sz="1100" dirty="0">
                          <a:effectLst/>
                        </a:rPr>
                        <a:t>123.720,88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394567" y="1951786"/>
            <a:ext cx="10985328"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603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60363" algn="just" defTabSz="914400" rtl="0" eaLnBrk="0" fontAlgn="base" latinLnBrk="0" hangingPunct="0">
              <a:lnSpc>
                <a:spcPct val="100000"/>
              </a:lnSpc>
              <a:spcBef>
                <a:spcPct val="0"/>
              </a:spcBef>
              <a:spcAft>
                <a:spcPct val="0"/>
              </a:spcAft>
              <a:buClrTx/>
              <a:buSzTx/>
              <a:buFontTx/>
              <a:buNone/>
              <a:tabLst/>
            </a:pP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Evoluția cantităților de deșeuri nepericuloase generate în Municipiul Oradea (2021–2025)</a:t>
            </a:r>
          </a:p>
          <a:p>
            <a:pPr marL="0" marR="0" lvl="0" indent="360363"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Indicator:  </a:t>
            </a: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Cantitatea totală de deșeuri nepericuloase generate în Municipiul Oradea și intrată în Centrul de Management Integrat al Deșeurilor – Depozitul Ecologic Județean de Deșeuri (tone)</a:t>
            </a:r>
          </a:p>
          <a:p>
            <a:pPr marL="0" marR="0" lvl="0" indent="360363" algn="just" defTabSz="914400" rtl="0" eaLnBrk="0" fontAlgn="base" latinLnBrk="0" hangingPunct="0">
              <a:lnSpc>
                <a:spcPct val="100000"/>
              </a:lnSpc>
              <a:spcBef>
                <a:spcPct val="0"/>
              </a:spcBef>
              <a:spcAft>
                <a:spcPct val="0"/>
              </a:spcAft>
              <a:buClrTx/>
              <a:buSzTx/>
              <a:buFontTx/>
              <a:buNone/>
              <a:tabLst/>
            </a:pPr>
            <a:endParaRPr lang="ro-RO" alt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lang="ro-RO" alt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lang="ro-RO" alt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Tendință generală 2021–2025 – scădere structurală a cantităților depozitate</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Între anul 2021 și anul 2025, cantitatea de deșeuri nepericuloase generate și depozitate în cadrul CMID Oradea a înregistrat o </a:t>
            </a: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scădere substanțială</a:t>
            </a: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de la </a:t>
            </a: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203.554,73 tone</a:t>
            </a: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în 2021 la </a:t>
            </a: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123.720,88 tone</a:t>
            </a: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în 2025.</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360363" algn="just" defTabSz="914400" rtl="0" eaLnBrk="0" fontAlgn="base" latinLnBrk="0" hangingPunct="0">
              <a:lnSpc>
                <a:spcPct val="100000"/>
              </a:lnSpc>
              <a:spcBef>
                <a:spcPct val="0"/>
              </a:spcBef>
              <a:spcAft>
                <a:spcPct val="0"/>
              </a:spcAft>
              <a:buClrTx/>
              <a:buSzTx/>
              <a:buFontTx/>
              <a:buNone/>
              <a:tabLst/>
            </a:pP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Reducere absolută:</a:t>
            </a: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–79.833,85 tone;  </a:t>
            </a:r>
            <a:r>
              <a:rPr kumimoji="0" lang="ro-RO"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Reducere relativă:</a:t>
            </a:r>
            <a:r>
              <a:rPr kumimoji="0" lang="ro-RO"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–39,2%</a:t>
            </a:r>
            <a:endParaRPr kumimoji="0" lang="ro-RO"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1561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0F6B858-7487-4E7A-9B73-7BD1FBF61E3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5" name="TextBox 4">
            <a:extLst>
              <a:ext uri="{FF2B5EF4-FFF2-40B4-BE49-F238E27FC236}">
                <a16:creationId xmlns:a16="http://schemas.microsoft.com/office/drawing/2014/main" id="{78170676-658B-7C2E-6475-B7DD3DB36B79}"/>
              </a:ext>
            </a:extLst>
          </p:cNvPr>
          <p:cNvSpPr txBox="1"/>
          <p:nvPr/>
        </p:nvSpPr>
        <p:spPr>
          <a:xfrm>
            <a:off x="-629045" y="1296028"/>
            <a:ext cx="11220450" cy="400110"/>
          </a:xfrm>
          <a:prstGeom prst="rect">
            <a:avLst/>
          </a:prstGeom>
          <a:noFill/>
        </p:spPr>
        <p:txBody>
          <a:bodyPr wrap="square">
            <a:spAutoFit/>
          </a:bodyPr>
          <a:lstStyle/>
          <a:p>
            <a:pPr marL="514350" algn="ctr"/>
            <a:r>
              <a:rPr lang="ro-RO"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Deşeuri de Echipamente Electrice şi Electronice colectate:</a:t>
            </a:r>
          </a:p>
        </p:txBody>
      </p:sp>
      <p:graphicFrame>
        <p:nvGraphicFramePr>
          <p:cNvPr id="10" name="Table 9">
            <a:extLst>
              <a:ext uri="{FF2B5EF4-FFF2-40B4-BE49-F238E27FC236}">
                <a16:creationId xmlns:a16="http://schemas.microsoft.com/office/drawing/2014/main" id="{D1D0CE9D-D165-84DF-90F0-AEDB7B1D384A}"/>
              </a:ext>
            </a:extLst>
          </p:cNvPr>
          <p:cNvGraphicFramePr>
            <a:graphicFrameLocks noGrp="1"/>
          </p:cNvGraphicFramePr>
          <p:nvPr>
            <p:extLst>
              <p:ext uri="{D42A27DB-BD31-4B8C-83A1-F6EECF244321}">
                <p14:modId xmlns:p14="http://schemas.microsoft.com/office/powerpoint/2010/main" val="4025787417"/>
              </p:ext>
            </p:extLst>
          </p:nvPr>
        </p:nvGraphicFramePr>
        <p:xfrm>
          <a:off x="663881" y="2168358"/>
          <a:ext cx="10196185" cy="2315959"/>
        </p:xfrm>
        <a:graphic>
          <a:graphicData uri="http://schemas.openxmlformats.org/drawingml/2006/table">
            <a:tbl>
              <a:tblPr firstRow="1" firstCol="1" bandRow="1">
                <a:tableStyleId>{18603FDC-E32A-4AB5-989C-0864C3EAD2B8}</a:tableStyleId>
              </a:tblPr>
              <a:tblGrid>
                <a:gridCol w="3020379">
                  <a:extLst>
                    <a:ext uri="{9D8B030D-6E8A-4147-A177-3AD203B41FA5}">
                      <a16:colId xmlns:a16="http://schemas.microsoft.com/office/drawing/2014/main" val="615602895"/>
                    </a:ext>
                  </a:extLst>
                </a:gridCol>
                <a:gridCol w="1154285">
                  <a:extLst>
                    <a:ext uri="{9D8B030D-6E8A-4147-A177-3AD203B41FA5}">
                      <a16:colId xmlns:a16="http://schemas.microsoft.com/office/drawing/2014/main" val="4075764436"/>
                    </a:ext>
                  </a:extLst>
                </a:gridCol>
                <a:gridCol w="1211999">
                  <a:extLst>
                    <a:ext uri="{9D8B030D-6E8A-4147-A177-3AD203B41FA5}">
                      <a16:colId xmlns:a16="http://schemas.microsoft.com/office/drawing/2014/main" val="4043891741"/>
                    </a:ext>
                  </a:extLst>
                </a:gridCol>
                <a:gridCol w="1385142">
                  <a:extLst>
                    <a:ext uri="{9D8B030D-6E8A-4147-A177-3AD203B41FA5}">
                      <a16:colId xmlns:a16="http://schemas.microsoft.com/office/drawing/2014/main" val="3806407805"/>
                    </a:ext>
                  </a:extLst>
                </a:gridCol>
                <a:gridCol w="1385142">
                  <a:extLst>
                    <a:ext uri="{9D8B030D-6E8A-4147-A177-3AD203B41FA5}">
                      <a16:colId xmlns:a16="http://schemas.microsoft.com/office/drawing/2014/main" val="1479381963"/>
                    </a:ext>
                  </a:extLst>
                </a:gridCol>
                <a:gridCol w="1019619">
                  <a:extLst>
                    <a:ext uri="{9D8B030D-6E8A-4147-A177-3AD203B41FA5}">
                      <a16:colId xmlns:a16="http://schemas.microsoft.com/office/drawing/2014/main" val="1740588634"/>
                    </a:ext>
                  </a:extLst>
                </a:gridCol>
                <a:gridCol w="1019619">
                  <a:extLst>
                    <a:ext uri="{9D8B030D-6E8A-4147-A177-3AD203B41FA5}">
                      <a16:colId xmlns:a16="http://schemas.microsoft.com/office/drawing/2014/main" val="20006"/>
                    </a:ext>
                  </a:extLst>
                </a:gridCol>
              </a:tblGrid>
              <a:tr h="463192">
                <a:tc rowSpan="2">
                  <a:txBody>
                    <a:bodyPr/>
                    <a:lstStyle/>
                    <a:p>
                      <a:pPr algn="ctr"/>
                      <a:r>
                        <a:rPr lang="ro-RO" sz="1800" dirty="0">
                          <a:effectLst/>
                        </a:rPr>
                        <a:t>Anul</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2020</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a:effectLst/>
                        </a:rPr>
                        <a:t>2021</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2022</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2023</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ro-RO" dirty="0"/>
                        <a:t>   2024</a:t>
                      </a:r>
                      <a:endParaRPr lang="en-US" dirty="0">
                        <a:latin typeface="Times New Roman" panose="02020603050405020304" pitchFamily="18" charset="0"/>
                        <a:cs typeface="Times New Roman" panose="02020603050405020304" pitchFamily="18" charset="0"/>
                      </a:endParaRPr>
                    </a:p>
                  </a:txBody>
                  <a:tcPr marL="68580" marR="68580" marT="0" marB="0" anchor="ctr"/>
                </a:tc>
                <a:tc>
                  <a:txBody>
                    <a:bodyPr/>
                    <a:lstStyle/>
                    <a:p>
                      <a:r>
                        <a:rPr lang="ro-RO" dirty="0"/>
                        <a:t>2025</a:t>
                      </a:r>
                      <a:endParaRPr lang="en-US"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87866819"/>
                  </a:ext>
                </a:extLst>
              </a:tr>
              <a:tr h="463192">
                <a:tc vMerge="1">
                  <a:txBody>
                    <a:bodyPr/>
                    <a:lstStyle/>
                    <a:p>
                      <a:endParaRPr lang="en-US"/>
                    </a:p>
                  </a:txBody>
                  <a:tcPr/>
                </a:tc>
                <a:tc>
                  <a:txBody>
                    <a:bodyPr/>
                    <a:lstStyle/>
                    <a:p>
                      <a:pPr algn="ctr">
                        <a:spcAft>
                          <a:spcPts val="0"/>
                        </a:spcAft>
                      </a:pPr>
                      <a:r>
                        <a:rPr lang="ro-RO" sz="1800" dirty="0">
                          <a:effectLst/>
                        </a:rPr>
                        <a:t>(tone)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(tone)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(tone)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(tone)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dirty="0">
                          <a:effectLst/>
                        </a:rPr>
                        <a:t>  (tone)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800" dirty="0">
                          <a:effectLst/>
                        </a:rPr>
                        <a:t>(tone)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7605247"/>
                  </a:ext>
                </a:extLst>
              </a:tr>
              <a:tr h="1389575">
                <a:tc>
                  <a:txBody>
                    <a:bodyPr/>
                    <a:lstStyle/>
                    <a:p>
                      <a:pPr algn="ctr"/>
                      <a:r>
                        <a:rPr lang="pt-BR" sz="1800" dirty="0">
                          <a:effectLst/>
                        </a:rPr>
                        <a:t> Deseuri de echipamente electrice şi electronice (DEEE)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1,032.60</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2,993.99</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3,848.31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ro-RO" sz="1800" dirty="0">
                          <a:effectLst/>
                        </a:rPr>
                        <a:t> 3022,981</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r>
                        <a:rPr lang="ro-RO" dirty="0"/>
                        <a:t>2.314,55</a:t>
                      </a:r>
                      <a:endParaRPr lang="en-US" dirty="0">
                        <a:latin typeface="Times New Roman" panose="02020603050405020304" pitchFamily="18" charset="0"/>
                        <a:cs typeface="Times New Roman" panose="02020603050405020304" pitchFamily="18" charset="0"/>
                      </a:endParaRPr>
                    </a:p>
                  </a:txBody>
                  <a:tcPr marL="68580" marR="68580" marT="0" marB="0" anchor="ctr"/>
                </a:tc>
                <a:tc>
                  <a:txBody>
                    <a:bodyPr/>
                    <a:lstStyle/>
                    <a:p>
                      <a:r>
                        <a:rPr lang="ro-RO" dirty="0"/>
                        <a:t>2.477,47</a:t>
                      </a:r>
                      <a:endParaRPr lang="en-US"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9939221"/>
                  </a:ext>
                </a:extLst>
              </a:tr>
            </a:tbl>
          </a:graphicData>
        </a:graphic>
      </p:graphicFrame>
      <p:sp>
        <p:nvSpPr>
          <p:cNvPr id="3" name="Rectangle 2"/>
          <p:cNvSpPr/>
          <p:nvPr/>
        </p:nvSpPr>
        <p:spPr>
          <a:xfrm>
            <a:off x="801667" y="5150326"/>
            <a:ext cx="10196185" cy="1047979"/>
          </a:xfrm>
          <a:prstGeom prst="rect">
            <a:avLst/>
          </a:prstGeom>
        </p:spPr>
        <p:txBody>
          <a:bodyPr wrap="square">
            <a:spAutoFit/>
          </a:bodyPr>
          <a:lstStyle/>
          <a:p>
            <a:pPr algn="just">
              <a:lnSpc>
                <a:spcPct val="115000"/>
              </a:lnSpc>
            </a:pPr>
            <a:r>
              <a:rPr lang="ro-RO" dirty="0">
                <a:latin typeface="Times New Roman" panose="02020603050405020304" pitchFamily="18" charset="0"/>
                <a:ea typeface="Times New Roman" panose="02020603050405020304" pitchFamily="18" charset="0"/>
                <a:cs typeface="Times New Roman" panose="02020603050405020304" pitchFamily="18" charset="0"/>
              </a:rPr>
              <a:t>Activitatea  s-a realizat în cadrul campaniilor lunare organizate de Primăria municipiului Oradea şi SC BENE Internaţional.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ro-RO"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0961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2A5E4D9-3E81-88C8-6150-9A3439A25CB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550CE42B-9348-75D4-1384-9E9FBDAF24C6}"/>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2" name="Rectangle 1"/>
          <p:cNvSpPr/>
          <p:nvPr/>
        </p:nvSpPr>
        <p:spPr>
          <a:xfrm>
            <a:off x="301570" y="1055292"/>
            <a:ext cx="11435319" cy="4976747"/>
          </a:xfrm>
          <a:prstGeom prst="rect">
            <a:avLst/>
          </a:prstGeom>
        </p:spPr>
        <p:txBody>
          <a:bodyPr wrap="square">
            <a:spAutoFit/>
          </a:bodyPr>
          <a:lstStyle/>
          <a:p>
            <a:pPr algn="ctr">
              <a:lnSpc>
                <a:spcPct val="115000"/>
              </a:lnSpc>
            </a:pPr>
            <a:r>
              <a:rPr lang="ro-RO" b="1" dirty="0">
                <a:latin typeface="Times New Roman" panose="02020603050405020304" pitchFamily="18" charset="0"/>
                <a:ea typeface="Times New Roman" panose="02020603050405020304" pitchFamily="18" charset="0"/>
                <a:cs typeface="Times New Roman" panose="02020603050405020304" pitchFamily="18" charset="0"/>
              </a:rPr>
              <a:t>Realizarea obiectivului anual de reducere a depozitării (țintă 60%)</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ro-RO" b="1" dirty="0">
                <a:latin typeface="Times New Roman" panose="02020603050405020304" pitchFamily="18" charset="0"/>
                <a:ea typeface="Times New Roman" panose="02020603050405020304" pitchFamily="18" charset="0"/>
                <a:cs typeface="Times New Roman" panose="02020603050405020304" pitchFamily="18" charset="0"/>
              </a:rPr>
              <a:t>Obiectiv legal 2025</a:t>
            </a:r>
          </a:p>
          <a:p>
            <a:pPr algn="ctr">
              <a:lnSpc>
                <a:spcPct val="115000"/>
              </a:lnSpc>
            </a:pPr>
            <a:endParaRPr lang="ro-RO"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Obiectivul anual de reducere a cantităților de deșeuri municipale eliminate prin depozitare ( 60</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Acest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obiectiv</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se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apli</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că la cantitatea de 78.433 tone ( deșeuri cu cod 15 si 20 intrate la CMID, la TMB- Girexim , DEEE-uri , Textile , ambalaje SGR și alți agenți economici).</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Structura țintei 60%</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Țintă totală (60%): 47.060,31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SzPts val="1000"/>
              <a:buFont typeface="Courier New" panose="02070309020205020404" pitchFamily="49" charset="0"/>
              <a:buChar char="o"/>
              <a:tabLst>
                <a:tab pos="9144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din care: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SzPts val="1000"/>
              <a:buFont typeface="Wingdings" panose="05000000000000000000" pitchFamily="2" charset="2"/>
              <a:buChar char=""/>
              <a:tabLst>
                <a:tab pos="13716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Țintă reciclare (50%): 39.216,93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SzPts val="1000"/>
              <a:buFont typeface="Wingdings" panose="05000000000000000000" pitchFamily="2" charset="2"/>
              <a:buChar char=""/>
              <a:tabLst>
                <a:tab pos="13716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Țintă valorificare energetică (10%): 7.843,38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ro-RO" sz="1600" b="1" dirty="0">
                <a:latin typeface="Times New Roman" panose="02020603050405020304" pitchFamily="18" charset="0"/>
                <a:ea typeface="Times New Roman" panose="02020603050405020304" pitchFamily="18" charset="0"/>
                <a:cs typeface="Times New Roman" panose="02020603050405020304" pitchFamily="18" charset="0"/>
              </a:rPr>
              <a:t>Rezultate efective 2025</a:t>
            </a: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Cantitate reciclată: 28.536,57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Cantitate valorificată energetic: 14.345,00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SzPts val="1000"/>
              <a:buFont typeface="Symbol" panose="05050102010706020507" pitchFamily="18" charset="2"/>
              <a:buChar char=""/>
              <a:tabLst>
                <a:tab pos="457200" algn="l"/>
              </a:tabLs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Total valorificat (reciclare + energetic): 42.881,57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Cantitate nerealizată față de ținta 60%:  10.680,36 tone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pPr>
            <a:r>
              <a:rPr lang="ro-RO" sz="1200" dirty="0">
                <a:latin typeface="Arial" panose="020B0604020202020204" pitchFamily="34"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799749531"/>
              </p:ext>
            </p:extLst>
          </p:nvPr>
        </p:nvGraphicFramePr>
        <p:xfrm>
          <a:off x="5874706" y="3933172"/>
          <a:ext cx="5736922" cy="1541675"/>
        </p:xfrm>
        <a:graphic>
          <a:graphicData uri="http://schemas.openxmlformats.org/presentationml/2006/ole">
            <mc:AlternateContent xmlns:mc="http://schemas.openxmlformats.org/markup-compatibility/2006">
              <mc:Choice xmlns:v="urn:schemas-microsoft-com:vml" Requires="v">
                <p:oleObj name="Document" r:id="rId2" imgW="6350052" imgH="1548356" progId="Word.Document.12">
                  <p:embed/>
                </p:oleObj>
              </mc:Choice>
              <mc:Fallback>
                <p:oleObj name="Document" r:id="rId2" imgW="6350052" imgH="1548356" progId="Word.Document.12">
                  <p:embed/>
                  <p:pic>
                    <p:nvPicPr>
                      <p:cNvPr id="0" name=""/>
                      <p:cNvPicPr/>
                      <p:nvPr/>
                    </p:nvPicPr>
                    <p:blipFill>
                      <a:blip r:embed="rId3"/>
                      <a:stretch>
                        <a:fillRect/>
                      </a:stretch>
                    </p:blipFill>
                    <p:spPr>
                      <a:xfrm>
                        <a:off x="5874706" y="3933172"/>
                        <a:ext cx="5736922" cy="1541675"/>
                      </a:xfrm>
                      <a:prstGeom prst="rect">
                        <a:avLst/>
                      </a:prstGeom>
                      <a:solidFill>
                        <a:schemeClr val="accent4">
                          <a:lumMod val="40000"/>
                          <a:lumOff val="60000"/>
                        </a:schemeClr>
                      </a:solidFill>
                    </p:spPr>
                  </p:pic>
                </p:oleObj>
              </mc:Fallback>
            </mc:AlternateContent>
          </a:graphicData>
        </a:graphic>
      </p:graphicFrame>
    </p:spTree>
    <p:extLst>
      <p:ext uri="{BB962C8B-B14F-4D97-AF65-F5344CB8AC3E}">
        <p14:creationId xmlns:p14="http://schemas.microsoft.com/office/powerpoint/2010/main" val="3977583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r="12051"/>
          <a:stretch/>
        </p:blipFill>
        <p:spPr>
          <a:xfrm rot="16200000">
            <a:off x="2667000" y="-2667000"/>
            <a:ext cx="6858000" cy="12192000"/>
          </a:xfrm>
          <a:prstGeom prst="rect">
            <a:avLst/>
          </a:prstGeom>
        </p:spPr>
      </p:pic>
      <p:sp>
        <p:nvSpPr>
          <p:cNvPr id="4" name="Content Placeholder 2">
            <a:extLst>
              <a:ext uri="{FF2B5EF4-FFF2-40B4-BE49-F238E27FC236}">
                <a16:creationId xmlns:a16="http://schemas.microsoft.com/office/drawing/2014/main" id="{78032FE6-E591-49F3-BF9B-BFC30CD3E9C8}"/>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6" name="TextBox 5">
            <a:extLst>
              <a:ext uri="{FF2B5EF4-FFF2-40B4-BE49-F238E27FC236}">
                <a16:creationId xmlns:a16="http://schemas.microsoft.com/office/drawing/2014/main" id="{7C1AEBA7-8180-4D3E-B537-1F2EBE50BB25}"/>
              </a:ext>
            </a:extLst>
          </p:cNvPr>
          <p:cNvSpPr txBox="1"/>
          <p:nvPr/>
        </p:nvSpPr>
        <p:spPr>
          <a:xfrm>
            <a:off x="176519" y="660379"/>
            <a:ext cx="11203708" cy="4339650"/>
          </a:xfrm>
          <a:prstGeom prst="rect">
            <a:avLst/>
          </a:prstGeom>
          <a:noFill/>
        </p:spPr>
        <p:txBody>
          <a:bodyPr wrap="square">
            <a:spAutoFit/>
          </a:bodyPr>
          <a:lstStyle/>
          <a:p>
            <a:pPr algn="ctr"/>
            <a:r>
              <a:rPr lang="ro-RO" sz="2000" b="1" dirty="0">
                <a:solidFill>
                  <a:prstClr val="black"/>
                </a:solidFill>
                <a:latin typeface="Times New Roman" panose="02020603050405020304" pitchFamily="18" charset="0"/>
                <a:cs typeface="Times New Roman" panose="02020603050405020304" pitchFamily="18" charset="0"/>
              </a:rPr>
              <a:t>III. </a:t>
            </a:r>
            <a:r>
              <a:rPr lang="ro-RO" sz="2000" b="1" dirty="0">
                <a:latin typeface="Times New Roman" panose="02020603050405020304" pitchFamily="18" charset="0"/>
                <a:cs typeface="Times New Roman" panose="02020603050405020304" pitchFamily="18" charset="0"/>
              </a:rPr>
              <a:t>ÎNCHIDEREA CU ACOPERIRE FINALĂ A DEPOZITULUI ECOLOGIC DE DEȘEURI NEPERICULOASE ORADEA  (ETAPELE I, II, III ȘI EXTINDEREA CU CELULA V)</a:t>
            </a:r>
            <a:endParaRPr lang="en-US" sz="2000" dirty="0">
              <a:latin typeface="Times New Roman" panose="02020603050405020304" pitchFamily="18" charset="0"/>
              <a:cs typeface="Times New Roman" panose="02020603050405020304" pitchFamily="18" charset="0"/>
            </a:endParaRPr>
          </a:p>
          <a:p>
            <a:pPr algn="ctr"/>
            <a:r>
              <a:rPr lang="ro-RO" sz="2000" dirty="0">
                <a:solidFill>
                  <a:prstClr val="black"/>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Buget aprobat Etapa III:  </a:t>
            </a:r>
            <a:r>
              <a:rPr lang="ro-RO" b="1" dirty="0">
                <a:latin typeface="Times New Roman" panose="02020603050405020304" pitchFamily="18" charset="0"/>
                <a:cs typeface="Times New Roman" panose="02020603050405020304" pitchFamily="18" charset="0"/>
              </a:rPr>
              <a:t>9.144.384,19</a:t>
            </a:r>
            <a:r>
              <a:rPr lang="ro-RO" dirty="0">
                <a:latin typeface="Times New Roman" panose="02020603050405020304" pitchFamily="18" charset="0"/>
                <a:cs typeface="Times New Roman" panose="02020603050405020304" pitchFamily="18" charset="0"/>
              </a:rPr>
              <a:t> lei cu TVA</a:t>
            </a:r>
          </a:p>
          <a:p>
            <a:endParaRPr lang="ro-RO" dirty="0">
              <a:latin typeface="Times New Roman" panose="02020603050405020304" pitchFamily="18" charset="0"/>
              <a:cs typeface="Times New Roman" panose="02020603050405020304" pitchFamily="18" charset="0"/>
            </a:endParaRPr>
          </a:p>
          <a:p>
            <a:r>
              <a:rPr lang="ro-RO" b="1" dirty="0">
                <a:latin typeface="Times New Roman" panose="02020603050405020304" pitchFamily="18" charset="0"/>
                <a:cs typeface="Times New Roman" panose="02020603050405020304" pitchFamily="18" charset="0"/>
              </a:rPr>
              <a:t>Extinderea depozitului – Etapa V (Celula 5)</a:t>
            </a:r>
            <a:endParaRPr lang="en-US" dirty="0">
              <a:latin typeface="Times New Roman" panose="02020603050405020304" pitchFamily="18" charset="0"/>
              <a:cs typeface="Times New Roman" panose="02020603050405020304" pitchFamily="18" charset="0"/>
            </a:endParaRPr>
          </a:p>
          <a:p>
            <a:r>
              <a:rPr lang="ro-RO" dirty="0">
                <a:latin typeface="Times New Roman" panose="02020603050405020304" pitchFamily="18" charset="0"/>
                <a:cs typeface="Times New Roman" panose="02020603050405020304" pitchFamily="18" charset="0"/>
              </a:rPr>
              <a:t>În acest context operațional și de conformare, proiectul prevede:</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realizarea unei noi celule cu suprafața de 3,8 ha;</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extinderea:  rețelei de colectare a levigatului, drumului de deservire, rigolelor de evacuare a apelor pluviale.</a:t>
            </a:r>
          </a:p>
          <a:p>
            <a:pPr marL="742950" lvl="1" indent="-285750">
              <a:buFont typeface="Arial" panose="020B0604020202020204" pitchFamily="34" charset="0"/>
              <a:buChar char="•"/>
            </a:pPr>
            <a:r>
              <a:rPr lang="ro-RO" dirty="0">
                <a:latin typeface="Times New Roman" panose="02020603050405020304" pitchFamily="18" charset="0"/>
                <a:cs typeface="Times New Roman" panose="02020603050405020304" pitchFamily="18" charset="0"/>
              </a:rPr>
              <a:t>Valoarea totală a investiției (INV</a:t>
            </a:r>
            <a:r>
              <a:rPr lang="ro-RO" b="1" dirty="0">
                <a:latin typeface="Times New Roman" panose="02020603050405020304" pitchFamily="18" charset="0"/>
                <a:cs typeface="Times New Roman" panose="02020603050405020304" pitchFamily="18" charset="0"/>
              </a:rPr>
              <a:t>):  16.986.424,97 </a:t>
            </a:r>
            <a:r>
              <a:rPr lang="ro-RO" dirty="0">
                <a:latin typeface="Times New Roman" panose="02020603050405020304" pitchFamily="18" charset="0"/>
                <a:cs typeface="Times New Roman" panose="02020603050405020304" pitchFamily="18" charset="0"/>
              </a:rPr>
              <a:t>lei cu TVA</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ro-RO"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ro-RO" dirty="0">
              <a:solidFill>
                <a:prstClr val="black"/>
              </a:solidFill>
              <a:latin typeface="Times New Roman" panose="02020603050405020304" pitchFamily="18" charset="0"/>
              <a:cs typeface="Times New Roman" panose="02020603050405020304" pitchFamily="18" charset="0"/>
            </a:endParaRPr>
          </a:p>
          <a:p>
            <a:endParaRPr lang="ro-RO" dirty="0">
              <a:solidFill>
                <a:prstClr val="black"/>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
        <p:nvSpPr>
          <p:cNvPr id="2" name="TextBox 1">
            <a:extLst>
              <a:ext uri="{FF2B5EF4-FFF2-40B4-BE49-F238E27FC236}">
                <a16:creationId xmlns:a16="http://schemas.microsoft.com/office/drawing/2014/main" id="{85C9E477-B2A6-CB54-64C2-E7DE8E2C4C89}"/>
              </a:ext>
            </a:extLst>
          </p:cNvPr>
          <p:cNvSpPr txBox="1"/>
          <p:nvPr/>
        </p:nvSpPr>
        <p:spPr>
          <a:xfrm>
            <a:off x="353039" y="4113132"/>
            <a:ext cx="11203708" cy="2646878"/>
          </a:xfrm>
          <a:prstGeom prst="rect">
            <a:avLst/>
          </a:prstGeom>
          <a:noFill/>
        </p:spPr>
        <p:txBody>
          <a:bodyPr wrap="square">
            <a:spAutoFit/>
          </a:bodyPr>
          <a:lstStyle/>
          <a:p>
            <a:pPr marL="514350" algn="ctr"/>
            <a:r>
              <a:rPr lang="ro-RO" sz="2000" b="1" dirty="0">
                <a:solidFill>
                  <a:prstClr val="black"/>
                </a:solidFill>
                <a:latin typeface="Times New Roman" panose="02020603050405020304" pitchFamily="18" charset="0"/>
                <a:cs typeface="Times New Roman" panose="02020603050405020304" pitchFamily="18" charset="0"/>
              </a:rPr>
              <a:t>IV. HARTA DE ZGOMOT PENTRU MUNICIPIUL ORADEA</a:t>
            </a:r>
          </a:p>
          <a:p>
            <a:pPr marL="514350" algn="ctr"/>
            <a:endParaRPr lang="ro-RO" sz="2000" dirty="0">
              <a:solidFill>
                <a:prstClr val="black"/>
              </a:solidFill>
              <a:latin typeface="Times New Roman" panose="02020603050405020304" pitchFamily="18" charset="0"/>
              <a:cs typeface="Times New Roman" panose="02020603050405020304" pitchFamily="18" charset="0"/>
            </a:endParaRPr>
          </a:p>
          <a:p>
            <a:pPr indent="720000" algn="just"/>
            <a:r>
              <a:rPr lang="ro-RO" dirty="0">
                <a:latin typeface="Times New Roman" panose="02020603050405020304" pitchFamily="18" charset="0"/>
                <a:cs typeface="Times New Roman" panose="02020603050405020304" pitchFamily="18" charset="0"/>
              </a:rPr>
              <a:t>În data de 11.03.2025 a fost încheiat Contractul de servicii nr. 119228 cu S.C. Enviro Consult S.R.L. București privind monitorizare plan de acțiune reducerea zgomotului pentru Municipiul Oradea . În cursul anului 2026 vom demara procedura de refacere a hărții de zgomot .</a:t>
            </a:r>
          </a:p>
          <a:p>
            <a:pPr indent="720000" algn="just"/>
            <a:endParaRPr lang="ro-RO" dirty="0">
              <a:latin typeface="Times New Roman" panose="02020603050405020304" pitchFamily="18" charset="0"/>
              <a:cs typeface="Times New Roman" panose="02020603050405020304" pitchFamily="18" charset="0"/>
            </a:endParaRPr>
          </a:p>
          <a:p>
            <a:pPr indent="720000" algn="just"/>
            <a:r>
              <a:rPr lang="ro-RO" dirty="0">
                <a:latin typeface="Times New Roman" panose="02020603050405020304" pitchFamily="18" charset="0"/>
                <a:cs typeface="Times New Roman" panose="02020603050405020304" pitchFamily="18" charset="0"/>
              </a:rPr>
              <a:t> În anul 2023, prin HCL nr. 513/29.06.2023, a fost aprobat Planul de acțiune pentru reducerea zgomotului în Municipiul Oradea, aferent Etapei III, valoarea serviciilor prestate fiind de 23.800 lei cu TVA.</a:t>
            </a:r>
            <a:endParaRPr lang="en-US" dirty="0">
              <a:latin typeface="Times New Roman" panose="02020603050405020304" pitchFamily="18" charset="0"/>
              <a:cs typeface="Times New Roman" panose="02020603050405020304" pitchFamily="18" charset="0"/>
            </a:endParaRPr>
          </a:p>
          <a:p>
            <a:pPr indent="720000" algn="just"/>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100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84F06E-35BA-4E58-B489-A13E62847286}"/>
              </a:ext>
            </a:extLst>
          </p:cNvPr>
          <p:cNvSpPr>
            <a:spLocks noGrp="1"/>
          </p:cNvSpPr>
          <p:nvPr>
            <p:ph idx="1"/>
          </p:nvPr>
        </p:nvSpPr>
        <p:spPr>
          <a:xfrm>
            <a:off x="292005" y="608235"/>
            <a:ext cx="11406176" cy="2088612"/>
          </a:xfrm>
        </p:spPr>
        <p:txBody>
          <a:bodyPr>
            <a:noAutofit/>
          </a:bodyPr>
          <a:lstStyle/>
          <a:p>
            <a:pPr marL="0" indent="0" algn="ctr">
              <a:buNone/>
            </a:pP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 I.B</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LUCRĂRI PE STRĂZI NEMODERNIZATE</a:t>
            </a:r>
          </a:p>
          <a:p>
            <a:pPr marL="0" indent="0" algn="ctr">
              <a:buNone/>
            </a:pP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În</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anul</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202</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5</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au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fost</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executate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lucrări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de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întreținere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și</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repara</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ț</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ii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pe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60</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b="1" dirty="0" err="1">
                <a:latin typeface="Times New Roman" panose="02020603050405020304" pitchFamily="18" charset="0"/>
                <a:ea typeface="Times New Roman" panose="02020603050405020304" pitchFamily="18" charset="0"/>
                <a:cs typeface="Times New Roman" panose="02020603050405020304" pitchFamily="18" charset="0"/>
              </a:rPr>
              <a:t>străzi</a:t>
            </a:r>
            <a:r>
              <a:rPr lang="fr-FR"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ea typeface="Times New Roman" panose="02020603050405020304" pitchFamily="18" charset="0"/>
                <a:cs typeface="Times New Roman" panose="02020603050405020304" pitchFamily="18" charset="0"/>
              </a:rPr>
              <a:t>nemodernizate</a:t>
            </a:r>
            <a:r>
              <a:rPr lang="fr-FR" sz="20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Pentru aceste lucrări au fost utilizate cca. 15.500 tone piatra spartă și cca 9.000 mc de balast intervenindu-se pe o suprafață de cca. 88.000 mp.</a:t>
            </a:r>
          </a:p>
          <a:p>
            <a:pPr marL="0" indent="0" algn="ctr">
              <a:buNone/>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buNone/>
            </a:pPr>
            <a:r>
              <a:rPr lang="ro-RO" sz="2000" dirty="0">
                <a:latin typeface="Times New Roman" panose="02020603050405020304" pitchFamily="18" charset="0"/>
                <a:cs typeface="Times New Roman" panose="02020603050405020304" pitchFamily="18" charset="0"/>
              </a:rPr>
              <a:t>TABEL COMPARATIV</a:t>
            </a:r>
            <a:endParaRPr lang="en-US" sz="20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5FEC977F-CE11-4505-B9A8-5FF1EC4E878F}"/>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sp>
        <p:nvSpPr>
          <p:cNvPr id="7"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766520574"/>
              </p:ext>
            </p:extLst>
          </p:nvPr>
        </p:nvGraphicFramePr>
        <p:xfrm>
          <a:off x="764086" y="3007368"/>
          <a:ext cx="10308922" cy="3268172"/>
        </p:xfrm>
        <a:graphic>
          <a:graphicData uri="http://schemas.openxmlformats.org/drawingml/2006/table">
            <a:tbl>
              <a:tblPr firstRow="1" firstCol="1" lastRow="1" lastCol="1" bandRow="1" bandCol="1">
                <a:tableStyleId>{912C8C85-51F0-491E-9774-3900AFEF0FD7}</a:tableStyleId>
              </a:tblPr>
              <a:tblGrid>
                <a:gridCol w="901402">
                  <a:extLst>
                    <a:ext uri="{9D8B030D-6E8A-4147-A177-3AD203B41FA5}">
                      <a16:colId xmlns:a16="http://schemas.microsoft.com/office/drawing/2014/main" val="20000"/>
                    </a:ext>
                  </a:extLst>
                </a:gridCol>
                <a:gridCol w="741254">
                  <a:extLst>
                    <a:ext uri="{9D8B030D-6E8A-4147-A177-3AD203B41FA5}">
                      <a16:colId xmlns:a16="http://schemas.microsoft.com/office/drawing/2014/main" val="20001"/>
                    </a:ext>
                  </a:extLst>
                </a:gridCol>
                <a:gridCol w="741254">
                  <a:extLst>
                    <a:ext uri="{9D8B030D-6E8A-4147-A177-3AD203B41FA5}">
                      <a16:colId xmlns:a16="http://schemas.microsoft.com/office/drawing/2014/main" val="20002"/>
                    </a:ext>
                  </a:extLst>
                </a:gridCol>
                <a:gridCol w="741254">
                  <a:extLst>
                    <a:ext uri="{9D8B030D-6E8A-4147-A177-3AD203B41FA5}">
                      <a16:colId xmlns:a16="http://schemas.microsoft.com/office/drawing/2014/main" val="20003"/>
                    </a:ext>
                  </a:extLst>
                </a:gridCol>
                <a:gridCol w="741254">
                  <a:extLst>
                    <a:ext uri="{9D8B030D-6E8A-4147-A177-3AD203B41FA5}">
                      <a16:colId xmlns:a16="http://schemas.microsoft.com/office/drawing/2014/main" val="20004"/>
                    </a:ext>
                  </a:extLst>
                </a:gridCol>
                <a:gridCol w="741254">
                  <a:extLst>
                    <a:ext uri="{9D8B030D-6E8A-4147-A177-3AD203B41FA5}">
                      <a16:colId xmlns:a16="http://schemas.microsoft.com/office/drawing/2014/main" val="20005"/>
                    </a:ext>
                  </a:extLst>
                </a:gridCol>
                <a:gridCol w="741254">
                  <a:extLst>
                    <a:ext uri="{9D8B030D-6E8A-4147-A177-3AD203B41FA5}">
                      <a16:colId xmlns:a16="http://schemas.microsoft.com/office/drawing/2014/main" val="20006"/>
                    </a:ext>
                  </a:extLst>
                </a:gridCol>
                <a:gridCol w="741254">
                  <a:extLst>
                    <a:ext uri="{9D8B030D-6E8A-4147-A177-3AD203B41FA5}">
                      <a16:colId xmlns:a16="http://schemas.microsoft.com/office/drawing/2014/main" val="20007"/>
                    </a:ext>
                  </a:extLst>
                </a:gridCol>
                <a:gridCol w="741254">
                  <a:extLst>
                    <a:ext uri="{9D8B030D-6E8A-4147-A177-3AD203B41FA5}">
                      <a16:colId xmlns:a16="http://schemas.microsoft.com/office/drawing/2014/main" val="20008"/>
                    </a:ext>
                  </a:extLst>
                </a:gridCol>
                <a:gridCol w="741254">
                  <a:extLst>
                    <a:ext uri="{9D8B030D-6E8A-4147-A177-3AD203B41FA5}">
                      <a16:colId xmlns:a16="http://schemas.microsoft.com/office/drawing/2014/main" val="20009"/>
                    </a:ext>
                  </a:extLst>
                </a:gridCol>
                <a:gridCol w="741254">
                  <a:extLst>
                    <a:ext uri="{9D8B030D-6E8A-4147-A177-3AD203B41FA5}">
                      <a16:colId xmlns:a16="http://schemas.microsoft.com/office/drawing/2014/main" val="20010"/>
                    </a:ext>
                  </a:extLst>
                </a:gridCol>
                <a:gridCol w="741254">
                  <a:extLst>
                    <a:ext uri="{9D8B030D-6E8A-4147-A177-3AD203B41FA5}">
                      <a16:colId xmlns:a16="http://schemas.microsoft.com/office/drawing/2014/main" val="20011"/>
                    </a:ext>
                  </a:extLst>
                </a:gridCol>
                <a:gridCol w="1253726">
                  <a:extLst>
                    <a:ext uri="{9D8B030D-6E8A-4147-A177-3AD203B41FA5}">
                      <a16:colId xmlns:a16="http://schemas.microsoft.com/office/drawing/2014/main" val="20012"/>
                    </a:ext>
                  </a:extLst>
                </a:gridCol>
              </a:tblGrid>
              <a:tr h="420119">
                <a:tc>
                  <a:txBody>
                    <a:bodyPr/>
                    <a:lstStyle/>
                    <a:p>
                      <a:pPr marL="0" marR="0" algn="just">
                        <a:lnSpc>
                          <a:spcPct val="115000"/>
                        </a:lnSpc>
                        <a:spcBef>
                          <a:spcPts val="0"/>
                        </a:spcBef>
                        <a:spcAft>
                          <a:spcPts val="0"/>
                        </a:spcAft>
                      </a:pPr>
                      <a:r>
                        <a:rPr lang="en-US" sz="1200" dirty="0" err="1">
                          <a:effectLst/>
                        </a:rPr>
                        <a:t>Anul</a:t>
                      </a:r>
                      <a:endParaRPr lang="en-US" sz="1100" dirty="0">
                        <a:effectLst/>
                      </a:endParaRPr>
                    </a:p>
                    <a:p>
                      <a:pPr marL="0" marR="0" algn="just">
                        <a:lnSpc>
                          <a:spcPct val="115000"/>
                        </a:lnSpc>
                        <a:spcBef>
                          <a:spcPts val="0"/>
                        </a:spcBef>
                        <a:spcAft>
                          <a:spcPts val="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2014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2015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2016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2017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2018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2019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2020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2021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2022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2023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2024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1200">
                          <a:effectLst/>
                        </a:rPr>
                        <a:t>2025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1786">
                <a:tc>
                  <a:txBody>
                    <a:bodyPr/>
                    <a:lstStyle/>
                    <a:p>
                      <a:pPr marL="0" marR="0" algn="just">
                        <a:lnSpc>
                          <a:spcPct val="115000"/>
                        </a:lnSpc>
                        <a:spcBef>
                          <a:spcPts val="0"/>
                        </a:spcBef>
                        <a:spcAft>
                          <a:spcPts val="0"/>
                        </a:spcAft>
                      </a:pPr>
                      <a:r>
                        <a:rPr lang="en-US" sz="1200">
                          <a:effectLst/>
                        </a:rPr>
                        <a:t> </a:t>
                      </a:r>
                      <a:endParaRPr lang="en-US" sz="1100">
                        <a:effectLst/>
                      </a:endParaRPr>
                    </a:p>
                    <a:p>
                      <a:pPr marL="0" marR="0" algn="just">
                        <a:lnSpc>
                          <a:spcPct val="115000"/>
                        </a:lnSpc>
                        <a:spcBef>
                          <a:spcPts val="0"/>
                        </a:spcBef>
                        <a:spcAft>
                          <a:spcPts val="0"/>
                        </a:spcAft>
                      </a:pPr>
                      <a:r>
                        <a:rPr lang="en-US" sz="1200">
                          <a:effectLst/>
                        </a:rPr>
                        <a:t>Număr de străzi</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70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135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106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162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302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210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190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205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155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110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80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60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extLst>
                  <a:ext uri="{0D108BD9-81ED-4DB2-BD59-A6C34878D82A}">
                    <a16:rowId xmlns:a16="http://schemas.microsoft.com/office/drawing/2014/main" val="10001"/>
                  </a:ext>
                </a:extLst>
              </a:tr>
              <a:tr h="1756267">
                <a:tc>
                  <a:txBody>
                    <a:bodyPr/>
                    <a:lstStyle/>
                    <a:p>
                      <a:pPr marL="71755" marR="71755" algn="l">
                        <a:lnSpc>
                          <a:spcPct val="115000"/>
                        </a:lnSpc>
                        <a:spcBef>
                          <a:spcPts val="0"/>
                        </a:spcBef>
                        <a:spcAft>
                          <a:spcPts val="0"/>
                        </a:spcAft>
                      </a:pPr>
                      <a:r>
                        <a:rPr lang="en-US" sz="1200">
                          <a:effectLst/>
                        </a:rPr>
                        <a:t>Supr. Repar. pe străzi nemodernizate (mp)</a:t>
                      </a:r>
                      <a:endParaRPr lang="en-US" sz="1100">
                        <a:effectLst/>
                      </a:endParaRPr>
                    </a:p>
                    <a:p>
                      <a:pPr marL="71755" marR="71755" algn="just">
                        <a:lnSpc>
                          <a:spcPct val="115000"/>
                        </a:lnSpc>
                        <a:spcBef>
                          <a:spcPts val="0"/>
                        </a:spcBef>
                        <a:spcAft>
                          <a:spcPts val="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96. 300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310.000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296 .420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365.897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 </a:t>
                      </a:r>
                      <a:endParaRPr lang="en-US" sz="1100" dirty="0">
                        <a:effectLst/>
                      </a:endParaRPr>
                    </a:p>
                    <a:p>
                      <a:pPr marL="71755" marR="71755" algn="ctr">
                        <a:lnSpc>
                          <a:spcPct val="115000"/>
                        </a:lnSpc>
                        <a:spcBef>
                          <a:spcPts val="0"/>
                        </a:spcBef>
                        <a:spcAft>
                          <a:spcPts val="0"/>
                        </a:spcAft>
                      </a:pPr>
                      <a:r>
                        <a:rPr lang="en-US" sz="1200" dirty="0">
                          <a:effectLst/>
                        </a:rPr>
                        <a:t>583 .125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 </a:t>
                      </a:r>
                      <a:endParaRPr lang="en-US" sz="1100" dirty="0">
                        <a:effectLst/>
                      </a:endParaRPr>
                    </a:p>
                    <a:p>
                      <a:pPr marL="71755" marR="71755" algn="ctr">
                        <a:lnSpc>
                          <a:spcPct val="115000"/>
                        </a:lnSpc>
                        <a:spcBef>
                          <a:spcPts val="0"/>
                        </a:spcBef>
                        <a:spcAft>
                          <a:spcPts val="0"/>
                        </a:spcAft>
                      </a:pPr>
                      <a:r>
                        <a:rPr lang="en-US" sz="1200" dirty="0">
                          <a:effectLst/>
                        </a:rPr>
                        <a:t>687. 870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 </a:t>
                      </a:r>
                      <a:endParaRPr lang="en-US" sz="1100">
                        <a:effectLst/>
                      </a:endParaRPr>
                    </a:p>
                    <a:p>
                      <a:pPr marL="71755" marR="71755" algn="ctr">
                        <a:lnSpc>
                          <a:spcPct val="115000"/>
                        </a:lnSpc>
                        <a:spcBef>
                          <a:spcPts val="0"/>
                        </a:spcBef>
                        <a:spcAft>
                          <a:spcPts val="0"/>
                        </a:spcAft>
                      </a:pPr>
                      <a:r>
                        <a:rPr lang="en-US" sz="1200">
                          <a:effectLst/>
                        </a:rPr>
                        <a:t>336. 160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387.540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255.000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195.000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a:effectLst/>
                        </a:rPr>
                        <a:t>110.000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tc>
                  <a:txBody>
                    <a:bodyPr/>
                    <a:lstStyle/>
                    <a:p>
                      <a:pPr marL="71755" marR="71755" algn="ctr">
                        <a:lnSpc>
                          <a:spcPct val="115000"/>
                        </a:lnSpc>
                        <a:spcBef>
                          <a:spcPts val="0"/>
                        </a:spcBef>
                        <a:spcAft>
                          <a:spcPts val="0"/>
                        </a:spcAft>
                      </a:pPr>
                      <a:r>
                        <a:rPr lang="en-US" sz="1200" dirty="0">
                          <a:effectLst/>
                        </a:rPr>
                        <a:t>88.000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vert="vert27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03464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4445" b="5333"/>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6242CEAB-50EB-4F9B-97B1-E8AA2F47E7F0}"/>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prstClr val="black">
                  <a:alpha val="67000"/>
                </a:prst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solidFill>
                <a:prstClr val="black"/>
              </a:solidFill>
            </a:endParaRPr>
          </a:p>
        </p:txBody>
      </p:sp>
      <p:sp>
        <p:nvSpPr>
          <p:cNvPr id="7" name="TextBox 6">
            <a:extLst>
              <a:ext uri="{FF2B5EF4-FFF2-40B4-BE49-F238E27FC236}">
                <a16:creationId xmlns:a16="http://schemas.microsoft.com/office/drawing/2014/main" id="{50B28B29-2B38-4EB2-A7F1-0CF5B1CDAF64}"/>
              </a:ext>
            </a:extLst>
          </p:cNvPr>
          <p:cNvSpPr txBox="1"/>
          <p:nvPr/>
        </p:nvSpPr>
        <p:spPr>
          <a:xfrm>
            <a:off x="474442" y="1690062"/>
            <a:ext cx="10460182" cy="3477875"/>
          </a:xfrm>
          <a:prstGeom prst="rect">
            <a:avLst/>
          </a:prstGeom>
          <a:noFill/>
        </p:spPr>
        <p:txBody>
          <a:bodyPr wrap="square">
            <a:spAutoFit/>
          </a:bodyPr>
          <a:lstStyle/>
          <a:p>
            <a:pPr marL="514350" algn="ctr"/>
            <a:r>
              <a:rPr lang="ro-RO" sz="2000" b="1" dirty="0">
                <a:solidFill>
                  <a:prstClr val="black"/>
                </a:solidFill>
                <a:latin typeface="Times New Roman" panose="02020603050405020304" pitchFamily="18" charset="0"/>
                <a:cs typeface="Times New Roman" panose="02020603050405020304" pitchFamily="18" charset="0"/>
              </a:rPr>
              <a:t>V. ALTE ACȚIUNI ȘI ACTIVITĂȚI</a:t>
            </a:r>
          </a:p>
          <a:p>
            <a:pPr marL="514350"/>
            <a:endParaRPr lang="ro-RO" sz="2000" dirty="0">
              <a:solidFill>
                <a:prstClr val="black"/>
              </a:solidFill>
              <a:latin typeface="Times New Roman" panose="02020603050405020304" pitchFamily="18" charset="0"/>
              <a:cs typeface="Times New Roman" panose="02020603050405020304" pitchFamily="18" charset="0"/>
            </a:endParaRPr>
          </a:p>
          <a:p>
            <a:r>
              <a:rPr lang="ro-RO" sz="2000" dirty="0">
                <a:solidFill>
                  <a:prstClr val="black"/>
                </a:solidFill>
                <a:latin typeface="Times New Roman" panose="02020603050405020304" pitchFamily="18" charset="0"/>
                <a:ea typeface="Times New Roman" panose="02020603050405020304" pitchFamily="18" charset="0"/>
              </a:rPr>
              <a:t>	</a:t>
            </a:r>
            <a:r>
              <a:rPr lang="ro-RO" sz="2000" dirty="0">
                <a:latin typeface="Times New Roman" panose="02020603050405020304" pitchFamily="18" charset="0"/>
                <a:cs typeface="Times New Roman" panose="02020603050405020304" pitchFamily="18" charset="0"/>
              </a:rPr>
              <a:t> În anul 2025, prin Compartimentul Protecția Mediului, a fost monitorizată activitatea Centrului de Management Integrat al Deșeurilor (CMID), precum și derularea contractului de monitorizare post-închidere a depozitului neconform.</a:t>
            </a:r>
          </a:p>
          <a:p>
            <a:endParaRPr lang="en-US" sz="2000" dirty="0">
              <a:latin typeface="Times New Roman" panose="02020603050405020304" pitchFamily="18" charset="0"/>
              <a:cs typeface="Times New Roman" panose="02020603050405020304" pitchFamily="18" charset="0"/>
            </a:endParaRPr>
          </a:p>
          <a:p>
            <a:r>
              <a:rPr lang="ro-RO" sz="2000" dirty="0">
                <a:latin typeface="Times New Roman" panose="02020603050405020304" pitchFamily="18" charset="0"/>
                <a:cs typeface="Times New Roman" panose="02020603050405020304" pitchFamily="18" charset="0"/>
              </a:rPr>
              <a:t>       În acest context, au fost întocmite și transmise raportări anuale, trimestriale, semestriale și lunare către instituțiile competente, respectiv Administrația Fondului pentru Mediu (AFM), Agenția Națională pentru Protecția Mediului (ANPM), Agenția pentru Protecția Mediului Bihor (APM), Institutul Național de Statistică (INS), precum și către alte instituții publice abilitate.</a:t>
            </a:r>
            <a:endParaRPr lang="en-US" sz="2000" dirty="0">
              <a:latin typeface="Times New Roman" panose="02020603050405020304" pitchFamily="18" charset="0"/>
              <a:cs typeface="Times New Roman" panose="02020603050405020304" pitchFamily="18" charset="0"/>
            </a:endParaRPr>
          </a:p>
          <a:p>
            <a:r>
              <a:rPr lang="ro-RO"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prstClr val="black">
                    <a:alpha val="67000"/>
                  </a:prstClr>
                </a:solidFill>
                <a:latin typeface="Times New Roman" panose="02020603050405020304" pitchFamily="18" charset="0"/>
                <a:cs typeface="Times New Roman" panose="02020603050405020304" pitchFamily="18" charset="0"/>
              </a:rPr>
              <a:t>RAPORT DE ACTIVITATE PENTRU ANUL 202</a:t>
            </a:r>
            <a:r>
              <a:rPr lang="ro-RO" sz="1200" dirty="0">
                <a:solidFill>
                  <a:prstClr val="black">
                    <a:alpha val="67000"/>
                  </a:prstClr>
                </a:solidFill>
                <a:latin typeface="Times New Roman" panose="02020603050405020304" pitchFamily="18" charset="0"/>
                <a:cs typeface="Times New Roman" panose="02020603050405020304" pitchFamily="18" charset="0"/>
              </a:rPr>
              <a:t>5</a:t>
            </a:r>
            <a:endParaRPr lang="en-US" sz="1200" dirty="0">
              <a:solidFill>
                <a:prstClr val="black">
                  <a:alpha val="67000"/>
                </a:prstClr>
              </a:solidFill>
              <a:latin typeface="Times New Roman" panose="02020603050405020304" pitchFamily="18"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3856816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145201F-3604-4E4D-899D-D82D86A0B117}"/>
              </a:ext>
            </a:extLst>
          </p:cNvPr>
          <p:cNvSpPr>
            <a:spLocks noGrp="1"/>
          </p:cNvSpPr>
          <p:nvPr>
            <p:ph idx="1"/>
          </p:nvPr>
        </p:nvSpPr>
        <p:spPr>
          <a:xfrm>
            <a:off x="3076769" y="3026196"/>
            <a:ext cx="6038461" cy="805608"/>
          </a:xfrm>
        </p:spPr>
        <p:txBody>
          <a:bodyPr>
            <a:normAutofit/>
          </a:bodyPr>
          <a:lstStyle/>
          <a:p>
            <a:pPr marL="0" indent="0" algn="ctr">
              <a:buNone/>
            </a:pPr>
            <a:r>
              <a:rPr lang="ro-RO" sz="5000" b="1" dirty="0">
                <a:ln w="1905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 MULȚUMIM!</a:t>
            </a:r>
            <a:endParaRPr lang="en-US" sz="5000" b="1" dirty="0">
              <a:ln w="1905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38071549-889F-4C69-874D-CDA75D32C4CC}"/>
              </a:ext>
            </a:extLst>
          </p:cNvPr>
          <p:cNvSpPr txBox="1">
            <a:spLocks/>
          </p:cNvSpPr>
          <p:nvPr/>
        </p:nvSpPr>
        <p:spPr>
          <a:xfrm>
            <a:off x="4742872" y="0"/>
            <a:ext cx="2706256" cy="535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bg1">
                    <a:alpha val="67000"/>
                  </a:schemeClr>
                </a:solidFill>
                <a:effectLst>
                  <a:glow rad="101600">
                    <a:schemeClr val="tx1">
                      <a:alpha val="60000"/>
                    </a:schemeClr>
                  </a:glow>
                  <a:outerShdw blurRad="38100" dist="38100" dir="2700000" algn="tl">
                    <a:srgbClr val="000000">
                      <a:alpha val="43137"/>
                    </a:srgbClr>
                  </a:outerShdw>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bg1">
                    <a:alpha val="67000"/>
                  </a:schemeClr>
                </a:solidFill>
                <a:effectLst>
                  <a:glow rad="101600">
                    <a:schemeClr val="tx1">
                      <a:alpha val="60000"/>
                    </a:schemeClr>
                  </a:glow>
                  <a:outerShdw blurRad="38100" dist="38100" dir="2700000" algn="tl">
                    <a:srgbClr val="000000">
                      <a:alpha val="43137"/>
                    </a:srgbClr>
                  </a:outerShdw>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bg1">
                    <a:alpha val="67000"/>
                  </a:schemeClr>
                </a:solidFill>
                <a:effectLst>
                  <a:glow rad="101600">
                    <a:schemeClr val="tx1">
                      <a:alpha val="60000"/>
                    </a:schemeClr>
                  </a:glow>
                  <a:outerShdw blurRad="38100" dist="38100" dir="2700000" algn="tl">
                    <a:srgbClr val="000000">
                      <a:alpha val="43137"/>
                    </a:srgbClr>
                  </a:outerShdw>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bg1">
                  <a:alpha val="67000"/>
                </a:schemeClr>
              </a:solidFill>
              <a:effectLst>
                <a:glow rad="101600">
                  <a:schemeClr val="tx1">
                    <a:alpha val="60000"/>
                  </a:schemeClr>
                </a:glow>
                <a:outerShdw blurRad="38100" dist="38100" dir="2700000" algn="tl">
                  <a:srgbClr val="000000">
                    <a:alpha val="43137"/>
                  </a:srgbClr>
                </a:outerShdw>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effectLst>
                <a:glow rad="101600">
                  <a:schemeClr val="tx1">
                    <a:alpha val="60000"/>
                  </a:schemeClr>
                </a:glow>
              </a:effectLst>
            </a:endParaRPr>
          </a:p>
        </p:txBody>
      </p:sp>
      <p:sp>
        <p:nvSpPr>
          <p:cNvPr id="5" name="Content Placeholder 2">
            <a:extLst>
              <a:ext uri="{FF2B5EF4-FFF2-40B4-BE49-F238E27FC236}">
                <a16:creationId xmlns:a16="http://schemas.microsoft.com/office/drawing/2014/main" id="{F6B1C6F8-774D-451D-A118-01DCB615EA00}"/>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ln>
                  <a:solidFill>
                    <a:schemeClr val="tx1">
                      <a:lumMod val="50000"/>
                      <a:lumOff val="50000"/>
                    </a:schemeClr>
                  </a:solidFill>
                </a:ln>
                <a:solidFill>
                  <a:schemeClr val="bg1">
                    <a:alpha val="67000"/>
                  </a:schemeClr>
                </a:solidFill>
                <a:effectLst>
                  <a:glow rad="101600">
                    <a:schemeClr val="tx1">
                      <a:alpha val="6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RAPORT DE ACTIVITATE PENTRU ANUL 202</a:t>
            </a:r>
            <a:r>
              <a:rPr lang="ro-RO" sz="1200" dirty="0">
                <a:ln>
                  <a:solidFill>
                    <a:schemeClr val="tx1">
                      <a:lumMod val="50000"/>
                      <a:lumOff val="50000"/>
                    </a:schemeClr>
                  </a:solidFill>
                </a:ln>
                <a:solidFill>
                  <a:schemeClr val="bg1">
                    <a:alpha val="67000"/>
                  </a:schemeClr>
                </a:solidFill>
                <a:effectLst>
                  <a:glow rad="101600">
                    <a:schemeClr val="tx1">
                      <a:alpha val="6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endParaRPr lang="en-US" sz="1200" dirty="0">
              <a:ln>
                <a:solidFill>
                  <a:schemeClr val="tx1">
                    <a:lumMod val="50000"/>
                    <a:lumOff val="50000"/>
                  </a:schemeClr>
                </a:solidFill>
              </a:ln>
              <a:solidFill>
                <a:schemeClr val="bg1">
                  <a:alpha val="67000"/>
                </a:schemeClr>
              </a:solidFill>
              <a:effectLst>
                <a:glow rad="101600">
                  <a:schemeClr val="tx1">
                    <a:alpha val="6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endParaRPr lang="en-US" dirty="0">
              <a:ln>
                <a:solidFill>
                  <a:schemeClr val="tx1">
                    <a:lumMod val="50000"/>
                    <a:lumOff val="50000"/>
                  </a:schemeClr>
                </a:solidFill>
              </a:ln>
              <a:effectLst>
                <a:glow rad="101600">
                  <a:schemeClr val="tx1">
                    <a:alpha val="60000"/>
                  </a:schemeClr>
                </a:glow>
              </a:effectLst>
            </a:endParaRPr>
          </a:p>
        </p:txBody>
      </p:sp>
    </p:spTree>
    <p:extLst>
      <p:ext uri="{BB962C8B-B14F-4D97-AF65-F5344CB8AC3E}">
        <p14:creationId xmlns:p14="http://schemas.microsoft.com/office/powerpoint/2010/main" val="1326696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73A2CA-969C-44DC-AB76-7A826FC15135}"/>
              </a:ext>
            </a:extLst>
          </p:cNvPr>
          <p:cNvSpPr>
            <a:spLocks noGrp="1"/>
          </p:cNvSpPr>
          <p:nvPr>
            <p:ph idx="1"/>
          </p:nvPr>
        </p:nvSpPr>
        <p:spPr>
          <a:xfrm>
            <a:off x="656916" y="569410"/>
            <a:ext cx="11362089" cy="1690017"/>
          </a:xfrm>
        </p:spPr>
        <p:txBody>
          <a:bodyPr>
            <a:normAutofit fontScale="25000" lnSpcReduction="20000"/>
          </a:bodyPr>
          <a:lstStyle/>
          <a:p>
            <a:pPr marL="0" indent="0" algn="ctr">
              <a:buNone/>
            </a:pPr>
            <a:r>
              <a:rPr lang="en-US" sz="7200" b="1" dirty="0">
                <a:latin typeface="Times New Roman" panose="02020603050405020304" pitchFamily="18" charset="0"/>
                <a:ea typeface="Times New Roman" panose="02020603050405020304" pitchFamily="18" charset="0"/>
                <a:cs typeface="Times New Roman" panose="02020603050405020304" pitchFamily="18" charset="0"/>
              </a:rPr>
              <a:t>I.C</a:t>
            </a:r>
            <a:r>
              <a:rPr lang="ro-RO" sz="72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7200" b="1" dirty="0">
                <a:latin typeface="Times New Roman" panose="02020603050405020304" pitchFamily="18" charset="0"/>
                <a:ea typeface="Times New Roman" panose="02020603050405020304" pitchFamily="18" charset="0"/>
                <a:cs typeface="Times New Roman" panose="02020603050405020304" pitchFamily="18" charset="0"/>
              </a:rPr>
              <a:t> T</a:t>
            </a:r>
            <a:r>
              <a:rPr lang="ro-RO" sz="7200" b="1" dirty="0">
                <a:latin typeface="Times New Roman" panose="02020603050405020304" pitchFamily="18" charset="0"/>
                <a:ea typeface="Times New Roman" panose="02020603050405020304" pitchFamily="18" charset="0"/>
                <a:cs typeface="Times New Roman" panose="02020603050405020304" pitchFamily="18" charset="0"/>
              </a:rPr>
              <a:t>RAFIC RUTIER</a:t>
            </a:r>
          </a:p>
          <a:p>
            <a:pPr marL="0" indent="0" algn="ctr">
              <a:buNone/>
            </a:pPr>
            <a:r>
              <a:rPr lang="ro-RO" sz="5600" dirty="0">
                <a:latin typeface="Times New Roman" panose="02020603050405020304" pitchFamily="18" charset="0"/>
                <a:cs typeface="Times New Roman" panose="02020603050405020304" pitchFamily="18" charset="0"/>
              </a:rPr>
              <a:t>În cursul anului 2025 au avut loc </a:t>
            </a:r>
            <a:r>
              <a:rPr lang="en-US" sz="5600" b="1" dirty="0">
                <a:latin typeface="Times New Roman" panose="02020603050405020304" pitchFamily="18" charset="0"/>
                <a:cs typeface="Times New Roman" panose="02020603050405020304" pitchFamily="18" charset="0"/>
              </a:rPr>
              <a:t>3</a:t>
            </a:r>
            <a:r>
              <a:rPr lang="ro-RO" sz="5600" b="1" dirty="0">
                <a:latin typeface="Times New Roman" panose="02020603050405020304" pitchFamily="18" charset="0"/>
                <a:cs typeface="Times New Roman" panose="02020603050405020304" pitchFamily="18" charset="0"/>
              </a:rPr>
              <a:t>4</a:t>
            </a:r>
            <a:r>
              <a:rPr lang="ro-RO" sz="5600" dirty="0">
                <a:latin typeface="Times New Roman" panose="02020603050405020304" pitchFamily="18" charset="0"/>
                <a:cs typeface="Times New Roman" panose="02020603050405020304" pitchFamily="18" charset="0"/>
              </a:rPr>
              <a:t> ședințe ale comisiei tehnice, în care s-au dezbătut peste </a:t>
            </a:r>
            <a:r>
              <a:rPr lang="en-US" sz="5600" b="1" dirty="0">
                <a:latin typeface="Times New Roman" panose="02020603050405020304" pitchFamily="18" charset="0"/>
                <a:cs typeface="Times New Roman" panose="02020603050405020304" pitchFamily="18" charset="0"/>
              </a:rPr>
              <a:t>4</a:t>
            </a:r>
            <a:r>
              <a:rPr lang="ro-RO" sz="5600" b="1" dirty="0">
                <a:latin typeface="Times New Roman" panose="02020603050405020304" pitchFamily="18" charset="0"/>
                <a:cs typeface="Times New Roman" panose="02020603050405020304" pitchFamily="18" charset="0"/>
              </a:rPr>
              <a:t>96</a:t>
            </a:r>
            <a:r>
              <a:rPr lang="en-US" sz="5600" b="1" dirty="0">
                <a:latin typeface="Times New Roman" panose="02020603050405020304" pitchFamily="18" charset="0"/>
                <a:cs typeface="Times New Roman" panose="02020603050405020304" pitchFamily="18" charset="0"/>
              </a:rPr>
              <a:t> </a:t>
            </a:r>
            <a:r>
              <a:rPr lang="ro-RO" sz="5600" dirty="0">
                <a:latin typeface="Times New Roman" panose="02020603050405020304" pitchFamily="18" charset="0"/>
                <a:cs typeface="Times New Roman" panose="02020603050405020304" pitchFamily="18" charset="0"/>
              </a:rPr>
              <a:t>de subiecte privind fluidizarea circulației, restricții de circulație, avizări de accese, reglementări ale traficului etc.</a:t>
            </a:r>
            <a:endParaRPr lang="ro-RO" sz="56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5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600" b="1" dirty="0" err="1">
                <a:latin typeface="Times New Roman" panose="02020603050405020304" pitchFamily="18" charset="0"/>
                <a:ea typeface="Times New Roman" panose="02020603050405020304" pitchFamily="18" charset="0"/>
                <a:cs typeface="Times New Roman" panose="02020603050405020304" pitchFamily="18" charset="0"/>
              </a:rPr>
              <a:t>Întretinerea</a:t>
            </a:r>
            <a:r>
              <a:rPr lang="en-US" sz="5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600" b="1" dirty="0" err="1">
                <a:latin typeface="Times New Roman" panose="02020603050405020304" pitchFamily="18" charset="0"/>
                <a:ea typeface="Times New Roman" panose="02020603050405020304" pitchFamily="18" charset="0"/>
                <a:cs typeface="Times New Roman" panose="02020603050405020304" pitchFamily="18" charset="0"/>
              </a:rPr>
              <a:t>mijloacelor</a:t>
            </a:r>
            <a:r>
              <a:rPr lang="en-US" sz="5600" b="1" dirty="0">
                <a:latin typeface="Times New Roman" panose="02020603050405020304" pitchFamily="18" charset="0"/>
                <a:ea typeface="Times New Roman" panose="02020603050405020304" pitchFamily="18" charset="0"/>
                <a:cs typeface="Times New Roman" panose="02020603050405020304" pitchFamily="18" charset="0"/>
              </a:rPr>
              <a:t> de </a:t>
            </a:r>
            <a:r>
              <a:rPr lang="en-US" sz="5600" b="1" dirty="0" err="1">
                <a:latin typeface="Times New Roman" panose="02020603050405020304" pitchFamily="18" charset="0"/>
                <a:ea typeface="Times New Roman" panose="02020603050405020304" pitchFamily="18" charset="0"/>
                <a:cs typeface="Times New Roman" panose="02020603050405020304" pitchFamily="18" charset="0"/>
              </a:rPr>
              <a:t>semnalizare</a:t>
            </a:r>
            <a:r>
              <a:rPr lang="en-US" sz="5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5600" b="1" dirty="0" err="1">
                <a:latin typeface="Times New Roman" panose="02020603050405020304" pitchFamily="18" charset="0"/>
                <a:ea typeface="Times New Roman" panose="02020603050405020304" pitchFamily="18" charset="0"/>
                <a:cs typeface="Times New Roman" panose="02020603050405020304" pitchFamily="18" charset="0"/>
              </a:rPr>
              <a:t>rutieră</a:t>
            </a:r>
            <a:r>
              <a:rPr lang="en-US" sz="5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 Î</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ntre</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ț</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inere</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semafoare</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Marcaje</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cs typeface="Times New Roman" panose="02020603050405020304" pitchFamily="18" charset="0"/>
              </a:rPr>
              <a:t>rutiere</a:t>
            </a:r>
            <a:endParaRPr lang="en-US" sz="4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3. </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Întreținere indicatoare</a:t>
            </a:r>
          </a:p>
          <a:p>
            <a:pPr marL="0" indent="0">
              <a:buNone/>
            </a:pPr>
            <a:r>
              <a:rPr lang="ro-RO" sz="48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4800" b="1" dirty="0">
                <a:latin typeface="Times New Roman" panose="02020603050405020304" pitchFamily="18" charset="0"/>
                <a:ea typeface="Times New Roman" panose="02020603050405020304" pitchFamily="18" charset="0"/>
                <a:cs typeface="Times New Roman" panose="02020603050405020304" pitchFamily="18" charset="0"/>
              </a:rPr>
              <a:t>                                                                                                 4. Elemente de protecție</a:t>
            </a:r>
          </a:p>
          <a:p>
            <a:pPr marL="0" indent="0">
              <a:buNone/>
            </a:pPr>
            <a:endParaRPr lang="ro-RO" sz="56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5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5600" b="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        </a:t>
            </a:r>
          </a:p>
          <a:p>
            <a:pPr marL="0" indent="0">
              <a:buNone/>
            </a:pPr>
            <a:r>
              <a:rPr lang="ro-RO"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2000" b="1"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ro-RO" sz="20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ro-RO" sz="20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ro-RO" sz="2000" dirty="0">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4" name="Content Placeholder 2">
            <a:extLst>
              <a:ext uri="{FF2B5EF4-FFF2-40B4-BE49-F238E27FC236}">
                <a16:creationId xmlns:a16="http://schemas.microsoft.com/office/drawing/2014/main" id="{CAD0E1D0-8BF2-4079-9FB1-B60A5DF650FB}"/>
              </a:ext>
            </a:extLst>
          </p:cNvPr>
          <p:cNvSpPr txBox="1">
            <a:spLocks/>
          </p:cNvSpPr>
          <p:nvPr/>
        </p:nvSpPr>
        <p:spPr>
          <a:xfrm>
            <a:off x="4742872" y="0"/>
            <a:ext cx="2706256" cy="5055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D</a:t>
            </a: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IRECȚIA TEHNICĂ</a:t>
            </a:r>
          </a:p>
          <a:p>
            <a:pPr marL="0" indent="0" algn="ctr">
              <a:buFont typeface="Arial" panose="020B0604020202020204" pitchFamily="34" charset="0"/>
              <a:buNone/>
            </a:pPr>
            <a:r>
              <a:rPr lang="ro-RO"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rPr>
              <a:t>PRIMĂRIA MUNICPIULUI ORADEA </a:t>
            </a:r>
            <a:endParaRPr lang="en-US" sz="1200" dirty="0">
              <a:solidFill>
                <a:schemeClr val="tx1">
                  <a:alpha val="67000"/>
                </a:schemeClr>
              </a:solidFill>
              <a:effectLst>
                <a:reflection endPos="0" dist="50800" dir="5400000" sy="-100000" algn="bl" rotWithShape="0"/>
              </a:effectLst>
              <a:latin typeface="Times New Roman" panose="02020603050405020304" pitchFamily="18" charset="0"/>
              <a:cs typeface="Times New Roman" panose="02020603050405020304" pitchFamily="18" charset="0"/>
            </a:endParaRPr>
          </a:p>
          <a:p>
            <a:pPr marL="0" indent="0">
              <a:buNone/>
            </a:pPr>
            <a:endParaRPr lang="en-US" dirty="0"/>
          </a:p>
        </p:txBody>
      </p:sp>
      <p:graphicFrame>
        <p:nvGraphicFramePr>
          <p:cNvPr id="6" name="Table 5">
            <a:extLst>
              <a:ext uri="{FF2B5EF4-FFF2-40B4-BE49-F238E27FC236}">
                <a16:creationId xmlns:a16="http://schemas.microsoft.com/office/drawing/2014/main" id="{942329DC-8F19-4990-A6A5-E740F1EE4928}"/>
              </a:ext>
            </a:extLst>
          </p:cNvPr>
          <p:cNvGraphicFramePr>
            <a:graphicFrameLocks noGrp="1"/>
          </p:cNvGraphicFramePr>
          <p:nvPr>
            <p:extLst>
              <p:ext uri="{D42A27DB-BD31-4B8C-83A1-F6EECF244321}">
                <p14:modId xmlns:p14="http://schemas.microsoft.com/office/powerpoint/2010/main" val="1618017664"/>
              </p:ext>
            </p:extLst>
          </p:nvPr>
        </p:nvGraphicFramePr>
        <p:xfrm>
          <a:off x="672344" y="2360169"/>
          <a:ext cx="4397455" cy="2118360"/>
        </p:xfrm>
        <a:graphic>
          <a:graphicData uri="http://schemas.openxmlformats.org/drawingml/2006/table">
            <a:tbl>
              <a:tblPr>
                <a:tableStyleId>{5940675A-B579-460E-94D1-54222C63F5DA}</a:tableStyleId>
              </a:tblPr>
              <a:tblGrid>
                <a:gridCol w="1827671">
                  <a:extLst>
                    <a:ext uri="{9D8B030D-6E8A-4147-A177-3AD203B41FA5}">
                      <a16:colId xmlns:a16="http://schemas.microsoft.com/office/drawing/2014/main" val="4233042084"/>
                    </a:ext>
                  </a:extLst>
                </a:gridCol>
                <a:gridCol w="2569784">
                  <a:extLst>
                    <a:ext uri="{9D8B030D-6E8A-4147-A177-3AD203B41FA5}">
                      <a16:colId xmlns:a16="http://schemas.microsoft.com/office/drawing/2014/main" val="3167171546"/>
                    </a:ext>
                  </a:extLst>
                </a:gridCol>
              </a:tblGrid>
              <a:tr h="193136">
                <a:tc>
                  <a:txBody>
                    <a:bodyPr/>
                    <a:lstStyle/>
                    <a:p>
                      <a:pPr algn="ctr" fontAlgn="b"/>
                      <a:r>
                        <a:rPr lang="en-US" sz="1500" u="none" strike="noStrike" dirty="0">
                          <a:effectLst/>
                          <a:latin typeface="Times New Roman" panose="02020603050405020304" pitchFamily="18" charset="0"/>
                          <a:cs typeface="Times New Roman" panose="02020603050405020304" pitchFamily="18" charset="0"/>
                        </a:rPr>
                        <a:t>Num</a:t>
                      </a:r>
                      <a:r>
                        <a:rPr lang="ro-RO" sz="1500" u="none" strike="noStrike" dirty="0">
                          <a:effectLst/>
                          <a:latin typeface="Times New Roman" panose="02020603050405020304" pitchFamily="18" charset="0"/>
                          <a:cs typeface="Times New Roman" panose="02020603050405020304" pitchFamily="18" charset="0"/>
                        </a:rPr>
                        <a:t>ăr, UM</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a:effectLst/>
                          <a:latin typeface="Times New Roman" panose="02020603050405020304" pitchFamily="18" charset="0"/>
                          <a:cs typeface="Times New Roman" panose="02020603050405020304" pitchFamily="18" charset="0"/>
                        </a:rPr>
                        <a:t> </a:t>
                      </a:r>
                      <a:r>
                        <a:rPr lang="ro-RO" sz="1500" u="none" strike="noStrike" dirty="0">
                          <a:effectLst/>
                          <a:latin typeface="Times New Roman" panose="02020603050405020304" pitchFamily="18" charset="0"/>
                          <a:cs typeface="Times New Roman" panose="02020603050405020304" pitchFamily="18" charset="0"/>
                        </a:rPr>
                        <a:t>Montat / Înlocuit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3180421782"/>
                  </a:ext>
                </a:extLst>
              </a:tr>
              <a:tr h="193136">
                <a:tc>
                  <a:txBody>
                    <a:bodyPr/>
                    <a:lstStyle/>
                    <a:p>
                      <a:pPr algn="ctr" fontAlgn="b"/>
                      <a:r>
                        <a:rPr lang="ro-RO" sz="1500" b="0" i="0" u="none" strike="noStrike" baseline="0" dirty="0">
                          <a:solidFill>
                            <a:schemeClr val="tx1"/>
                          </a:solidFill>
                          <a:effectLst/>
                          <a:latin typeface="Times New Roman" panose="02020603050405020304" pitchFamily="18" charset="0"/>
                          <a:cs typeface="Times New Roman" panose="02020603050405020304" pitchFamily="18" charset="0"/>
                        </a:rPr>
                        <a:t>169 ml </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effectLst/>
                          <a:latin typeface="Times New Roman" panose="02020603050405020304" pitchFamily="18" charset="0"/>
                          <a:cs typeface="Times New Roman" panose="02020603050405020304" pitchFamily="18" charset="0"/>
                        </a:rPr>
                        <a:t>Cabluri</a:t>
                      </a:r>
                      <a:r>
                        <a:rPr lang="en-US" sz="1500" u="none" strike="noStrike" dirty="0">
                          <a:effectLst/>
                          <a:latin typeface="Times New Roman" panose="02020603050405020304" pitchFamily="18" charset="0"/>
                          <a:cs typeface="Times New Roman" panose="02020603050405020304" pitchFamily="18" charset="0"/>
                        </a:rPr>
                        <a:t> de </a:t>
                      </a:r>
                      <a:r>
                        <a:rPr lang="en-US" sz="1500" u="none" strike="noStrike" dirty="0" err="1">
                          <a:effectLst/>
                          <a:latin typeface="Times New Roman" panose="02020603050405020304" pitchFamily="18" charset="0"/>
                          <a:cs typeface="Times New Roman" panose="02020603050405020304" pitchFamily="18" charset="0"/>
                        </a:rPr>
                        <a:t>alimentare</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888911006"/>
                  </a:ext>
                </a:extLst>
              </a:tr>
              <a:tr h="193136">
                <a:tc>
                  <a:txBody>
                    <a:bodyPr/>
                    <a:lstStyle/>
                    <a:p>
                      <a:pPr algn="ctr" fontAlgn="b"/>
                      <a:r>
                        <a:rPr lang="ro-RO" sz="1500" b="0" i="0" u="none" strike="noStrike" baseline="0" dirty="0">
                          <a:solidFill>
                            <a:schemeClr val="tx1"/>
                          </a:solidFill>
                          <a:effectLst/>
                          <a:latin typeface="Times New Roman" panose="02020603050405020304" pitchFamily="18" charset="0"/>
                          <a:cs typeface="Times New Roman" panose="02020603050405020304" pitchFamily="18" charset="0"/>
                        </a:rPr>
                        <a:t>60</a:t>
                      </a:r>
                      <a:r>
                        <a:rPr lang="en-US" sz="1500" b="0"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500" b="0" i="0" u="none" strike="noStrike" baseline="0" dirty="0" err="1">
                          <a:solidFill>
                            <a:schemeClr val="tx1"/>
                          </a:solidFill>
                          <a:effectLst/>
                          <a:latin typeface="Times New Roman" panose="02020603050405020304" pitchFamily="18" charset="0"/>
                          <a:cs typeface="Times New Roman" panose="02020603050405020304" pitchFamily="18" charset="0"/>
                        </a:rPr>
                        <a:t>buc</a:t>
                      </a:r>
                      <a:r>
                        <a:rPr lang="en-US" sz="1500" b="0" i="0" u="none" strike="noStrike" baseline="0"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effectLst/>
                          <a:latin typeface="Times New Roman" panose="02020603050405020304" pitchFamily="18" charset="0"/>
                          <a:cs typeface="Times New Roman" panose="02020603050405020304" pitchFamily="18" charset="0"/>
                        </a:rPr>
                        <a:t>Lentile</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092099300"/>
                  </a:ext>
                </a:extLst>
              </a:tr>
              <a:tr h="193136">
                <a:tc>
                  <a:txBody>
                    <a:bodyPr/>
                    <a:lstStyle/>
                    <a:p>
                      <a:pPr algn="ctr" fontAlgn="b"/>
                      <a:r>
                        <a:rPr lang="ro-RO" sz="1500" b="0" i="0" u="none" strike="noStrike" baseline="0" dirty="0">
                          <a:solidFill>
                            <a:schemeClr val="tx1"/>
                          </a:solidFill>
                          <a:effectLst/>
                          <a:latin typeface="Times New Roman" panose="02020603050405020304" pitchFamily="18" charset="0"/>
                          <a:cs typeface="Times New Roman" panose="02020603050405020304" pitchFamily="18" charset="0"/>
                        </a:rPr>
                        <a:t>6</a:t>
                      </a:r>
                      <a:r>
                        <a:rPr lang="en-US" sz="1500" b="0"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500" b="0" i="0" u="none" strike="noStrike" baseline="0" dirty="0" err="1">
                          <a:solidFill>
                            <a:schemeClr val="tx1"/>
                          </a:solidFill>
                          <a:effectLst/>
                          <a:latin typeface="Times New Roman" panose="02020603050405020304" pitchFamily="18" charset="0"/>
                          <a:cs typeface="Times New Roman" panose="02020603050405020304" pitchFamily="18" charset="0"/>
                        </a:rPr>
                        <a:t>buc</a:t>
                      </a:r>
                      <a:r>
                        <a:rPr lang="en-US" sz="1500" b="0" i="0" u="none" strike="noStrike" baseline="0"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effectLst/>
                          <a:latin typeface="Times New Roman" panose="02020603050405020304" pitchFamily="18" charset="0"/>
                          <a:cs typeface="Times New Roman" panose="02020603050405020304" pitchFamily="18" charset="0"/>
                        </a:rPr>
                        <a:t>Corpuri</a:t>
                      </a:r>
                      <a:r>
                        <a:rPr lang="en-US" sz="1500" u="none" strike="noStrike" dirty="0">
                          <a:effectLst/>
                          <a:latin typeface="Times New Roman" panose="02020603050405020304" pitchFamily="18" charset="0"/>
                          <a:cs typeface="Times New Roman" panose="02020603050405020304" pitchFamily="18" charset="0"/>
                        </a:rPr>
                        <a:t> de </a:t>
                      </a:r>
                      <a:r>
                        <a:rPr lang="en-US" sz="1500" u="none" strike="noStrike" dirty="0" err="1">
                          <a:effectLst/>
                          <a:latin typeface="Times New Roman" panose="02020603050405020304" pitchFamily="18" charset="0"/>
                          <a:cs typeface="Times New Roman" panose="02020603050405020304" pitchFamily="18" charset="0"/>
                        </a:rPr>
                        <a:t>semafor</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91438718"/>
                  </a:ext>
                </a:extLst>
              </a:tr>
              <a:tr h="193136">
                <a:tc>
                  <a:txBody>
                    <a:bodyPr/>
                    <a:lstStyle/>
                    <a:p>
                      <a:pPr algn="ctr" fontAlgn="b"/>
                      <a:r>
                        <a:rPr lang="ro-RO" sz="1500" b="0" i="0" u="none" strike="noStrike" baseline="0" dirty="0">
                          <a:solidFill>
                            <a:schemeClr val="tx1"/>
                          </a:solidFill>
                          <a:effectLst/>
                          <a:latin typeface="Times New Roman" panose="02020603050405020304" pitchFamily="18" charset="0"/>
                          <a:cs typeface="Times New Roman" panose="02020603050405020304" pitchFamily="18" charset="0"/>
                        </a:rPr>
                        <a:t>11</a:t>
                      </a:r>
                      <a:r>
                        <a:rPr lang="en-US" sz="1500" b="0"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500" b="0" i="0" u="none" strike="noStrike" baseline="0" dirty="0" err="1">
                          <a:solidFill>
                            <a:schemeClr val="tx1"/>
                          </a:solidFill>
                          <a:effectLst/>
                          <a:latin typeface="Times New Roman" panose="02020603050405020304" pitchFamily="18" charset="0"/>
                          <a:cs typeface="Times New Roman" panose="02020603050405020304" pitchFamily="18" charset="0"/>
                        </a:rPr>
                        <a:t>buc</a:t>
                      </a:r>
                      <a:r>
                        <a:rPr lang="en-US" sz="1500" b="0" i="0" u="none" strike="noStrike" baseline="0"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ro-RO" sz="1500" u="none" strike="noStrike" dirty="0">
                          <a:effectLst/>
                          <a:latin typeface="Times New Roman" panose="02020603050405020304" pitchFamily="18" charset="0"/>
                          <a:cs typeface="Times New Roman" panose="02020603050405020304" pitchFamily="18" charset="0"/>
                        </a:rPr>
                        <a:t>Butoni de comandă pietonală</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08850900"/>
                  </a:ext>
                </a:extLst>
              </a:tr>
              <a:tr h="193136">
                <a:tc>
                  <a:txBody>
                    <a:bodyPr/>
                    <a:lstStyle/>
                    <a:p>
                      <a:pPr algn="ctr" fontAlgn="b"/>
                      <a:r>
                        <a:rPr lang="ro-RO" sz="1500" u="none" strike="noStrike" dirty="0">
                          <a:effectLst/>
                          <a:latin typeface="Times New Roman" panose="02020603050405020304" pitchFamily="18" charset="0"/>
                          <a:cs typeface="Times New Roman" panose="02020603050405020304" pitchFamily="18" charset="0"/>
                        </a:rPr>
                        <a:t>12 buc.</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en-US" sz="1500" u="none" strike="noStrike" dirty="0" err="1">
                          <a:effectLst/>
                          <a:latin typeface="Times New Roman" panose="02020603050405020304" pitchFamily="18" charset="0"/>
                          <a:cs typeface="Times New Roman" panose="02020603050405020304" pitchFamily="18" charset="0"/>
                        </a:rPr>
                        <a:t>Plăci</a:t>
                      </a:r>
                      <a:r>
                        <a:rPr lang="en-US" sz="1500" u="none" strike="noStrike" dirty="0">
                          <a:effectLst/>
                          <a:latin typeface="Times New Roman" panose="02020603050405020304" pitchFamily="18" charset="0"/>
                          <a:cs typeface="Times New Roman" panose="02020603050405020304" pitchFamily="18" charset="0"/>
                        </a:rPr>
                        <a:t> </a:t>
                      </a:r>
                      <a:r>
                        <a:rPr lang="en-US" sz="1500" u="none" strike="noStrike" dirty="0" err="1">
                          <a:effectLst/>
                          <a:latin typeface="Times New Roman" panose="02020603050405020304" pitchFamily="18" charset="0"/>
                          <a:cs typeface="Times New Roman" panose="02020603050405020304" pitchFamily="18" charset="0"/>
                        </a:rPr>
                        <a:t>execuție</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890027"/>
                  </a:ext>
                </a:extLst>
              </a:tr>
              <a:tr h="380041">
                <a:tc>
                  <a:txBody>
                    <a:bodyPr/>
                    <a:lstStyle/>
                    <a:p>
                      <a:pPr algn="ctr" fontAlgn="b"/>
                      <a:r>
                        <a:rPr lang="ro-RO" sz="1500" b="0" i="0" u="none" strike="noStrike" dirty="0">
                          <a:solidFill>
                            <a:srgbClr val="000000"/>
                          </a:solidFill>
                          <a:effectLst/>
                          <a:latin typeface="Times New Roman" panose="02020603050405020304" pitchFamily="18" charset="0"/>
                          <a:cs typeface="Times New Roman" panose="02020603050405020304" pitchFamily="18" charset="0"/>
                        </a:rPr>
                        <a:t>8 buc.</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ro-RO" sz="1500" b="0" i="0" u="none" strike="noStrike" dirty="0">
                          <a:solidFill>
                            <a:srgbClr val="000000"/>
                          </a:solidFill>
                          <a:effectLst/>
                          <a:latin typeface="Times New Roman" panose="02020603050405020304" pitchFamily="18" charset="0"/>
                          <a:cs typeface="Times New Roman" panose="02020603050405020304" pitchFamily="18" charset="0"/>
                        </a:rPr>
                        <a:t>Dispozitive acustice pentru nevăzători</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93136">
                <a:tc>
                  <a:txBody>
                    <a:bodyPr/>
                    <a:lstStyle/>
                    <a:p>
                      <a:pPr algn="ctr" fontAlgn="b"/>
                      <a:r>
                        <a:rPr lang="ro-RO" sz="1500" b="0" i="0" u="none" strike="noStrike" baseline="0" dirty="0">
                          <a:solidFill>
                            <a:srgbClr val="000000"/>
                          </a:solidFill>
                          <a:effectLst/>
                          <a:latin typeface="Times New Roman" panose="02020603050405020304" pitchFamily="18" charset="0"/>
                          <a:cs typeface="Times New Roman" panose="02020603050405020304" pitchFamily="18" charset="0"/>
                        </a:rPr>
                        <a:t>5 modificări</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ctr" fontAlgn="b"/>
                      <a:r>
                        <a:rPr lang="ro-RO" sz="1500" b="0" i="0" u="none" strike="noStrike" dirty="0">
                          <a:solidFill>
                            <a:srgbClr val="000000"/>
                          </a:solidFill>
                          <a:effectLst/>
                          <a:latin typeface="Times New Roman" panose="02020603050405020304" pitchFamily="18" charset="0"/>
                          <a:cs typeface="Times New Roman" panose="02020603050405020304" pitchFamily="18" charset="0"/>
                        </a:rPr>
                        <a:t>Program de semaforizare</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graphicFrame>
        <p:nvGraphicFramePr>
          <p:cNvPr id="7" name="Table 6">
            <a:extLst>
              <a:ext uri="{FF2B5EF4-FFF2-40B4-BE49-F238E27FC236}">
                <a16:creationId xmlns:a16="http://schemas.microsoft.com/office/drawing/2014/main" id="{8BA8BE9D-BDC9-4F06-9963-0CFB2AD78923}"/>
              </a:ext>
            </a:extLst>
          </p:cNvPr>
          <p:cNvGraphicFramePr>
            <a:graphicFrameLocks noGrp="1"/>
          </p:cNvGraphicFramePr>
          <p:nvPr>
            <p:extLst>
              <p:ext uri="{D42A27DB-BD31-4B8C-83A1-F6EECF244321}">
                <p14:modId xmlns:p14="http://schemas.microsoft.com/office/powerpoint/2010/main" val="4194317306"/>
              </p:ext>
            </p:extLst>
          </p:nvPr>
        </p:nvGraphicFramePr>
        <p:xfrm>
          <a:off x="672344" y="5136035"/>
          <a:ext cx="4432892" cy="1367914"/>
        </p:xfrm>
        <a:graphic>
          <a:graphicData uri="http://schemas.openxmlformats.org/drawingml/2006/table">
            <a:tbl>
              <a:tblPr>
                <a:tableStyleId>{5940675A-B579-460E-94D1-54222C63F5DA}</a:tableStyleId>
              </a:tblPr>
              <a:tblGrid>
                <a:gridCol w="1214740">
                  <a:extLst>
                    <a:ext uri="{9D8B030D-6E8A-4147-A177-3AD203B41FA5}">
                      <a16:colId xmlns:a16="http://schemas.microsoft.com/office/drawing/2014/main" val="2530802142"/>
                    </a:ext>
                  </a:extLst>
                </a:gridCol>
                <a:gridCol w="1150145">
                  <a:extLst>
                    <a:ext uri="{9D8B030D-6E8A-4147-A177-3AD203B41FA5}">
                      <a16:colId xmlns:a16="http://schemas.microsoft.com/office/drawing/2014/main" val="1465046816"/>
                    </a:ext>
                  </a:extLst>
                </a:gridCol>
                <a:gridCol w="2068007">
                  <a:extLst>
                    <a:ext uri="{9D8B030D-6E8A-4147-A177-3AD203B41FA5}">
                      <a16:colId xmlns:a16="http://schemas.microsoft.com/office/drawing/2014/main" val="2336338553"/>
                    </a:ext>
                  </a:extLst>
                </a:gridCol>
              </a:tblGrid>
              <a:tr h="301530">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Marcaje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Număr</a:t>
                      </a:r>
                      <a:r>
                        <a:rPr lang="en-US" sz="1500" u="none" strike="noStrike" dirty="0">
                          <a:solidFill>
                            <a:schemeClr val="tx1"/>
                          </a:solidFill>
                          <a:effectLst/>
                          <a:latin typeface="Times New Roman" panose="02020603050405020304" pitchFamily="18" charset="0"/>
                          <a:cs typeface="Times New Roman" panose="02020603050405020304" pitchFamily="18" charset="0"/>
                        </a:rPr>
                        <a:t>, UM</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ro-RO" sz="1500" u="none" strike="noStrike" dirty="0">
                          <a:solidFill>
                            <a:schemeClr val="tx1"/>
                          </a:solidFill>
                          <a:effectLst/>
                          <a:latin typeface="Times New Roman" panose="02020603050405020304" pitchFamily="18" charset="0"/>
                          <a:cs typeface="Times New Roman" panose="02020603050405020304" pitchFamily="18" charset="0"/>
                        </a:rPr>
                        <a:t>Materiale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391623466"/>
                  </a:ext>
                </a:extLst>
              </a:tr>
              <a:tr h="266596">
                <a:tc rowSpan="2">
                  <a:txBody>
                    <a:bodyPr/>
                    <a:lstStyle/>
                    <a:p>
                      <a:pPr algn="ctr" fontAlgn="ctr"/>
                      <a:r>
                        <a:rPr lang="en-US" sz="1500" u="none" strike="noStrike" dirty="0" err="1">
                          <a:solidFill>
                            <a:schemeClr val="tx1"/>
                          </a:solidFill>
                          <a:effectLst/>
                          <a:latin typeface="Times New Roman" panose="02020603050405020304" pitchFamily="18" charset="0"/>
                          <a:cs typeface="Times New Roman" panose="02020603050405020304" pitchFamily="18" charset="0"/>
                        </a:rPr>
                        <a:t>Transversale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40000"/>
                        <a:lumOff val="60000"/>
                      </a:schemeClr>
                    </a:solidFill>
                  </a:tcPr>
                </a:tc>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10.717</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mp</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Vopsea</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plasti</a:t>
                      </a:r>
                      <a:r>
                        <a:rPr lang="ro-RO" sz="1500" u="none" strike="noStrike" dirty="0">
                          <a:solidFill>
                            <a:schemeClr val="tx1"/>
                          </a:solidFill>
                          <a:effectLst/>
                          <a:latin typeface="Times New Roman" panose="02020603050405020304" pitchFamily="18" charset="0"/>
                          <a:cs typeface="Times New Roman" panose="02020603050405020304" pitchFamily="18" charset="0"/>
                        </a:rPr>
                        <a:t>r</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uc</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289478919"/>
                  </a:ext>
                </a:extLst>
              </a:tr>
              <a:tr h="266596">
                <a:tc vMerge="1">
                  <a:txBody>
                    <a:bodyPr/>
                    <a:lstStyle/>
                    <a:p>
                      <a:endParaRPr lang="en-US"/>
                    </a:p>
                  </a:txBody>
                  <a:tcPr/>
                </a:tc>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4.685</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mp</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Vopsea</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normală</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932795267"/>
                  </a:ext>
                </a:extLst>
              </a:tr>
              <a:tr h="266596">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Longitudinale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40000"/>
                        <a:lumOff val="60000"/>
                      </a:schemeClr>
                    </a:solidFill>
                  </a:tcPr>
                </a:tc>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22.5 km</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500" b="0" i="0" u="none" strike="noStrike" dirty="0">
                          <a:solidFill>
                            <a:schemeClr val="tx1"/>
                          </a:solidFill>
                          <a:effectLst/>
                          <a:latin typeface="Times New Roman" panose="02020603050405020304" pitchFamily="18" charset="0"/>
                          <a:cs typeface="Times New Roman" panose="02020603050405020304" pitchFamily="18" charset="0"/>
                        </a:rPr>
                        <a:t>-</a:t>
                      </a:r>
                      <a:endParaRPr lang="it-IT"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048674212"/>
                  </a:ext>
                </a:extLst>
              </a:tr>
              <a:tr h="266596">
                <a:tc>
                  <a:txBody>
                    <a:bodyPr/>
                    <a:lstStyle/>
                    <a:p>
                      <a:pPr algn="ctr" fontAlgn="b"/>
                      <a:r>
                        <a:rPr lang="ro-RO" sz="1500" b="0" i="0" u="none" strike="noStrike" dirty="0">
                          <a:solidFill>
                            <a:schemeClr val="tx1"/>
                          </a:solidFill>
                          <a:effectLst/>
                          <a:latin typeface="Times New Roman" panose="02020603050405020304" pitchFamily="18" charset="0"/>
                          <a:cs typeface="Times New Roman" panose="02020603050405020304" pitchFamily="18" charset="0"/>
                        </a:rPr>
                        <a:t>Tactile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2">
                        <a:lumMod val="40000"/>
                        <a:lumOff val="60000"/>
                      </a:schemeClr>
                    </a:solidFill>
                  </a:tcPr>
                </a:tc>
                <a:tc>
                  <a:txBody>
                    <a:bodyPr/>
                    <a:lstStyle/>
                    <a:p>
                      <a:pPr algn="ctr" fontAlgn="b"/>
                      <a:r>
                        <a:rPr lang="ro-RO" sz="1500" b="0" i="0" u="none" strike="noStrike" dirty="0">
                          <a:solidFill>
                            <a:schemeClr val="tx1"/>
                          </a:solidFill>
                          <a:effectLst/>
                          <a:latin typeface="Times New Roman" panose="02020603050405020304" pitchFamily="18" charset="0"/>
                          <a:cs typeface="Times New Roman" panose="02020603050405020304" pitchFamily="18" charset="0"/>
                        </a:rPr>
                        <a:t>164 mp</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500" b="0" i="0" u="none" strike="noStrike" dirty="0">
                          <a:solidFill>
                            <a:schemeClr val="tx1"/>
                          </a:solidFill>
                          <a:effectLst/>
                          <a:latin typeface="Times New Roman" panose="02020603050405020304" pitchFamily="18" charset="0"/>
                          <a:cs typeface="Times New Roman" panose="02020603050405020304" pitchFamily="18" charset="0"/>
                        </a:rPr>
                        <a:t>-</a:t>
                      </a:r>
                      <a:endParaRPr lang="it-IT"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17FAFBD-5307-4D76-881C-987EDFB5B14E}"/>
              </a:ext>
            </a:extLst>
          </p:cNvPr>
          <p:cNvGraphicFramePr>
            <a:graphicFrameLocks noGrp="1"/>
          </p:cNvGraphicFramePr>
          <p:nvPr>
            <p:extLst>
              <p:ext uri="{D42A27DB-BD31-4B8C-83A1-F6EECF244321}">
                <p14:modId xmlns:p14="http://schemas.microsoft.com/office/powerpoint/2010/main" val="1706164898"/>
              </p:ext>
            </p:extLst>
          </p:nvPr>
        </p:nvGraphicFramePr>
        <p:xfrm>
          <a:off x="7006226" y="4973667"/>
          <a:ext cx="4013795" cy="1258980"/>
        </p:xfrm>
        <a:graphic>
          <a:graphicData uri="http://schemas.openxmlformats.org/drawingml/2006/table">
            <a:tbl>
              <a:tblPr>
                <a:tableStyleId>{5940675A-B579-460E-94D1-54222C63F5DA}</a:tableStyleId>
              </a:tblPr>
              <a:tblGrid>
                <a:gridCol w="1446673">
                  <a:extLst>
                    <a:ext uri="{9D8B030D-6E8A-4147-A177-3AD203B41FA5}">
                      <a16:colId xmlns:a16="http://schemas.microsoft.com/office/drawing/2014/main" val="194106"/>
                    </a:ext>
                  </a:extLst>
                </a:gridCol>
                <a:gridCol w="2567122">
                  <a:extLst>
                    <a:ext uri="{9D8B030D-6E8A-4147-A177-3AD203B41FA5}">
                      <a16:colId xmlns:a16="http://schemas.microsoft.com/office/drawing/2014/main" val="2045079873"/>
                    </a:ext>
                  </a:extLst>
                </a:gridCol>
              </a:tblGrid>
              <a:tr h="0">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Număr</a:t>
                      </a:r>
                      <a:r>
                        <a:rPr lang="en-US" sz="1500" u="none" strike="noStrike" dirty="0">
                          <a:solidFill>
                            <a:schemeClr val="tx1"/>
                          </a:solidFill>
                          <a:effectLst/>
                          <a:latin typeface="Times New Roman" panose="02020603050405020304" pitchFamily="18" charset="0"/>
                          <a:cs typeface="Times New Roman" panose="02020603050405020304" pitchFamily="18" charset="0"/>
                        </a:rPr>
                        <a:t>, UM</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Montat / Înlocuit</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827245498"/>
                  </a:ext>
                </a:extLst>
              </a:tr>
              <a:tr h="255690">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181</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buc</a:t>
                      </a:r>
                      <a:r>
                        <a:rPr lang="en-US" sz="1500" u="none" strike="noStrike"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Stâlpișori</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metalici</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957820479"/>
                  </a:ext>
                </a:extLst>
              </a:tr>
              <a:tr h="255690">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112</a:t>
                      </a:r>
                      <a:r>
                        <a:rPr lang="en-US" sz="1500" u="none" strike="noStrike" dirty="0">
                          <a:solidFill>
                            <a:schemeClr val="tx1"/>
                          </a:solidFill>
                          <a:effectLst/>
                          <a:latin typeface="Times New Roman" panose="02020603050405020304" pitchFamily="18" charset="0"/>
                          <a:cs typeface="Times New Roman" panose="02020603050405020304" pitchFamily="18" charset="0"/>
                        </a:rPr>
                        <a:t> m</a:t>
                      </a:r>
                      <a:r>
                        <a:rPr lang="ro-RO" sz="1500" u="none" strike="noStrike" dirty="0">
                          <a:solidFill>
                            <a:schemeClr val="tx1"/>
                          </a:solidFill>
                          <a:effectLst/>
                          <a:latin typeface="Times New Roman" panose="02020603050405020304" pitchFamily="18" charset="0"/>
                          <a:cs typeface="Times New Roman" panose="02020603050405020304" pitchFamily="18" charset="0"/>
                        </a:rPr>
                        <a:t>l</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a:solidFill>
                            <a:schemeClr val="tx1"/>
                          </a:solidFill>
                          <a:effectLst/>
                          <a:latin typeface="Times New Roman" panose="02020603050405020304" pitchFamily="18" charset="0"/>
                          <a:cs typeface="Times New Roman" panose="02020603050405020304" pitchFamily="18" charset="0"/>
                        </a:rPr>
                        <a:t>Parapet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metalic</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016368713"/>
                  </a:ext>
                </a:extLst>
              </a:tr>
              <a:tr h="255690">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23</a:t>
                      </a:r>
                      <a:r>
                        <a:rPr lang="en-US" sz="1500" u="none" strike="noStrike" dirty="0">
                          <a:solidFill>
                            <a:schemeClr val="tx1"/>
                          </a:solidFill>
                          <a:effectLst/>
                          <a:latin typeface="Times New Roman" panose="02020603050405020304" pitchFamily="18" charset="0"/>
                          <a:cs typeface="Times New Roman" panose="02020603050405020304" pitchFamily="18" charset="0"/>
                        </a:rPr>
                        <a:t> m</a:t>
                      </a:r>
                      <a:r>
                        <a:rPr lang="ro-RO" sz="1500" u="none" strike="noStrike" dirty="0">
                          <a:solidFill>
                            <a:schemeClr val="tx1"/>
                          </a:solidFill>
                          <a:effectLst/>
                          <a:latin typeface="Times New Roman" panose="02020603050405020304" pitchFamily="18" charset="0"/>
                          <a:cs typeface="Times New Roman" panose="02020603050405020304" pitchFamily="18" charset="0"/>
                        </a:rPr>
                        <a:t>l</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Balustrade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132690"/>
                  </a:ext>
                </a:extLst>
              </a:tr>
              <a:tr h="255690">
                <a:tc>
                  <a:txBody>
                    <a:bodyPr/>
                    <a:lstStyle/>
                    <a:p>
                      <a:pPr algn="ctr" fontAlgn="b"/>
                      <a:r>
                        <a:rPr lang="ro-RO" sz="1500" b="0" i="0" u="none" strike="noStrike" dirty="0">
                          <a:solidFill>
                            <a:schemeClr val="tx1"/>
                          </a:solidFill>
                          <a:effectLst/>
                          <a:latin typeface="Times New Roman" panose="02020603050405020304" pitchFamily="18" charset="0"/>
                          <a:cs typeface="Times New Roman" panose="02020603050405020304" pitchFamily="18" charset="0"/>
                        </a:rPr>
                        <a:t>106 buc.</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ctr" fontAlgn="b"/>
                      <a:r>
                        <a:rPr lang="ro-RO" sz="1500" b="0" i="0" u="none" strike="noStrike" dirty="0">
                          <a:solidFill>
                            <a:schemeClr val="tx1"/>
                          </a:solidFill>
                          <a:effectLst/>
                          <a:latin typeface="Times New Roman" panose="02020603050405020304" pitchFamily="18" charset="0"/>
                          <a:cs typeface="Times New Roman" panose="02020603050405020304" pitchFamily="18" charset="0"/>
                        </a:rPr>
                        <a:t>Borduri de cauciuc</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graphicFrame>
        <p:nvGraphicFramePr>
          <p:cNvPr id="9" name="Table 8">
            <a:extLst>
              <a:ext uri="{FF2B5EF4-FFF2-40B4-BE49-F238E27FC236}">
                <a16:creationId xmlns:a16="http://schemas.microsoft.com/office/drawing/2014/main" id="{3FEB8E61-4E2C-4FF4-9B3F-E43240B446DB}"/>
              </a:ext>
            </a:extLst>
          </p:cNvPr>
          <p:cNvGraphicFramePr>
            <a:graphicFrameLocks noGrp="1"/>
          </p:cNvGraphicFramePr>
          <p:nvPr>
            <p:extLst>
              <p:ext uri="{D42A27DB-BD31-4B8C-83A1-F6EECF244321}">
                <p14:modId xmlns:p14="http://schemas.microsoft.com/office/powerpoint/2010/main" val="3698562585"/>
              </p:ext>
            </p:extLst>
          </p:nvPr>
        </p:nvGraphicFramePr>
        <p:xfrm>
          <a:off x="6850791" y="2642991"/>
          <a:ext cx="4169230" cy="1340285"/>
        </p:xfrm>
        <a:graphic>
          <a:graphicData uri="http://schemas.openxmlformats.org/drawingml/2006/table">
            <a:tbl>
              <a:tblPr>
                <a:tableStyleId>{5940675A-B579-460E-94D1-54222C63F5DA}</a:tableStyleId>
              </a:tblPr>
              <a:tblGrid>
                <a:gridCol w="1346119">
                  <a:extLst>
                    <a:ext uri="{9D8B030D-6E8A-4147-A177-3AD203B41FA5}">
                      <a16:colId xmlns:a16="http://schemas.microsoft.com/office/drawing/2014/main" val="1978367896"/>
                    </a:ext>
                  </a:extLst>
                </a:gridCol>
                <a:gridCol w="2823111">
                  <a:extLst>
                    <a:ext uri="{9D8B030D-6E8A-4147-A177-3AD203B41FA5}">
                      <a16:colId xmlns:a16="http://schemas.microsoft.com/office/drawing/2014/main" val="71451020"/>
                    </a:ext>
                  </a:extLst>
                </a:gridCol>
              </a:tblGrid>
              <a:tr h="268057">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Număr</a:t>
                      </a:r>
                      <a:r>
                        <a:rPr lang="en-US" sz="1500" u="none" strike="noStrike" dirty="0">
                          <a:solidFill>
                            <a:schemeClr val="tx1"/>
                          </a:solidFill>
                          <a:effectLst/>
                          <a:latin typeface="Times New Roman" panose="02020603050405020304" pitchFamily="18" charset="0"/>
                          <a:cs typeface="Times New Roman" panose="02020603050405020304" pitchFamily="18" charset="0"/>
                        </a:rPr>
                        <a:t>, UM</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Montat / Înlocuit</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val="2481000593"/>
                  </a:ext>
                </a:extLst>
              </a:tr>
              <a:tr h="268057">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1.436</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buc</a:t>
                      </a:r>
                      <a:r>
                        <a:rPr lang="en-US" sz="1500" u="none" strike="noStrike"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Indicatoare</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reflectorizante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091032042"/>
                  </a:ext>
                </a:extLst>
              </a:tr>
              <a:tr h="268057">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777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buc</a:t>
                      </a:r>
                      <a:r>
                        <a:rPr lang="en-US" sz="1500" u="none" strike="noStrike"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Stâlpi</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pentru</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indicatoare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665679556"/>
                  </a:ext>
                </a:extLst>
              </a:tr>
              <a:tr h="268057">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1.895</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mp</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Nr</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Parapeților</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și</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stâlpilor</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vopsiți</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40089225"/>
                  </a:ext>
                </a:extLst>
              </a:tr>
              <a:tr h="268057">
                <a:tc>
                  <a:txBody>
                    <a:bodyPr/>
                    <a:lstStyle/>
                    <a:p>
                      <a:pPr algn="ctr" fontAlgn="b"/>
                      <a:r>
                        <a:rPr lang="ro-RO" sz="1500" u="none" strike="noStrike" dirty="0">
                          <a:solidFill>
                            <a:schemeClr val="tx1"/>
                          </a:solidFill>
                          <a:effectLst/>
                          <a:latin typeface="Times New Roman" panose="02020603050405020304" pitchFamily="18" charset="0"/>
                          <a:cs typeface="Times New Roman" panose="02020603050405020304" pitchFamily="18" charset="0"/>
                        </a:rPr>
                        <a:t>27</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buc</a:t>
                      </a:r>
                      <a:r>
                        <a:rPr lang="en-US" sz="1500" u="none" strike="noStrike" dirty="0">
                          <a:solidFill>
                            <a:schemeClr val="tx1"/>
                          </a:solidFill>
                          <a:effectLst/>
                          <a:latin typeface="Times New Roman" panose="02020603050405020304" pitchFamily="18" charset="0"/>
                          <a:cs typeface="Times New Roman" panose="02020603050405020304" pitchFamily="18" charset="0"/>
                        </a:rPr>
                        <a:t>.</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solidFill>
                      <a:schemeClr val="accent2">
                        <a:lumMod val="40000"/>
                        <a:lumOff val="60000"/>
                      </a:schemeClr>
                    </a:solidFill>
                  </a:tcPr>
                </a:tc>
                <a:tc>
                  <a:txBody>
                    <a:bodyPr/>
                    <a:lstStyle/>
                    <a:p>
                      <a:pPr algn="ctr" fontAlgn="b"/>
                      <a:r>
                        <a:rPr lang="en-US" sz="1500" u="none" strike="noStrike" dirty="0" err="1">
                          <a:solidFill>
                            <a:schemeClr val="tx1"/>
                          </a:solidFill>
                          <a:effectLst/>
                          <a:latin typeface="Times New Roman" panose="02020603050405020304" pitchFamily="18" charset="0"/>
                          <a:cs typeface="Times New Roman" panose="02020603050405020304" pitchFamily="18" charset="0"/>
                        </a:rPr>
                        <a:t>Oglinzi</a:t>
                      </a:r>
                      <a:r>
                        <a:rPr lang="en-US" sz="1500" u="none" strike="noStrike" dirty="0">
                          <a:solidFill>
                            <a:schemeClr val="tx1"/>
                          </a:solidFill>
                          <a:effectLst/>
                          <a:latin typeface="Times New Roman" panose="02020603050405020304" pitchFamily="18" charset="0"/>
                          <a:cs typeface="Times New Roman" panose="02020603050405020304" pitchFamily="18" charset="0"/>
                        </a:rPr>
                        <a:t> </a:t>
                      </a:r>
                      <a:r>
                        <a:rPr lang="en-US" sz="1500" u="none" strike="noStrike" dirty="0" err="1">
                          <a:solidFill>
                            <a:schemeClr val="tx1"/>
                          </a:solidFill>
                          <a:effectLst/>
                          <a:latin typeface="Times New Roman" panose="02020603050405020304" pitchFamily="18" charset="0"/>
                          <a:cs typeface="Times New Roman" panose="02020603050405020304" pitchFamily="18" charset="0"/>
                        </a:rPr>
                        <a:t>rutiere</a:t>
                      </a:r>
                      <a:endParaRPr lang="en-US"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428318932"/>
                  </a:ext>
                </a:extLst>
              </a:tr>
            </a:tbl>
          </a:graphicData>
        </a:graphic>
      </p:graphicFrame>
      <p:sp>
        <p:nvSpPr>
          <p:cNvPr id="11" name="Content Placeholder 2">
            <a:extLst>
              <a:ext uri="{FF2B5EF4-FFF2-40B4-BE49-F238E27FC236}">
                <a16:creationId xmlns:a16="http://schemas.microsoft.com/office/drawing/2014/main" id="{15D2492D-4827-4F75-8CA6-F9D12FA76439}"/>
              </a:ext>
            </a:extLst>
          </p:cNvPr>
          <p:cNvSpPr txBox="1">
            <a:spLocks/>
          </p:cNvSpPr>
          <p:nvPr/>
        </p:nvSpPr>
        <p:spPr>
          <a:xfrm>
            <a:off x="4424218" y="6495473"/>
            <a:ext cx="3343564" cy="362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alpha val="67000"/>
                  </a:schemeClr>
                </a:solidFill>
                <a:latin typeface="Times New Roman" panose="02020603050405020304" pitchFamily="18" charset="0"/>
                <a:cs typeface="Times New Roman" panose="02020603050405020304" pitchFamily="18" charset="0"/>
              </a:rPr>
              <a:t>RAPORT DE ACTIVITATE PENTRU ANUL 202</a:t>
            </a:r>
            <a:r>
              <a:rPr lang="ro-RO" sz="1200" dirty="0">
                <a:solidFill>
                  <a:schemeClr val="tx1">
                    <a:alpha val="67000"/>
                  </a:schemeClr>
                </a:solidFill>
                <a:latin typeface="Times New Roman" panose="02020603050405020304" pitchFamily="18" charset="0"/>
                <a:cs typeface="Times New Roman" panose="02020603050405020304" pitchFamily="18" charset="0"/>
              </a:rPr>
              <a:t>5</a:t>
            </a:r>
            <a:endParaRPr lang="en-US" sz="1200" dirty="0">
              <a:solidFill>
                <a:schemeClr val="tx1">
                  <a:alpha val="67000"/>
                </a:schemeClr>
              </a:solidFill>
              <a:latin typeface="Times New Roman" panose="02020603050405020304" pitchFamily="18" charset="0"/>
              <a:cs typeface="Times New Roman" panose="02020603050405020304" pitchFamily="18" charset="0"/>
            </a:endParaRPr>
          </a:p>
          <a:p>
            <a:endParaRPr lang="en-US" dirty="0"/>
          </a:p>
        </p:txBody>
      </p:sp>
      <p:sp>
        <p:nvSpPr>
          <p:cNvPr id="10" name="Rectangle 9"/>
          <p:cNvSpPr/>
          <p:nvPr/>
        </p:nvSpPr>
        <p:spPr>
          <a:xfrm>
            <a:off x="1940519" y="1812085"/>
            <a:ext cx="1832879" cy="307777"/>
          </a:xfrm>
          <a:prstGeom prst="rect">
            <a:avLst/>
          </a:prstGeom>
        </p:spPr>
        <p:txBody>
          <a:bodyPr wrap="square">
            <a:spAutoFit/>
          </a:bodyPr>
          <a:lstStyle/>
          <a:p>
            <a:r>
              <a:rPr lang="ro-RO" sz="1400" dirty="0">
                <a:latin typeface="Times New Roman" panose="02020603050405020304" pitchFamily="18" charset="0"/>
                <a:ea typeface="Times New Roman" panose="02020603050405020304" pitchFamily="18" charset="0"/>
                <a:cs typeface="Times New Roman" panose="02020603050405020304" pitchFamily="18" charset="0"/>
              </a:rPr>
              <a:t>Î</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ntre</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ț</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inere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semafoare</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1787099" y="4819779"/>
            <a:ext cx="1377300"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Marcaje</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rutiere</a:t>
            </a:r>
            <a:endParaRPr lang="en-US" sz="1400" dirty="0"/>
          </a:p>
        </p:txBody>
      </p:sp>
      <p:sp>
        <p:nvSpPr>
          <p:cNvPr id="15" name="Rectangle 14"/>
          <p:cNvSpPr/>
          <p:nvPr/>
        </p:nvSpPr>
        <p:spPr>
          <a:xfrm>
            <a:off x="7883299" y="2323255"/>
            <a:ext cx="1819729"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ea typeface="Times New Roman" panose="02020603050405020304" pitchFamily="18" charset="0"/>
                <a:cs typeface="Times New Roman" panose="02020603050405020304" pitchFamily="18" charset="0"/>
              </a:rPr>
              <a:t>Întreținere indicatoare</a:t>
            </a:r>
            <a:endParaRPr lang="en-US" sz="1400" dirty="0"/>
          </a:p>
        </p:txBody>
      </p:sp>
      <p:sp>
        <p:nvSpPr>
          <p:cNvPr id="16" name="Rectangle 15"/>
          <p:cNvSpPr/>
          <p:nvPr/>
        </p:nvSpPr>
        <p:spPr>
          <a:xfrm>
            <a:off x="7897725" y="4560784"/>
            <a:ext cx="1795684" cy="307777"/>
          </a:xfrm>
          <a:prstGeom prst="rect">
            <a:avLst/>
          </a:prstGeom>
        </p:spPr>
        <p:txBody>
          <a:bodyPr wrap="none">
            <a:spAutoFit/>
          </a:bodyPr>
          <a:lstStyle/>
          <a:p>
            <a:r>
              <a:rPr lang="ro-RO" sz="1400" dirty="0">
                <a:latin typeface="Times New Roman" panose="02020603050405020304" pitchFamily="18" charset="0"/>
                <a:ea typeface="Times New Roman" panose="02020603050405020304" pitchFamily="18" charset="0"/>
                <a:cs typeface="Times New Roman" panose="02020603050405020304" pitchFamily="18" charset="0"/>
              </a:rPr>
              <a:t> Elemente de protecție</a:t>
            </a:r>
            <a:endParaRPr lang="en-US" sz="1400" dirty="0"/>
          </a:p>
        </p:txBody>
      </p:sp>
    </p:spTree>
    <p:extLst>
      <p:ext uri="{BB962C8B-B14F-4D97-AF65-F5344CB8AC3E}">
        <p14:creationId xmlns:p14="http://schemas.microsoft.com/office/powerpoint/2010/main" val="2866485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133" y="0"/>
            <a:ext cx="12192000" cy="6858000"/>
          </a:xfrm>
          <a:prstGeom prst="rect">
            <a:avLst/>
          </a:prstGeom>
        </p:spPr>
      </p:pic>
      <p:sp>
        <p:nvSpPr>
          <p:cNvPr id="2" name="Title 1"/>
          <p:cNvSpPr>
            <a:spLocks noGrp="1"/>
          </p:cNvSpPr>
          <p:nvPr>
            <p:ph type="title"/>
          </p:nvPr>
        </p:nvSpPr>
        <p:spPr>
          <a:xfrm>
            <a:off x="525162" y="431028"/>
            <a:ext cx="10515600" cy="1175351"/>
          </a:xfrm>
        </p:spPr>
        <p:txBody>
          <a:bodyPr>
            <a:normAutofit/>
          </a:bodyPr>
          <a:lstStyle/>
          <a:p>
            <a:pPr algn="ctr"/>
            <a:r>
              <a:rPr lang="ro-RO" sz="2000" dirty="0">
                <a:latin typeface="Times New Roman" panose="02020603050405020304" pitchFamily="18" charset="0"/>
                <a:cs typeface="Times New Roman" panose="02020603050405020304" pitchFamily="18" charset="0"/>
              </a:rPr>
              <a:t>Lucrări de siguranța circulației realizate în 2025</a:t>
            </a:r>
            <a:br>
              <a:rPr lang="ro-RO" sz="2000" dirty="0">
                <a:latin typeface="Times New Roman" panose="02020603050405020304" pitchFamily="18" charset="0"/>
                <a:cs typeface="Times New Roman" panose="02020603050405020304" pitchFamily="18" charset="0"/>
              </a:rPr>
            </a:br>
            <a:endParaRPr lang="en-US" sz="2000" dirty="0"/>
          </a:p>
        </p:txBody>
      </p:sp>
      <p:sp>
        <p:nvSpPr>
          <p:cNvPr id="3" name="Content Placeholder 2"/>
          <p:cNvSpPr>
            <a:spLocks noGrp="1"/>
          </p:cNvSpPr>
          <p:nvPr>
            <p:ph idx="1"/>
          </p:nvPr>
        </p:nvSpPr>
        <p:spPr>
          <a:xfrm>
            <a:off x="614464" y="1488990"/>
            <a:ext cx="11537403" cy="5486399"/>
          </a:xfrm>
        </p:spPr>
        <p:txBody>
          <a:bodyPr>
            <a:normAutofit fontScale="92500" lnSpcReduction="10000"/>
          </a:bodyPr>
          <a:lstStyle/>
          <a:p>
            <a:pPr marL="0" indent="0">
              <a:buNone/>
            </a:pPr>
            <a:r>
              <a:rPr lang="ro-RO" sz="2200" dirty="0">
                <a:latin typeface="Times New Roman" panose="02020603050405020304" pitchFamily="18" charset="0"/>
                <a:cs typeface="Times New Roman" panose="02020603050405020304" pitchFamily="18" charset="0"/>
              </a:rPr>
              <a:t>Această categorie de lucrări, care a cuprins amenajări pentru siguranța circulației (carosabil, alei, spații de parcare), a vizat în anul 2025 următoarele zone și străzi: </a:t>
            </a:r>
          </a:p>
          <a:p>
            <a:pPr marL="0" indent="0">
              <a:buNone/>
            </a:pPr>
            <a:endParaRPr lang="ro-RO" sz="22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endParaRPr lang="ro-RO" sz="1900" dirty="0">
              <a:latin typeface="Times New Roman" panose="02020603050405020304" pitchFamily="18" charset="0"/>
              <a:cs typeface="Times New Roman" panose="02020603050405020304" pitchFamily="18" charset="0"/>
            </a:endParaRPr>
          </a:p>
          <a:p>
            <a:pPr marL="0" indent="0">
              <a:buNone/>
            </a:pPr>
            <a:r>
              <a:rPr lang="ro-RO" sz="1600" dirty="0">
                <a:latin typeface="Times New Roman" panose="02020603050405020304" pitchFamily="18" charset="0"/>
                <a:cs typeface="Times New Roman" panose="02020603050405020304" pitchFamily="18" charset="0"/>
              </a:rPr>
              <a:t>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099080524"/>
              </p:ext>
            </p:extLst>
          </p:nvPr>
        </p:nvGraphicFramePr>
        <p:xfrm>
          <a:off x="1251317" y="2647007"/>
          <a:ext cx="8880955" cy="3411002"/>
        </p:xfrm>
        <a:graphic>
          <a:graphicData uri="http://schemas.openxmlformats.org/drawingml/2006/table">
            <a:tbl>
              <a:tblPr>
                <a:tableStyleId>{5C22544A-7EE6-4342-B048-85BDC9FD1C3A}</a:tableStyleId>
              </a:tblPr>
              <a:tblGrid>
                <a:gridCol w="4881313">
                  <a:extLst>
                    <a:ext uri="{9D8B030D-6E8A-4147-A177-3AD203B41FA5}">
                      <a16:colId xmlns:a16="http://schemas.microsoft.com/office/drawing/2014/main" val="20000"/>
                    </a:ext>
                  </a:extLst>
                </a:gridCol>
                <a:gridCol w="3999642">
                  <a:extLst>
                    <a:ext uri="{9D8B030D-6E8A-4147-A177-3AD203B41FA5}">
                      <a16:colId xmlns:a16="http://schemas.microsoft.com/office/drawing/2014/main" val="20001"/>
                    </a:ext>
                  </a:extLst>
                </a:gridCol>
              </a:tblGrid>
              <a:tr h="270962">
                <a:tc>
                  <a:txBody>
                    <a:bodyPr/>
                    <a:lstStyle/>
                    <a:p>
                      <a:pPr algn="l" fontAlgn="b"/>
                      <a:r>
                        <a:rPr lang="en-US" sz="1800" u="none" strike="noStrike" dirty="0" err="1">
                          <a:effectLst/>
                          <a:latin typeface="Times New Roman" panose="02020603050405020304" pitchFamily="18" charset="0"/>
                          <a:cs typeface="Times New Roman" panose="02020603050405020304" pitchFamily="18" charset="0"/>
                        </a:rPr>
                        <a:t>Drumul</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Expres</a:t>
                      </a:r>
                      <a:r>
                        <a:rPr lang="en-US" sz="1800" u="none" strike="noStrike" dirty="0">
                          <a:effectLst/>
                          <a:latin typeface="Times New Roman" panose="02020603050405020304" pitchFamily="18" charset="0"/>
                          <a:cs typeface="Times New Roman" panose="02020603050405020304" pitchFamily="18" charset="0"/>
                        </a:rPr>
                        <a:t> – </a:t>
                      </a:r>
                      <a:r>
                        <a:rPr lang="en-US" sz="1800" u="none" strike="noStrike" dirty="0" err="1">
                          <a:effectLst/>
                          <a:latin typeface="Times New Roman" panose="02020603050405020304" pitchFamily="18" charset="0"/>
                          <a:cs typeface="Times New Roman" panose="02020603050405020304" pitchFamily="18" charset="0"/>
                        </a:rPr>
                        <a:t>Ecaterina</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Teodoroiu</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a:effectLst/>
                          <a:latin typeface="Times New Roman" panose="02020603050405020304" pitchFamily="18" charset="0"/>
                          <a:cs typeface="Times New Roman" panose="02020603050405020304" pitchFamily="18" charset="0"/>
                        </a:rPr>
                        <a:t>str. Andrei Șaguna</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0"/>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a:t>
                      </a:r>
                      <a:r>
                        <a:rPr lang="en-US" sz="1800" u="none" strike="noStrike" dirty="0" err="1">
                          <a:effectLst/>
                          <a:latin typeface="Times New Roman" panose="02020603050405020304" pitchFamily="18" charset="0"/>
                          <a:cs typeface="Times New Roman" panose="02020603050405020304" pitchFamily="18" charset="0"/>
                        </a:rPr>
                        <a:t>Iosif</a:t>
                      </a:r>
                      <a:r>
                        <a:rPr lang="en-US" sz="1800" u="none" strike="noStrike" dirty="0">
                          <a:effectLst/>
                          <a:latin typeface="Times New Roman" panose="02020603050405020304" pitchFamily="18" charset="0"/>
                          <a:cs typeface="Times New Roman" panose="02020603050405020304" pitchFamily="18" charset="0"/>
                        </a:rPr>
                        <a:t> Vulcan / str. </a:t>
                      </a:r>
                      <a:r>
                        <a:rPr lang="en-US" sz="1800" u="none" strike="noStrike" dirty="0" err="1">
                          <a:effectLst/>
                          <a:latin typeface="Times New Roman" panose="02020603050405020304" pitchFamily="18" charset="0"/>
                          <a:cs typeface="Times New Roman" panose="02020603050405020304" pitchFamily="18" charset="0"/>
                        </a:rPr>
                        <a:t>Aurel</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Lazăr</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a:effectLst/>
                          <a:latin typeface="Times New Roman" panose="02020603050405020304" pitchFamily="18" charset="0"/>
                          <a:cs typeface="Times New Roman" panose="02020603050405020304" pitchFamily="18" charset="0"/>
                        </a:rPr>
                        <a:t>str. Parc I.C. Brătianu</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1"/>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Piața</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Creangă</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ro-RO" sz="1800" u="none" strike="noStrike" dirty="0">
                          <a:effectLst/>
                          <a:latin typeface="Times New Roman" panose="02020603050405020304" pitchFamily="18" charset="0"/>
                          <a:cs typeface="Times New Roman" panose="02020603050405020304" pitchFamily="18" charset="0"/>
                        </a:rPr>
                        <a:t>s</a:t>
                      </a:r>
                      <a:r>
                        <a:rPr lang="en-US" sz="1800" u="none" strike="noStrike" dirty="0" err="1">
                          <a:effectLst/>
                          <a:latin typeface="Times New Roman" panose="02020603050405020304" pitchFamily="18" charset="0"/>
                          <a:cs typeface="Times New Roman" panose="02020603050405020304" pitchFamily="18" charset="0"/>
                        </a:rPr>
                        <a:t>tr</a:t>
                      </a:r>
                      <a:r>
                        <a:rPr lang="ro-RO" sz="1800" u="none" strike="noStrike" dirty="0">
                          <a:effectLst/>
                          <a:latin typeface="Times New Roman" panose="02020603050405020304" pitchFamily="18" charset="0"/>
                          <a:cs typeface="Times New Roman" panose="02020603050405020304" pitchFamily="18" charset="0"/>
                        </a:rPr>
                        <a:t>.</a:t>
                      </a:r>
                      <a:r>
                        <a:rPr lang="ro-RO" sz="1800" u="none" strike="noStrike" baseline="0" dirty="0">
                          <a:effectLst/>
                          <a:latin typeface="Times New Roman" panose="02020603050405020304" pitchFamily="18" charset="0"/>
                          <a:cs typeface="Times New Roman" panose="02020603050405020304" pitchFamily="18" charset="0"/>
                        </a:rPr>
                        <a:t> Depozitelor</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2"/>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bd. </a:t>
                      </a:r>
                      <a:r>
                        <a:rPr lang="en-US" sz="1800" u="none" strike="noStrike" dirty="0" err="1">
                          <a:effectLst/>
                          <a:latin typeface="Times New Roman" panose="02020603050405020304" pitchFamily="18" charset="0"/>
                          <a:cs typeface="Times New Roman" panose="02020603050405020304" pitchFamily="18" charset="0"/>
                        </a:rPr>
                        <a:t>Decebal</a:t>
                      </a:r>
                      <a:r>
                        <a:rPr lang="en-US" sz="1800" u="none" strike="noStrike" dirty="0">
                          <a:effectLst/>
                          <a:latin typeface="Times New Roman" panose="02020603050405020304" pitchFamily="18" charset="0"/>
                          <a:cs typeface="Times New Roman" panose="02020603050405020304" pitchFamily="18" charset="0"/>
                        </a:rPr>
                        <a:t>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b="0" i="0" u="none" strike="noStrike" dirty="0">
                          <a:solidFill>
                            <a:srgbClr val="000000"/>
                          </a:solidFill>
                          <a:effectLst/>
                          <a:latin typeface="Times New Roman" panose="02020603050405020304" pitchFamily="18" charset="0"/>
                          <a:cs typeface="Times New Roman" panose="02020603050405020304" pitchFamily="18" charset="0"/>
                        </a:rPr>
                        <a:t>Pia</a:t>
                      </a:r>
                      <a:r>
                        <a:rPr lang="ro-RO" sz="1800" b="0" i="0" u="none" strike="noStrike" dirty="0">
                          <a:solidFill>
                            <a:srgbClr val="000000"/>
                          </a:solidFill>
                          <a:effectLst/>
                          <a:latin typeface="Times New Roman" panose="02020603050405020304" pitchFamily="18" charset="0"/>
                          <a:cs typeface="Times New Roman" panose="02020603050405020304" pitchFamily="18" charset="0"/>
                        </a:rPr>
                        <a:t>ța Emanuil Gojdu (</a:t>
                      </a:r>
                      <a:r>
                        <a:rPr lang="ro-RO" sz="1800" b="0" i="0" u="none" strike="noStrike" baseline="0" dirty="0">
                          <a:solidFill>
                            <a:srgbClr val="000000"/>
                          </a:solidFill>
                          <a:effectLst/>
                          <a:latin typeface="Times New Roman" panose="02020603050405020304" pitchFamily="18" charset="0"/>
                          <a:cs typeface="Times New Roman" panose="02020603050405020304" pitchFamily="18" charset="0"/>
                        </a:rPr>
                        <a:t> parcare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3"/>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str. R. </a:t>
                      </a:r>
                      <a:r>
                        <a:rPr lang="en-US" sz="1800" u="none" strike="noStrike" dirty="0" err="1">
                          <a:effectLst/>
                          <a:latin typeface="Times New Roman" panose="02020603050405020304" pitchFamily="18" charset="0"/>
                          <a:cs typeface="Times New Roman" panose="02020603050405020304" pitchFamily="18" charset="0"/>
                        </a:rPr>
                        <a:t>Sándor</a:t>
                      </a:r>
                      <a:r>
                        <a:rPr lang="en-US" sz="1800" u="none" strike="noStrike" dirty="0">
                          <a:effectLst/>
                          <a:latin typeface="Times New Roman" panose="02020603050405020304" pitchFamily="18" charset="0"/>
                          <a:cs typeface="Times New Roman" panose="02020603050405020304" pitchFamily="18" charset="0"/>
                        </a:rPr>
                        <a:t>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a:t>
                      </a:r>
                      <a:r>
                        <a:rPr lang="en-US" sz="1800" u="none" strike="noStrike" dirty="0" err="1">
                          <a:effectLst/>
                          <a:latin typeface="Times New Roman" panose="02020603050405020304" pitchFamily="18" charset="0"/>
                          <a:cs typeface="Times New Roman" panose="02020603050405020304" pitchFamily="18" charset="0"/>
                        </a:rPr>
                        <a:t>Decebal</a:t>
                      </a:r>
                      <a:r>
                        <a:rPr lang="en-US" sz="1800" u="none" strike="noStrike" dirty="0">
                          <a:effectLst/>
                          <a:latin typeface="Times New Roman" panose="02020603050405020304" pitchFamily="18" charset="0"/>
                          <a:cs typeface="Times New Roman" panose="02020603050405020304" pitchFamily="18" charset="0"/>
                        </a:rPr>
                        <a:t> Emanuel</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4"/>
                  </a:ext>
                </a:extLst>
              </a:tr>
              <a:tr h="288707">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a:t>
                      </a:r>
                      <a:r>
                        <a:rPr lang="en-US" sz="1800" u="none" strike="noStrike" dirty="0" err="1">
                          <a:effectLst/>
                          <a:latin typeface="Times New Roman" panose="02020603050405020304" pitchFamily="18" charset="0"/>
                          <a:cs typeface="Times New Roman" panose="02020603050405020304" pitchFamily="18" charset="0"/>
                        </a:rPr>
                        <a:t>Pitagora</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a:effectLst/>
                          <a:latin typeface="Times New Roman" panose="02020603050405020304" pitchFamily="18" charset="0"/>
                          <a:cs typeface="Times New Roman" panose="02020603050405020304" pitchFamily="18" charset="0"/>
                        </a:rPr>
                        <a:t>str. Costaforu (parcare)</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5"/>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a:t>
                      </a:r>
                      <a:r>
                        <a:rPr lang="en-US" sz="1800" u="none" strike="noStrike" dirty="0" err="1">
                          <a:effectLst/>
                          <a:latin typeface="Times New Roman" panose="02020603050405020304" pitchFamily="18" charset="0"/>
                          <a:cs typeface="Times New Roman" panose="02020603050405020304" pitchFamily="18" charset="0"/>
                        </a:rPr>
                        <a:t>Malului</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a:effectLst/>
                          <a:latin typeface="Times New Roman" panose="02020603050405020304" pitchFamily="18" charset="0"/>
                          <a:cs typeface="Times New Roman" panose="02020603050405020304" pitchFamily="18" charset="0"/>
                        </a:rPr>
                        <a:t>str. Oneștilor</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6"/>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a:t>
                      </a:r>
                      <a:r>
                        <a:rPr lang="en-US" sz="1800" u="none" strike="noStrike" dirty="0" err="1">
                          <a:effectLst/>
                          <a:latin typeface="Times New Roman" panose="02020603050405020304" pitchFamily="18" charset="0"/>
                          <a:cs typeface="Times New Roman" panose="02020603050405020304" pitchFamily="18" charset="0"/>
                        </a:rPr>
                        <a:t>Bârsei</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W. Shakespeare</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7"/>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Louis Pasteur</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a:effectLst/>
                          <a:latin typeface="Times New Roman" panose="02020603050405020304" pitchFamily="18" charset="0"/>
                          <a:cs typeface="Times New Roman" panose="02020603050405020304" pitchFamily="18" charset="0"/>
                        </a:rPr>
                        <a:t>str. Crinului</a:t>
                      </a:r>
                      <a:endParaRPr lang="en-US" sz="18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8"/>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Sf. Apostol Andrei</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9"/>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bd. </a:t>
                      </a:r>
                      <a:r>
                        <a:rPr lang="en-US" sz="1800" u="none" strike="noStrike" dirty="0" err="1">
                          <a:effectLst/>
                          <a:latin typeface="Times New Roman" panose="02020603050405020304" pitchFamily="18" charset="0"/>
                          <a:cs typeface="Times New Roman" panose="02020603050405020304" pitchFamily="18" charset="0"/>
                        </a:rPr>
                        <a:t>Magheru</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nr</a:t>
                      </a:r>
                      <a:r>
                        <a:rPr lang="en-US" sz="1800" u="none" strike="noStrike" dirty="0">
                          <a:effectLst/>
                          <a:latin typeface="Times New Roman" panose="02020603050405020304" pitchFamily="18" charset="0"/>
                          <a:cs typeface="Times New Roman" panose="02020603050405020304" pitchFamily="18" charset="0"/>
                        </a:rPr>
                        <a:t>. 46</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0"/>
                  </a:ext>
                </a:extLst>
              </a:tr>
              <a:tr h="270962">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str. </a:t>
                      </a:r>
                      <a:r>
                        <a:rPr lang="en-US" sz="1800" u="none" strike="noStrike" dirty="0" err="1">
                          <a:effectLst/>
                          <a:latin typeface="Times New Roman" panose="02020603050405020304" pitchFamily="18" charset="0"/>
                          <a:cs typeface="Times New Roman" panose="02020603050405020304" pitchFamily="18" charset="0"/>
                        </a:rPr>
                        <a:t>Cometei</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 </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7173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10768</TotalTime>
  <Words>10188</Words>
  <Application>Microsoft Office PowerPoint</Application>
  <PresentationFormat>Ecran lat</PresentationFormat>
  <Paragraphs>1566</Paragraphs>
  <Slides>71</Slides>
  <Notes>2</Notes>
  <HiddenSlides>0</HiddenSlides>
  <MMClips>0</MMClips>
  <ScaleCrop>false</ScaleCrop>
  <HeadingPairs>
    <vt:vector size="8" baseType="variant">
      <vt:variant>
        <vt:lpstr>Fonturi utilizate</vt:lpstr>
      </vt:variant>
      <vt:variant>
        <vt:i4>7</vt:i4>
      </vt:variant>
      <vt:variant>
        <vt:lpstr>Temă</vt:lpstr>
      </vt:variant>
      <vt:variant>
        <vt:i4>1</vt:i4>
      </vt:variant>
      <vt:variant>
        <vt:lpstr>Servere OLE încorporate</vt:lpstr>
      </vt:variant>
      <vt:variant>
        <vt:i4>1</vt:i4>
      </vt:variant>
      <vt:variant>
        <vt:lpstr>Titluri diapozitive</vt:lpstr>
      </vt:variant>
      <vt:variant>
        <vt:i4>71</vt:i4>
      </vt:variant>
    </vt:vector>
  </HeadingPairs>
  <TitlesOfParts>
    <vt:vector size="80" baseType="lpstr">
      <vt:lpstr>Arial</vt:lpstr>
      <vt:lpstr>Calibri</vt:lpstr>
      <vt:lpstr>Calibri Light</vt:lpstr>
      <vt:lpstr>Courier New</vt:lpstr>
      <vt:lpstr>Symbol</vt:lpstr>
      <vt:lpstr>Times New Roman</vt:lpstr>
      <vt:lpstr>Wingdings</vt:lpstr>
      <vt:lpstr>Office Theme</vt:lpstr>
      <vt:lpstr>Document</vt:lpstr>
      <vt:lpstr>RAPORT DE ACTIVITATE  PENTRU ANUL  2025</vt:lpstr>
      <vt:lpstr>Prezentare PowerPoint</vt:lpstr>
      <vt:lpstr>Prezentare PowerPoint</vt:lpstr>
      <vt:lpstr>1. ACTIVITATEA DE LUCRĂRI DE ÎNTREȚINERE, REPARAȚII, AMENAJĂRI LA STRĂZI, PODURI</vt:lpstr>
      <vt:lpstr>Prezentare PowerPoint</vt:lpstr>
      <vt:lpstr>Prezentare PowerPoint</vt:lpstr>
      <vt:lpstr>Prezentare PowerPoint</vt:lpstr>
      <vt:lpstr>Prezentare PowerPoint</vt:lpstr>
      <vt:lpstr>Lucrări de siguranța circulației realizate în 2025 </vt:lpstr>
      <vt:lpstr> Siguranța copiilor în zona școlilor</vt:lpstr>
      <vt:lpstr>Prezentare PowerPoint</vt:lpstr>
      <vt:lpstr>Prezentare PowerPoint</vt:lpstr>
      <vt:lpstr>  II. EMITEREA ACORDURILOR/AVIZELOR AFERENTE EXECUȚIEI LUCRĂRILOR LA REȚELELE TEHNICO-EDILITARE ȘI ÎNCHEIEREA DE PROCESE VERBALE DE RECEPȚIE LA TERMINAREA LUCRĂRILOR PRIVIND ADUCEREA TERENULUI LA STAREA INIȚIALĂ   (Cao, Termoficare, Electrica, Distrigaz, Telefonie și Internet etc)  </vt:lpstr>
      <vt:lpstr>Prezentare PowerPoint</vt:lpstr>
      <vt:lpstr>Prezentare PowerPoint</vt:lpstr>
      <vt:lpstr>Monitorizarea  activității de muncă în folosul comunității</vt:lpstr>
      <vt:lpstr>Activitatea de gestiune date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Pasajul subteran Tudor Vladimirescu - Decebal</vt:lpstr>
      <vt:lpstr>  3. ACTIVITATEA  DE ASIGURARE A CONDIȚIILOR LEGALE PENTRU REALIZAREA INVESTIȚIILOR PUBLICE ȘI DE ELABORARE A DOCUMENTAȚIILOR TEHNICO-ECONOMICE </vt:lpstr>
      <vt:lpstr>ADMINISTRAREA  DOCUMENTAȚIILOR TEHNICO-ECONOMICE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V.  AMENAJĂRI CU MIXURI DE PLANTE PERENE ȘI GRAMINEE ÎN GHIVECE ȘI JARDINIERE</vt:lpstr>
      <vt:lpstr>Prezentare PowerPoint</vt:lpstr>
      <vt:lpstr>VI.  Amenajari peisagistice cu plante anuale, perene si arbusti in zonele centrale </vt:lpstr>
      <vt:lpstr>Prezentare PowerPoint</vt:lpstr>
      <vt:lpstr>ȚINTE 2026:</vt:lpstr>
      <vt:lpstr>5. PROIECTE DE INVESTIȚII PRIVIND REAMENAJAREA DE PARCURI, AMENAJAREA DE ZONE VERZI  </vt:lpstr>
      <vt:lpstr>  </vt:lpstr>
      <vt:lpstr>Prezentare PowerPoint</vt:lpstr>
      <vt:lpstr>6. SERVICII PUBLICE DE SALUBRIZARE </vt:lpstr>
      <vt:lpstr>Prezentare PowerPoint</vt:lpstr>
      <vt:lpstr>Prezentare PowerPoint</vt:lpstr>
      <vt:lpstr>III.COLECTAREA DEŞEURILOR MENAJERE DE LA POPULAŢIE, AGENŢI ECONOMICI ȘI INSTITUȚII PUBLICE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RAPORT DE ACTIVITATE PENTRU ANUL  2021</dc:title>
  <dc:creator>Cynthia</dc:creator>
  <cp:lastModifiedBy>Mirela Macra</cp:lastModifiedBy>
  <cp:revision>960</cp:revision>
  <cp:lastPrinted>2026-02-04T07:18:56Z</cp:lastPrinted>
  <dcterms:created xsi:type="dcterms:W3CDTF">2022-01-14T07:57:22Z</dcterms:created>
  <dcterms:modified xsi:type="dcterms:W3CDTF">2026-02-05T13:21:13Z</dcterms:modified>
</cp:coreProperties>
</file>